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87" r:id="rId5"/>
    <p:sldId id="288" r:id="rId6"/>
    <p:sldId id="286" r:id="rId7"/>
    <p:sldId id="263" r:id="rId8"/>
    <p:sldId id="265" r:id="rId9"/>
    <p:sldId id="269" r:id="rId10"/>
    <p:sldId id="270" r:id="rId11"/>
    <p:sldId id="272" r:id="rId12"/>
    <p:sldId id="275" r:id="rId13"/>
    <p:sldId id="276" r:id="rId14"/>
    <p:sldId id="290" r:id="rId15"/>
    <p:sldId id="291" r:id="rId16"/>
    <p:sldId id="278" r:id="rId17"/>
    <p:sldId id="28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/>
              <a:t>Wage is fixed regular payment earned for work or services, typically paid on a </a:t>
            </a:r>
            <a:r>
              <a:rPr lang="en-IN" sz="2400" b="1" dirty="0" smtClean="0"/>
              <a:t>daily or weekly basis.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48706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7620000" cy="563562"/>
          </a:xfrm>
        </p:spPr>
        <p:txBody>
          <a:bodyPr/>
          <a:lstStyle/>
          <a:p>
            <a:r>
              <a:rPr lang="en-US" sz="3200" dirty="0" smtClean="0"/>
              <a:t>Below market vs. above market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7924800" cy="5029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/>
              <a:t>Above the market</a:t>
            </a:r>
            <a:r>
              <a:rPr lang="en-US" sz="2400" dirty="0" smtClean="0"/>
              <a:t>: in high tech firms R &amp; D workers might be paid better than their counterparts in the manufacturing division.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/>
              <a:t>Blue chip </a:t>
            </a:r>
            <a:r>
              <a:rPr lang="en-US" sz="2400" dirty="0" smtClean="0"/>
              <a:t>firms such as HLL, Nestle, P&amp;G, might pay above market compensation to certain group in order to attract the </a:t>
            </a:r>
            <a:r>
              <a:rPr lang="en-US" sz="2400" b="1" dirty="0" smtClean="0"/>
              <a:t>“ the cream of the crop”.</a:t>
            </a:r>
            <a:endParaRPr lang="en-US" sz="2400" b="1" dirty="0"/>
          </a:p>
          <a:p>
            <a:pPr algn="just">
              <a:lnSpc>
                <a:spcPct val="150000"/>
              </a:lnSpc>
            </a:pPr>
            <a:r>
              <a:rPr lang="en-US" sz="2400" b="1" dirty="0" smtClean="0"/>
              <a:t>Below the market: </a:t>
            </a:r>
            <a:r>
              <a:rPr lang="en-US" sz="2400" dirty="0" smtClean="0"/>
              <a:t>firms paying below market tend to be small, </a:t>
            </a:r>
            <a:r>
              <a:rPr lang="en-US" sz="2400" b="1" dirty="0" smtClean="0"/>
              <a:t>young and non- unionized.</a:t>
            </a:r>
          </a:p>
          <a:p>
            <a:pPr algn="just"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639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7620000" cy="1143000"/>
          </a:xfrm>
        </p:spPr>
        <p:txBody>
          <a:bodyPr/>
          <a:lstStyle/>
          <a:p>
            <a:r>
              <a:rPr lang="en-US" b="1" dirty="0"/>
              <a:t>T</a:t>
            </a:r>
            <a:r>
              <a:rPr lang="en-US" b="1" dirty="0" smtClean="0"/>
              <a:t>ypes </a:t>
            </a:r>
            <a:r>
              <a:rPr lang="en-US" b="1" dirty="0"/>
              <a:t>of Wage Payment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696200" cy="4419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1) Time wage system,</a:t>
            </a:r>
          </a:p>
          <a:p>
            <a:r>
              <a:rPr lang="en-US" dirty="0"/>
              <a:t>2) Piece wage system, and</a:t>
            </a:r>
          </a:p>
          <a:p>
            <a:r>
              <a:rPr lang="en-US" dirty="0"/>
              <a:t>3) Balance or debt </a:t>
            </a:r>
            <a:r>
              <a:rPr lang="en-US" dirty="0" smtClean="0"/>
              <a:t>method: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Balance or debt method</a:t>
            </a:r>
            <a:r>
              <a:rPr lang="en-US" sz="2000" b="1" dirty="0" smtClean="0"/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This a </a:t>
            </a:r>
            <a:r>
              <a:rPr lang="en-US" sz="2000" dirty="0"/>
              <a:t>combination </a:t>
            </a:r>
            <a:r>
              <a:rPr lang="en-US" sz="2000" b="1" dirty="0"/>
              <a:t>of time and piece wage system. </a:t>
            </a:r>
            <a:endParaRPr lang="en-US" sz="2000" b="1" dirty="0" smtClean="0"/>
          </a:p>
          <a:p>
            <a:pPr algn="just">
              <a:lnSpc>
                <a:spcPct val="150000"/>
              </a:lnSpc>
            </a:pPr>
            <a:r>
              <a:rPr lang="en-US" sz="2000" dirty="0"/>
              <a:t>In this method, a worker is paid a fixed wage based on the time rate with a provision of piece wage method. </a:t>
            </a: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dirty="0"/>
              <a:t>Suppose, the time wage is </a:t>
            </a:r>
            <a:r>
              <a:rPr lang="en-US" sz="2000" dirty="0" err="1"/>
              <a:t>Rs</a:t>
            </a:r>
            <a:r>
              <a:rPr lang="en-US" sz="2000" dirty="0"/>
              <a:t>. 500 per week and the piece wage rate is </a:t>
            </a:r>
            <a:r>
              <a:rPr lang="en-US" sz="2000" dirty="0" err="1"/>
              <a:t>Rs</a:t>
            </a:r>
            <a:r>
              <a:rPr lang="en-US" sz="2000" dirty="0"/>
              <a:t>. 10 per unit. As per his production, his wages during the 4 weeks in a month </a:t>
            </a:r>
            <a:r>
              <a:rPr lang="en-US" sz="2000" dirty="0" smtClean="0"/>
              <a:t>is….</a:t>
            </a:r>
            <a:endParaRPr lang="en-US" sz="2000" dirty="0"/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018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620000" cy="731838"/>
          </a:xfrm>
        </p:spPr>
        <p:txBody>
          <a:bodyPr/>
          <a:lstStyle/>
          <a:p>
            <a:r>
              <a:rPr lang="en-IN" sz="2800" b="1" dirty="0" smtClean="0"/>
              <a:t>Wage fund theories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36" y="1828800"/>
            <a:ext cx="8153400" cy="48006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676400" y="1600200"/>
            <a:ext cx="480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CLASSICAL THEROIES OF WAGES</a:t>
            </a:r>
            <a:endParaRPr lang="en-IN" sz="28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076700" y="2590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09600" y="3103418"/>
            <a:ext cx="7391402" cy="20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9600" y="314498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00400" y="3165764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486400" y="314498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001001" y="3103418"/>
            <a:ext cx="1" cy="270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52400" y="3394364"/>
            <a:ext cx="1905000" cy="1253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Subsistence theory</a:t>
            </a:r>
            <a:endParaRPr lang="en-IN" sz="2800" dirty="0"/>
          </a:p>
        </p:txBody>
      </p:sp>
      <p:sp>
        <p:nvSpPr>
          <p:cNvPr id="19" name="Rectangle 18"/>
          <p:cNvSpPr/>
          <p:nvPr/>
        </p:nvSpPr>
        <p:spPr>
          <a:xfrm>
            <a:off x="2351809" y="3432464"/>
            <a:ext cx="1752600" cy="1215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Wages fund theory</a:t>
            </a:r>
            <a:endParaRPr lang="en-IN" sz="2800" dirty="0"/>
          </a:p>
        </p:txBody>
      </p:sp>
      <p:sp>
        <p:nvSpPr>
          <p:cNvPr id="20" name="Rectangle 19"/>
          <p:cNvSpPr/>
          <p:nvPr/>
        </p:nvSpPr>
        <p:spPr>
          <a:xfrm>
            <a:off x="4305300" y="3432464"/>
            <a:ext cx="1904999" cy="1215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Residual claimant theory</a:t>
            </a:r>
            <a:endParaRPr lang="en-IN" sz="2400" dirty="0"/>
          </a:p>
        </p:txBody>
      </p:sp>
      <p:sp>
        <p:nvSpPr>
          <p:cNvPr id="21" name="Rectangle 20"/>
          <p:cNvSpPr/>
          <p:nvPr/>
        </p:nvSpPr>
        <p:spPr>
          <a:xfrm>
            <a:off x="6477000" y="3432464"/>
            <a:ext cx="1828800" cy="1215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Taussig ‘s theory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8427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7620000" cy="808038"/>
          </a:xfrm>
        </p:spPr>
        <p:txBody>
          <a:bodyPr/>
          <a:lstStyle/>
          <a:p>
            <a:r>
              <a:rPr lang="en-IN" sz="4800" dirty="0"/>
              <a:t/>
            </a:r>
            <a:br>
              <a:rPr lang="en-IN" sz="4800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001000" cy="4495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000" b="1" dirty="0" smtClean="0">
                <a:solidFill>
                  <a:srgbClr val="FF0000"/>
                </a:solidFill>
              </a:rPr>
              <a:t>Subsistence theory </a:t>
            </a:r>
            <a:r>
              <a:rPr lang="en-IN" sz="2000" dirty="0" smtClean="0"/>
              <a:t>was developed by </a:t>
            </a:r>
            <a:r>
              <a:rPr lang="en-IN" sz="2000" b="1" dirty="0" smtClean="0"/>
              <a:t>Adam Smith- </a:t>
            </a:r>
            <a:r>
              <a:rPr lang="en-IN" sz="2000" b="1" dirty="0"/>
              <a:t>F</a:t>
            </a:r>
            <a:r>
              <a:rPr lang="en-IN" sz="2000" b="1" dirty="0" smtClean="0"/>
              <a:t>ather of Economics.</a:t>
            </a:r>
            <a:r>
              <a:rPr lang="en-IN" sz="2000" dirty="0"/>
              <a:t> </a:t>
            </a:r>
            <a:r>
              <a:rPr lang="en-IN" sz="2000" dirty="0" smtClean="0"/>
              <a:t>According to Subsistence Theory Wages the level where a worker can satisfy his / her own needs as well as the needs of his / her family.</a:t>
            </a:r>
          </a:p>
          <a:p>
            <a:pPr algn="just">
              <a:lnSpc>
                <a:spcPct val="150000"/>
              </a:lnSpc>
            </a:pPr>
            <a:r>
              <a:rPr lang="en-IN" sz="2000" dirty="0"/>
              <a:t>In case, the level of wage rises beyond the subsistence level, then the size of population would increase the supply of labour.</a:t>
            </a:r>
          </a:p>
          <a:p>
            <a:pPr algn="just">
              <a:lnSpc>
                <a:spcPct val="150000"/>
              </a:lnSpc>
            </a:pPr>
            <a:r>
              <a:rPr lang="en-IN" sz="2000" dirty="0"/>
              <a:t>As a result, the wage level would again come down to the subsistence </a:t>
            </a:r>
            <a:r>
              <a:rPr lang="en-IN" sz="2000" dirty="0" smtClean="0"/>
              <a:t>level. </a:t>
            </a:r>
            <a:r>
              <a:rPr lang="en-IN" sz="2000" dirty="0" smtClean="0">
                <a:solidFill>
                  <a:srgbClr val="FF0000"/>
                </a:solidFill>
              </a:rPr>
              <a:t>So</a:t>
            </a:r>
            <a:r>
              <a:rPr lang="en-IN" sz="2000" dirty="0">
                <a:solidFill>
                  <a:srgbClr val="FF0000"/>
                </a:solidFill>
              </a:rPr>
              <a:t>, subsistence wage  happens when increase in supply of labour.</a:t>
            </a:r>
          </a:p>
          <a:p>
            <a:pPr algn="just"/>
            <a:endParaRPr lang="en-IN" sz="2000" dirty="0" smtClean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0020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2400" b="1" dirty="0">
                <a:solidFill>
                  <a:srgbClr val="FF0000"/>
                </a:solidFill>
              </a:rPr>
              <a:t>Wage fund theory</a:t>
            </a:r>
            <a:endParaRPr lang="en-IN" sz="2400" dirty="0"/>
          </a:p>
          <a:p>
            <a:pPr algn="just"/>
            <a:r>
              <a:rPr lang="en-IN" sz="2400" b="1" dirty="0"/>
              <a:t>Developed by J.S. Mill</a:t>
            </a:r>
            <a:endParaRPr lang="en-IN" sz="2400" dirty="0"/>
          </a:p>
          <a:p>
            <a:pPr algn="just"/>
            <a:r>
              <a:rPr lang="en-IN" sz="2400" dirty="0"/>
              <a:t>Wage level depend on the quantity of the wage fund the number of people who are employed.</a:t>
            </a:r>
          </a:p>
          <a:p>
            <a:pPr algn="just"/>
            <a:r>
              <a:rPr lang="en-IN" sz="2400" b="1" dirty="0"/>
              <a:t>Level of wage = wage fund/ number of employees.</a:t>
            </a:r>
          </a:p>
          <a:p>
            <a:pPr algn="just"/>
            <a:r>
              <a:rPr lang="en-IN" sz="2400" dirty="0"/>
              <a:t>Level of wage increase when wage fund increase by keeping constant or decreasing no. of employees and vice versa.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66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572000"/>
          </a:xfrm>
        </p:spPr>
        <p:txBody>
          <a:bodyPr/>
          <a:lstStyle/>
          <a:p>
            <a:pPr algn="just"/>
            <a:r>
              <a:rPr lang="en-IN" sz="2400" b="1" dirty="0">
                <a:solidFill>
                  <a:srgbClr val="FF0000"/>
                </a:solidFill>
              </a:rPr>
              <a:t>Residual Claimant Theory</a:t>
            </a:r>
          </a:p>
          <a:p>
            <a:pPr algn="just">
              <a:lnSpc>
                <a:spcPct val="150000"/>
              </a:lnSpc>
            </a:pPr>
            <a:r>
              <a:rPr lang="en-IN" b="1" dirty="0"/>
              <a:t>Developed by Walker – American economist.</a:t>
            </a:r>
            <a:endParaRPr lang="en-IN" dirty="0"/>
          </a:p>
          <a:p>
            <a:pPr algn="just">
              <a:lnSpc>
                <a:spcPct val="150000"/>
              </a:lnSpc>
            </a:pPr>
            <a:r>
              <a:rPr lang="en-IN" dirty="0"/>
              <a:t>Wages are the residual part of the capital left after paying to the factor of production.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According to residual claimant theory, wages are paid from the residual amount of total output left after paying for the three factors of production </a:t>
            </a:r>
            <a:r>
              <a:rPr lang="en-IN" b="1" dirty="0"/>
              <a:t>rent, interest and profit.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089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153400" cy="4724400"/>
          </a:xfrm>
        </p:spPr>
        <p:txBody>
          <a:bodyPr>
            <a:normAutofit/>
          </a:bodyPr>
          <a:lstStyle/>
          <a:p>
            <a:pPr algn="just"/>
            <a:r>
              <a:rPr lang="en-IN" sz="2400" b="1" dirty="0" smtClean="0">
                <a:solidFill>
                  <a:srgbClr val="FF0000"/>
                </a:solidFill>
              </a:rPr>
              <a:t>Tausig's Theory</a:t>
            </a:r>
          </a:p>
          <a:p>
            <a:pPr algn="just">
              <a:lnSpc>
                <a:spcPct val="160000"/>
              </a:lnSpc>
            </a:pPr>
            <a:r>
              <a:rPr lang="en-IN" b="1" dirty="0"/>
              <a:t>Developed by </a:t>
            </a:r>
            <a:r>
              <a:rPr lang="en-IN" b="1" dirty="0" smtClean="0"/>
              <a:t>Tausig </a:t>
            </a:r>
            <a:r>
              <a:rPr lang="en-IN" b="1" dirty="0"/>
              <a:t>– American economist</a:t>
            </a:r>
            <a:r>
              <a:rPr lang="en-IN" b="1" dirty="0" smtClean="0"/>
              <a:t>.</a:t>
            </a:r>
            <a:endParaRPr lang="en-IN" dirty="0"/>
          </a:p>
          <a:p>
            <a:pPr algn="just">
              <a:lnSpc>
                <a:spcPct val="160000"/>
              </a:lnSpc>
            </a:pPr>
            <a:r>
              <a:rPr lang="en-IN" dirty="0"/>
              <a:t>Manufacturing of a </a:t>
            </a:r>
            <a:r>
              <a:rPr lang="en-IN" b="1" dirty="0"/>
              <a:t>product takes time and labour needs wages during the manufacturing process</a:t>
            </a:r>
            <a:r>
              <a:rPr lang="en-IN" b="1" dirty="0" smtClean="0"/>
              <a:t>.</a:t>
            </a:r>
            <a:endParaRPr lang="en-IN" b="1" dirty="0"/>
          </a:p>
          <a:p>
            <a:pPr algn="just">
              <a:lnSpc>
                <a:spcPct val="160000"/>
              </a:lnSpc>
            </a:pPr>
            <a:r>
              <a:rPr lang="en-IN" b="1" dirty="0"/>
              <a:t>Wage given by the employer in this duration </a:t>
            </a:r>
            <a:r>
              <a:rPr lang="en-IN" dirty="0"/>
              <a:t>is called </a:t>
            </a:r>
            <a:r>
              <a:rPr lang="en-IN" dirty="0" err="1"/>
              <a:t>Taussig’s</a:t>
            </a:r>
            <a:r>
              <a:rPr lang="en-IN" dirty="0"/>
              <a:t> theory. Because the employer pay from his own capital.</a:t>
            </a:r>
          </a:p>
          <a:p>
            <a:pPr algn="just"/>
            <a:endParaRPr lang="en-IN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18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7620000" cy="944562"/>
          </a:xfrm>
        </p:spPr>
        <p:txBody>
          <a:bodyPr/>
          <a:lstStyle/>
          <a:p>
            <a:r>
              <a:rPr lang="en-US" sz="3000" b="1" dirty="0" smtClean="0"/>
              <a:t>According to wage law in India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077200" cy="4876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300" dirty="0" smtClean="0"/>
              <a:t>Two governing body decide the wages of labourers</a:t>
            </a:r>
          </a:p>
          <a:p>
            <a:pPr algn="just"/>
            <a:r>
              <a:rPr lang="en-US" sz="2300" b="1" dirty="0" smtClean="0"/>
              <a:t>1. Wage Boards: </a:t>
            </a:r>
            <a:r>
              <a:rPr lang="en-US" sz="2300" dirty="0" smtClean="0"/>
              <a:t>it is a set up made by Government of India for fixation and revision of wages..</a:t>
            </a:r>
          </a:p>
          <a:p>
            <a:pPr algn="just"/>
            <a:r>
              <a:rPr lang="en-US" sz="2300" dirty="0" smtClean="0"/>
              <a:t>It consist </a:t>
            </a:r>
            <a:r>
              <a:rPr lang="en-US" sz="2300" b="1" dirty="0" smtClean="0"/>
              <a:t>chairman, two independent members, two-three representative of workers and each management.</a:t>
            </a:r>
          </a:p>
          <a:p>
            <a:pPr algn="just"/>
            <a:r>
              <a:rPr lang="en-US" sz="2300" b="1" dirty="0" smtClean="0"/>
              <a:t>Factors wage consider while fixing wage: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1.job evaluation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2.Wage rates in other industries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3.Employee’s productivity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4. Firm’s ability to pay.</a:t>
            </a:r>
          </a:p>
          <a:p>
            <a:pPr algn="just"/>
            <a:r>
              <a:rPr lang="en-US" sz="2000" b="1" dirty="0" smtClean="0"/>
              <a:t>2. Pay </a:t>
            </a:r>
            <a:r>
              <a:rPr lang="en-US" sz="2000" b="1" dirty="0"/>
              <a:t>Commission: </a:t>
            </a:r>
            <a:r>
              <a:rPr lang="en-US" sz="2000" dirty="0"/>
              <a:t>wages and allowances of Central and state government employees are determined through pay commission appointed by approximate government.</a:t>
            </a:r>
          </a:p>
          <a:p>
            <a:pPr algn="just"/>
            <a:endParaRPr lang="en-US" sz="2400" dirty="0"/>
          </a:p>
          <a:p>
            <a:pPr algn="just"/>
            <a:endParaRPr lang="en-US" sz="2300" b="1" dirty="0" smtClean="0">
              <a:solidFill>
                <a:srgbClr val="FF0000"/>
              </a:solidFill>
            </a:endParaRPr>
          </a:p>
          <a:p>
            <a:endParaRPr 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90577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762000"/>
            <a:ext cx="7620000" cy="990600"/>
          </a:xfrm>
        </p:spPr>
        <p:txBody>
          <a:bodyPr/>
          <a:lstStyle/>
          <a:p>
            <a:pPr algn="just"/>
            <a:r>
              <a:rPr lang="en-IN" sz="2800" b="1" dirty="0" smtClean="0">
                <a:solidFill>
                  <a:srgbClr val="FF0000"/>
                </a:solidFill>
              </a:rPr>
              <a:t>Is there any difference between wage and salary?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7951" y="1752600"/>
            <a:ext cx="7315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/>
              <a:t>Wage</a:t>
            </a:r>
            <a:r>
              <a:rPr lang="en-IN" sz="2400" dirty="0"/>
              <a:t> is best associated with employee compensation based on the </a:t>
            </a:r>
            <a:r>
              <a:rPr lang="en-IN" sz="2400" b="1" dirty="0"/>
              <a:t>number of hours worked  multiplied by an hourly rate of pay.</a:t>
            </a:r>
            <a:endParaRPr lang="en-IN" sz="2400" dirty="0"/>
          </a:p>
          <a:p>
            <a:pPr algn="just">
              <a:lnSpc>
                <a:spcPct val="150000"/>
              </a:lnSpc>
            </a:pPr>
            <a:r>
              <a:rPr lang="en-IN" sz="2400" b="1" dirty="0"/>
              <a:t>Salary </a:t>
            </a:r>
            <a:r>
              <a:rPr lang="en-IN" sz="2400" dirty="0"/>
              <a:t>is best associated with employee compensation quoted on an </a:t>
            </a:r>
            <a:r>
              <a:rPr lang="en-IN" sz="2400" b="1" dirty="0"/>
              <a:t>annual basis.</a:t>
            </a:r>
          </a:p>
        </p:txBody>
      </p:sp>
    </p:spTree>
    <p:extLst>
      <p:ext uri="{BB962C8B-B14F-4D97-AF65-F5344CB8AC3E}">
        <p14:creationId xmlns:p14="http://schemas.microsoft.com/office/powerpoint/2010/main" val="360446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7620000" cy="639762"/>
          </a:xfrm>
        </p:spPr>
        <p:txBody>
          <a:bodyPr/>
          <a:lstStyle/>
          <a:p>
            <a:r>
              <a:rPr lang="en-IN" sz="2800" b="1" dirty="0" smtClean="0"/>
              <a:t>TYPES OF WAGES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229600" cy="5410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b="1" dirty="0" smtClean="0"/>
              <a:t>Subsistence wage</a:t>
            </a:r>
            <a:r>
              <a:rPr lang="en-IN" dirty="0" smtClean="0"/>
              <a:t>: </a:t>
            </a:r>
            <a:r>
              <a:rPr lang="en-IN" dirty="0"/>
              <a:t>The wage that can meet only </a:t>
            </a:r>
            <a:r>
              <a:rPr lang="en-IN" dirty="0" smtClean="0"/>
              <a:t>bare physical </a:t>
            </a:r>
            <a:r>
              <a:rPr lang="en-IN" dirty="0"/>
              <a:t>needs of a worker and </a:t>
            </a:r>
            <a:r>
              <a:rPr lang="en-IN" dirty="0" smtClean="0"/>
              <a:t>his family.</a:t>
            </a:r>
          </a:p>
          <a:p>
            <a:pPr>
              <a:lnSpc>
                <a:spcPct val="150000"/>
              </a:lnSpc>
            </a:pPr>
            <a:r>
              <a:rPr lang="en-IN" b="1" dirty="0" smtClean="0"/>
              <a:t>Minimum wage</a:t>
            </a:r>
            <a:r>
              <a:rPr lang="en-IN" dirty="0" smtClean="0"/>
              <a:t>: </a:t>
            </a:r>
            <a:r>
              <a:rPr lang="en-IN" dirty="0"/>
              <a:t>Minimum wage is the wage that is able to provide </a:t>
            </a:r>
            <a:r>
              <a:rPr lang="en-IN" b="1" dirty="0"/>
              <a:t>not only for bare physical needs but also </a:t>
            </a:r>
            <a:r>
              <a:rPr lang="en-IN" b="1" dirty="0" smtClean="0"/>
              <a:t>some </a:t>
            </a:r>
            <a:r>
              <a:rPr lang="en-IN" b="1" dirty="0"/>
              <a:t>measure of education, health and other things</a:t>
            </a:r>
            <a:r>
              <a:rPr lang="en-IN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IN" b="1" dirty="0" smtClean="0"/>
              <a:t>Fair </a:t>
            </a:r>
            <a:r>
              <a:rPr lang="en-IN" b="1" dirty="0"/>
              <a:t>Wage: </a:t>
            </a:r>
            <a:r>
              <a:rPr lang="en-IN" dirty="0"/>
              <a:t>Fair wages is an </a:t>
            </a:r>
            <a:r>
              <a:rPr lang="en-IN" b="1" dirty="0"/>
              <a:t>adjustable step that moves up according to the capacity of the industry to pay, a</a:t>
            </a:r>
            <a:r>
              <a:rPr lang="en-IN" dirty="0"/>
              <a:t>nd the prevailing rates of wages in the area of industry</a:t>
            </a:r>
            <a:r>
              <a:rPr lang="en-IN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IN" b="1" dirty="0" smtClean="0"/>
              <a:t>Living wage: living wage is that which workers can maintain the health and a measure of comfort for his rest of life.</a:t>
            </a:r>
            <a:r>
              <a:rPr lang="en-IN" b="1" dirty="0"/>
              <a:t/>
            </a:r>
            <a:br>
              <a:rPr lang="en-IN" b="1" dirty="0"/>
            </a:br>
            <a:r>
              <a:rPr lang="en-IN" dirty="0"/>
              <a:t> </a:t>
            </a:r>
            <a:br>
              <a:rPr lang="en-IN" dirty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602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labourers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Unskilled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Semi skilled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Skilled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Highly skilled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Both central and state government issues notifications for minimum wages to be implemented in various sector of industry/work under their jurisdiction.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wages constitute two components (Basic &amp; VDA).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While </a:t>
            </a:r>
            <a:r>
              <a:rPr lang="en-US" dirty="0"/>
              <a:t>the basic remains fixed for a defined period, the VDA gets on revising time to time on the basis of the average Consumer Price Index for the agriculture sector.</a:t>
            </a:r>
          </a:p>
        </p:txBody>
      </p:sp>
    </p:spTree>
    <p:extLst>
      <p:ext uri="{BB962C8B-B14F-4D97-AF65-F5344CB8AC3E}">
        <p14:creationId xmlns:p14="http://schemas.microsoft.com/office/powerpoint/2010/main" val="129258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What are the nature of their jobs?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924800" cy="5638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/>
              <a:t>An unskilled </a:t>
            </a:r>
            <a:r>
              <a:rPr lang="en-US" sz="1800" dirty="0" smtClean="0"/>
              <a:t>worker is </a:t>
            </a:r>
            <a:r>
              <a:rPr lang="en-US" sz="1800" dirty="0"/>
              <a:t>one who does operations that involve the performance of simple </a:t>
            </a:r>
            <a:r>
              <a:rPr lang="en-US" sz="1800" dirty="0" smtClean="0"/>
              <a:t>duties.  It involves </a:t>
            </a:r>
            <a:r>
              <a:rPr lang="en-US" sz="1800" dirty="0"/>
              <a:t>no independent judgment </a:t>
            </a:r>
            <a:r>
              <a:rPr lang="en-US" sz="1800" dirty="0" smtClean="0"/>
              <a:t>His </a:t>
            </a:r>
            <a:r>
              <a:rPr lang="en-US" sz="1800" dirty="0"/>
              <a:t>work may thus require in addition to physical </a:t>
            </a:r>
            <a:r>
              <a:rPr lang="en-US" sz="1800" dirty="0" smtClean="0"/>
              <a:t>effort </a:t>
            </a:r>
            <a:r>
              <a:rPr lang="en-US" sz="1800" dirty="0"/>
              <a:t>familiarity with variety of articles or goods. </a:t>
            </a:r>
            <a:endParaRPr lang="en-US" sz="1800" dirty="0" smtClean="0"/>
          </a:p>
          <a:p>
            <a:pPr algn="just">
              <a:lnSpc>
                <a:spcPct val="150000"/>
              </a:lnSpc>
            </a:pPr>
            <a:r>
              <a:rPr lang="en-US" sz="1800" b="1" dirty="0"/>
              <a:t>A </a:t>
            </a:r>
            <a:r>
              <a:rPr lang="en-US" sz="1800" b="1" dirty="0" smtClean="0"/>
              <a:t>semiskilled </a:t>
            </a:r>
            <a:r>
              <a:rPr lang="en-US" sz="1800" dirty="0"/>
              <a:t>worker is one who does work generally of defined routine nature wherein the major requirement is not so much of the </a:t>
            </a:r>
            <a:r>
              <a:rPr lang="en-US" sz="1800" dirty="0" smtClean="0"/>
              <a:t>judgment, skill. </a:t>
            </a:r>
            <a:r>
              <a:rPr lang="en-US" sz="1800" dirty="0"/>
              <a:t>His work is thus limited to the performance of routine operations of limited scope. </a:t>
            </a:r>
            <a:endParaRPr lang="en-US" sz="1800" dirty="0" smtClean="0"/>
          </a:p>
          <a:p>
            <a:pPr algn="just">
              <a:lnSpc>
                <a:spcPct val="150000"/>
              </a:lnSpc>
            </a:pPr>
            <a:r>
              <a:rPr lang="en-US" sz="1800" b="1" dirty="0"/>
              <a:t>A skilled </a:t>
            </a:r>
            <a:r>
              <a:rPr lang="en-US" sz="1800" b="1" dirty="0" smtClean="0"/>
              <a:t>worker </a:t>
            </a:r>
            <a:r>
              <a:rPr lang="en-US" sz="1800" dirty="0"/>
              <a:t>is one who is capable of working efficiently of exercising considerable independent judgement and of discharging his duties with responsibility. He must posses a thorough and comprehensive knowledge of the trade, craft or industry in which he is employed</a:t>
            </a:r>
            <a:r>
              <a:rPr lang="en-US" sz="18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/>
              <a:t>A highly skilled </a:t>
            </a:r>
            <a:r>
              <a:rPr lang="en-US" sz="1800" dirty="0"/>
              <a:t>worker is one who is capable of working efficiently and supervises efficiently the work of skilled employees.</a:t>
            </a:r>
          </a:p>
        </p:txBody>
      </p:sp>
    </p:spTree>
    <p:extLst>
      <p:ext uri="{BB962C8B-B14F-4D97-AF65-F5344CB8AC3E}">
        <p14:creationId xmlns:p14="http://schemas.microsoft.com/office/powerpoint/2010/main" val="277997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1104"/>
            <a:ext cx="7848599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08" y="3505200"/>
            <a:ext cx="7685892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05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620000" cy="914400"/>
          </a:xfrm>
        </p:spPr>
        <p:txBody>
          <a:bodyPr/>
          <a:lstStyle/>
          <a:p>
            <a:r>
              <a:rPr lang="en-IN" sz="3000" b="1" dirty="0" smtClean="0"/>
              <a:t>WAGE DIFFERENTIAL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077200" cy="5181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dirty="0"/>
              <a:t>These wage differentials are mostly the result of differences in </a:t>
            </a:r>
            <a:r>
              <a:rPr lang="en-IN" b="1" dirty="0"/>
              <a:t>worker ability and the workers' effort in performing the job. </a:t>
            </a:r>
            <a:endParaRPr lang="en-IN" b="1" dirty="0" smtClean="0"/>
          </a:p>
          <a:p>
            <a:pPr algn="just">
              <a:lnSpc>
                <a:spcPct val="150000"/>
              </a:lnSpc>
            </a:pPr>
            <a:r>
              <a:rPr lang="en-IN" sz="2400" b="1" dirty="0"/>
              <a:t>Other reasons for wage differentials</a:t>
            </a:r>
            <a:endParaRPr lang="en-IN" dirty="0" smtClean="0"/>
          </a:p>
        </p:txBody>
      </p:sp>
      <p:graphicFrame>
        <p:nvGraphicFramePr>
          <p:cNvPr id="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6030828"/>
              </p:ext>
            </p:extLst>
          </p:nvPr>
        </p:nvGraphicFramePr>
        <p:xfrm>
          <a:off x="304800" y="2438400"/>
          <a:ext cx="7924800" cy="4259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3962400"/>
              </a:tblGrid>
              <a:tr h="312189"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 smtClean="0"/>
                        <a:t>Wage differential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 smtClean="0"/>
                        <a:t>reasons</a:t>
                      </a:r>
                      <a:endParaRPr lang="en-IN" sz="2000" dirty="0"/>
                    </a:p>
                  </a:txBody>
                  <a:tcPr/>
                </a:tc>
              </a:tr>
              <a:tr h="792480"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 smtClean="0"/>
                        <a:t>Interpersonal differentials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 smtClean="0"/>
                        <a:t>Differentials in gender, age,skill,knowledge,</a:t>
                      </a:r>
                      <a:r>
                        <a:rPr lang="en-IN" sz="2000" baseline="0" dirty="0" smtClean="0"/>
                        <a:t> experience.</a:t>
                      </a:r>
                      <a:endParaRPr lang="en-IN" sz="2000" dirty="0"/>
                    </a:p>
                  </a:txBody>
                  <a:tcPr/>
                </a:tc>
              </a:tr>
              <a:tr h="792480"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 smtClean="0"/>
                        <a:t>Inter-occupational differentials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 smtClean="0"/>
                        <a:t>Varying requirements of skill, knowledge, demand-supply situation.</a:t>
                      </a:r>
                      <a:endParaRPr lang="en-IN" sz="2000" dirty="0"/>
                    </a:p>
                  </a:txBody>
                  <a:tcPr/>
                </a:tc>
              </a:tr>
              <a:tr h="1032625"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 smtClean="0"/>
                        <a:t>Inter-area</a:t>
                      </a:r>
                      <a:r>
                        <a:rPr lang="en-IN" sz="2000" baseline="0" dirty="0" smtClean="0"/>
                        <a:t> differential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 smtClean="0"/>
                        <a:t>Cost of living, ability of employers to pay, demand and supply</a:t>
                      </a:r>
                      <a:r>
                        <a:rPr lang="en-IN" sz="2000" baseline="0" dirty="0" smtClean="0"/>
                        <a:t> situation, extent of unionisation</a:t>
                      </a:r>
                      <a:endParaRPr lang="en-IN" sz="2000" dirty="0"/>
                    </a:p>
                  </a:txBody>
                  <a:tcPr/>
                </a:tc>
              </a:tr>
              <a:tr h="1032625"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 smtClean="0"/>
                        <a:t>Inter-firm differential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 smtClean="0"/>
                        <a:t>Ability of employer to pay, employees’ bargaining power, degree of</a:t>
                      </a:r>
                      <a:r>
                        <a:rPr lang="en-IN" sz="2000" baseline="0" dirty="0" smtClean="0"/>
                        <a:t> unionisation, skill needs.</a:t>
                      </a:r>
                      <a:endParaRPr lang="en-IN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1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7620000" cy="792162"/>
          </a:xfrm>
        </p:spPr>
        <p:txBody>
          <a:bodyPr/>
          <a:lstStyle/>
          <a:p>
            <a:r>
              <a:rPr lang="en-IN" dirty="0" smtClean="0"/>
              <a:t>PAY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7620000" cy="41148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Internal and external pay</a:t>
            </a:r>
          </a:p>
          <a:p>
            <a:r>
              <a:rPr lang="en-IN" sz="3200" dirty="0" smtClean="0"/>
              <a:t>Fixed vs. variable pay</a:t>
            </a:r>
          </a:p>
          <a:p>
            <a:r>
              <a:rPr lang="en-IN" sz="3200" dirty="0" smtClean="0"/>
              <a:t>Job vs. Individual pay</a:t>
            </a:r>
          </a:p>
          <a:p>
            <a:r>
              <a:rPr lang="en-IN" sz="3200" dirty="0" smtClean="0"/>
              <a:t>Below market vs. above market compensation</a:t>
            </a:r>
          </a:p>
          <a:p>
            <a:r>
              <a:rPr lang="en-IN" sz="3200" dirty="0" smtClean="0"/>
              <a:t>Open vs. secret pay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5152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359" y="914400"/>
            <a:ext cx="7239000" cy="487362"/>
          </a:xfrm>
        </p:spPr>
        <p:txBody>
          <a:bodyPr>
            <a:noAutofit/>
          </a:bodyPr>
          <a:lstStyle/>
          <a:p>
            <a:r>
              <a:rPr lang="en-US" sz="2400" dirty="0" smtClean="0"/>
              <a:t>Job vs. Individual pay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077200" cy="40687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/>
              <a:t>Job:</a:t>
            </a:r>
            <a:r>
              <a:rPr lang="en-US" sz="2000" dirty="0" smtClean="0"/>
              <a:t> it decide the minimum and maximum values of each job independently of individual workers ignoring their abilities, potential and the ability to take up multiple job.</a:t>
            </a:r>
            <a:endParaRPr lang="en-US" sz="2800" dirty="0" smtClean="0"/>
          </a:p>
          <a:p>
            <a:pPr algn="just">
              <a:lnSpc>
                <a:spcPct val="150000"/>
              </a:lnSpc>
            </a:pPr>
            <a:r>
              <a:rPr lang="en-US" sz="2000" b="1" dirty="0" smtClean="0"/>
              <a:t>Individual pay: ( knowledge based pay)( skilled based):  </a:t>
            </a:r>
            <a:r>
              <a:rPr lang="en-US" sz="2000" dirty="0" smtClean="0"/>
              <a:t>in this case employees are </a:t>
            </a:r>
            <a:r>
              <a:rPr lang="en-US" sz="2000" b="1" dirty="0" smtClean="0"/>
              <a:t>paid on the basis of the jobs they can handle.</a:t>
            </a: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b="1" dirty="0"/>
              <a:t>Open Vs Secret pay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4572000"/>
            <a:ext cx="7848600" cy="1981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100" b="1" dirty="0"/>
              <a:t>Open pay- </a:t>
            </a:r>
            <a:r>
              <a:rPr lang="en-US" sz="2100" dirty="0"/>
              <a:t>equal pay- for equal work.</a:t>
            </a:r>
          </a:p>
          <a:p>
            <a:pPr algn="just">
              <a:lnSpc>
                <a:spcPct val="150000"/>
              </a:lnSpc>
            </a:pPr>
            <a:r>
              <a:rPr lang="en-US" sz="2100" b="1" dirty="0"/>
              <a:t>Secrecy pay </a:t>
            </a:r>
            <a:r>
              <a:rPr lang="en-US" sz="2100" dirty="0"/>
              <a:t>serves to cover up inequities prevailing within the internal pay structure. Secrecy pay occurs when employer thin there is no link between pay and performance.</a:t>
            </a:r>
          </a:p>
        </p:txBody>
      </p:sp>
    </p:spTree>
    <p:extLst>
      <p:ext uri="{BB962C8B-B14F-4D97-AF65-F5344CB8AC3E}">
        <p14:creationId xmlns:p14="http://schemas.microsoft.com/office/powerpoint/2010/main" val="334892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350</TotalTime>
  <Words>1182</Words>
  <Application>Microsoft Office PowerPoint</Application>
  <PresentationFormat>On-screen Show (4:3)</PresentationFormat>
  <Paragraphs>94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Adjacency</vt:lpstr>
      <vt:lpstr>WAGE</vt:lpstr>
      <vt:lpstr>Is there any difference between wage and salary?</vt:lpstr>
      <vt:lpstr>TYPES OF WAGES</vt:lpstr>
      <vt:lpstr>Classification of labourers</vt:lpstr>
      <vt:lpstr>What are the nature of their jobs?</vt:lpstr>
      <vt:lpstr>PowerPoint Presentation</vt:lpstr>
      <vt:lpstr>WAGE DIFFERENTIAL</vt:lpstr>
      <vt:lpstr>PAY STRUCTURE</vt:lpstr>
      <vt:lpstr>Job vs. Individual pay</vt:lpstr>
      <vt:lpstr>Below market vs. above market</vt:lpstr>
      <vt:lpstr>Types of Wage Payment </vt:lpstr>
      <vt:lpstr>Wage fund theories</vt:lpstr>
      <vt:lpstr> </vt:lpstr>
      <vt:lpstr>PowerPoint Presentation</vt:lpstr>
      <vt:lpstr>PowerPoint Presentation</vt:lpstr>
      <vt:lpstr>PowerPoint Presentation</vt:lpstr>
      <vt:lpstr>According to wage law in India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WAGES</dc:title>
  <dc:creator>BIDYA</dc:creator>
  <cp:lastModifiedBy>murali sir</cp:lastModifiedBy>
  <cp:revision>52</cp:revision>
  <dcterms:created xsi:type="dcterms:W3CDTF">2006-08-16T00:00:00Z</dcterms:created>
  <dcterms:modified xsi:type="dcterms:W3CDTF">2018-03-28T09:53:25Z</dcterms:modified>
</cp:coreProperties>
</file>