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1961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091" y="69860"/>
            <a:ext cx="9013894" cy="6691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091" y="6986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793"/>
                </a:moveTo>
                <a:lnTo>
                  <a:pt x="3575" y="281064"/>
                </a:lnTo>
                <a:lnTo>
                  <a:pt x="13963" y="234552"/>
                </a:lnTo>
                <a:lnTo>
                  <a:pt x="30653" y="190770"/>
                </a:lnTo>
                <a:lnTo>
                  <a:pt x="53134" y="150227"/>
                </a:lnTo>
                <a:lnTo>
                  <a:pt x="80897" y="113433"/>
                </a:lnTo>
                <a:lnTo>
                  <a:pt x="113431" y="80900"/>
                </a:lnTo>
                <a:lnTo>
                  <a:pt x="150226" y="53137"/>
                </a:lnTo>
                <a:lnTo>
                  <a:pt x="190773" y="30655"/>
                </a:lnTo>
                <a:lnTo>
                  <a:pt x="234560" y="13964"/>
                </a:lnTo>
                <a:lnTo>
                  <a:pt x="281078" y="3576"/>
                </a:lnTo>
                <a:lnTo>
                  <a:pt x="329816" y="0"/>
                </a:lnTo>
                <a:lnTo>
                  <a:pt x="8684070" y="0"/>
                </a:lnTo>
                <a:lnTo>
                  <a:pt x="8732800" y="3576"/>
                </a:lnTo>
                <a:lnTo>
                  <a:pt x="8779313" y="13964"/>
                </a:lnTo>
                <a:lnTo>
                  <a:pt x="8823099" y="30655"/>
                </a:lnTo>
                <a:lnTo>
                  <a:pt x="8863645" y="53137"/>
                </a:lnTo>
                <a:lnTo>
                  <a:pt x="8900443" y="80900"/>
                </a:lnTo>
                <a:lnTo>
                  <a:pt x="8932980" y="113433"/>
                </a:lnTo>
                <a:lnTo>
                  <a:pt x="8960747" y="150227"/>
                </a:lnTo>
                <a:lnTo>
                  <a:pt x="8983233" y="190770"/>
                </a:lnTo>
                <a:lnTo>
                  <a:pt x="8999926" y="234552"/>
                </a:lnTo>
                <a:lnTo>
                  <a:pt x="9010317" y="281064"/>
                </a:lnTo>
                <a:lnTo>
                  <a:pt x="9013894" y="329793"/>
                </a:lnTo>
                <a:lnTo>
                  <a:pt x="9013894" y="6361480"/>
                </a:lnTo>
                <a:lnTo>
                  <a:pt x="9010317" y="6410221"/>
                </a:lnTo>
                <a:lnTo>
                  <a:pt x="8999926" y="6456741"/>
                </a:lnTo>
                <a:lnTo>
                  <a:pt x="8983233" y="6500529"/>
                </a:lnTo>
                <a:lnTo>
                  <a:pt x="8960747" y="6541077"/>
                </a:lnTo>
                <a:lnTo>
                  <a:pt x="8932980" y="6577873"/>
                </a:lnTo>
                <a:lnTo>
                  <a:pt x="8900443" y="6610407"/>
                </a:lnTo>
                <a:lnTo>
                  <a:pt x="8863645" y="6638170"/>
                </a:lnTo>
                <a:lnTo>
                  <a:pt x="8823099" y="6660652"/>
                </a:lnTo>
                <a:lnTo>
                  <a:pt x="8779313" y="6677342"/>
                </a:lnTo>
                <a:lnTo>
                  <a:pt x="8732800" y="6687730"/>
                </a:lnTo>
                <a:lnTo>
                  <a:pt x="8684070" y="6691306"/>
                </a:lnTo>
                <a:lnTo>
                  <a:pt x="329816" y="6691306"/>
                </a:lnTo>
                <a:lnTo>
                  <a:pt x="281078" y="6687730"/>
                </a:lnTo>
                <a:lnTo>
                  <a:pt x="234560" y="6677342"/>
                </a:lnTo>
                <a:lnTo>
                  <a:pt x="190773" y="6660652"/>
                </a:lnTo>
                <a:lnTo>
                  <a:pt x="150226" y="6638170"/>
                </a:lnTo>
                <a:lnTo>
                  <a:pt x="113431" y="6610407"/>
                </a:lnTo>
                <a:lnTo>
                  <a:pt x="80897" y="6577873"/>
                </a:lnTo>
                <a:lnTo>
                  <a:pt x="53134" y="6541077"/>
                </a:lnTo>
                <a:lnTo>
                  <a:pt x="30653" y="6500529"/>
                </a:lnTo>
                <a:lnTo>
                  <a:pt x="13963" y="6456741"/>
                </a:lnTo>
                <a:lnTo>
                  <a:pt x="3575" y="6410221"/>
                </a:lnTo>
                <a:lnTo>
                  <a:pt x="0" y="6361480"/>
                </a:lnTo>
                <a:lnTo>
                  <a:pt x="0" y="329793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495" y="1397002"/>
            <a:ext cx="9020810" cy="121285"/>
          </a:xfrm>
          <a:custGeom>
            <a:avLst/>
            <a:gdLst/>
            <a:ahLst/>
            <a:cxnLst/>
            <a:rect l="l" t="t" r="r" b="b"/>
            <a:pathLst>
              <a:path w="9020810" h="121284">
                <a:moveTo>
                  <a:pt x="9020190" y="0"/>
                </a:moveTo>
                <a:lnTo>
                  <a:pt x="0" y="0"/>
                </a:lnTo>
                <a:lnTo>
                  <a:pt x="0" y="120657"/>
                </a:lnTo>
                <a:lnTo>
                  <a:pt x="9020190" y="120657"/>
                </a:lnTo>
                <a:lnTo>
                  <a:pt x="9020190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495" y="2976613"/>
            <a:ext cx="9020810" cy="111760"/>
          </a:xfrm>
          <a:custGeom>
            <a:avLst/>
            <a:gdLst/>
            <a:ahLst/>
            <a:cxnLst/>
            <a:rect l="l" t="t" r="r" b="b"/>
            <a:pathLst>
              <a:path w="9020810" h="111760">
                <a:moveTo>
                  <a:pt x="9020190" y="0"/>
                </a:moveTo>
                <a:lnTo>
                  <a:pt x="0" y="0"/>
                </a:lnTo>
                <a:lnTo>
                  <a:pt x="0" y="111132"/>
                </a:lnTo>
                <a:lnTo>
                  <a:pt x="9020190" y="111132"/>
                </a:lnTo>
                <a:lnTo>
                  <a:pt x="9020190" y="0"/>
                </a:lnTo>
                <a:close/>
              </a:path>
            </a:pathLst>
          </a:custGeom>
          <a:solidFill>
            <a:srgbClr val="9083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694" y="1517660"/>
            <a:ext cx="9024611" cy="145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82665" y="4269923"/>
            <a:ext cx="4978669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9D361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495" y="69860"/>
            <a:ext cx="9014460" cy="6692900"/>
          </a:xfrm>
          <a:custGeom>
            <a:avLst/>
            <a:gdLst/>
            <a:ahLst/>
            <a:cxnLst/>
            <a:rect l="l" t="t" r="r" b="b"/>
            <a:pathLst>
              <a:path w="9014460" h="6692900">
                <a:moveTo>
                  <a:pt x="0" y="329945"/>
                </a:moveTo>
                <a:lnTo>
                  <a:pt x="3577" y="281178"/>
                </a:lnTo>
                <a:lnTo>
                  <a:pt x="13968" y="234636"/>
                </a:lnTo>
                <a:lnTo>
                  <a:pt x="30662" y="190829"/>
                </a:lnTo>
                <a:lnTo>
                  <a:pt x="53150" y="150266"/>
                </a:lnTo>
                <a:lnTo>
                  <a:pt x="80921" y="113458"/>
                </a:lnTo>
                <a:lnTo>
                  <a:pt x="113464" y="80914"/>
                </a:lnTo>
                <a:lnTo>
                  <a:pt x="150268" y="53144"/>
                </a:lnTo>
                <a:lnTo>
                  <a:pt x="190824" y="30658"/>
                </a:lnTo>
                <a:lnTo>
                  <a:pt x="234621" y="13965"/>
                </a:lnTo>
                <a:lnTo>
                  <a:pt x="281149" y="3576"/>
                </a:lnTo>
                <a:lnTo>
                  <a:pt x="329897" y="0"/>
                </a:lnTo>
                <a:lnTo>
                  <a:pt x="8683898" y="0"/>
                </a:lnTo>
                <a:lnTo>
                  <a:pt x="8732658" y="3576"/>
                </a:lnTo>
                <a:lnTo>
                  <a:pt x="8779196" y="13965"/>
                </a:lnTo>
                <a:lnTo>
                  <a:pt x="8823001" y="30658"/>
                </a:lnTo>
                <a:lnTo>
                  <a:pt x="8863564" y="53144"/>
                </a:lnTo>
                <a:lnTo>
                  <a:pt x="8900373" y="80914"/>
                </a:lnTo>
                <a:lnTo>
                  <a:pt x="8932919" y="113458"/>
                </a:lnTo>
                <a:lnTo>
                  <a:pt x="8960691" y="150266"/>
                </a:lnTo>
                <a:lnTo>
                  <a:pt x="8983180" y="190829"/>
                </a:lnTo>
                <a:lnTo>
                  <a:pt x="8999875" y="234636"/>
                </a:lnTo>
                <a:lnTo>
                  <a:pt x="9010266" y="281178"/>
                </a:lnTo>
                <a:lnTo>
                  <a:pt x="9013844" y="329945"/>
                </a:lnTo>
                <a:lnTo>
                  <a:pt x="9013844" y="6362992"/>
                </a:lnTo>
                <a:lnTo>
                  <a:pt x="9010266" y="6411742"/>
                </a:lnTo>
                <a:lnTo>
                  <a:pt x="8999875" y="6458272"/>
                </a:lnTo>
                <a:lnTo>
                  <a:pt x="8983180" y="6502070"/>
                </a:lnTo>
                <a:lnTo>
                  <a:pt x="8960691" y="6542626"/>
                </a:lnTo>
                <a:lnTo>
                  <a:pt x="8932919" y="6579430"/>
                </a:lnTo>
                <a:lnTo>
                  <a:pt x="8900373" y="6611972"/>
                </a:lnTo>
                <a:lnTo>
                  <a:pt x="8863564" y="6639741"/>
                </a:lnTo>
                <a:lnTo>
                  <a:pt x="8823001" y="6662228"/>
                </a:lnTo>
                <a:lnTo>
                  <a:pt x="8779196" y="6678922"/>
                </a:lnTo>
                <a:lnTo>
                  <a:pt x="8732658" y="6689312"/>
                </a:lnTo>
                <a:lnTo>
                  <a:pt x="8683898" y="6692889"/>
                </a:lnTo>
                <a:lnTo>
                  <a:pt x="329897" y="6692889"/>
                </a:lnTo>
                <a:lnTo>
                  <a:pt x="281149" y="6689312"/>
                </a:lnTo>
                <a:lnTo>
                  <a:pt x="234621" y="6678922"/>
                </a:lnTo>
                <a:lnTo>
                  <a:pt x="190824" y="6662228"/>
                </a:lnTo>
                <a:lnTo>
                  <a:pt x="150268" y="6639741"/>
                </a:lnTo>
                <a:lnTo>
                  <a:pt x="113464" y="6611972"/>
                </a:lnTo>
                <a:lnTo>
                  <a:pt x="80921" y="6579430"/>
                </a:lnTo>
                <a:lnTo>
                  <a:pt x="53150" y="6542626"/>
                </a:lnTo>
                <a:lnTo>
                  <a:pt x="30662" y="6502070"/>
                </a:lnTo>
                <a:lnTo>
                  <a:pt x="13968" y="6458272"/>
                </a:lnTo>
                <a:lnTo>
                  <a:pt x="3577" y="6411742"/>
                </a:lnTo>
                <a:lnTo>
                  <a:pt x="0" y="6362992"/>
                </a:lnTo>
                <a:lnTo>
                  <a:pt x="0" y="329945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0094" y="78683"/>
            <a:ext cx="7743811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0492" y="1955414"/>
            <a:ext cx="8343900" cy="1626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495" y="1517660"/>
            <a:ext cx="9020810" cy="1459230"/>
          </a:xfrm>
          <a:prstGeom prst="rect">
            <a:avLst/>
          </a:prstGeom>
          <a:solidFill>
            <a:srgbClr val="D24716"/>
          </a:solidFill>
        </p:spPr>
        <p:txBody>
          <a:bodyPr vert="horz" wrap="square" lIns="0" tIns="108585" rIns="0" bIns="0" rtlCol="0">
            <a:spAutoFit/>
          </a:bodyPr>
          <a:lstStyle/>
          <a:p>
            <a:pPr marL="2979420" marR="1108710" indent="-2552065">
              <a:lnSpc>
                <a:spcPts val="4740"/>
              </a:lnSpc>
              <a:spcBef>
                <a:spcPts val="855"/>
              </a:spcBef>
            </a:pPr>
            <a:r>
              <a:rPr sz="4000" spc="-150" dirty="0">
                <a:solidFill>
                  <a:srgbClr val="FFFF00"/>
                </a:solidFill>
                <a:latin typeface="Arial"/>
                <a:cs typeface="Arial"/>
              </a:rPr>
              <a:t>Theories </a:t>
            </a:r>
            <a:r>
              <a:rPr sz="4000" spc="-30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4000" spc="-50" dirty="0">
                <a:solidFill>
                  <a:srgbClr val="FFFF00"/>
                </a:solidFill>
                <a:latin typeface="Arial"/>
                <a:cs typeface="Arial"/>
              </a:rPr>
              <a:t>International </a:t>
            </a:r>
            <a:r>
              <a:rPr sz="4000" spc="-225" dirty="0">
                <a:solidFill>
                  <a:srgbClr val="FFFF00"/>
                </a:solidFill>
                <a:latin typeface="Arial"/>
                <a:cs typeface="Arial"/>
              </a:rPr>
              <a:t>Trade </a:t>
            </a:r>
            <a:r>
              <a:rPr sz="4000" spc="-85" dirty="0">
                <a:solidFill>
                  <a:srgbClr val="FFFF00"/>
                </a:solidFill>
                <a:latin typeface="Arial"/>
                <a:cs typeface="Arial"/>
              </a:rPr>
              <a:t>and  </a:t>
            </a:r>
            <a:r>
              <a:rPr sz="4000" spc="-90" dirty="0">
                <a:solidFill>
                  <a:srgbClr val="FFFF00"/>
                </a:solidFill>
                <a:latin typeface="Arial"/>
                <a:cs typeface="Arial"/>
              </a:rPr>
              <a:t>Investment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4448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696363"/>
                </a:solidFill>
              </a:rPr>
              <a:t>Doctrine </a:t>
            </a:r>
            <a:r>
              <a:rPr spc="-160" dirty="0">
                <a:solidFill>
                  <a:srgbClr val="696363"/>
                </a:solidFill>
              </a:rPr>
              <a:t>(</a:t>
            </a:r>
            <a:r>
              <a:rPr spc="-195" dirty="0">
                <a:solidFill>
                  <a:srgbClr val="696363"/>
                </a:solidFill>
              </a:rPr>
              <a:t> </a:t>
            </a:r>
            <a:r>
              <a:rPr spc="-105" dirty="0">
                <a:solidFill>
                  <a:srgbClr val="696363"/>
                </a:solidFill>
              </a:rPr>
              <a:t>teachings)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433825"/>
            <a:ext cx="7466330" cy="302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778510" indent="-273050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10" dirty="0">
                <a:latin typeface="Times New Roman"/>
                <a:cs typeface="Times New Roman"/>
              </a:rPr>
              <a:t>Mercantilism, </a:t>
            </a:r>
            <a:r>
              <a:rPr sz="2600" spc="-204" dirty="0">
                <a:latin typeface="Times New Roman"/>
                <a:cs typeface="Times New Roman"/>
              </a:rPr>
              <a:t>as a </a:t>
            </a:r>
            <a:r>
              <a:rPr sz="2600" spc="-80" dirty="0">
                <a:latin typeface="Times New Roman"/>
                <a:cs typeface="Times New Roman"/>
              </a:rPr>
              <a:t>creator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85" dirty="0">
                <a:latin typeface="Times New Roman"/>
                <a:cs typeface="Times New Roman"/>
              </a:rPr>
              <a:t>surplus,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60" dirty="0">
                <a:latin typeface="Times New Roman"/>
                <a:cs typeface="Times New Roman"/>
              </a:rPr>
              <a:t>means </a:t>
            </a:r>
            <a:r>
              <a:rPr sz="2600" spc="-35" dirty="0">
                <a:latin typeface="Times New Roman"/>
                <a:cs typeface="Times New Roman"/>
              </a:rPr>
              <a:t>to  </a:t>
            </a:r>
            <a:r>
              <a:rPr sz="2600" spc="-95" dirty="0">
                <a:latin typeface="Times New Roman"/>
                <a:cs typeface="Times New Roman"/>
              </a:rPr>
              <a:t>strengthen </a:t>
            </a:r>
            <a:r>
              <a:rPr sz="2600" spc="-114" dirty="0">
                <a:latin typeface="Times New Roman"/>
                <a:cs typeface="Times New Roman"/>
              </a:rPr>
              <a:t>political </a:t>
            </a:r>
            <a:r>
              <a:rPr sz="2600" spc="-120" dirty="0">
                <a:latin typeface="Times New Roman"/>
                <a:cs typeface="Times New Roman"/>
              </a:rPr>
              <a:t>power </a:t>
            </a:r>
            <a:r>
              <a:rPr sz="2600" spc="-204" dirty="0">
                <a:solidFill>
                  <a:srgbClr val="006FC0"/>
                </a:solidFill>
                <a:latin typeface="Times New Roman"/>
                <a:cs typeface="Times New Roman"/>
              </a:rPr>
              <a:t>by 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making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strong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nation </a:t>
            </a:r>
            <a:r>
              <a:rPr sz="2600" spc="-40" dirty="0">
                <a:solidFill>
                  <a:srgbClr val="006FC0"/>
                </a:solidFill>
                <a:latin typeface="Times New Roman"/>
                <a:cs typeface="Times New Roman"/>
              </a:rPr>
              <a:t>or 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government.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50" dirty="0">
                <a:latin typeface="Times New Roman"/>
                <a:cs typeface="Times New Roman"/>
              </a:rPr>
              <a:t>Philosophy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political 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power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can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be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achieved </a:t>
            </a:r>
            <a:r>
              <a:rPr sz="2600" spc="-204" dirty="0">
                <a:solidFill>
                  <a:srgbClr val="006FC0"/>
                </a:solidFill>
                <a:latin typeface="Times New Roman"/>
                <a:cs typeface="Times New Roman"/>
              </a:rPr>
              <a:t>by</a:t>
            </a:r>
            <a:r>
              <a:rPr sz="2600" spc="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wealth</a:t>
            </a:r>
            <a:r>
              <a:rPr sz="2600" spc="-13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5115" marR="15875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330" dirty="0">
                <a:latin typeface="Times New Roman"/>
                <a:cs typeface="Times New Roman"/>
              </a:rPr>
              <a:t>A </a:t>
            </a:r>
            <a:r>
              <a:rPr sz="2600" spc="-100" dirty="0">
                <a:latin typeface="Times New Roman"/>
                <a:cs typeface="Times New Roman"/>
              </a:rPr>
              <a:t>strong </a:t>
            </a:r>
            <a:r>
              <a:rPr sz="2600" spc="-110" dirty="0">
                <a:latin typeface="Times New Roman"/>
                <a:cs typeface="Times New Roman"/>
              </a:rPr>
              <a:t>government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130" dirty="0">
                <a:latin typeface="Times New Roman"/>
                <a:cs typeface="Times New Roman"/>
              </a:rPr>
              <a:t>wealth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35" dirty="0">
                <a:latin typeface="Times New Roman"/>
                <a:cs typeface="Times New Roman"/>
              </a:rPr>
              <a:t>improve </a:t>
            </a:r>
            <a:r>
              <a:rPr sz="2600" spc="-130" dirty="0">
                <a:latin typeface="Times New Roman"/>
                <a:cs typeface="Times New Roman"/>
              </a:rPr>
              <a:t>wealth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210" dirty="0">
                <a:latin typeface="Times New Roman"/>
                <a:cs typeface="Times New Roman"/>
              </a:rPr>
              <a:t>the  </a:t>
            </a:r>
            <a:r>
              <a:rPr sz="2600" spc="-85" dirty="0">
                <a:latin typeface="Times New Roman"/>
                <a:cs typeface="Times New Roman"/>
              </a:rPr>
              <a:t>citizen.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State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intervention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60" dirty="0">
                <a:latin typeface="Times New Roman"/>
                <a:cs typeface="Times New Roman"/>
              </a:rPr>
              <a:t>an </a:t>
            </a:r>
            <a:r>
              <a:rPr sz="2600" spc="-125" dirty="0">
                <a:latin typeface="Times New Roman"/>
                <a:cs typeface="Times New Roman"/>
              </a:rPr>
              <a:t>essential </a:t>
            </a:r>
            <a:r>
              <a:rPr sz="2600" spc="-40" dirty="0">
                <a:latin typeface="Times New Roman"/>
                <a:cs typeface="Times New Roman"/>
              </a:rPr>
              <a:t>part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229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Mercantilism.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10</a:t>
            </a:fld>
            <a:endParaRPr spc="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187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>
                <a:solidFill>
                  <a:srgbClr val="696363"/>
                </a:solidFill>
              </a:rPr>
              <a:t>Critic</a:t>
            </a:r>
            <a:r>
              <a:rPr spc="-70" dirty="0">
                <a:solidFill>
                  <a:srgbClr val="696363"/>
                </a:solidFill>
              </a:rPr>
              <a:t>i</a:t>
            </a:r>
            <a:r>
              <a:rPr spc="-114" dirty="0">
                <a:solidFill>
                  <a:srgbClr val="696363"/>
                </a:solidFill>
              </a:rPr>
              <a:t>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906342"/>
            <a:ext cx="7616825" cy="3745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6350" indent="-273050" algn="just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85" dirty="0">
                <a:latin typeface="Times New Roman"/>
                <a:cs typeface="Times New Roman"/>
              </a:rPr>
              <a:t>flaw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114" dirty="0">
                <a:latin typeface="Times New Roman"/>
                <a:cs typeface="Times New Roman"/>
              </a:rPr>
              <a:t>mercantilism </a:t>
            </a:r>
            <a:r>
              <a:rPr sz="2600" spc="-190" dirty="0">
                <a:latin typeface="Times New Roman"/>
                <a:cs typeface="Times New Roman"/>
              </a:rPr>
              <a:t>was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45" dirty="0">
                <a:latin typeface="Times New Roman"/>
                <a:cs typeface="Times New Roman"/>
              </a:rPr>
              <a:t>it </a:t>
            </a:r>
            <a:r>
              <a:rPr sz="2600" spc="-155" dirty="0">
                <a:latin typeface="Times New Roman"/>
                <a:cs typeface="Times New Roman"/>
              </a:rPr>
              <a:t>viewed </a:t>
            </a:r>
            <a:r>
              <a:rPr sz="2600" spc="-70" dirty="0">
                <a:latin typeface="Times New Roman"/>
                <a:cs typeface="Times New Roman"/>
              </a:rPr>
              <a:t>trade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575" dirty="0">
                <a:latin typeface="Times New Roman"/>
                <a:cs typeface="Times New Roman"/>
              </a:rPr>
              <a:t>a </a:t>
            </a:r>
            <a:r>
              <a:rPr sz="2600" spc="-5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zero-sum 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game. </a:t>
            </a:r>
            <a:r>
              <a:rPr sz="2600" spc="-195" dirty="0">
                <a:latin typeface="Times New Roman"/>
                <a:cs typeface="Times New Roman"/>
              </a:rPr>
              <a:t>(A </a:t>
            </a:r>
            <a:r>
              <a:rPr sz="2600" spc="-105" dirty="0">
                <a:latin typeface="Times New Roman"/>
                <a:cs typeface="Times New Roman"/>
              </a:rPr>
              <a:t>zero </a:t>
            </a:r>
            <a:r>
              <a:rPr sz="2600" spc="-155" dirty="0">
                <a:latin typeface="Times New Roman"/>
                <a:cs typeface="Times New Roman"/>
              </a:rPr>
              <a:t>sum </a:t>
            </a:r>
            <a:r>
              <a:rPr sz="2600" spc="-170" dirty="0">
                <a:latin typeface="Times New Roman"/>
                <a:cs typeface="Times New Roman"/>
              </a:rPr>
              <a:t>game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10" dirty="0">
                <a:latin typeface="Times New Roman"/>
                <a:cs typeface="Times New Roman"/>
              </a:rPr>
              <a:t>one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45" dirty="0">
                <a:latin typeface="Times New Roman"/>
                <a:cs typeface="Times New Roman"/>
              </a:rPr>
              <a:t>which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70" dirty="0">
                <a:latin typeface="Times New Roman"/>
                <a:cs typeface="Times New Roman"/>
              </a:rPr>
              <a:t>gain </a:t>
            </a:r>
            <a:r>
              <a:rPr sz="2600" spc="-225" dirty="0">
                <a:latin typeface="Times New Roman"/>
                <a:cs typeface="Times New Roman"/>
              </a:rPr>
              <a:t>by  </a:t>
            </a:r>
            <a:r>
              <a:rPr sz="2600" spc="-110" dirty="0">
                <a:latin typeface="Times New Roman"/>
                <a:cs typeface="Times New Roman"/>
              </a:rPr>
              <a:t>one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95" dirty="0">
                <a:latin typeface="Times New Roman"/>
                <a:cs typeface="Times New Roman"/>
              </a:rPr>
              <a:t>results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55" dirty="0">
                <a:latin typeface="Times New Roman"/>
                <a:cs typeface="Times New Roman"/>
              </a:rPr>
              <a:t>loss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another.)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204" dirty="0">
                <a:latin typeface="Times New Roman"/>
                <a:cs typeface="Times New Roman"/>
              </a:rPr>
              <a:t>Adam </a:t>
            </a:r>
            <a:r>
              <a:rPr sz="2600" spc="-155" dirty="0">
                <a:latin typeface="Times New Roman"/>
                <a:cs typeface="Times New Roman"/>
              </a:rPr>
              <a:t>Smith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75" dirty="0">
                <a:latin typeface="Times New Roman"/>
                <a:cs typeface="Times New Roman"/>
              </a:rPr>
              <a:t>David </a:t>
            </a:r>
            <a:r>
              <a:rPr sz="2600" spc="-130" dirty="0">
                <a:latin typeface="Times New Roman"/>
                <a:cs typeface="Times New Roman"/>
              </a:rPr>
              <a:t>Ricardo </a:t>
            </a:r>
            <a:r>
              <a:rPr sz="2600" spc="-170" dirty="0">
                <a:latin typeface="Times New Roman"/>
                <a:cs typeface="Times New Roman"/>
              </a:rPr>
              <a:t>showed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shortsightedness 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14" dirty="0">
                <a:latin typeface="Times New Roman"/>
                <a:cs typeface="Times New Roman"/>
              </a:rPr>
              <a:t>this </a:t>
            </a:r>
            <a:r>
              <a:rPr sz="2600" spc="-130" dirty="0">
                <a:latin typeface="Times New Roman"/>
                <a:cs typeface="Times New Roman"/>
              </a:rPr>
              <a:t>approach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95" dirty="0">
                <a:latin typeface="Times New Roman"/>
                <a:cs typeface="Times New Roman"/>
              </a:rPr>
              <a:t>demonstrated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70" dirty="0">
                <a:latin typeface="Times New Roman"/>
                <a:cs typeface="Times New Roman"/>
              </a:rPr>
              <a:t>trade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positive- 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sum 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game, </a:t>
            </a:r>
            <a:r>
              <a:rPr sz="2600" spc="-45" dirty="0">
                <a:solidFill>
                  <a:srgbClr val="006FC0"/>
                </a:solidFill>
                <a:latin typeface="Times New Roman"/>
                <a:cs typeface="Times New Roman"/>
              </a:rPr>
              <a:t>or </a:t>
            </a:r>
            <a:r>
              <a:rPr sz="2600" spc="-204" dirty="0">
                <a:solidFill>
                  <a:srgbClr val="006FC0"/>
                </a:solidFill>
                <a:latin typeface="Times New Roman"/>
                <a:cs typeface="Times New Roman"/>
              </a:rPr>
              <a:t>a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situation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which all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countries </a:t>
            </a:r>
            <a:r>
              <a:rPr sz="2600" spc="-160" dirty="0">
                <a:solidFill>
                  <a:srgbClr val="006FC0"/>
                </a:solidFill>
                <a:latin typeface="Times New Roman"/>
                <a:cs typeface="Times New Roman"/>
              </a:rPr>
              <a:t>can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 benefit.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204" dirty="0">
                <a:latin typeface="Times New Roman"/>
                <a:cs typeface="Times New Roman"/>
              </a:rPr>
              <a:t>Adam </a:t>
            </a:r>
            <a:r>
              <a:rPr sz="2600" spc="-155" dirty="0">
                <a:latin typeface="Times New Roman"/>
                <a:cs typeface="Times New Roman"/>
              </a:rPr>
              <a:t>Smith </a:t>
            </a:r>
            <a:r>
              <a:rPr sz="2600" spc="-80" dirty="0">
                <a:latin typeface="Times New Roman"/>
                <a:cs typeface="Times New Roman"/>
              </a:rPr>
              <a:t>attempted </a:t>
            </a:r>
            <a:r>
              <a:rPr sz="2600" spc="-40" dirty="0">
                <a:latin typeface="Times New Roman"/>
                <a:cs typeface="Times New Roman"/>
              </a:rPr>
              <a:t>to  </a:t>
            </a:r>
            <a:r>
              <a:rPr sz="2600" spc="-110" dirty="0">
                <a:latin typeface="Times New Roman"/>
                <a:cs typeface="Times New Roman"/>
              </a:rPr>
              <a:t>destroy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50" dirty="0">
                <a:latin typeface="Times New Roman"/>
                <a:cs typeface="Times New Roman"/>
              </a:rPr>
              <a:t>philosophy </a:t>
            </a:r>
            <a:r>
              <a:rPr sz="2600" spc="-395" dirty="0">
                <a:latin typeface="Times New Roman"/>
                <a:cs typeface="Times New Roman"/>
              </a:rPr>
              <a:t>by  </a:t>
            </a:r>
            <a:r>
              <a:rPr sz="2600" spc="-105" dirty="0">
                <a:latin typeface="Times New Roman"/>
                <a:cs typeface="Times New Roman"/>
              </a:rPr>
              <a:t>introducing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concept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75" dirty="0">
                <a:solidFill>
                  <a:srgbClr val="006FC0"/>
                </a:solidFill>
                <a:latin typeface="Arial"/>
                <a:cs typeface="Arial"/>
              </a:rPr>
              <a:t>“free 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trade</a:t>
            </a:r>
            <a:r>
              <a:rPr sz="2600" spc="-70" dirty="0">
                <a:latin typeface="Arial"/>
                <a:cs typeface="Arial"/>
              </a:rPr>
              <a:t>” </a:t>
            </a:r>
            <a:r>
              <a:rPr sz="2600" spc="-195" dirty="0">
                <a:latin typeface="Times New Roman"/>
                <a:cs typeface="Times New Roman"/>
              </a:rPr>
              <a:t>saying </a:t>
            </a:r>
            <a:r>
              <a:rPr sz="2600" spc="-60" dirty="0">
                <a:latin typeface="Times New Roman"/>
                <a:cs typeface="Times New Roman"/>
              </a:rPr>
              <a:t>let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people  </a:t>
            </a:r>
            <a:r>
              <a:rPr sz="2600" spc="-70" dirty="0">
                <a:latin typeface="Times New Roman"/>
                <a:cs typeface="Times New Roman"/>
              </a:rPr>
              <a:t>trade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120" dirty="0">
                <a:latin typeface="Times New Roman"/>
                <a:cs typeface="Times New Roman"/>
              </a:rPr>
              <a:t>they </a:t>
            </a:r>
            <a:r>
              <a:rPr sz="2600" spc="-215" dirty="0">
                <a:latin typeface="Times New Roman"/>
                <a:cs typeface="Times New Roman"/>
              </a:rPr>
              <a:t>saw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fit.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11</a:t>
            </a:fld>
            <a:endParaRPr spc="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4239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Absolute</a:t>
            </a:r>
            <a:r>
              <a:rPr spc="-155" dirty="0"/>
              <a:t> </a:t>
            </a:r>
            <a:r>
              <a:rPr spc="-165" dirty="0"/>
              <a:t>Advantage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433825"/>
            <a:ext cx="7395209" cy="3272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82245" indent="-273050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In </a:t>
            </a:r>
            <a:r>
              <a:rPr sz="2600" spc="-165" dirty="0">
                <a:latin typeface="Times New Roman"/>
                <a:cs typeface="Times New Roman"/>
              </a:rPr>
              <a:t>his </a:t>
            </a:r>
            <a:r>
              <a:rPr sz="2600" spc="-114" dirty="0">
                <a:latin typeface="Times New Roman"/>
                <a:cs typeface="Times New Roman"/>
              </a:rPr>
              <a:t>1776 </a:t>
            </a:r>
            <a:r>
              <a:rPr sz="2600" spc="-130" dirty="0">
                <a:latin typeface="Times New Roman"/>
                <a:cs typeface="Times New Roman"/>
              </a:rPr>
              <a:t>landmark </a:t>
            </a:r>
            <a:r>
              <a:rPr sz="2600" spc="-135" dirty="0">
                <a:latin typeface="Times New Roman"/>
                <a:cs typeface="Times New Roman"/>
              </a:rPr>
              <a:t>book </a:t>
            </a: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50" dirty="0">
                <a:latin typeface="Times New Roman"/>
                <a:cs typeface="Times New Roman"/>
              </a:rPr>
              <a:t>Wealth of </a:t>
            </a:r>
            <a:r>
              <a:rPr sz="2600" spc="-100" dirty="0">
                <a:latin typeface="Times New Roman"/>
                <a:cs typeface="Times New Roman"/>
              </a:rPr>
              <a:t>Nations, </a:t>
            </a:r>
            <a:r>
              <a:rPr sz="2600" spc="-204" dirty="0">
                <a:latin typeface="Times New Roman"/>
                <a:cs typeface="Times New Roman"/>
              </a:rPr>
              <a:t>Adam  </a:t>
            </a:r>
            <a:r>
              <a:rPr sz="2600" spc="-155" dirty="0">
                <a:latin typeface="Times New Roman"/>
                <a:cs typeface="Times New Roman"/>
              </a:rPr>
              <a:t>Smith </a:t>
            </a:r>
            <a:r>
              <a:rPr sz="2600" spc="-114" dirty="0">
                <a:latin typeface="Times New Roman"/>
                <a:cs typeface="Times New Roman"/>
              </a:rPr>
              <a:t>attacked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mercantilist 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assumption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that 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trade 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600" spc="-204" dirty="0">
                <a:solidFill>
                  <a:srgbClr val="006FC0"/>
                </a:solidFill>
                <a:latin typeface="Times New Roman"/>
                <a:cs typeface="Times New Roman"/>
              </a:rPr>
              <a:t>a 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zero-sum 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game.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Smith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argued 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that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countries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differ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their 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ability </a:t>
            </a:r>
            <a:r>
              <a:rPr sz="26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produce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goods</a:t>
            </a:r>
            <a:r>
              <a:rPr sz="26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efficiently.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45" dirty="0">
                <a:latin typeface="Times New Roman"/>
                <a:cs typeface="Times New Roman"/>
              </a:rPr>
              <a:t>According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10" dirty="0">
                <a:latin typeface="Times New Roman"/>
                <a:cs typeface="Times New Roman"/>
              </a:rPr>
              <a:t>Smith, </a:t>
            </a:r>
            <a:r>
              <a:rPr sz="2600" spc="-90" dirty="0">
                <a:latin typeface="Times New Roman"/>
                <a:cs typeface="Times New Roman"/>
              </a:rPr>
              <a:t>countries </a:t>
            </a:r>
            <a:r>
              <a:rPr sz="2600" spc="-135" dirty="0">
                <a:latin typeface="Times New Roman"/>
                <a:cs typeface="Times New Roman"/>
              </a:rPr>
              <a:t>should </a:t>
            </a:r>
            <a:r>
              <a:rPr sz="2600" spc="-145" dirty="0">
                <a:latin typeface="Times New Roman"/>
                <a:cs typeface="Times New Roman"/>
              </a:rPr>
              <a:t>specialize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80" dirty="0">
                <a:latin typeface="Times New Roman"/>
                <a:cs typeface="Times New Roman"/>
              </a:rPr>
              <a:t>the  </a:t>
            </a:r>
            <a:r>
              <a:rPr sz="2600" spc="-95" dirty="0">
                <a:latin typeface="Times New Roman"/>
                <a:cs typeface="Times New Roman"/>
              </a:rPr>
              <a:t>production </a:t>
            </a:r>
            <a:r>
              <a:rPr sz="2600" spc="-150" dirty="0">
                <a:latin typeface="Times New Roman"/>
                <a:cs typeface="Times New Roman"/>
              </a:rPr>
              <a:t>of goods </a:t>
            </a:r>
            <a:r>
              <a:rPr sz="2600" spc="-95" dirty="0">
                <a:latin typeface="Times New Roman"/>
                <a:cs typeface="Times New Roman"/>
              </a:rPr>
              <a:t>for </a:t>
            </a:r>
            <a:r>
              <a:rPr sz="2600" spc="-140" dirty="0">
                <a:latin typeface="Times New Roman"/>
                <a:cs typeface="Times New Roman"/>
              </a:rPr>
              <a:t>which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they </a:t>
            </a:r>
            <a:r>
              <a:rPr sz="2600" spc="-204" dirty="0">
                <a:solidFill>
                  <a:srgbClr val="006FC0"/>
                </a:solidFill>
                <a:latin typeface="Times New Roman"/>
                <a:cs typeface="Times New Roman"/>
              </a:rPr>
              <a:t>have </a:t>
            </a:r>
            <a:r>
              <a:rPr sz="2600" spc="-160" dirty="0">
                <a:solidFill>
                  <a:srgbClr val="006FC0"/>
                </a:solidFill>
                <a:latin typeface="Times New Roman"/>
                <a:cs typeface="Times New Roman"/>
              </a:rPr>
              <a:t>an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absolute  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advantage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then 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trade </a:t>
            </a:r>
            <a:r>
              <a:rPr sz="2600" spc="-105" dirty="0">
                <a:latin typeface="Times New Roman"/>
                <a:cs typeface="Times New Roman"/>
              </a:rPr>
              <a:t>these </a:t>
            </a:r>
            <a:r>
              <a:rPr sz="2600" spc="-95" dirty="0">
                <a:latin typeface="Times New Roman"/>
                <a:cs typeface="Times New Roman"/>
              </a:rPr>
              <a:t>for </a:t>
            </a:r>
            <a:r>
              <a:rPr sz="2600" spc="-150" dirty="0">
                <a:latin typeface="Times New Roman"/>
                <a:cs typeface="Times New Roman"/>
              </a:rPr>
              <a:t>goods </a:t>
            </a:r>
            <a:r>
              <a:rPr sz="2600" spc="-105" dirty="0">
                <a:latin typeface="Times New Roman"/>
                <a:cs typeface="Times New Roman"/>
              </a:rPr>
              <a:t>produced </a:t>
            </a:r>
            <a:r>
              <a:rPr sz="2600" spc="-204" dirty="0">
                <a:latin typeface="Times New Roman"/>
                <a:cs typeface="Times New Roman"/>
              </a:rPr>
              <a:t>by </a:t>
            </a:r>
            <a:r>
              <a:rPr sz="2600" spc="-65" dirty="0">
                <a:latin typeface="Times New Roman"/>
                <a:cs typeface="Times New Roman"/>
              </a:rPr>
              <a:t>other  </a:t>
            </a:r>
            <a:r>
              <a:rPr sz="2600" spc="-75" dirty="0">
                <a:latin typeface="Times New Roman"/>
                <a:cs typeface="Times New Roman"/>
              </a:rPr>
              <a:t>countries.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12</a:t>
            </a:fld>
            <a:endParaRPr spc="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0621" y="1020817"/>
            <a:ext cx="6240162" cy="125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2897247"/>
            <a:ext cx="772668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Times New Roman"/>
                <a:cs typeface="Times New Roman"/>
              </a:rPr>
              <a:t>Suppose </a:t>
            </a:r>
            <a:r>
              <a:rPr sz="1800" spc="-95" dirty="0">
                <a:latin typeface="Times New Roman"/>
                <a:cs typeface="Times New Roman"/>
              </a:rPr>
              <a:t>Nepal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105" dirty="0">
                <a:latin typeface="Times New Roman"/>
                <a:cs typeface="Times New Roman"/>
              </a:rPr>
              <a:t>India </a:t>
            </a:r>
            <a:r>
              <a:rPr sz="1800" spc="-100" dirty="0">
                <a:latin typeface="Times New Roman"/>
                <a:cs typeface="Times New Roman"/>
              </a:rPr>
              <a:t>each </a:t>
            </a:r>
            <a:r>
              <a:rPr sz="1800" spc="-140" dirty="0">
                <a:latin typeface="Times New Roman"/>
                <a:cs typeface="Times New Roman"/>
              </a:rPr>
              <a:t>have </a:t>
            </a:r>
            <a:r>
              <a:rPr sz="1800" spc="-70" dirty="0">
                <a:latin typeface="Times New Roman"/>
                <a:cs typeface="Times New Roman"/>
              </a:rPr>
              <a:t>two units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60" dirty="0">
                <a:latin typeface="Times New Roman"/>
                <a:cs typeface="Times New Roman"/>
              </a:rPr>
              <a:t>input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95" dirty="0">
                <a:latin typeface="Times New Roman"/>
                <a:cs typeface="Times New Roman"/>
              </a:rPr>
              <a:t>use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65" dirty="0">
                <a:latin typeface="Times New Roman"/>
                <a:cs typeface="Times New Roman"/>
              </a:rPr>
              <a:t>produce </a:t>
            </a:r>
            <a:r>
              <a:rPr sz="1800" spc="-55" dirty="0">
                <a:latin typeface="Times New Roman"/>
                <a:cs typeface="Times New Roman"/>
              </a:rPr>
              <a:t>rice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85" dirty="0">
                <a:latin typeface="Times New Roman"/>
                <a:cs typeface="Times New Roman"/>
              </a:rPr>
              <a:t>clothing.  </a:t>
            </a:r>
            <a:r>
              <a:rPr sz="1800" spc="-130" dirty="0">
                <a:latin typeface="Times New Roman"/>
                <a:cs typeface="Times New Roman"/>
              </a:rPr>
              <a:t>Each </a:t>
            </a:r>
            <a:r>
              <a:rPr sz="1800" spc="-60" dirty="0">
                <a:latin typeface="Times New Roman"/>
                <a:cs typeface="Times New Roman"/>
              </a:rPr>
              <a:t>country </a:t>
            </a:r>
            <a:r>
              <a:rPr sz="1800" spc="-105" dirty="0">
                <a:latin typeface="Times New Roman"/>
                <a:cs typeface="Times New Roman"/>
              </a:rPr>
              <a:t>uses </a:t>
            </a:r>
            <a:r>
              <a:rPr sz="1800" spc="-75" dirty="0">
                <a:latin typeface="Times New Roman"/>
                <a:cs typeface="Times New Roman"/>
              </a:rPr>
              <a:t>one </a:t>
            </a:r>
            <a:r>
              <a:rPr sz="1800" spc="-60" dirty="0">
                <a:latin typeface="Times New Roman"/>
                <a:cs typeface="Times New Roman"/>
              </a:rPr>
              <a:t>input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70" dirty="0">
                <a:latin typeface="Times New Roman"/>
                <a:cs typeface="Times New Roman"/>
              </a:rPr>
              <a:t>produce </a:t>
            </a:r>
            <a:r>
              <a:rPr sz="1800" spc="-100" dirty="0">
                <a:latin typeface="Times New Roman"/>
                <a:cs typeface="Times New Roman"/>
              </a:rPr>
              <a:t>each </a:t>
            </a:r>
            <a:r>
              <a:rPr sz="1800" spc="-40" dirty="0">
                <a:latin typeface="Times New Roman"/>
                <a:cs typeface="Times New Roman"/>
              </a:rPr>
              <a:t>product. </a:t>
            </a:r>
            <a:r>
              <a:rPr sz="1800" spc="-90" dirty="0">
                <a:latin typeface="Times New Roman"/>
                <a:cs typeface="Times New Roman"/>
              </a:rPr>
              <a:t>From </a:t>
            </a:r>
            <a:r>
              <a:rPr sz="1800" spc="-100" dirty="0">
                <a:latin typeface="Times New Roman"/>
                <a:cs typeface="Times New Roman"/>
              </a:rPr>
              <a:t>each </a:t>
            </a:r>
            <a:r>
              <a:rPr sz="1800" spc="-55" dirty="0">
                <a:latin typeface="Times New Roman"/>
                <a:cs typeface="Times New Roman"/>
              </a:rPr>
              <a:t>unit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35" dirty="0">
                <a:latin typeface="Times New Roman"/>
                <a:cs typeface="Times New Roman"/>
              </a:rPr>
              <a:t>input,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100" dirty="0">
                <a:latin typeface="Times New Roman"/>
                <a:cs typeface="Times New Roman"/>
              </a:rPr>
              <a:t>following  </a:t>
            </a:r>
            <a:r>
              <a:rPr sz="1800" spc="-75" dirty="0">
                <a:latin typeface="Times New Roman"/>
                <a:cs typeface="Times New Roman"/>
              </a:rPr>
              <a:t>quantities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55" dirty="0">
                <a:latin typeface="Times New Roman"/>
                <a:cs typeface="Times New Roman"/>
              </a:rPr>
              <a:t>rice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85" dirty="0">
                <a:latin typeface="Times New Roman"/>
                <a:cs typeface="Times New Roman"/>
              </a:rPr>
              <a:t>clothing </a:t>
            </a:r>
            <a:r>
              <a:rPr sz="1800" spc="-110" dirty="0">
                <a:latin typeface="Times New Roman"/>
                <a:cs typeface="Times New Roman"/>
              </a:rPr>
              <a:t>can </a:t>
            </a:r>
            <a:r>
              <a:rPr sz="1800" spc="-90" dirty="0">
                <a:latin typeface="Times New Roman"/>
                <a:cs typeface="Times New Roman"/>
              </a:rPr>
              <a:t>be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produced.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latin typeface="Times New Roman"/>
                <a:cs typeface="Times New Roman"/>
              </a:rPr>
              <a:t>In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125" dirty="0">
                <a:latin typeface="Times New Roman"/>
                <a:cs typeface="Times New Roman"/>
              </a:rPr>
              <a:t>above </a:t>
            </a:r>
            <a:r>
              <a:rPr sz="1800" spc="-85" dirty="0">
                <a:latin typeface="Times New Roman"/>
                <a:cs typeface="Times New Roman"/>
              </a:rPr>
              <a:t>case, </a:t>
            </a:r>
            <a:r>
              <a:rPr sz="1800" spc="-95" dirty="0">
                <a:latin typeface="Times New Roman"/>
                <a:cs typeface="Times New Roman"/>
              </a:rPr>
              <a:t>Nepal </a:t>
            </a:r>
            <a:r>
              <a:rPr sz="1800" spc="-130" dirty="0">
                <a:latin typeface="Times New Roman"/>
                <a:cs typeface="Times New Roman"/>
              </a:rPr>
              <a:t>has </a:t>
            </a:r>
            <a:r>
              <a:rPr sz="1800" spc="-114" dirty="0">
                <a:latin typeface="Times New Roman"/>
                <a:cs typeface="Times New Roman"/>
              </a:rPr>
              <a:t>an </a:t>
            </a:r>
            <a:r>
              <a:rPr sz="1800" spc="-80" dirty="0">
                <a:latin typeface="Times New Roman"/>
                <a:cs typeface="Times New Roman"/>
              </a:rPr>
              <a:t>absolute </a:t>
            </a:r>
            <a:r>
              <a:rPr sz="1800" spc="-110" dirty="0">
                <a:latin typeface="Times New Roman"/>
                <a:cs typeface="Times New Roman"/>
              </a:rPr>
              <a:t>advantage </a:t>
            </a:r>
            <a:r>
              <a:rPr sz="1800" spc="-85" dirty="0">
                <a:latin typeface="Times New Roman"/>
                <a:cs typeface="Times New Roman"/>
              </a:rPr>
              <a:t>in </a:t>
            </a:r>
            <a:r>
              <a:rPr sz="1800" spc="-55" dirty="0">
                <a:latin typeface="Times New Roman"/>
                <a:cs typeface="Times New Roman"/>
              </a:rPr>
              <a:t>rice </a:t>
            </a:r>
            <a:r>
              <a:rPr sz="1800" spc="-60" dirty="0">
                <a:latin typeface="Times New Roman"/>
                <a:cs typeface="Times New Roman"/>
              </a:rPr>
              <a:t>production </a:t>
            </a:r>
            <a:r>
              <a:rPr sz="1800" spc="-90" dirty="0">
                <a:latin typeface="Times New Roman"/>
                <a:cs typeface="Times New Roman"/>
              </a:rPr>
              <a:t>over </a:t>
            </a:r>
            <a:r>
              <a:rPr sz="1800" spc="-105" dirty="0">
                <a:latin typeface="Times New Roman"/>
                <a:cs typeface="Times New Roman"/>
              </a:rPr>
              <a:t>India </a:t>
            </a:r>
            <a:r>
              <a:rPr sz="1800" spc="-20" dirty="0">
                <a:latin typeface="Times New Roman"/>
                <a:cs typeface="Times New Roman"/>
              </a:rPr>
              <a:t>(i.e. </a:t>
            </a:r>
            <a:r>
              <a:rPr sz="1800" spc="-45" dirty="0">
                <a:latin typeface="Times New Roman"/>
                <a:cs typeface="Times New Roman"/>
              </a:rPr>
              <a:t>30: </a:t>
            </a:r>
            <a:r>
              <a:rPr sz="1800" spc="-80" dirty="0">
                <a:latin typeface="Times New Roman"/>
                <a:cs typeface="Times New Roman"/>
              </a:rPr>
              <a:t>10 </a:t>
            </a:r>
            <a:r>
              <a:rPr sz="1800" spc="-30" dirty="0">
                <a:latin typeface="Times New Roman"/>
                <a:cs typeface="Times New Roman"/>
              </a:rPr>
              <a:t>or  </a:t>
            </a:r>
            <a:r>
              <a:rPr sz="1800" spc="-20" dirty="0">
                <a:latin typeface="Times New Roman"/>
                <a:cs typeface="Times New Roman"/>
              </a:rPr>
              <a:t>3:1). </a:t>
            </a:r>
            <a:r>
              <a:rPr sz="1800" spc="-105" dirty="0">
                <a:latin typeface="Times New Roman"/>
                <a:cs typeface="Times New Roman"/>
              </a:rPr>
              <a:t>India </a:t>
            </a:r>
            <a:r>
              <a:rPr sz="1800" spc="-130" dirty="0">
                <a:latin typeface="Times New Roman"/>
                <a:cs typeface="Times New Roman"/>
              </a:rPr>
              <a:t>has </a:t>
            </a:r>
            <a:r>
              <a:rPr sz="1800" spc="-114" dirty="0">
                <a:latin typeface="Times New Roman"/>
                <a:cs typeface="Times New Roman"/>
              </a:rPr>
              <a:t>an </a:t>
            </a:r>
            <a:r>
              <a:rPr sz="1800" spc="-85" dirty="0">
                <a:latin typeface="Times New Roman"/>
                <a:cs typeface="Times New Roman"/>
              </a:rPr>
              <a:t>absolute </a:t>
            </a:r>
            <a:r>
              <a:rPr sz="1800" spc="-110" dirty="0">
                <a:latin typeface="Times New Roman"/>
                <a:cs typeface="Times New Roman"/>
              </a:rPr>
              <a:t>advantage </a:t>
            </a:r>
            <a:r>
              <a:rPr sz="1800" spc="-85" dirty="0">
                <a:latin typeface="Times New Roman"/>
                <a:cs typeface="Times New Roman"/>
              </a:rPr>
              <a:t>in clothing </a:t>
            </a:r>
            <a:r>
              <a:rPr sz="1800" spc="-60" dirty="0">
                <a:latin typeface="Times New Roman"/>
                <a:cs typeface="Times New Roman"/>
              </a:rPr>
              <a:t>production </a:t>
            </a:r>
            <a:r>
              <a:rPr sz="1800" spc="-90" dirty="0">
                <a:latin typeface="Times New Roman"/>
                <a:cs typeface="Times New Roman"/>
              </a:rPr>
              <a:t>over </a:t>
            </a:r>
            <a:r>
              <a:rPr sz="1800" spc="-95" dirty="0">
                <a:latin typeface="Times New Roman"/>
                <a:cs typeface="Times New Roman"/>
              </a:rPr>
              <a:t>Nepal </a:t>
            </a:r>
            <a:r>
              <a:rPr sz="1800" spc="-20" dirty="0">
                <a:latin typeface="Times New Roman"/>
                <a:cs typeface="Times New Roman"/>
              </a:rPr>
              <a:t>(i.e. </a:t>
            </a:r>
            <a:r>
              <a:rPr sz="1800" spc="-55" dirty="0">
                <a:latin typeface="Times New Roman"/>
                <a:cs typeface="Times New Roman"/>
              </a:rPr>
              <a:t>40:20 </a:t>
            </a:r>
            <a:r>
              <a:rPr sz="1800" spc="-30" dirty="0">
                <a:latin typeface="Times New Roman"/>
                <a:cs typeface="Times New Roman"/>
              </a:rPr>
              <a:t>or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2:1)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29539">
              <a:lnSpc>
                <a:spcPct val="100000"/>
              </a:lnSpc>
            </a:pPr>
            <a:r>
              <a:rPr sz="1800" spc="-75" dirty="0">
                <a:latin typeface="Times New Roman"/>
                <a:cs typeface="Times New Roman"/>
              </a:rPr>
              <a:t>When </a:t>
            </a:r>
            <a:r>
              <a:rPr sz="1800" spc="-95" dirty="0">
                <a:latin typeface="Times New Roman"/>
                <a:cs typeface="Times New Roman"/>
              </a:rPr>
              <a:t>Nepal </a:t>
            </a:r>
            <a:r>
              <a:rPr sz="1800" spc="-45" dirty="0">
                <a:latin typeface="Times New Roman"/>
                <a:cs typeface="Times New Roman"/>
              </a:rPr>
              <a:t>traders </a:t>
            </a:r>
            <a:r>
              <a:rPr sz="1800" spc="-90" dirty="0">
                <a:latin typeface="Times New Roman"/>
                <a:cs typeface="Times New Roman"/>
              </a:rPr>
              <a:t>come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105" dirty="0">
                <a:latin typeface="Times New Roman"/>
                <a:cs typeface="Times New Roman"/>
              </a:rPr>
              <a:t>know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80" dirty="0">
                <a:latin typeface="Times New Roman"/>
                <a:cs typeface="Times New Roman"/>
              </a:rPr>
              <a:t>30 </a:t>
            </a:r>
            <a:r>
              <a:rPr sz="1800" spc="-70" dirty="0">
                <a:latin typeface="Times New Roman"/>
                <a:cs typeface="Times New Roman"/>
              </a:rPr>
              <a:t>units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55" dirty="0">
                <a:latin typeface="Times New Roman"/>
                <a:cs typeface="Times New Roman"/>
              </a:rPr>
              <a:t>rice </a:t>
            </a:r>
            <a:r>
              <a:rPr sz="1800" spc="-110" dirty="0">
                <a:latin typeface="Times New Roman"/>
                <a:cs typeface="Times New Roman"/>
              </a:rPr>
              <a:t>can </a:t>
            </a:r>
            <a:r>
              <a:rPr sz="1800" spc="-114" dirty="0">
                <a:latin typeface="Times New Roman"/>
                <a:cs typeface="Times New Roman"/>
              </a:rPr>
              <a:t>buy </a:t>
            </a:r>
            <a:r>
              <a:rPr sz="1800" spc="-60" dirty="0">
                <a:latin typeface="Times New Roman"/>
                <a:cs typeface="Times New Roman"/>
              </a:rPr>
              <a:t>more </a:t>
            </a:r>
            <a:r>
              <a:rPr sz="1800" spc="-80" dirty="0">
                <a:latin typeface="Times New Roman"/>
                <a:cs typeface="Times New Roman"/>
              </a:rPr>
              <a:t>than 20 </a:t>
            </a:r>
            <a:r>
              <a:rPr sz="1800" spc="-70" dirty="0">
                <a:latin typeface="Times New Roman"/>
                <a:cs typeface="Times New Roman"/>
              </a:rPr>
              <a:t>units </a:t>
            </a:r>
            <a:r>
              <a:rPr sz="1800" spc="-105" dirty="0">
                <a:latin typeface="Times New Roman"/>
                <a:cs typeface="Times New Roman"/>
              </a:rPr>
              <a:t>of  </a:t>
            </a:r>
            <a:r>
              <a:rPr sz="1800" spc="-85" dirty="0">
                <a:latin typeface="Times New Roman"/>
                <a:cs typeface="Times New Roman"/>
              </a:rPr>
              <a:t>clothing in </a:t>
            </a:r>
            <a:r>
              <a:rPr sz="1800" spc="-75" dirty="0">
                <a:latin typeface="Times New Roman"/>
                <a:cs typeface="Times New Roman"/>
              </a:rPr>
              <a:t>India, </a:t>
            </a:r>
            <a:r>
              <a:rPr sz="1800" spc="-85" dirty="0">
                <a:latin typeface="Times New Roman"/>
                <a:cs typeface="Times New Roman"/>
              </a:rPr>
              <a:t>they </a:t>
            </a:r>
            <a:r>
              <a:rPr sz="1800" spc="-95" dirty="0">
                <a:latin typeface="Times New Roman"/>
                <a:cs typeface="Times New Roman"/>
              </a:rPr>
              <a:t>would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95" dirty="0">
                <a:latin typeface="Times New Roman"/>
                <a:cs typeface="Times New Roman"/>
              </a:rPr>
              <a:t>like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90" dirty="0">
                <a:latin typeface="Times New Roman"/>
                <a:cs typeface="Times New Roman"/>
              </a:rPr>
              <a:t>jump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95" dirty="0">
                <a:latin typeface="Times New Roman"/>
                <a:cs typeface="Times New Roman"/>
              </a:rPr>
              <a:t>exchange </a:t>
            </a:r>
            <a:r>
              <a:rPr sz="1800" spc="-70" dirty="0">
                <a:latin typeface="Times New Roman"/>
                <a:cs typeface="Times New Roman"/>
              </a:rPr>
              <a:t>with </a:t>
            </a:r>
            <a:r>
              <a:rPr sz="1800" spc="-100" dirty="0">
                <a:latin typeface="Times New Roman"/>
                <a:cs typeface="Times New Roman"/>
              </a:rPr>
              <a:t>Indian </a:t>
            </a:r>
            <a:r>
              <a:rPr sz="1800" spc="-85" dirty="0">
                <a:latin typeface="Times New Roman"/>
                <a:cs typeface="Times New Roman"/>
              </a:rPr>
              <a:t>clothing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manufactures.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13</a:t>
            </a:fld>
            <a:endParaRPr spc="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187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>
                <a:solidFill>
                  <a:srgbClr val="696363"/>
                </a:solidFill>
              </a:rPr>
              <a:t>Critic</a:t>
            </a:r>
            <a:r>
              <a:rPr spc="-70" dirty="0">
                <a:solidFill>
                  <a:srgbClr val="696363"/>
                </a:solidFill>
              </a:rPr>
              <a:t>i</a:t>
            </a:r>
            <a:r>
              <a:rPr spc="-114" dirty="0">
                <a:solidFill>
                  <a:srgbClr val="696363"/>
                </a:solidFill>
              </a:rPr>
              <a:t>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433825"/>
            <a:ext cx="743775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22605" indent="-273050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80" dirty="0">
                <a:latin typeface="Times New Roman"/>
                <a:cs typeface="Times New Roman"/>
              </a:rPr>
              <a:t>It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45" dirty="0">
                <a:latin typeface="Times New Roman"/>
                <a:cs typeface="Times New Roman"/>
              </a:rPr>
              <a:t>applicable </a:t>
            </a:r>
            <a:r>
              <a:rPr sz="2600" spc="-150" dirty="0">
                <a:latin typeface="Times New Roman"/>
                <a:cs typeface="Times New Roman"/>
              </a:rPr>
              <a:t>only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65" dirty="0">
                <a:latin typeface="Times New Roman"/>
                <a:cs typeface="Times New Roman"/>
              </a:rPr>
              <a:t>case </a:t>
            </a:r>
            <a:r>
              <a:rPr sz="2600" spc="-160" dirty="0">
                <a:latin typeface="Times New Roman"/>
                <a:cs typeface="Times New Roman"/>
              </a:rPr>
              <a:t>of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2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goods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2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country 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model.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45" dirty="0">
                <a:latin typeface="Times New Roman"/>
                <a:cs typeface="Times New Roman"/>
              </a:rPr>
              <a:t>Assumption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14" dirty="0">
                <a:latin typeface="Times New Roman"/>
                <a:cs typeface="Times New Roman"/>
              </a:rPr>
              <a:t>this </a:t>
            </a:r>
            <a:r>
              <a:rPr sz="2600" spc="-85" dirty="0">
                <a:latin typeface="Times New Roman"/>
                <a:cs typeface="Times New Roman"/>
              </a:rPr>
              <a:t>theory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60" dirty="0">
                <a:latin typeface="Times New Roman"/>
                <a:cs typeface="Times New Roman"/>
              </a:rPr>
              <a:t>not </a:t>
            </a:r>
            <a:r>
              <a:rPr sz="2600" spc="-114" dirty="0">
                <a:latin typeface="Times New Roman"/>
                <a:cs typeface="Times New Roman"/>
              </a:rPr>
              <a:t>practical </a:t>
            </a:r>
            <a:r>
              <a:rPr sz="2600" spc="-150" dirty="0">
                <a:latin typeface="Times New Roman"/>
                <a:cs typeface="Times New Roman"/>
              </a:rPr>
              <a:t>such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140" dirty="0">
                <a:latin typeface="Times New Roman"/>
                <a:cs typeface="Times New Roman"/>
              </a:rPr>
              <a:t>Labour </a:t>
            </a:r>
            <a:r>
              <a:rPr sz="2600" spc="-165" dirty="0">
                <a:latin typeface="Times New Roman"/>
                <a:cs typeface="Times New Roman"/>
              </a:rPr>
              <a:t>is  </a:t>
            </a:r>
            <a:r>
              <a:rPr sz="2600" spc="-150" dirty="0">
                <a:latin typeface="Times New Roman"/>
                <a:cs typeface="Times New Roman"/>
              </a:rPr>
              <a:t>only </a:t>
            </a:r>
            <a:r>
              <a:rPr sz="2600" spc="-175" dirty="0">
                <a:latin typeface="Times New Roman"/>
                <a:cs typeface="Times New Roman"/>
              </a:rPr>
              <a:t>basis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10" dirty="0">
                <a:latin typeface="Times New Roman"/>
                <a:cs typeface="Times New Roman"/>
              </a:rPr>
              <a:t>cost calculation. </a:t>
            </a:r>
            <a:r>
              <a:rPr sz="2600" spc="-95" dirty="0">
                <a:latin typeface="Times New Roman"/>
                <a:cs typeface="Times New Roman"/>
              </a:rPr>
              <a:t>There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10" dirty="0">
                <a:latin typeface="Times New Roman"/>
                <a:cs typeface="Times New Roman"/>
              </a:rPr>
              <a:t>no </a:t>
            </a:r>
            <a:r>
              <a:rPr sz="2600" spc="-75" dirty="0">
                <a:latin typeface="Times New Roman"/>
                <a:cs typeface="Times New Roman"/>
              </a:rPr>
              <a:t>transportation </a:t>
            </a:r>
            <a:r>
              <a:rPr sz="2600" spc="-110" dirty="0">
                <a:latin typeface="Times New Roman"/>
                <a:cs typeface="Times New Roman"/>
              </a:rPr>
              <a:t>cost 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0" dirty="0">
                <a:latin typeface="Times New Roman"/>
                <a:cs typeface="Times New Roman"/>
              </a:rPr>
              <a:t>trade </a:t>
            </a:r>
            <a:r>
              <a:rPr sz="2600" spc="-105" dirty="0">
                <a:latin typeface="Times New Roman"/>
                <a:cs typeface="Times New Roman"/>
              </a:rPr>
              <a:t>between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0" dirty="0">
                <a:latin typeface="Times New Roman"/>
                <a:cs typeface="Times New Roman"/>
              </a:rPr>
              <a:t>countries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285115" marR="119380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204" dirty="0">
                <a:latin typeface="Times New Roman"/>
                <a:cs typeface="Times New Roman"/>
              </a:rPr>
              <a:t>Adam </a:t>
            </a:r>
            <a:r>
              <a:rPr sz="2600" spc="-125" dirty="0">
                <a:latin typeface="Times New Roman"/>
                <a:cs typeface="Times New Roman"/>
              </a:rPr>
              <a:t>could </a:t>
            </a:r>
            <a:r>
              <a:rPr sz="2600" spc="-65" dirty="0">
                <a:latin typeface="Times New Roman"/>
                <a:cs typeface="Times New Roman"/>
              </a:rPr>
              <a:t>not </a:t>
            </a:r>
            <a:r>
              <a:rPr sz="2600" spc="-170" dirty="0">
                <a:latin typeface="Times New Roman"/>
                <a:cs typeface="Times New Roman"/>
              </a:rPr>
              <a:t>give </a:t>
            </a:r>
            <a:r>
              <a:rPr sz="2600" spc="-200" dirty="0">
                <a:latin typeface="Times New Roman"/>
                <a:cs typeface="Times New Roman"/>
              </a:rPr>
              <a:t>any </a:t>
            </a:r>
            <a:r>
              <a:rPr sz="2600" spc="-105" dirty="0">
                <a:latin typeface="Times New Roman"/>
                <a:cs typeface="Times New Roman"/>
              </a:rPr>
              <a:t>solution </a:t>
            </a:r>
            <a:r>
              <a:rPr sz="2600" spc="-40" dirty="0">
                <a:latin typeface="Times New Roman"/>
                <a:cs typeface="Times New Roman"/>
              </a:rPr>
              <a:t>to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countries </a:t>
            </a:r>
            <a:r>
              <a:rPr sz="2600" spc="-185" dirty="0">
                <a:latin typeface="Times New Roman"/>
                <a:cs typeface="Times New Roman"/>
              </a:rPr>
              <a:t>having </a:t>
            </a:r>
            <a:r>
              <a:rPr sz="26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absolute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cost </a:t>
            </a:r>
            <a:r>
              <a:rPr sz="2600" spc="-160" dirty="0">
                <a:solidFill>
                  <a:srgbClr val="006FC0"/>
                </a:solidFill>
                <a:latin typeface="Times New Roman"/>
                <a:cs typeface="Times New Roman"/>
              </a:rPr>
              <a:t>disadvantage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production </a:t>
            </a: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both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600" spc="3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goods.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14</a:t>
            </a:fld>
            <a:endParaRPr spc="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6678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Comparative </a:t>
            </a:r>
            <a:r>
              <a:rPr spc="-160" dirty="0"/>
              <a:t>Advantage</a:t>
            </a:r>
            <a:r>
              <a:rPr spc="-155" dirty="0"/>
              <a:t> </a:t>
            </a:r>
            <a:r>
              <a:rPr spc="-18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433825"/>
            <a:ext cx="7560945" cy="3669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84785" indent="-273050" algn="just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 </a:t>
            </a:r>
            <a:r>
              <a:rPr sz="2600" spc="-130" dirty="0">
                <a:latin typeface="Times New Roman"/>
                <a:cs typeface="Times New Roman"/>
              </a:rPr>
              <a:t>comparative </a:t>
            </a:r>
            <a:r>
              <a:rPr sz="2600" spc="-165" dirty="0">
                <a:latin typeface="Times New Roman"/>
                <a:cs typeface="Times New Roman"/>
              </a:rPr>
              <a:t>advantage </a:t>
            </a:r>
            <a:r>
              <a:rPr sz="2600" spc="-175" dirty="0">
                <a:latin typeface="Times New Roman"/>
                <a:cs typeface="Times New Roman"/>
              </a:rPr>
              <a:t>gives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65" dirty="0">
                <a:latin typeface="Times New Roman"/>
                <a:cs typeface="Times New Roman"/>
              </a:rPr>
              <a:t>company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ability </a:t>
            </a:r>
            <a:r>
              <a:rPr sz="26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sell 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goods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services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at </a:t>
            </a:r>
            <a:r>
              <a:rPr sz="2600" spc="-204" dirty="0">
                <a:solidFill>
                  <a:srgbClr val="006FC0"/>
                </a:solidFill>
                <a:latin typeface="Times New Roman"/>
                <a:cs typeface="Times New Roman"/>
              </a:rPr>
              <a:t>a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lower 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price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than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its </a:t>
            </a:r>
            <a:r>
              <a:rPr sz="2600" spc="-90" dirty="0">
                <a:solidFill>
                  <a:srgbClr val="006FC0"/>
                </a:solidFill>
                <a:latin typeface="Times New Roman"/>
                <a:cs typeface="Times New Roman"/>
              </a:rPr>
              <a:t>competitors </a:t>
            </a:r>
            <a:r>
              <a:rPr sz="2600" spc="-145" dirty="0">
                <a:latin typeface="Times New Roman"/>
                <a:cs typeface="Times New Roman"/>
              </a:rPr>
              <a:t>and  </a:t>
            </a:r>
            <a:r>
              <a:rPr sz="2600" spc="-120" dirty="0">
                <a:latin typeface="Times New Roman"/>
                <a:cs typeface="Times New Roman"/>
              </a:rPr>
              <a:t>realize </a:t>
            </a:r>
            <a:r>
              <a:rPr sz="2600" spc="-85" dirty="0">
                <a:latin typeface="Times New Roman"/>
                <a:cs typeface="Times New Roman"/>
              </a:rPr>
              <a:t>stronger </a:t>
            </a:r>
            <a:r>
              <a:rPr sz="2600" spc="-160" dirty="0">
                <a:latin typeface="Times New Roman"/>
                <a:cs typeface="Times New Roman"/>
              </a:rPr>
              <a:t>sales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margins.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75" dirty="0">
                <a:latin typeface="Times New Roman"/>
                <a:cs typeface="Times New Roman"/>
              </a:rPr>
              <a:t>David </a:t>
            </a:r>
            <a:r>
              <a:rPr sz="2600" spc="-130" dirty="0">
                <a:latin typeface="Times New Roman"/>
                <a:cs typeface="Times New Roman"/>
              </a:rPr>
              <a:t>Ricardo </a:t>
            </a:r>
            <a:r>
              <a:rPr sz="2600" spc="-95" dirty="0">
                <a:latin typeface="Times New Roman"/>
                <a:cs typeface="Times New Roman"/>
              </a:rPr>
              <a:t>stated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85" dirty="0">
                <a:latin typeface="Times New Roman"/>
                <a:cs typeface="Times New Roman"/>
              </a:rPr>
              <a:t>theory that </a:t>
            </a:r>
            <a:r>
              <a:rPr sz="2600" spc="-65" dirty="0">
                <a:latin typeface="Times New Roman"/>
                <a:cs typeface="Times New Roman"/>
              </a:rPr>
              <a:t>other </a:t>
            </a:r>
            <a:r>
              <a:rPr sz="2600" spc="-130" dirty="0">
                <a:latin typeface="Times New Roman"/>
                <a:cs typeface="Times New Roman"/>
              </a:rPr>
              <a:t>things </a:t>
            </a:r>
            <a:r>
              <a:rPr sz="2600" spc="-140" dirty="0">
                <a:latin typeface="Times New Roman"/>
                <a:cs typeface="Times New Roman"/>
              </a:rPr>
              <a:t>being </a:t>
            </a:r>
            <a:r>
              <a:rPr sz="2600" spc="-130" dirty="0">
                <a:latin typeface="Times New Roman"/>
                <a:cs typeface="Times New Roman"/>
              </a:rPr>
              <a:t>equal </a:t>
            </a:r>
            <a:r>
              <a:rPr sz="2600" spc="-204" dirty="0">
                <a:latin typeface="Times New Roman"/>
                <a:cs typeface="Times New Roman"/>
              </a:rPr>
              <a:t>a 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00" dirty="0">
                <a:latin typeface="Times New Roman"/>
                <a:cs typeface="Times New Roman"/>
              </a:rPr>
              <a:t>tends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45" dirty="0">
                <a:latin typeface="Times New Roman"/>
                <a:cs typeface="Times New Roman"/>
              </a:rPr>
              <a:t>specialize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70" dirty="0">
                <a:latin typeface="Times New Roman"/>
                <a:cs typeface="Times New Roman"/>
              </a:rPr>
              <a:t>exports </a:t>
            </a:r>
            <a:r>
              <a:rPr sz="2600" spc="-110" dirty="0">
                <a:latin typeface="Times New Roman"/>
                <a:cs typeface="Times New Roman"/>
              </a:rPr>
              <a:t>those </a:t>
            </a:r>
            <a:r>
              <a:rPr sz="2600" spc="-120" dirty="0">
                <a:latin typeface="Times New Roman"/>
                <a:cs typeface="Times New Roman"/>
              </a:rPr>
              <a:t>commodities  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production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45" dirty="0">
                <a:latin typeface="Times New Roman"/>
                <a:cs typeface="Times New Roman"/>
              </a:rPr>
              <a:t>which </a:t>
            </a:r>
            <a:r>
              <a:rPr sz="2600" spc="-45" dirty="0">
                <a:solidFill>
                  <a:srgbClr val="006FC0"/>
                </a:solidFill>
                <a:latin typeface="Times New Roman"/>
                <a:cs typeface="Times New Roman"/>
              </a:rPr>
              <a:t>it </a:t>
            </a:r>
            <a:r>
              <a:rPr sz="2600" spc="-190" dirty="0">
                <a:solidFill>
                  <a:srgbClr val="006FC0"/>
                </a:solidFill>
                <a:latin typeface="Times New Roman"/>
                <a:cs typeface="Times New Roman"/>
              </a:rPr>
              <a:t>has </a:t>
            </a: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maximum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comparative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cost  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advantage </a:t>
            </a:r>
            <a:r>
              <a:rPr sz="2600" spc="-40" dirty="0">
                <a:solidFill>
                  <a:srgbClr val="006FC0"/>
                </a:solidFill>
                <a:latin typeface="Times New Roman"/>
                <a:cs typeface="Times New Roman"/>
              </a:rPr>
              <a:t>or 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minimum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comparative 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disadvantage</a:t>
            </a:r>
            <a:r>
              <a:rPr sz="2600" spc="-140" dirty="0">
                <a:latin typeface="Times New Roman"/>
                <a:cs typeface="Times New Roman"/>
              </a:rPr>
              <a:t>. </a:t>
            </a:r>
            <a:r>
              <a:rPr sz="2600" spc="-155" dirty="0">
                <a:latin typeface="Times New Roman"/>
                <a:cs typeface="Times New Roman"/>
              </a:rPr>
              <a:t>Similarly 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country's </a:t>
            </a:r>
            <a:r>
              <a:rPr sz="2600" spc="-80" dirty="0">
                <a:latin typeface="Times New Roman"/>
                <a:cs typeface="Times New Roman"/>
              </a:rPr>
              <a:t>imports </a:t>
            </a:r>
            <a:r>
              <a:rPr sz="2600" spc="-120" dirty="0">
                <a:latin typeface="Times New Roman"/>
                <a:cs typeface="Times New Roman"/>
              </a:rPr>
              <a:t>will </a:t>
            </a:r>
            <a:r>
              <a:rPr sz="2600" spc="-125" dirty="0">
                <a:latin typeface="Times New Roman"/>
                <a:cs typeface="Times New Roman"/>
              </a:rPr>
              <a:t>be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55" dirty="0">
                <a:latin typeface="Times New Roman"/>
                <a:cs typeface="Times New Roman"/>
              </a:rPr>
              <a:t>goods </a:t>
            </a:r>
            <a:r>
              <a:rPr sz="2600" spc="-185" dirty="0">
                <a:latin typeface="Times New Roman"/>
                <a:cs typeface="Times New Roman"/>
              </a:rPr>
              <a:t>having </a:t>
            </a:r>
            <a:r>
              <a:rPr sz="2600" spc="-125" dirty="0">
                <a:latin typeface="Times New Roman"/>
                <a:cs typeface="Times New Roman"/>
              </a:rPr>
              <a:t>relatively </a:t>
            </a:r>
            <a:r>
              <a:rPr sz="2600" spc="-155" dirty="0">
                <a:latin typeface="Times New Roman"/>
                <a:cs typeface="Times New Roman"/>
              </a:rPr>
              <a:t>less  </a:t>
            </a:r>
            <a:r>
              <a:rPr sz="2600" spc="-130" dirty="0">
                <a:latin typeface="Times New Roman"/>
                <a:cs typeface="Times New Roman"/>
              </a:rPr>
              <a:t>comparative </a:t>
            </a:r>
            <a:r>
              <a:rPr sz="2600" spc="-110" dirty="0">
                <a:latin typeface="Times New Roman"/>
                <a:cs typeface="Times New Roman"/>
              </a:rPr>
              <a:t>cost </a:t>
            </a:r>
            <a:r>
              <a:rPr sz="2600" spc="-165" dirty="0">
                <a:latin typeface="Times New Roman"/>
                <a:cs typeface="Times New Roman"/>
              </a:rPr>
              <a:t>advantage </a:t>
            </a:r>
            <a:r>
              <a:rPr sz="2600" spc="-40" dirty="0">
                <a:latin typeface="Times New Roman"/>
                <a:cs typeface="Times New Roman"/>
              </a:rPr>
              <a:t>or </a:t>
            </a:r>
            <a:r>
              <a:rPr sz="2600" spc="-80" dirty="0">
                <a:latin typeface="Times New Roman"/>
                <a:cs typeface="Times New Roman"/>
              </a:rPr>
              <a:t>greater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disadvantage.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15</a:t>
            </a:fld>
            <a:endParaRPr spc="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5124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>
                <a:solidFill>
                  <a:srgbClr val="696363"/>
                </a:solidFill>
              </a:rPr>
              <a:t>Ricardo's</a:t>
            </a:r>
            <a:r>
              <a:rPr spc="-180" dirty="0">
                <a:solidFill>
                  <a:srgbClr val="696363"/>
                </a:solidFill>
              </a:rPr>
              <a:t> </a:t>
            </a:r>
            <a:r>
              <a:rPr spc="-130" dirty="0">
                <a:solidFill>
                  <a:srgbClr val="696363"/>
                </a:solidFill>
              </a:rPr>
              <a:t>Assumptions:-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394201"/>
            <a:ext cx="7545705" cy="47974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6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There are two countries and two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commodities.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There is a perfect </a:t>
            </a:r>
            <a:r>
              <a:rPr sz="2400" spc="-5" dirty="0">
                <a:latin typeface="Times New Roman"/>
                <a:cs typeface="Times New Roman"/>
              </a:rPr>
              <a:t>competition </a:t>
            </a:r>
            <a:r>
              <a:rPr sz="2400" dirty="0">
                <a:latin typeface="Times New Roman"/>
                <a:cs typeface="Times New Roman"/>
              </a:rPr>
              <a:t>both in </a:t>
            </a:r>
            <a:r>
              <a:rPr sz="2400" spc="-5" dirty="0">
                <a:latin typeface="Times New Roman"/>
                <a:cs typeface="Times New Roman"/>
              </a:rPr>
              <a:t>commodity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factor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market.</a:t>
            </a:r>
            <a:endParaRPr sz="2400">
              <a:latin typeface="Times New Roman"/>
              <a:cs typeface="Times New Roman"/>
            </a:endParaRPr>
          </a:p>
          <a:p>
            <a:pPr marL="285115" marR="6032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Cost of production is expressed in </a:t>
            </a:r>
            <a:r>
              <a:rPr sz="2400" spc="-5" dirty="0">
                <a:latin typeface="Times New Roman"/>
                <a:cs typeface="Times New Roman"/>
              </a:rPr>
              <a:t>terms </a:t>
            </a:r>
            <a:r>
              <a:rPr sz="2400" dirty="0">
                <a:latin typeface="Times New Roman"/>
                <a:cs typeface="Times New Roman"/>
              </a:rPr>
              <a:t>of labor i.e. value  of a </a:t>
            </a:r>
            <a:r>
              <a:rPr sz="2400" spc="-5" dirty="0">
                <a:latin typeface="Times New Roman"/>
                <a:cs typeface="Times New Roman"/>
              </a:rPr>
              <a:t>commodity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measured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terms </a:t>
            </a:r>
            <a:r>
              <a:rPr sz="2400" dirty="0">
                <a:latin typeface="Times New Roman"/>
                <a:cs typeface="Times New Roman"/>
              </a:rPr>
              <a:t>of labor hours/days  required to produce it. </a:t>
            </a:r>
            <a:r>
              <a:rPr sz="2400" spc="-5" dirty="0">
                <a:latin typeface="Times New Roman"/>
                <a:cs typeface="Times New Roman"/>
              </a:rPr>
              <a:t>Commodities </a:t>
            </a:r>
            <a:r>
              <a:rPr sz="2400" dirty="0">
                <a:latin typeface="Times New Roman"/>
                <a:cs typeface="Times New Roman"/>
              </a:rPr>
              <a:t>are also exchanged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 the basis of labor content of each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good.</a:t>
            </a:r>
            <a:endParaRPr sz="2400">
              <a:latin typeface="Times New Roman"/>
              <a:cs typeface="Times New Roman"/>
            </a:endParaRPr>
          </a:p>
          <a:p>
            <a:pPr marL="285115" marR="446405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Labor is the only </a:t>
            </a:r>
            <a:r>
              <a:rPr sz="2400" spc="-5" dirty="0">
                <a:latin typeface="Times New Roman"/>
                <a:cs typeface="Times New Roman"/>
              </a:rPr>
              <a:t>factor </a:t>
            </a:r>
            <a:r>
              <a:rPr sz="2400" dirty="0">
                <a:latin typeface="Times New Roman"/>
                <a:cs typeface="Times New Roman"/>
              </a:rPr>
              <a:t>of production other than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natural  resources.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Perfect occupational </a:t>
            </a:r>
            <a:r>
              <a:rPr sz="2400" spc="-5" dirty="0">
                <a:latin typeface="Times New Roman"/>
                <a:cs typeface="Times New Roman"/>
              </a:rPr>
              <a:t>mobility </a:t>
            </a:r>
            <a:r>
              <a:rPr sz="2400" dirty="0">
                <a:latin typeface="Times New Roman"/>
                <a:cs typeface="Times New Roman"/>
              </a:rPr>
              <a:t>of factors of production -  resources used in one industry can be switched into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  without any loss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efficiency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16</a:t>
            </a:fld>
            <a:endParaRPr spc="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3940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>
                <a:solidFill>
                  <a:srgbClr val="696363"/>
                </a:solidFill>
              </a:rPr>
              <a:t>Ricardo's</a:t>
            </a:r>
            <a:r>
              <a:rPr spc="-210" dirty="0">
                <a:solidFill>
                  <a:srgbClr val="696363"/>
                </a:solidFill>
              </a:rPr>
              <a:t> </a:t>
            </a:r>
            <a:r>
              <a:rPr spc="-170" dirty="0">
                <a:solidFill>
                  <a:srgbClr val="696363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433825"/>
            <a:ext cx="7389495" cy="3272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45" dirty="0">
                <a:latin typeface="Times New Roman"/>
                <a:cs typeface="Times New Roman"/>
              </a:rPr>
              <a:t>On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75" dirty="0">
                <a:latin typeface="Times New Roman"/>
                <a:cs typeface="Times New Roman"/>
              </a:rPr>
              <a:t>basis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85" dirty="0">
                <a:latin typeface="Times New Roman"/>
                <a:cs typeface="Times New Roman"/>
              </a:rPr>
              <a:t>above </a:t>
            </a:r>
            <a:r>
              <a:rPr sz="2600" spc="-120" dirty="0">
                <a:latin typeface="Times New Roman"/>
                <a:cs typeface="Times New Roman"/>
              </a:rPr>
              <a:t>assumptions, </a:t>
            </a:r>
            <a:r>
              <a:rPr sz="2600" spc="-130" dirty="0">
                <a:latin typeface="Times New Roman"/>
                <a:cs typeface="Times New Roman"/>
              </a:rPr>
              <a:t>Ricardo </a:t>
            </a:r>
            <a:r>
              <a:rPr sz="2600" spc="-125" dirty="0">
                <a:latin typeface="Times New Roman"/>
                <a:cs typeface="Times New Roman"/>
              </a:rPr>
              <a:t>explained </a:t>
            </a:r>
            <a:r>
              <a:rPr sz="2600" spc="-165" dirty="0">
                <a:latin typeface="Times New Roman"/>
                <a:cs typeface="Times New Roman"/>
              </a:rPr>
              <a:t>his  </a:t>
            </a:r>
            <a:r>
              <a:rPr sz="2600" spc="-130" dirty="0">
                <a:latin typeface="Times New Roman"/>
                <a:cs typeface="Times New Roman"/>
              </a:rPr>
              <a:t>comparative </a:t>
            </a:r>
            <a:r>
              <a:rPr sz="2600" spc="-110" dirty="0">
                <a:latin typeface="Times New Roman"/>
                <a:cs typeface="Times New Roman"/>
              </a:rPr>
              <a:t>cost </a:t>
            </a:r>
            <a:r>
              <a:rPr sz="2600" spc="-120" dirty="0">
                <a:latin typeface="Times New Roman"/>
                <a:cs typeface="Times New Roman"/>
              </a:rPr>
              <a:t>difference </a:t>
            </a:r>
            <a:r>
              <a:rPr sz="2600" spc="-95" dirty="0">
                <a:latin typeface="Times New Roman"/>
                <a:cs typeface="Times New Roman"/>
              </a:rPr>
              <a:t>theory, </a:t>
            </a:r>
            <a:r>
              <a:rPr sz="2600" spc="-204" dirty="0">
                <a:latin typeface="Times New Roman"/>
                <a:cs typeface="Times New Roman"/>
              </a:rPr>
              <a:t>by </a:t>
            </a:r>
            <a:r>
              <a:rPr sz="2600" spc="-135" dirty="0">
                <a:latin typeface="Times New Roman"/>
                <a:cs typeface="Times New Roman"/>
              </a:rPr>
              <a:t>taking </a:t>
            </a:r>
            <a:r>
              <a:rPr sz="2600" spc="-160" dirty="0">
                <a:latin typeface="Times New Roman"/>
                <a:cs typeface="Times New Roman"/>
              </a:rPr>
              <a:t>an </a:t>
            </a:r>
            <a:r>
              <a:rPr sz="2600" spc="-130" dirty="0">
                <a:latin typeface="Times New Roman"/>
                <a:cs typeface="Times New Roman"/>
              </a:rPr>
              <a:t>example </a:t>
            </a:r>
            <a:r>
              <a:rPr sz="2600" spc="-150" dirty="0">
                <a:latin typeface="Times New Roman"/>
                <a:cs typeface="Times New Roman"/>
              </a:rPr>
              <a:t>of  </a:t>
            </a:r>
            <a:r>
              <a:rPr sz="2600" b="1" spc="-55" dirty="0">
                <a:latin typeface="Times New Roman"/>
                <a:cs typeface="Times New Roman"/>
              </a:rPr>
              <a:t>England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and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Portugal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85" dirty="0">
                <a:latin typeface="Times New Roman"/>
                <a:cs typeface="Times New Roman"/>
              </a:rPr>
              <a:t>as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50" dirty="0">
                <a:latin typeface="Times New Roman"/>
                <a:cs typeface="Times New Roman"/>
              </a:rPr>
              <a:t>two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countries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60" dirty="0">
                <a:latin typeface="Times New Roman"/>
                <a:cs typeface="Times New Roman"/>
              </a:rPr>
              <a:t>&amp;</a:t>
            </a:r>
            <a:r>
              <a:rPr sz="2600" b="1" spc="-39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Wine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and  Cloth </a:t>
            </a:r>
            <a:r>
              <a:rPr sz="2600" b="1" spc="-85" dirty="0">
                <a:latin typeface="Times New Roman"/>
                <a:cs typeface="Times New Roman"/>
              </a:rPr>
              <a:t>as </a:t>
            </a:r>
            <a:r>
              <a:rPr sz="2600" b="1" spc="50" dirty="0">
                <a:latin typeface="Times New Roman"/>
                <a:cs typeface="Times New Roman"/>
              </a:rPr>
              <a:t>two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commodities.</a:t>
            </a:r>
            <a:endParaRPr sz="2600">
              <a:latin typeface="Times New Roman"/>
              <a:cs typeface="Times New Roman"/>
            </a:endParaRPr>
          </a:p>
          <a:p>
            <a:pPr marL="285115" marR="212725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265" dirty="0">
                <a:latin typeface="Times New Roman"/>
                <a:cs typeface="Times New Roman"/>
              </a:rPr>
              <a:t>As </a:t>
            </a:r>
            <a:r>
              <a:rPr sz="2600" spc="-95" dirty="0">
                <a:latin typeface="Times New Roman"/>
                <a:cs typeface="Times New Roman"/>
              </a:rPr>
              <a:t>pointed </a:t>
            </a:r>
            <a:r>
              <a:rPr sz="2600" spc="-65" dirty="0">
                <a:latin typeface="Times New Roman"/>
                <a:cs typeface="Times New Roman"/>
              </a:rPr>
              <a:t>out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assumptions,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cost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25" dirty="0">
                <a:latin typeface="Times New Roman"/>
                <a:cs typeface="Times New Roman"/>
              </a:rPr>
              <a:t>measured </a:t>
            </a:r>
            <a:r>
              <a:rPr sz="2600" spc="-295" dirty="0">
                <a:latin typeface="Times New Roman"/>
                <a:cs typeface="Times New Roman"/>
              </a:rPr>
              <a:t>in  </a:t>
            </a:r>
            <a:r>
              <a:rPr sz="2600" spc="-65" dirty="0">
                <a:latin typeface="Times New Roman"/>
                <a:cs typeface="Times New Roman"/>
              </a:rPr>
              <a:t>terms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10" dirty="0">
                <a:latin typeface="Times New Roman"/>
                <a:cs typeface="Times New Roman"/>
              </a:rPr>
              <a:t>labor </a:t>
            </a:r>
            <a:r>
              <a:rPr sz="2600" spc="-90" dirty="0">
                <a:latin typeface="Times New Roman"/>
                <a:cs typeface="Times New Roman"/>
              </a:rPr>
              <a:t>hour.The </a:t>
            </a:r>
            <a:r>
              <a:rPr sz="2600" b="1" spc="30" dirty="0">
                <a:latin typeface="Times New Roman"/>
                <a:cs typeface="Times New Roman"/>
              </a:rPr>
              <a:t>principle of </a:t>
            </a:r>
            <a:r>
              <a:rPr sz="2600" b="1" spc="-15" dirty="0">
                <a:latin typeface="Times New Roman"/>
                <a:cs typeface="Times New Roman"/>
              </a:rPr>
              <a:t>comparative  </a:t>
            </a:r>
            <a:r>
              <a:rPr sz="2600" b="1" spc="-25" dirty="0">
                <a:latin typeface="Times New Roman"/>
                <a:cs typeface="Times New Roman"/>
              </a:rPr>
              <a:t>advantage </a:t>
            </a:r>
            <a:r>
              <a:rPr sz="2600" b="1" spc="15" dirty="0">
                <a:latin typeface="Times New Roman"/>
                <a:cs typeface="Times New Roman"/>
              </a:rPr>
              <a:t>expressed </a:t>
            </a:r>
            <a:r>
              <a:rPr sz="2600" b="1" spc="25" dirty="0">
                <a:latin typeface="Times New Roman"/>
                <a:cs typeface="Times New Roman"/>
              </a:rPr>
              <a:t>in </a:t>
            </a:r>
            <a:r>
              <a:rPr sz="2600" b="1" spc="-25" dirty="0">
                <a:latin typeface="Times New Roman"/>
                <a:cs typeface="Times New Roman"/>
              </a:rPr>
              <a:t>labor </a:t>
            </a:r>
            <a:r>
              <a:rPr sz="2600" b="1" dirty="0">
                <a:latin typeface="Times New Roman"/>
                <a:cs typeface="Times New Roman"/>
              </a:rPr>
              <a:t>hours </a:t>
            </a:r>
            <a:r>
              <a:rPr sz="2600" b="1" spc="-30" dirty="0">
                <a:latin typeface="Times New Roman"/>
                <a:cs typeface="Times New Roman"/>
              </a:rPr>
              <a:t>by </a:t>
            </a:r>
            <a:r>
              <a:rPr sz="2600" b="1" spc="30" dirty="0">
                <a:latin typeface="Times New Roman"/>
                <a:cs typeface="Times New Roman"/>
              </a:rPr>
              <a:t>the  </a:t>
            </a:r>
            <a:r>
              <a:rPr sz="2600" b="1" spc="35" dirty="0">
                <a:latin typeface="Times New Roman"/>
                <a:cs typeface="Times New Roman"/>
              </a:rPr>
              <a:t>following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table.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17</a:t>
            </a:fld>
            <a:endParaRPr spc="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2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18</a:t>
            </a:fld>
            <a:endParaRPr spc="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26485"/>
            <a:ext cx="5576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0" dirty="0"/>
              <a:t>Heckscher-Ohlin</a:t>
            </a:r>
            <a:r>
              <a:rPr sz="4400" spc="-229" dirty="0"/>
              <a:t> </a:t>
            </a:r>
            <a:r>
              <a:rPr sz="4400" spc="-204" dirty="0"/>
              <a:t>Theory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0492" y="1518026"/>
            <a:ext cx="8034020" cy="479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D24716"/>
                </a:solidFill>
                <a:latin typeface="Georgia"/>
                <a:cs typeface="Georgia"/>
              </a:rPr>
              <a:t>Θ</a:t>
            </a:r>
            <a:r>
              <a:rPr sz="2050" spc="180" dirty="0">
                <a:solidFill>
                  <a:srgbClr val="D24716"/>
                </a:solidFill>
                <a:latin typeface="Georgia"/>
                <a:cs typeface="Georgia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This </a:t>
            </a:r>
            <a:r>
              <a:rPr sz="2400" spc="-80" dirty="0">
                <a:latin typeface="Times New Roman"/>
                <a:cs typeface="Times New Roman"/>
              </a:rPr>
              <a:t>theory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40" dirty="0">
                <a:latin typeface="Times New Roman"/>
                <a:cs typeface="Times New Roman"/>
              </a:rPr>
              <a:t>based </a:t>
            </a:r>
            <a:r>
              <a:rPr sz="2400" spc="-105" dirty="0">
                <a:latin typeface="Times New Roman"/>
                <a:cs typeface="Times New Roman"/>
              </a:rPr>
              <a:t>on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95" dirty="0">
                <a:latin typeface="Times New Roman"/>
                <a:cs typeface="Times New Roman"/>
              </a:rPr>
              <a:t>different </a:t>
            </a:r>
            <a:r>
              <a:rPr sz="2400" spc="-110" dirty="0">
                <a:latin typeface="Times New Roman"/>
                <a:cs typeface="Times New Roman"/>
              </a:rPr>
              <a:t>explanation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i="1" spc="-360" dirty="0">
                <a:latin typeface="Arial"/>
                <a:cs typeface="Arial"/>
              </a:rPr>
              <a:t>comparative </a:t>
            </a:r>
            <a:r>
              <a:rPr sz="2400" i="1" spc="-390" dirty="0">
                <a:latin typeface="Arial"/>
                <a:cs typeface="Arial"/>
              </a:rPr>
              <a:t>advantage</a:t>
            </a:r>
            <a:endParaRPr sz="24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400" spc="-55" dirty="0">
                <a:latin typeface="Times New Roman"/>
                <a:cs typeface="Times New Roman"/>
              </a:rPr>
              <a:t>put </a:t>
            </a:r>
            <a:r>
              <a:rPr sz="2400" spc="-100" dirty="0">
                <a:latin typeface="Times New Roman"/>
                <a:cs typeface="Times New Roman"/>
              </a:rPr>
              <a:t>forward </a:t>
            </a:r>
            <a:r>
              <a:rPr sz="2400" spc="-190" dirty="0">
                <a:latin typeface="Times New Roman"/>
                <a:cs typeface="Times New Roman"/>
              </a:rPr>
              <a:t>by </a:t>
            </a:r>
            <a:r>
              <a:rPr sz="2400" spc="-175" dirty="0">
                <a:latin typeface="Times New Roman"/>
                <a:cs typeface="Times New Roman"/>
              </a:rPr>
              <a:t>Swedish </a:t>
            </a:r>
            <a:r>
              <a:rPr sz="2400" spc="-114" dirty="0">
                <a:latin typeface="Times New Roman"/>
                <a:cs typeface="Times New Roman"/>
              </a:rPr>
              <a:t>economists </a:t>
            </a:r>
            <a:r>
              <a:rPr sz="2400" spc="-150" dirty="0">
                <a:latin typeface="Times New Roman"/>
                <a:cs typeface="Times New Roman"/>
              </a:rPr>
              <a:t>Eli </a:t>
            </a:r>
            <a:r>
              <a:rPr sz="2400" spc="-110" dirty="0">
                <a:latin typeface="Times New Roman"/>
                <a:cs typeface="Times New Roman"/>
              </a:rPr>
              <a:t>Heckscher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90" dirty="0">
                <a:latin typeface="Times New Roman"/>
                <a:cs typeface="Times New Roman"/>
              </a:rPr>
              <a:t>Bertil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Ohlin.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</a:pPr>
            <a:r>
              <a:rPr sz="2050" spc="-10" dirty="0">
                <a:solidFill>
                  <a:srgbClr val="D24716"/>
                </a:solidFill>
                <a:latin typeface="Georgia"/>
                <a:cs typeface="Georgia"/>
              </a:rPr>
              <a:t>Θ </a:t>
            </a:r>
            <a:r>
              <a:rPr sz="2400" spc="-75" dirty="0">
                <a:latin typeface="Times New Roman"/>
                <a:cs typeface="Times New Roman"/>
              </a:rPr>
              <a:t>It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45" dirty="0">
                <a:latin typeface="Times New Roman"/>
                <a:cs typeface="Times New Roman"/>
              </a:rPr>
              <a:t>also </a:t>
            </a:r>
            <a:r>
              <a:rPr sz="2400" spc="-120" dirty="0">
                <a:latin typeface="Times New Roman"/>
                <a:cs typeface="Times New Roman"/>
              </a:rPr>
              <a:t>called </a:t>
            </a:r>
            <a:r>
              <a:rPr sz="2400" spc="-80" dirty="0">
                <a:latin typeface="Times New Roman"/>
                <a:cs typeface="Times New Roman"/>
              </a:rPr>
              <a:t>factor-proportions </a:t>
            </a:r>
            <a:r>
              <a:rPr sz="2400" spc="-90" dirty="0">
                <a:latin typeface="Times New Roman"/>
                <a:cs typeface="Times New Roman"/>
              </a:rPr>
              <a:t>theory, </a:t>
            </a:r>
            <a:r>
              <a:rPr sz="2400" spc="-105" dirty="0">
                <a:latin typeface="Times New Roman"/>
                <a:cs typeface="Times New Roman"/>
              </a:rPr>
              <a:t>factors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105" dirty="0">
                <a:latin typeface="Times New Roman"/>
                <a:cs typeface="Times New Roman"/>
              </a:rPr>
              <a:t>relative </a:t>
            </a:r>
            <a:r>
              <a:rPr sz="2400" spc="-130" dirty="0">
                <a:latin typeface="Times New Roman"/>
                <a:cs typeface="Times New Roman"/>
              </a:rPr>
              <a:t>abundance  </a:t>
            </a:r>
            <a:r>
              <a:rPr sz="2400" spc="-95" dirty="0">
                <a:latin typeface="Times New Roman"/>
                <a:cs typeface="Times New Roman"/>
              </a:rPr>
              <a:t>are </a:t>
            </a:r>
            <a:r>
              <a:rPr sz="2400" spc="-100" dirty="0">
                <a:latin typeface="Times New Roman"/>
                <a:cs typeface="Times New Roman"/>
              </a:rPr>
              <a:t>cheaper </a:t>
            </a:r>
            <a:r>
              <a:rPr sz="2400" spc="-105" dirty="0">
                <a:latin typeface="Times New Roman"/>
                <a:cs typeface="Times New Roman"/>
              </a:rPr>
              <a:t>than factors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105" dirty="0">
                <a:latin typeface="Times New Roman"/>
                <a:cs typeface="Times New Roman"/>
              </a:rPr>
              <a:t>relative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scarcity.</a:t>
            </a:r>
            <a:endParaRPr sz="2400">
              <a:latin typeface="Times New Roman"/>
              <a:cs typeface="Times New Roman"/>
            </a:endParaRPr>
          </a:p>
          <a:p>
            <a:pPr marL="285115" marR="615950" indent="-273050">
              <a:lnSpc>
                <a:spcPct val="100000"/>
              </a:lnSpc>
              <a:spcBef>
                <a:spcPts val="600"/>
              </a:spcBef>
            </a:pPr>
            <a:r>
              <a:rPr sz="2050" spc="-10" dirty="0">
                <a:solidFill>
                  <a:srgbClr val="D24716"/>
                </a:solidFill>
                <a:latin typeface="Georgia"/>
                <a:cs typeface="Georgia"/>
              </a:rPr>
              <a:t>Θ </a:t>
            </a:r>
            <a:r>
              <a:rPr sz="2400" spc="-150" dirty="0">
                <a:latin typeface="Times New Roman"/>
                <a:cs typeface="Times New Roman"/>
              </a:rPr>
              <a:t>They </a:t>
            </a:r>
            <a:r>
              <a:rPr sz="2400" spc="-90" dirty="0">
                <a:latin typeface="Times New Roman"/>
                <a:cs typeface="Times New Roman"/>
              </a:rPr>
              <a:t>stated </a:t>
            </a:r>
            <a:r>
              <a:rPr sz="2400" spc="-75" dirty="0">
                <a:latin typeface="Times New Roman"/>
                <a:cs typeface="Times New Roman"/>
              </a:rPr>
              <a:t>that </a:t>
            </a:r>
            <a:r>
              <a:rPr sz="2400" spc="-120" dirty="0">
                <a:latin typeface="Times New Roman"/>
                <a:cs typeface="Times New Roman"/>
              </a:rPr>
              <a:t>comparative </a:t>
            </a:r>
            <a:r>
              <a:rPr sz="2400" spc="-150" dirty="0">
                <a:latin typeface="Times New Roman"/>
                <a:cs typeface="Times New Roman"/>
              </a:rPr>
              <a:t>advantage </a:t>
            </a:r>
            <a:r>
              <a:rPr sz="2400" spc="-120" dirty="0">
                <a:latin typeface="Times New Roman"/>
                <a:cs typeface="Times New Roman"/>
              </a:rPr>
              <a:t>arises </a:t>
            </a:r>
            <a:r>
              <a:rPr sz="2400" spc="-105" dirty="0">
                <a:latin typeface="Times New Roman"/>
                <a:cs typeface="Times New Roman"/>
              </a:rPr>
              <a:t>from </a:t>
            </a:r>
            <a:r>
              <a:rPr sz="2400" spc="-120" dirty="0">
                <a:latin typeface="Times New Roman"/>
                <a:cs typeface="Times New Roman"/>
              </a:rPr>
              <a:t>differences </a:t>
            </a:r>
            <a:r>
              <a:rPr sz="2400" spc="-110" dirty="0">
                <a:latin typeface="Times New Roman"/>
                <a:cs typeface="Times New Roman"/>
              </a:rPr>
              <a:t>in  national </a:t>
            </a:r>
            <a:r>
              <a:rPr sz="2400" u="heavy" spc="-1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factor</a:t>
            </a:r>
            <a:r>
              <a:rPr sz="2400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endowments</a:t>
            </a:r>
            <a:r>
              <a:rPr sz="2400" spc="-9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50" spc="-10" dirty="0">
                <a:solidFill>
                  <a:srgbClr val="D24716"/>
                </a:solidFill>
                <a:latin typeface="Georgia"/>
                <a:cs typeface="Georgia"/>
              </a:rPr>
              <a:t>Θ 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Factor</a:t>
            </a:r>
            <a:r>
              <a:rPr sz="2400" b="1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Endowment</a:t>
            </a:r>
            <a:r>
              <a:rPr sz="2400" spc="-1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85115" marR="161290" indent="-81280">
              <a:lnSpc>
                <a:spcPct val="100000"/>
              </a:lnSpc>
              <a:spcBef>
                <a:spcPts val="600"/>
              </a:spcBef>
            </a:pPr>
            <a:r>
              <a:rPr sz="2400" spc="-20" dirty="0">
                <a:latin typeface="Arial"/>
                <a:cs typeface="Arial"/>
              </a:rPr>
              <a:t>“It </a:t>
            </a:r>
            <a:r>
              <a:rPr sz="2400" spc="-220" dirty="0">
                <a:latin typeface="Arial"/>
                <a:cs typeface="Arial"/>
              </a:rPr>
              <a:t>is </a:t>
            </a:r>
            <a:r>
              <a:rPr sz="2400" spc="-204" dirty="0">
                <a:latin typeface="Arial"/>
                <a:cs typeface="Arial"/>
              </a:rPr>
              <a:t>the </a:t>
            </a:r>
            <a:r>
              <a:rPr sz="2400" spc="-170" dirty="0">
                <a:latin typeface="Arial"/>
                <a:cs typeface="Arial"/>
              </a:rPr>
              <a:t>extent </a:t>
            </a:r>
            <a:r>
              <a:rPr sz="2400" spc="-105" dirty="0">
                <a:latin typeface="Arial"/>
                <a:cs typeface="Arial"/>
              </a:rPr>
              <a:t>to </a:t>
            </a:r>
            <a:r>
              <a:rPr sz="2400" spc="-185" dirty="0">
                <a:latin typeface="Arial"/>
                <a:cs typeface="Arial"/>
              </a:rPr>
              <a:t>which </a:t>
            </a:r>
            <a:r>
              <a:rPr sz="2400" spc="-459" dirty="0">
                <a:latin typeface="Arial"/>
                <a:cs typeface="Arial"/>
              </a:rPr>
              <a:t>a </a:t>
            </a:r>
            <a:r>
              <a:rPr sz="2400" spc="-160" dirty="0">
                <a:latin typeface="Arial"/>
                <a:cs typeface="Arial"/>
              </a:rPr>
              <a:t>country </a:t>
            </a:r>
            <a:r>
              <a:rPr sz="2400" spc="-220" dirty="0">
                <a:latin typeface="Arial"/>
                <a:cs typeface="Arial"/>
              </a:rPr>
              <a:t>is </a:t>
            </a:r>
            <a:r>
              <a:rPr sz="2400" spc="-270" dirty="0">
                <a:latin typeface="Arial"/>
                <a:cs typeface="Arial"/>
              </a:rPr>
              <a:t>bestowed </a:t>
            </a:r>
            <a:r>
              <a:rPr sz="2400" spc="-95" dirty="0">
                <a:latin typeface="Arial"/>
                <a:cs typeface="Arial"/>
              </a:rPr>
              <a:t>with </a:t>
            </a:r>
            <a:r>
              <a:rPr sz="2400" spc="-300" dirty="0">
                <a:latin typeface="Arial"/>
                <a:cs typeface="Arial"/>
              </a:rPr>
              <a:t>such </a:t>
            </a:r>
            <a:r>
              <a:rPr sz="2400" spc="-260" dirty="0">
                <a:latin typeface="Arial"/>
                <a:cs typeface="Arial"/>
              </a:rPr>
              <a:t>resources </a:t>
            </a:r>
            <a:r>
              <a:rPr sz="2400" spc="-459" dirty="0">
                <a:latin typeface="Arial"/>
                <a:cs typeface="Arial"/>
              </a:rPr>
              <a:t>as  </a:t>
            </a:r>
            <a:r>
              <a:rPr sz="2400" spc="-175" dirty="0">
                <a:latin typeface="Arial"/>
                <a:cs typeface="Arial"/>
              </a:rPr>
              <a:t>land, </a:t>
            </a:r>
            <a:r>
              <a:rPr sz="2400" spc="-180" dirty="0">
                <a:latin typeface="Arial"/>
                <a:cs typeface="Arial"/>
              </a:rPr>
              <a:t>labor </a:t>
            </a:r>
            <a:r>
              <a:rPr sz="2400" spc="-315" dirty="0">
                <a:latin typeface="Arial"/>
                <a:cs typeface="Arial"/>
              </a:rPr>
              <a:t>and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capital.”</a:t>
            </a:r>
            <a:endParaRPr sz="2400">
              <a:latin typeface="Arial"/>
              <a:cs typeface="Arial"/>
            </a:endParaRPr>
          </a:p>
          <a:p>
            <a:pPr marL="285115" marR="144145" indent="-273050">
              <a:lnSpc>
                <a:spcPct val="100000"/>
              </a:lnSpc>
              <a:spcBef>
                <a:spcPts val="600"/>
              </a:spcBef>
            </a:pPr>
            <a:r>
              <a:rPr sz="2050" spc="-10" dirty="0">
                <a:solidFill>
                  <a:srgbClr val="D24716"/>
                </a:solidFill>
                <a:latin typeface="Georgia"/>
                <a:cs typeface="Georgia"/>
              </a:rPr>
              <a:t>Θ </a:t>
            </a:r>
            <a:r>
              <a:rPr sz="2400" spc="-80" dirty="0">
                <a:latin typeface="Times New Roman"/>
                <a:cs typeface="Times New Roman"/>
              </a:rPr>
              <a:t>Countries </a:t>
            </a:r>
            <a:r>
              <a:rPr sz="2400" spc="-190" dirty="0">
                <a:latin typeface="Times New Roman"/>
                <a:cs typeface="Times New Roman"/>
              </a:rPr>
              <a:t>have </a:t>
            </a:r>
            <a:r>
              <a:rPr sz="2400" spc="-145" dirty="0">
                <a:latin typeface="Times New Roman"/>
                <a:cs typeface="Times New Roman"/>
              </a:rPr>
              <a:t>varying </a:t>
            </a:r>
            <a:r>
              <a:rPr sz="2400" spc="-100" dirty="0">
                <a:latin typeface="Times New Roman"/>
                <a:cs typeface="Times New Roman"/>
              </a:rPr>
              <a:t>factor </a:t>
            </a:r>
            <a:r>
              <a:rPr sz="2400" spc="-110" dirty="0">
                <a:latin typeface="Times New Roman"/>
                <a:cs typeface="Times New Roman"/>
              </a:rPr>
              <a:t>endowments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95" dirty="0">
                <a:latin typeface="Times New Roman"/>
                <a:cs typeface="Times New Roman"/>
              </a:rPr>
              <a:t>different </a:t>
            </a:r>
            <a:r>
              <a:rPr sz="2400" spc="-100" dirty="0">
                <a:latin typeface="Times New Roman"/>
                <a:cs typeface="Times New Roman"/>
              </a:rPr>
              <a:t>factor  </a:t>
            </a:r>
            <a:r>
              <a:rPr sz="2400" spc="-110" dirty="0">
                <a:latin typeface="Times New Roman"/>
                <a:cs typeface="Times New Roman"/>
              </a:rPr>
              <a:t>endowments </a:t>
            </a:r>
            <a:r>
              <a:rPr sz="2400" spc="-114" dirty="0">
                <a:latin typeface="Times New Roman"/>
                <a:cs typeface="Times New Roman"/>
              </a:rPr>
              <a:t>explain </a:t>
            </a:r>
            <a:r>
              <a:rPr sz="2400" spc="-120" dirty="0">
                <a:latin typeface="Times New Roman"/>
                <a:cs typeface="Times New Roman"/>
              </a:rPr>
              <a:t>differences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100" dirty="0">
                <a:latin typeface="Times New Roman"/>
                <a:cs typeface="Times New Roman"/>
              </a:rPr>
              <a:t>factor </a:t>
            </a:r>
            <a:r>
              <a:rPr sz="2400" spc="-80" dirty="0">
                <a:latin typeface="Times New Roman"/>
                <a:cs typeface="Times New Roman"/>
              </a:rPr>
              <a:t>costs, </a:t>
            </a:r>
            <a:r>
              <a:rPr sz="2400" spc="-130" dirty="0">
                <a:latin typeface="Times New Roman"/>
                <a:cs typeface="Times New Roman"/>
              </a:rPr>
              <a:t>abundance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95" dirty="0">
                <a:latin typeface="Times New Roman"/>
                <a:cs typeface="Times New Roman"/>
              </a:rPr>
              <a:t>factor  </a:t>
            </a:r>
            <a:r>
              <a:rPr sz="2400" spc="-120" dirty="0">
                <a:latin typeface="Times New Roman"/>
                <a:cs typeface="Times New Roman"/>
              </a:rPr>
              <a:t>lowers </a:t>
            </a:r>
            <a:r>
              <a:rPr sz="2400" spc="-95" dirty="0">
                <a:latin typeface="Times New Roman"/>
                <a:cs typeface="Times New Roman"/>
              </a:rPr>
              <a:t>its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cost.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19</a:t>
            </a:fld>
            <a:endParaRPr spc="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1932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96363"/>
                </a:solidFill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358228"/>
            <a:ext cx="7363459" cy="41262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10" dirty="0">
                <a:solidFill>
                  <a:srgbClr val="FF0000"/>
                </a:solidFill>
                <a:latin typeface="Times New Roman"/>
                <a:cs typeface="Times New Roman"/>
              </a:rPr>
              <a:t>Theory </a:t>
            </a:r>
            <a:r>
              <a:rPr sz="2600" spc="-15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600" spc="-90" dirty="0">
                <a:solidFill>
                  <a:srgbClr val="FF0000"/>
                </a:solidFill>
                <a:latin typeface="Times New Roman"/>
                <a:cs typeface="Times New Roman"/>
              </a:rPr>
              <a:t>international </a:t>
            </a:r>
            <a:r>
              <a:rPr sz="2600" spc="-70" dirty="0">
                <a:solidFill>
                  <a:srgbClr val="FF0000"/>
                </a:solidFill>
                <a:latin typeface="Times New Roman"/>
                <a:cs typeface="Times New Roman"/>
              </a:rPr>
              <a:t>trade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FF0000"/>
                </a:solidFill>
                <a:latin typeface="Times New Roman"/>
                <a:cs typeface="Times New Roman"/>
              </a:rPr>
              <a:t>investment;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35" dirty="0">
                <a:solidFill>
                  <a:srgbClr val="FF0000"/>
                </a:solidFill>
                <a:latin typeface="Times New Roman"/>
                <a:cs typeface="Times New Roman"/>
              </a:rPr>
              <a:t>Implications </a:t>
            </a: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600" spc="-90" dirty="0">
                <a:solidFill>
                  <a:srgbClr val="FF0000"/>
                </a:solidFill>
                <a:latin typeface="Times New Roman"/>
                <a:cs typeface="Times New Roman"/>
              </a:rPr>
              <a:t>international </a:t>
            </a:r>
            <a:r>
              <a:rPr sz="2600" spc="-70" dirty="0">
                <a:solidFill>
                  <a:srgbClr val="FF0000"/>
                </a:solidFill>
                <a:latin typeface="Times New Roman"/>
                <a:cs typeface="Times New Roman"/>
              </a:rPr>
              <a:t>trade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investment</a:t>
            </a:r>
            <a:r>
              <a:rPr sz="260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FF0000"/>
                </a:solidFill>
                <a:latin typeface="Times New Roman"/>
                <a:cs typeface="Times New Roman"/>
              </a:rPr>
              <a:t>theories;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40" dirty="0">
                <a:solidFill>
                  <a:srgbClr val="FF0000"/>
                </a:solidFill>
                <a:latin typeface="Times New Roman"/>
                <a:cs typeface="Times New Roman"/>
              </a:rPr>
              <a:t>Existing 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status </a:t>
            </a: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global 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trade-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volume and</a:t>
            </a:r>
            <a:r>
              <a:rPr sz="26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FF0000"/>
                </a:solidFill>
                <a:latin typeface="Times New Roman"/>
                <a:cs typeface="Times New Roman"/>
              </a:rPr>
              <a:t>directions;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25" dirty="0">
                <a:solidFill>
                  <a:srgbClr val="FF0000"/>
                </a:solidFill>
                <a:latin typeface="Times New Roman"/>
                <a:cs typeface="Times New Roman"/>
              </a:rPr>
              <a:t>Nepal's foreign </a:t>
            </a:r>
            <a:r>
              <a:rPr sz="2600" spc="-90" dirty="0">
                <a:solidFill>
                  <a:srgbClr val="FF0000"/>
                </a:solidFill>
                <a:latin typeface="Times New Roman"/>
                <a:cs typeface="Times New Roman"/>
              </a:rPr>
              <a:t>trade-an</a:t>
            </a:r>
            <a:r>
              <a:rPr sz="26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overview;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40" dirty="0">
                <a:solidFill>
                  <a:srgbClr val="FF0000"/>
                </a:solidFill>
                <a:latin typeface="Times New Roman"/>
                <a:cs typeface="Times New Roman"/>
              </a:rPr>
              <a:t>Foreign </a:t>
            </a:r>
            <a:r>
              <a:rPr sz="2600" spc="-75" dirty="0">
                <a:solidFill>
                  <a:srgbClr val="FF0000"/>
                </a:solidFill>
                <a:latin typeface="Times New Roman"/>
                <a:cs typeface="Times New Roman"/>
              </a:rPr>
              <a:t>direct 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investment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portfolio 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investment-current  status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and global</a:t>
            </a:r>
            <a:r>
              <a:rPr sz="26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trends;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95" dirty="0">
                <a:solidFill>
                  <a:srgbClr val="FF0000"/>
                </a:solidFill>
                <a:latin typeface="Times New Roman"/>
                <a:cs typeface="Times New Roman"/>
              </a:rPr>
              <a:t>FDI </a:t>
            </a: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FF0000"/>
                </a:solidFill>
                <a:latin typeface="Times New Roman"/>
                <a:cs typeface="Times New Roman"/>
              </a:rPr>
              <a:t>multinationals;</a:t>
            </a:r>
            <a:endParaRPr sz="2600">
              <a:latin typeface="Times New Roman"/>
              <a:cs typeface="Times New Roman"/>
            </a:endParaRPr>
          </a:p>
          <a:p>
            <a:pPr marL="285115" marR="862330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95" dirty="0">
                <a:solidFill>
                  <a:srgbClr val="FF0000"/>
                </a:solidFill>
                <a:latin typeface="Times New Roman"/>
                <a:cs typeface="Times New Roman"/>
              </a:rPr>
              <a:t>Contemporary </a:t>
            </a:r>
            <a:r>
              <a:rPr sz="2600" spc="-160" dirty="0">
                <a:solidFill>
                  <a:srgbClr val="FF0000"/>
                </a:solidFill>
                <a:latin typeface="Times New Roman"/>
                <a:cs typeface="Times New Roman"/>
              </a:rPr>
              <a:t>issues </a:t>
            </a:r>
            <a:r>
              <a:rPr sz="2600" spc="-120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600" spc="-90" dirty="0">
                <a:solidFill>
                  <a:srgbClr val="FF0000"/>
                </a:solidFill>
                <a:latin typeface="Times New Roman"/>
                <a:cs typeface="Times New Roman"/>
              </a:rPr>
              <a:t>international </a:t>
            </a:r>
            <a:r>
              <a:rPr sz="2600" spc="-50" dirty="0">
                <a:solidFill>
                  <a:srgbClr val="FF0000"/>
                </a:solidFill>
                <a:latin typeface="Times New Roman"/>
                <a:cs typeface="Times New Roman"/>
              </a:rPr>
              <a:t>trade, </a:t>
            </a:r>
            <a:r>
              <a:rPr sz="2600" spc="-195" dirty="0">
                <a:solidFill>
                  <a:srgbClr val="FF0000"/>
                </a:solidFill>
                <a:latin typeface="Times New Roman"/>
                <a:cs typeface="Times New Roman"/>
              </a:rPr>
              <a:t>FDI </a:t>
            </a:r>
            <a:r>
              <a:rPr sz="2600" spc="-275" dirty="0">
                <a:solidFill>
                  <a:srgbClr val="FF0000"/>
                </a:solidFill>
                <a:latin typeface="Times New Roman"/>
                <a:cs typeface="Times New Roman"/>
              </a:rPr>
              <a:t>and  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multinational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FF0000"/>
                </a:solidFill>
                <a:latin typeface="Times New Roman"/>
                <a:cs typeface="Times New Roman"/>
              </a:rPr>
              <a:t>companies.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6400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2</a:t>
            </a:fld>
            <a:endParaRPr spc="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" y="307334"/>
            <a:ext cx="7684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/>
              <a:t>Global </a:t>
            </a:r>
            <a:r>
              <a:rPr sz="3200" spc="-45" dirty="0"/>
              <a:t>Implication </a:t>
            </a:r>
            <a:r>
              <a:rPr sz="3200" spc="-25" dirty="0"/>
              <a:t>of </a:t>
            </a:r>
            <a:r>
              <a:rPr sz="3200" spc="-120" dirty="0"/>
              <a:t>Heckscher-Ohlin</a:t>
            </a:r>
            <a:r>
              <a:rPr sz="3200" spc="-210" dirty="0"/>
              <a:t> </a:t>
            </a:r>
            <a:r>
              <a:rPr sz="3200" spc="-150" dirty="0"/>
              <a:t>Theory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1510025"/>
            <a:ext cx="8319134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Wingdings"/>
              <a:buChar char=""/>
              <a:tabLst>
                <a:tab pos="285750" algn="l"/>
              </a:tabLst>
            </a:pPr>
            <a:r>
              <a:rPr sz="2600" spc="-80" dirty="0">
                <a:latin typeface="Times New Roman"/>
                <a:cs typeface="Times New Roman"/>
              </a:rPr>
              <a:t>It </a:t>
            </a:r>
            <a:r>
              <a:rPr sz="2600" spc="-130" dirty="0">
                <a:latin typeface="Times New Roman"/>
                <a:cs typeface="Times New Roman"/>
              </a:rPr>
              <a:t>implies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20" dirty="0">
                <a:latin typeface="Times New Roman"/>
                <a:cs typeface="Times New Roman"/>
              </a:rPr>
              <a:t>will </a:t>
            </a:r>
            <a:r>
              <a:rPr sz="2600" spc="-45" dirty="0">
                <a:latin typeface="Times New Roman"/>
                <a:cs typeface="Times New Roman"/>
              </a:rPr>
              <a:t>export </a:t>
            </a:r>
            <a:r>
              <a:rPr sz="2600" spc="-155" dirty="0">
                <a:latin typeface="Times New Roman"/>
                <a:cs typeface="Times New Roman"/>
              </a:rPr>
              <a:t>goods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135" dirty="0">
                <a:latin typeface="Times New Roman"/>
                <a:cs typeface="Times New Roman"/>
              </a:rPr>
              <a:t>use </a:t>
            </a:r>
            <a:r>
              <a:rPr sz="2600" spc="-155" dirty="0">
                <a:latin typeface="Times New Roman"/>
                <a:cs typeface="Times New Roman"/>
              </a:rPr>
              <a:t>locally </a:t>
            </a:r>
            <a:r>
              <a:rPr sz="2600" spc="-125" dirty="0">
                <a:latin typeface="Times New Roman"/>
                <a:cs typeface="Times New Roman"/>
              </a:rPr>
              <a:t>abundant  </a:t>
            </a:r>
            <a:r>
              <a:rPr sz="2600" spc="-114" dirty="0">
                <a:latin typeface="Times New Roman"/>
                <a:cs typeface="Times New Roman"/>
              </a:rPr>
              <a:t>factors </a:t>
            </a:r>
            <a:r>
              <a:rPr sz="2600" spc="-140" dirty="0">
                <a:latin typeface="Times New Roman"/>
                <a:cs typeface="Times New Roman"/>
              </a:rPr>
              <a:t>intensively,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0" dirty="0">
                <a:latin typeface="Times New Roman"/>
                <a:cs typeface="Times New Roman"/>
              </a:rPr>
              <a:t>import </a:t>
            </a:r>
            <a:r>
              <a:rPr sz="2600" spc="-155" dirty="0">
                <a:latin typeface="Times New Roman"/>
                <a:cs typeface="Times New Roman"/>
              </a:rPr>
              <a:t>goods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135" dirty="0">
                <a:latin typeface="Times New Roman"/>
                <a:cs typeface="Times New Roman"/>
              </a:rPr>
              <a:t>use </a:t>
            </a:r>
            <a:r>
              <a:rPr sz="2600" spc="-95" dirty="0">
                <a:latin typeface="Times New Roman"/>
                <a:cs typeface="Times New Roman"/>
              </a:rPr>
              <a:t>its </a:t>
            </a:r>
            <a:r>
              <a:rPr sz="2600" spc="-135" dirty="0">
                <a:latin typeface="Times New Roman"/>
                <a:cs typeface="Times New Roman"/>
              </a:rPr>
              <a:t>scarce </a:t>
            </a:r>
            <a:r>
              <a:rPr sz="2600" spc="-114" dirty="0">
                <a:latin typeface="Times New Roman"/>
                <a:cs typeface="Times New Roman"/>
              </a:rPr>
              <a:t>factors  </a:t>
            </a:r>
            <a:r>
              <a:rPr sz="2600" spc="-140" dirty="0">
                <a:latin typeface="Times New Roman"/>
                <a:cs typeface="Times New Roman"/>
              </a:rPr>
              <a:t>intensively.</a:t>
            </a:r>
            <a:endParaRPr sz="2600">
              <a:latin typeface="Times New Roman"/>
              <a:cs typeface="Times New Roman"/>
            </a:endParaRPr>
          </a:p>
          <a:p>
            <a:pPr marL="285115" marR="31178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Wingdings"/>
              <a:buChar char=""/>
              <a:tabLst>
                <a:tab pos="36068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5" dirty="0">
                <a:latin typeface="Times New Roman"/>
                <a:cs typeface="Times New Roman"/>
              </a:rPr>
              <a:t>two-</a:t>
            </a:r>
            <a:r>
              <a:rPr sz="2600" spc="-145" dirty="0">
                <a:latin typeface="Arial"/>
                <a:cs typeface="Arial"/>
              </a:rPr>
              <a:t>factor </a:t>
            </a:r>
            <a:r>
              <a:rPr sz="2600" spc="-340" dirty="0">
                <a:latin typeface="Arial"/>
                <a:cs typeface="Arial"/>
              </a:rPr>
              <a:t>case, </a:t>
            </a:r>
            <a:r>
              <a:rPr sz="2600" spc="25" dirty="0">
                <a:latin typeface="Arial"/>
                <a:cs typeface="Arial"/>
              </a:rPr>
              <a:t>it </a:t>
            </a:r>
            <a:r>
              <a:rPr sz="2600" spc="-254" dirty="0">
                <a:latin typeface="Arial"/>
                <a:cs typeface="Arial"/>
              </a:rPr>
              <a:t>states: </a:t>
            </a:r>
            <a:r>
              <a:rPr sz="2600" spc="-120" dirty="0">
                <a:latin typeface="Arial"/>
                <a:cs typeface="Arial"/>
              </a:rPr>
              <a:t>“A </a:t>
            </a:r>
            <a:r>
              <a:rPr sz="2600" spc="-160" dirty="0">
                <a:latin typeface="Arial"/>
                <a:cs typeface="Arial"/>
              </a:rPr>
              <a:t>capital</a:t>
            </a:r>
            <a:r>
              <a:rPr sz="2600" spc="-160" dirty="0">
                <a:latin typeface="Times New Roman"/>
                <a:cs typeface="Times New Roman"/>
              </a:rPr>
              <a:t>-abundant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20" dirty="0">
                <a:latin typeface="Times New Roman"/>
                <a:cs typeface="Times New Roman"/>
              </a:rPr>
              <a:t>will  </a:t>
            </a:r>
            <a:r>
              <a:rPr sz="2600" spc="-50" dirty="0">
                <a:latin typeface="Times New Roman"/>
                <a:cs typeface="Times New Roman"/>
              </a:rPr>
              <a:t>export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capital-intensive </a:t>
            </a:r>
            <a:r>
              <a:rPr sz="2600" spc="-95" dirty="0">
                <a:latin typeface="Times New Roman"/>
                <a:cs typeface="Times New Roman"/>
              </a:rPr>
              <a:t>good, </a:t>
            </a:r>
            <a:r>
              <a:rPr sz="2600" spc="-125" dirty="0">
                <a:latin typeface="Times New Roman"/>
                <a:cs typeface="Times New Roman"/>
              </a:rPr>
              <a:t>while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labor-abundant 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20" dirty="0">
                <a:latin typeface="Times New Roman"/>
                <a:cs typeface="Times New Roman"/>
              </a:rPr>
              <a:t>will </a:t>
            </a:r>
            <a:r>
              <a:rPr sz="2600" spc="-45" dirty="0">
                <a:latin typeface="Times New Roman"/>
                <a:cs typeface="Times New Roman"/>
              </a:rPr>
              <a:t>export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70" dirty="0">
                <a:latin typeface="Times New Roman"/>
                <a:cs typeface="Times New Roman"/>
              </a:rPr>
              <a:t>labor-</a:t>
            </a:r>
            <a:r>
              <a:rPr sz="2600" spc="-170" dirty="0">
                <a:latin typeface="Arial"/>
                <a:cs typeface="Arial"/>
              </a:rPr>
              <a:t>intensive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-229" dirty="0">
                <a:latin typeface="Arial"/>
                <a:cs typeface="Arial"/>
              </a:rPr>
              <a:t>good.”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20</a:t>
            </a:fld>
            <a:endParaRPr spc="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46018"/>
            <a:ext cx="6719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Global </a:t>
            </a:r>
            <a:r>
              <a:rPr sz="2800" spc="-40" dirty="0"/>
              <a:t>Implication </a:t>
            </a:r>
            <a:r>
              <a:rPr sz="2800" spc="-25" dirty="0"/>
              <a:t>of </a:t>
            </a:r>
            <a:r>
              <a:rPr sz="2800" spc="-105" dirty="0"/>
              <a:t>Heckscher-Ohlin</a:t>
            </a:r>
            <a:r>
              <a:rPr sz="2800" spc="-210" dirty="0"/>
              <a:t> </a:t>
            </a:r>
            <a:r>
              <a:rPr sz="2800" spc="-135" dirty="0"/>
              <a:t>Theory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1438397"/>
            <a:ext cx="8333740" cy="440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82550" indent="-27305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 </a:t>
            </a:r>
            <a:r>
              <a:rPr sz="2400" spc="-105" dirty="0">
                <a:latin typeface="Times New Roman"/>
                <a:cs typeface="Times New Roman"/>
              </a:rPr>
              <a:t>relative </a:t>
            </a:r>
            <a:r>
              <a:rPr sz="2400" spc="-130" dirty="0">
                <a:latin typeface="Times New Roman"/>
                <a:cs typeface="Times New Roman"/>
              </a:rPr>
              <a:t>abundance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114" dirty="0">
                <a:latin typeface="Times New Roman"/>
                <a:cs typeface="Times New Roman"/>
              </a:rPr>
              <a:t>capital </a:t>
            </a:r>
            <a:r>
              <a:rPr sz="2400" spc="-110" dirty="0">
                <a:latin typeface="Times New Roman"/>
                <a:cs typeface="Times New Roman"/>
              </a:rPr>
              <a:t>will </a:t>
            </a:r>
            <a:r>
              <a:rPr sz="2400" spc="-145" dirty="0">
                <a:latin typeface="Times New Roman"/>
                <a:cs typeface="Times New Roman"/>
              </a:rPr>
              <a:t>cause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10" dirty="0">
                <a:latin typeface="Times New Roman"/>
                <a:cs typeface="Times New Roman"/>
              </a:rPr>
              <a:t>capital-abundant </a:t>
            </a:r>
            <a:r>
              <a:rPr sz="2400" spc="-80" dirty="0">
                <a:latin typeface="Times New Roman"/>
                <a:cs typeface="Times New Roman"/>
              </a:rPr>
              <a:t>country 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90" dirty="0">
                <a:latin typeface="Times New Roman"/>
                <a:cs typeface="Times New Roman"/>
              </a:rPr>
              <a:t>produce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10" dirty="0">
                <a:latin typeface="Times New Roman"/>
                <a:cs typeface="Times New Roman"/>
              </a:rPr>
              <a:t>capital-intensive </a:t>
            </a:r>
            <a:r>
              <a:rPr sz="2400" spc="-125" dirty="0">
                <a:latin typeface="Times New Roman"/>
                <a:cs typeface="Times New Roman"/>
              </a:rPr>
              <a:t>good </a:t>
            </a:r>
            <a:r>
              <a:rPr sz="2400" spc="-100" dirty="0">
                <a:latin typeface="Times New Roman"/>
                <a:cs typeface="Times New Roman"/>
              </a:rPr>
              <a:t>cheaper </a:t>
            </a:r>
            <a:r>
              <a:rPr sz="2400" spc="-105" dirty="0">
                <a:latin typeface="Times New Roman"/>
                <a:cs typeface="Times New Roman"/>
              </a:rPr>
              <a:t>than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05" dirty="0">
                <a:latin typeface="Times New Roman"/>
                <a:cs typeface="Times New Roman"/>
              </a:rPr>
              <a:t>labor-abundant  </a:t>
            </a:r>
            <a:r>
              <a:rPr sz="2400" spc="-80" dirty="0">
                <a:latin typeface="Times New Roman"/>
                <a:cs typeface="Times New Roman"/>
              </a:rPr>
              <a:t>country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140" dirty="0">
                <a:latin typeface="Times New Roman"/>
                <a:cs typeface="Times New Roman"/>
              </a:rPr>
              <a:t>vice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versa.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65" dirty="0">
                <a:latin typeface="Times New Roman"/>
                <a:cs typeface="Times New Roman"/>
              </a:rPr>
              <a:t>Pattern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65" dirty="0">
                <a:latin typeface="Times New Roman"/>
                <a:cs typeface="Times New Roman"/>
              </a:rPr>
              <a:t>trade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100" dirty="0">
                <a:latin typeface="Times New Roman"/>
                <a:cs typeface="Times New Roman"/>
              </a:rPr>
              <a:t>world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economies: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600"/>
              </a:lnSpc>
              <a:spcBef>
                <a:spcPts val="520"/>
              </a:spcBef>
              <a:buClr>
                <a:srgbClr val="D24716"/>
              </a:buClr>
              <a:buSzPct val="83928"/>
              <a:buAutoNum type="arabicPeriod"/>
              <a:tabLst>
                <a:tab pos="527685" algn="l"/>
                <a:tab pos="528320" algn="l"/>
              </a:tabLst>
            </a:pPr>
            <a:r>
              <a:rPr sz="2800" b="1" spc="25" dirty="0">
                <a:latin typeface="Times New Roman"/>
                <a:cs typeface="Times New Roman"/>
              </a:rPr>
              <a:t>United </a:t>
            </a:r>
            <a:r>
              <a:rPr sz="2800" b="1" spc="-65" dirty="0">
                <a:latin typeface="Times New Roman"/>
                <a:cs typeface="Times New Roman"/>
              </a:rPr>
              <a:t>States </a:t>
            </a:r>
            <a:r>
              <a:rPr sz="2400" i="1" spc="-285" dirty="0">
                <a:latin typeface="Arial"/>
                <a:cs typeface="Arial"/>
              </a:rPr>
              <a:t>is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00" dirty="0">
                <a:latin typeface="Times New Roman"/>
                <a:cs typeface="Times New Roman"/>
              </a:rPr>
              <a:t>most </a:t>
            </a:r>
            <a:r>
              <a:rPr sz="2400" spc="-110" dirty="0">
                <a:latin typeface="Times New Roman"/>
                <a:cs typeface="Times New Roman"/>
              </a:rPr>
              <a:t>capital-abundant </a:t>
            </a:r>
            <a:r>
              <a:rPr sz="2400" spc="-80" dirty="0">
                <a:latin typeface="Times New Roman"/>
                <a:cs typeface="Times New Roman"/>
              </a:rPr>
              <a:t>country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00" dirty="0">
                <a:latin typeface="Times New Roman"/>
                <a:cs typeface="Times New Roman"/>
              </a:rPr>
              <a:t>world </a:t>
            </a:r>
            <a:r>
              <a:rPr sz="2400" spc="-190" dirty="0">
                <a:latin typeface="Times New Roman"/>
                <a:cs typeface="Times New Roman"/>
              </a:rPr>
              <a:t>by  </a:t>
            </a:r>
            <a:r>
              <a:rPr sz="2400" spc="-180" dirty="0">
                <a:latin typeface="Times New Roman"/>
                <a:cs typeface="Times New Roman"/>
              </a:rPr>
              <a:t>any </a:t>
            </a:r>
            <a:r>
              <a:rPr sz="2400" spc="-40" dirty="0">
                <a:latin typeface="Times New Roman"/>
                <a:cs typeface="Times New Roman"/>
              </a:rPr>
              <a:t>criterion, </a:t>
            </a:r>
            <a:r>
              <a:rPr sz="2400" spc="-105" dirty="0">
                <a:latin typeface="Times New Roman"/>
                <a:cs typeface="Times New Roman"/>
              </a:rPr>
              <a:t>exhibits </a:t>
            </a:r>
            <a:r>
              <a:rPr sz="2400" spc="-135" dirty="0">
                <a:latin typeface="Times New Roman"/>
                <a:cs typeface="Times New Roman"/>
              </a:rPr>
              <a:t>low </a:t>
            </a:r>
            <a:r>
              <a:rPr sz="2400" spc="-100" dirty="0">
                <a:latin typeface="Times New Roman"/>
                <a:cs typeface="Times New Roman"/>
              </a:rPr>
              <a:t>cost </a:t>
            </a:r>
            <a:r>
              <a:rPr sz="2400" spc="-114" dirty="0">
                <a:latin typeface="Times New Roman"/>
                <a:cs typeface="Times New Roman"/>
              </a:rPr>
              <a:t>capital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75" dirty="0">
                <a:latin typeface="Times New Roman"/>
                <a:cs typeface="Times New Roman"/>
              </a:rPr>
              <a:t>imports </a:t>
            </a:r>
            <a:r>
              <a:rPr sz="2400" spc="-105" dirty="0">
                <a:latin typeface="Times New Roman"/>
                <a:cs typeface="Times New Roman"/>
              </a:rPr>
              <a:t>labor-intensive  </a:t>
            </a:r>
            <a:r>
              <a:rPr sz="2400" spc="-70" dirty="0">
                <a:latin typeface="Times New Roman"/>
                <a:cs typeface="Times New Roman"/>
              </a:rPr>
              <a:t>products. </a:t>
            </a:r>
            <a:r>
              <a:rPr sz="2400" spc="-75" dirty="0">
                <a:latin typeface="Times New Roman"/>
                <a:cs typeface="Times New Roman"/>
              </a:rPr>
              <a:t>It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45" dirty="0">
                <a:latin typeface="Times New Roman"/>
                <a:cs typeface="Times New Roman"/>
              </a:rPr>
              <a:t>also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10" dirty="0">
                <a:latin typeface="Times New Roman"/>
                <a:cs typeface="Times New Roman"/>
              </a:rPr>
              <a:t>substantial </a:t>
            </a:r>
            <a:r>
              <a:rPr sz="2400" spc="-40" dirty="0">
                <a:latin typeface="Times New Roman"/>
                <a:cs typeface="Times New Roman"/>
              </a:rPr>
              <a:t>exporter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90" dirty="0">
                <a:latin typeface="Times New Roman"/>
                <a:cs typeface="Times New Roman"/>
              </a:rPr>
              <a:t>agricultural </a:t>
            </a:r>
            <a:r>
              <a:rPr sz="2400" spc="-140" dirty="0">
                <a:latin typeface="Times New Roman"/>
                <a:cs typeface="Times New Roman"/>
              </a:rPr>
              <a:t>goods </a:t>
            </a:r>
            <a:r>
              <a:rPr sz="2400" spc="-190" dirty="0">
                <a:latin typeface="Times New Roman"/>
                <a:cs typeface="Times New Roman"/>
              </a:rPr>
              <a:t>by  </a:t>
            </a:r>
            <a:r>
              <a:rPr sz="2400" spc="-65" dirty="0">
                <a:latin typeface="Times New Roman"/>
                <a:cs typeface="Times New Roman"/>
              </a:rPr>
              <a:t>virtue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90" dirty="0">
                <a:latin typeface="Times New Roman"/>
                <a:cs typeface="Times New Roman"/>
              </a:rPr>
              <a:t>its </a:t>
            </a:r>
            <a:r>
              <a:rPr sz="2400" spc="-114" dirty="0">
                <a:latin typeface="Times New Roman"/>
                <a:cs typeface="Times New Roman"/>
              </a:rPr>
              <a:t>abundant </a:t>
            </a:r>
            <a:r>
              <a:rPr sz="2400" spc="-120" dirty="0">
                <a:latin typeface="Times New Roman"/>
                <a:cs typeface="Times New Roman"/>
              </a:rPr>
              <a:t>arable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land.</a:t>
            </a:r>
            <a:endParaRPr sz="2400">
              <a:latin typeface="Times New Roman"/>
              <a:cs typeface="Times New Roman"/>
            </a:endParaRPr>
          </a:p>
          <a:p>
            <a:pPr marL="527685" marR="280670" indent="-515620">
              <a:lnSpc>
                <a:spcPct val="100899"/>
              </a:lnSpc>
              <a:spcBef>
                <a:spcPts val="509"/>
              </a:spcBef>
              <a:buClr>
                <a:srgbClr val="D24716"/>
              </a:buClr>
              <a:buSzPct val="83928"/>
              <a:buAutoNum type="arabicPeriod"/>
              <a:tabLst>
                <a:tab pos="527685" algn="l"/>
                <a:tab pos="528320" algn="l"/>
                <a:tab pos="3293110" algn="l"/>
              </a:tabLst>
            </a:pPr>
            <a:r>
              <a:rPr sz="2800" b="1" spc="-75" dirty="0">
                <a:latin typeface="Times New Roman"/>
                <a:cs typeface="Times New Roman"/>
              </a:rPr>
              <a:t>China </a:t>
            </a:r>
            <a:r>
              <a:rPr sz="2400" spc="-135" dirty="0">
                <a:latin typeface="Times New Roman"/>
                <a:cs typeface="Times New Roman"/>
              </a:rPr>
              <a:t>leads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world	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export </a:t>
            </a:r>
            <a:r>
              <a:rPr sz="2400" spc="-140" dirty="0">
                <a:latin typeface="Times New Roman"/>
                <a:cs typeface="Times New Roman"/>
              </a:rPr>
              <a:t>of goods </a:t>
            </a:r>
            <a:r>
              <a:rPr sz="2400" spc="-95" dirty="0">
                <a:latin typeface="Times New Roman"/>
                <a:cs typeface="Times New Roman"/>
              </a:rPr>
              <a:t>produced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90" dirty="0">
                <a:latin typeface="Times New Roman"/>
                <a:cs typeface="Times New Roman"/>
              </a:rPr>
              <a:t>labor-  </a:t>
            </a:r>
            <a:r>
              <a:rPr sz="2400" spc="-114" dirty="0">
                <a:latin typeface="Times New Roman"/>
                <a:cs typeface="Times New Roman"/>
              </a:rPr>
              <a:t>intensive manufacturing </a:t>
            </a:r>
            <a:r>
              <a:rPr sz="2400" spc="-75" dirty="0">
                <a:latin typeface="Times New Roman"/>
                <a:cs typeface="Times New Roman"/>
              </a:rPr>
              <a:t>industries, </a:t>
            </a:r>
            <a:r>
              <a:rPr sz="2400" spc="-135" dirty="0">
                <a:latin typeface="Times New Roman"/>
                <a:cs typeface="Times New Roman"/>
              </a:rPr>
              <a:t>such </a:t>
            </a:r>
            <a:r>
              <a:rPr sz="2400" spc="-190" dirty="0">
                <a:latin typeface="Times New Roman"/>
                <a:cs typeface="Times New Roman"/>
              </a:rPr>
              <a:t>as </a:t>
            </a:r>
            <a:r>
              <a:rPr sz="2400" spc="-65" dirty="0">
                <a:latin typeface="Times New Roman"/>
                <a:cs typeface="Times New Roman"/>
              </a:rPr>
              <a:t>textile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105" dirty="0">
                <a:latin typeface="Times New Roman"/>
                <a:cs typeface="Times New Roman"/>
              </a:rPr>
              <a:t>footwear.This  </a:t>
            </a:r>
            <a:r>
              <a:rPr sz="2400" spc="-180" dirty="0">
                <a:latin typeface="Arial"/>
                <a:cs typeface="Arial"/>
              </a:rPr>
              <a:t>reflects </a:t>
            </a:r>
            <a:r>
              <a:rPr sz="2400" spc="-250" dirty="0">
                <a:latin typeface="Arial"/>
                <a:cs typeface="Arial"/>
              </a:rPr>
              <a:t>China’s </a:t>
            </a:r>
            <a:r>
              <a:rPr sz="2400" spc="-175" dirty="0">
                <a:latin typeface="Arial"/>
                <a:cs typeface="Arial"/>
              </a:rPr>
              <a:t>relative </a:t>
            </a:r>
            <a:r>
              <a:rPr sz="2400" spc="-310" dirty="0">
                <a:latin typeface="Arial"/>
                <a:cs typeface="Arial"/>
              </a:rPr>
              <a:t>abundance </a:t>
            </a:r>
            <a:r>
              <a:rPr sz="2400" spc="-140" dirty="0">
                <a:latin typeface="Arial"/>
                <a:cs typeface="Arial"/>
              </a:rPr>
              <a:t>of </a:t>
            </a:r>
            <a:r>
              <a:rPr sz="2400" spc="-135" dirty="0">
                <a:latin typeface="Arial"/>
                <a:cs typeface="Arial"/>
              </a:rPr>
              <a:t>low </a:t>
            </a:r>
            <a:r>
              <a:rPr sz="2400" spc="-235" dirty="0">
                <a:latin typeface="Arial"/>
                <a:cs typeface="Arial"/>
              </a:rPr>
              <a:t>cost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labor.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9020" y="606284"/>
            <a:ext cx="811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latin typeface="Arial"/>
                <a:cs typeface="Arial"/>
              </a:rPr>
              <a:t>(Cont’d)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21</a:t>
            </a:fld>
            <a:endParaRPr spc="4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22218"/>
            <a:ext cx="79889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solidFill>
                  <a:srgbClr val="696363"/>
                </a:solidFill>
              </a:rPr>
              <a:t>Practical </a:t>
            </a:r>
            <a:r>
              <a:rPr sz="2800" spc="-125" dirty="0">
                <a:solidFill>
                  <a:srgbClr val="696363"/>
                </a:solidFill>
              </a:rPr>
              <a:t>Examples </a:t>
            </a:r>
            <a:r>
              <a:rPr sz="2800" spc="-15" dirty="0">
                <a:solidFill>
                  <a:srgbClr val="696363"/>
                </a:solidFill>
              </a:rPr>
              <a:t>in </a:t>
            </a:r>
            <a:r>
              <a:rPr sz="2800" spc="-110" dirty="0">
                <a:solidFill>
                  <a:srgbClr val="696363"/>
                </a:solidFill>
              </a:rPr>
              <a:t>Purview </a:t>
            </a:r>
            <a:r>
              <a:rPr sz="2800" spc="-25" dirty="0">
                <a:solidFill>
                  <a:srgbClr val="696363"/>
                </a:solidFill>
              </a:rPr>
              <a:t>of </a:t>
            </a:r>
            <a:r>
              <a:rPr sz="2800" spc="-105" dirty="0">
                <a:solidFill>
                  <a:srgbClr val="696363"/>
                </a:solidFill>
              </a:rPr>
              <a:t>Factor</a:t>
            </a:r>
            <a:r>
              <a:rPr sz="2800" spc="-120" dirty="0">
                <a:solidFill>
                  <a:srgbClr val="696363"/>
                </a:solidFill>
              </a:rPr>
              <a:t> </a:t>
            </a:r>
            <a:r>
              <a:rPr sz="2800" spc="-70" dirty="0">
                <a:solidFill>
                  <a:srgbClr val="696363"/>
                </a:solidFill>
              </a:rPr>
              <a:t>Relationships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0492" y="1384104"/>
            <a:ext cx="8268334" cy="444944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800" b="1" spc="-105" dirty="0">
                <a:latin typeface="Times New Roman"/>
                <a:cs typeface="Times New Roman"/>
              </a:rPr>
              <a:t>Land-Labor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Relationship:</a:t>
            </a:r>
            <a:endParaRPr sz="28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715"/>
              </a:spcBef>
              <a:buClr>
                <a:srgbClr val="D24716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114" dirty="0">
                <a:latin typeface="Times New Roman"/>
                <a:cs typeface="Times New Roman"/>
              </a:rPr>
              <a:t>In Hong </a:t>
            </a:r>
            <a:r>
              <a:rPr sz="2000" spc="-150" dirty="0">
                <a:latin typeface="Times New Roman"/>
                <a:cs typeface="Times New Roman"/>
              </a:rPr>
              <a:t>Kong </a:t>
            </a:r>
            <a:r>
              <a:rPr sz="2000" spc="-110" dirty="0">
                <a:latin typeface="Times New Roman"/>
                <a:cs typeface="Times New Roman"/>
              </a:rPr>
              <a:t>and </a:t>
            </a:r>
            <a:r>
              <a:rPr sz="2000" spc="-85" dirty="0">
                <a:latin typeface="Times New Roman"/>
                <a:cs typeface="Times New Roman"/>
              </a:rPr>
              <a:t>Netherlands </a:t>
            </a:r>
            <a:r>
              <a:rPr sz="2000" spc="-105" dirty="0">
                <a:solidFill>
                  <a:srgbClr val="006FC0"/>
                </a:solidFill>
                <a:latin typeface="Times New Roman"/>
                <a:cs typeface="Times New Roman"/>
              </a:rPr>
              <a:t>land </a:t>
            </a:r>
            <a:r>
              <a:rPr sz="2000" spc="-85" dirty="0">
                <a:solidFill>
                  <a:srgbClr val="006FC0"/>
                </a:solidFill>
                <a:latin typeface="Times New Roman"/>
                <a:cs typeface="Times New Roman"/>
              </a:rPr>
              <a:t>prices are </a:t>
            </a:r>
            <a:r>
              <a:rPr sz="2000" spc="-105" dirty="0">
                <a:solidFill>
                  <a:srgbClr val="006FC0"/>
                </a:solidFill>
                <a:latin typeface="Times New Roman"/>
                <a:cs typeface="Times New Roman"/>
              </a:rPr>
              <a:t>very </a:t>
            </a:r>
            <a:r>
              <a:rPr sz="2000" spc="-130" dirty="0">
                <a:solidFill>
                  <a:srgbClr val="006FC0"/>
                </a:solidFill>
                <a:latin typeface="Times New Roman"/>
                <a:cs typeface="Times New Roman"/>
              </a:rPr>
              <a:t>high </a:t>
            </a:r>
            <a:r>
              <a:rPr sz="2000" spc="-110" dirty="0">
                <a:latin typeface="Times New Roman"/>
                <a:cs typeface="Times New Roman"/>
              </a:rPr>
              <a:t>because </a:t>
            </a:r>
            <a:r>
              <a:rPr sz="2000" spc="-40" dirty="0">
                <a:latin typeface="Times New Roman"/>
                <a:cs typeface="Times New Roman"/>
              </a:rPr>
              <a:t>it </a:t>
            </a:r>
            <a:r>
              <a:rPr sz="2000" spc="-125" dirty="0">
                <a:latin typeface="Times New Roman"/>
                <a:cs typeface="Times New Roman"/>
              </a:rPr>
              <a:t>is </a:t>
            </a:r>
            <a:r>
              <a:rPr sz="2000" spc="-90" dirty="0">
                <a:latin typeface="Times New Roman"/>
                <a:cs typeface="Times New Roman"/>
              </a:rPr>
              <a:t>in </a:t>
            </a:r>
            <a:r>
              <a:rPr sz="2000" spc="-75" dirty="0">
                <a:latin typeface="Times New Roman"/>
                <a:cs typeface="Times New Roman"/>
              </a:rPr>
              <a:t>demand, </a:t>
            </a:r>
            <a:r>
              <a:rPr sz="2000" spc="-35" dirty="0">
                <a:latin typeface="Times New Roman"/>
                <a:cs typeface="Times New Roman"/>
              </a:rPr>
              <a:t>it </a:t>
            </a:r>
            <a:r>
              <a:rPr sz="2000" spc="-125" dirty="0">
                <a:latin typeface="Times New Roman"/>
                <a:cs typeface="Times New Roman"/>
              </a:rPr>
              <a:t>is  </a:t>
            </a:r>
            <a:r>
              <a:rPr sz="2000" spc="-150" dirty="0">
                <a:latin typeface="Times New Roman"/>
                <a:cs typeface="Times New Roman"/>
              </a:rPr>
              <a:t>why </a:t>
            </a:r>
            <a:r>
              <a:rPr sz="2000" spc="-60" dirty="0">
                <a:latin typeface="Times New Roman"/>
                <a:cs typeface="Times New Roman"/>
              </a:rPr>
              <a:t>neither </a:t>
            </a:r>
            <a:r>
              <a:rPr sz="2000" spc="-114" dirty="0">
                <a:solidFill>
                  <a:srgbClr val="006FC0"/>
                </a:solidFill>
                <a:latin typeface="Times New Roman"/>
                <a:cs typeface="Times New Roman"/>
              </a:rPr>
              <a:t>Hong </a:t>
            </a:r>
            <a:r>
              <a:rPr sz="2000" spc="-150" dirty="0">
                <a:solidFill>
                  <a:srgbClr val="006FC0"/>
                </a:solidFill>
                <a:latin typeface="Times New Roman"/>
                <a:cs typeface="Times New Roman"/>
              </a:rPr>
              <a:t>Kong </a:t>
            </a:r>
            <a:r>
              <a:rPr sz="2000" spc="-55" dirty="0">
                <a:solidFill>
                  <a:srgbClr val="006FC0"/>
                </a:solidFill>
                <a:latin typeface="Times New Roman"/>
                <a:cs typeface="Times New Roman"/>
              </a:rPr>
              <a:t>nor </a:t>
            </a:r>
            <a:r>
              <a:rPr sz="2000" spc="-75" dirty="0">
                <a:solidFill>
                  <a:srgbClr val="006FC0"/>
                </a:solidFill>
                <a:latin typeface="Times New Roman"/>
                <a:cs typeface="Times New Roman"/>
              </a:rPr>
              <a:t>Netherland </a:t>
            </a:r>
            <a:r>
              <a:rPr sz="2000" spc="-100" dirty="0">
                <a:solidFill>
                  <a:srgbClr val="006FC0"/>
                </a:solidFill>
                <a:latin typeface="Times New Roman"/>
                <a:cs typeface="Times New Roman"/>
              </a:rPr>
              <a:t>excels </a:t>
            </a:r>
            <a:r>
              <a:rPr sz="2000" spc="-9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000" spc="-55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000" spc="-75" dirty="0">
                <a:solidFill>
                  <a:srgbClr val="006FC0"/>
                </a:solidFill>
                <a:latin typeface="Times New Roman"/>
                <a:cs typeface="Times New Roman"/>
              </a:rPr>
              <a:t>production </a:t>
            </a:r>
            <a:r>
              <a:rPr sz="2000" spc="-114" dirty="0">
                <a:latin typeface="Times New Roman"/>
                <a:cs typeface="Times New Roman"/>
              </a:rPr>
              <a:t>of goods </a:t>
            </a:r>
            <a:r>
              <a:rPr sz="2000" spc="-75" dirty="0">
                <a:latin typeface="Times New Roman"/>
                <a:cs typeface="Times New Roman"/>
              </a:rPr>
              <a:t>requiring </a:t>
            </a:r>
            <a:r>
              <a:rPr sz="20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006FC0"/>
                </a:solidFill>
                <a:latin typeface="Times New Roman"/>
                <a:cs typeface="Times New Roman"/>
              </a:rPr>
              <a:t>large </a:t>
            </a:r>
            <a:r>
              <a:rPr sz="2000" spc="-100" dirty="0">
                <a:solidFill>
                  <a:srgbClr val="006FC0"/>
                </a:solidFill>
                <a:latin typeface="Times New Roman"/>
                <a:cs typeface="Times New Roman"/>
              </a:rPr>
              <a:t>amounts </a:t>
            </a:r>
            <a:r>
              <a:rPr sz="2000" spc="-12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000" spc="-105" dirty="0">
                <a:solidFill>
                  <a:srgbClr val="006FC0"/>
                </a:solidFill>
                <a:latin typeface="Times New Roman"/>
                <a:cs typeface="Times New Roman"/>
              </a:rPr>
              <a:t>land </a:t>
            </a:r>
            <a:r>
              <a:rPr sz="2000" spc="-114" dirty="0">
                <a:solidFill>
                  <a:srgbClr val="006FC0"/>
                </a:solidFill>
                <a:latin typeface="Times New Roman"/>
                <a:cs typeface="Times New Roman"/>
              </a:rPr>
              <a:t>such </a:t>
            </a:r>
            <a:r>
              <a:rPr sz="2000" spc="-160" dirty="0">
                <a:solidFill>
                  <a:srgbClr val="006FC0"/>
                </a:solidFill>
                <a:latin typeface="Times New Roman"/>
                <a:cs typeface="Times New Roman"/>
              </a:rPr>
              <a:t>as </a:t>
            </a:r>
            <a:r>
              <a:rPr sz="2000" spc="-114" dirty="0">
                <a:solidFill>
                  <a:srgbClr val="006FC0"/>
                </a:solidFill>
                <a:latin typeface="Times New Roman"/>
                <a:cs typeface="Times New Roman"/>
              </a:rPr>
              <a:t>wool </a:t>
            </a:r>
            <a:r>
              <a:rPr sz="2000" spc="-35" dirty="0">
                <a:solidFill>
                  <a:srgbClr val="006FC0"/>
                </a:solidFill>
                <a:latin typeface="Times New Roman"/>
                <a:cs typeface="Times New Roman"/>
              </a:rPr>
              <a:t>or </a:t>
            </a:r>
            <a:r>
              <a:rPr sz="2000" spc="-65" dirty="0">
                <a:solidFill>
                  <a:srgbClr val="006FC0"/>
                </a:solidFill>
                <a:latin typeface="Times New Roman"/>
                <a:cs typeface="Times New Roman"/>
              </a:rPr>
              <a:t>wheat</a:t>
            </a:r>
            <a:r>
              <a:rPr sz="2000" spc="-65" dirty="0">
                <a:latin typeface="Times New Roman"/>
                <a:cs typeface="Times New Roman"/>
              </a:rPr>
              <a:t>. </a:t>
            </a:r>
            <a:r>
              <a:rPr sz="2000" spc="-114" dirty="0">
                <a:latin typeface="Times New Roman"/>
                <a:cs typeface="Times New Roman"/>
              </a:rPr>
              <a:t>Australia and </a:t>
            </a:r>
            <a:r>
              <a:rPr sz="2000" spc="-130" dirty="0">
                <a:latin typeface="Times New Roman"/>
                <a:cs typeface="Times New Roman"/>
              </a:rPr>
              <a:t>Canada </a:t>
            </a:r>
            <a:r>
              <a:rPr sz="2000" spc="-85" dirty="0">
                <a:latin typeface="Times New Roman"/>
                <a:cs typeface="Times New Roman"/>
              </a:rPr>
              <a:t>produce </a:t>
            </a:r>
            <a:r>
              <a:rPr sz="2000" spc="-80" dirty="0">
                <a:latin typeface="Times New Roman"/>
                <a:cs typeface="Times New Roman"/>
              </a:rPr>
              <a:t>these </a:t>
            </a:r>
            <a:r>
              <a:rPr sz="2000" spc="-120" dirty="0">
                <a:latin typeface="Times New Roman"/>
                <a:cs typeface="Times New Roman"/>
              </a:rPr>
              <a:t>goods  </a:t>
            </a:r>
            <a:r>
              <a:rPr sz="2000" spc="-110" dirty="0">
                <a:latin typeface="Times New Roman"/>
                <a:cs typeface="Times New Roman"/>
              </a:rPr>
              <a:t>because </a:t>
            </a:r>
            <a:r>
              <a:rPr sz="2000" spc="-105" dirty="0">
                <a:solidFill>
                  <a:srgbClr val="006FC0"/>
                </a:solidFill>
                <a:latin typeface="Times New Roman"/>
                <a:cs typeface="Times New Roman"/>
              </a:rPr>
              <a:t>land </a:t>
            </a:r>
            <a:r>
              <a:rPr sz="2000" spc="-125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000" spc="-100" dirty="0">
                <a:solidFill>
                  <a:srgbClr val="006FC0"/>
                </a:solidFill>
                <a:latin typeface="Times New Roman"/>
                <a:cs typeface="Times New Roman"/>
              </a:rPr>
              <a:t>abundant </a:t>
            </a:r>
            <a:r>
              <a:rPr sz="2000" spc="-95" dirty="0">
                <a:latin typeface="Times New Roman"/>
                <a:cs typeface="Times New Roman"/>
              </a:rPr>
              <a:t>compared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80" dirty="0">
                <a:latin typeface="Times New Roman"/>
                <a:cs typeface="Times New Roman"/>
              </a:rPr>
              <a:t>number </a:t>
            </a:r>
            <a:r>
              <a:rPr sz="2000" spc="-114" dirty="0">
                <a:latin typeface="Times New Roman"/>
                <a:cs typeface="Times New Roman"/>
              </a:rPr>
              <a:t>of </a:t>
            </a:r>
            <a:r>
              <a:rPr sz="2000" spc="-85" dirty="0">
                <a:latin typeface="Times New Roman"/>
                <a:cs typeface="Times New Roman"/>
              </a:rPr>
              <a:t>people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800" b="1" spc="-75" dirty="0">
                <a:latin typeface="Times New Roman"/>
                <a:cs typeface="Times New Roman"/>
              </a:rPr>
              <a:t>Labor-Capital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Relationship:</a:t>
            </a:r>
            <a:endParaRPr sz="2800">
              <a:latin typeface="Times New Roman"/>
              <a:cs typeface="Times New Roman"/>
            </a:endParaRPr>
          </a:p>
          <a:p>
            <a:pPr marL="285115" marR="61594" indent="-273050">
              <a:lnSpc>
                <a:spcPct val="100000"/>
              </a:lnSpc>
              <a:spcBef>
                <a:spcPts val="715"/>
              </a:spcBef>
              <a:buClr>
                <a:srgbClr val="D24716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114" dirty="0">
                <a:latin typeface="Times New Roman"/>
                <a:cs typeface="Times New Roman"/>
              </a:rPr>
              <a:t>In </a:t>
            </a:r>
            <a:r>
              <a:rPr sz="2000" spc="-70" dirty="0">
                <a:latin typeface="Times New Roman"/>
                <a:cs typeface="Times New Roman"/>
              </a:rPr>
              <a:t>countries </a:t>
            </a:r>
            <a:r>
              <a:rPr sz="2000" spc="-80" dirty="0">
                <a:latin typeface="Times New Roman"/>
                <a:cs typeface="Times New Roman"/>
              </a:rPr>
              <a:t>where </a:t>
            </a:r>
            <a:r>
              <a:rPr sz="2000" spc="-50" dirty="0">
                <a:latin typeface="Times New Roman"/>
                <a:cs typeface="Times New Roman"/>
              </a:rPr>
              <a:t>there </a:t>
            </a:r>
            <a:r>
              <a:rPr sz="2000" spc="-125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000" spc="-50" dirty="0">
                <a:solidFill>
                  <a:srgbClr val="006FC0"/>
                </a:solidFill>
                <a:latin typeface="Times New Roman"/>
                <a:cs typeface="Times New Roman"/>
              </a:rPr>
              <a:t>little </a:t>
            </a:r>
            <a:r>
              <a:rPr sz="2000" spc="-100" dirty="0">
                <a:solidFill>
                  <a:srgbClr val="006FC0"/>
                </a:solidFill>
                <a:latin typeface="Times New Roman"/>
                <a:cs typeface="Times New Roman"/>
              </a:rPr>
              <a:t>capital </a:t>
            </a:r>
            <a:r>
              <a:rPr sz="2000" spc="-140" dirty="0">
                <a:solidFill>
                  <a:srgbClr val="006FC0"/>
                </a:solidFill>
                <a:latin typeface="Times New Roman"/>
                <a:cs typeface="Times New Roman"/>
              </a:rPr>
              <a:t>available </a:t>
            </a:r>
            <a:r>
              <a:rPr sz="2000" spc="-75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000" spc="-90" dirty="0">
                <a:solidFill>
                  <a:srgbClr val="006FC0"/>
                </a:solidFill>
                <a:latin typeface="Times New Roman"/>
                <a:cs typeface="Times New Roman"/>
              </a:rPr>
              <a:t>investment </a:t>
            </a:r>
            <a:r>
              <a:rPr sz="2000" spc="-110" dirty="0">
                <a:latin typeface="Times New Roman"/>
                <a:cs typeface="Times New Roman"/>
              </a:rPr>
              <a:t>and </a:t>
            </a:r>
            <a:r>
              <a:rPr sz="2000" spc="-80" dirty="0">
                <a:latin typeface="Times New Roman"/>
                <a:cs typeface="Times New Roman"/>
              </a:rPr>
              <a:t>where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amount  </a:t>
            </a:r>
            <a:r>
              <a:rPr sz="2000" spc="-114" dirty="0">
                <a:latin typeface="Times New Roman"/>
                <a:cs typeface="Times New Roman"/>
              </a:rPr>
              <a:t>of </a:t>
            </a:r>
            <a:r>
              <a:rPr sz="2000" spc="-90" dirty="0">
                <a:latin typeface="Times New Roman"/>
                <a:cs typeface="Times New Roman"/>
              </a:rPr>
              <a:t>investment </a:t>
            </a:r>
            <a:r>
              <a:rPr sz="2000" spc="-45" dirty="0">
                <a:latin typeface="Times New Roman"/>
                <a:cs typeface="Times New Roman"/>
              </a:rPr>
              <a:t>per </a:t>
            </a:r>
            <a:r>
              <a:rPr sz="2000" spc="-80" dirty="0">
                <a:latin typeface="Times New Roman"/>
                <a:cs typeface="Times New Roman"/>
              </a:rPr>
              <a:t>worker </a:t>
            </a:r>
            <a:r>
              <a:rPr sz="2000" spc="-125" dirty="0">
                <a:latin typeface="Times New Roman"/>
                <a:cs typeface="Times New Roman"/>
              </a:rPr>
              <a:t>is low</a:t>
            </a:r>
            <a:r>
              <a:rPr sz="2000" spc="-125" dirty="0">
                <a:solidFill>
                  <a:srgbClr val="006FC0"/>
                </a:solidFill>
                <a:latin typeface="Times New Roman"/>
                <a:cs typeface="Times New Roman"/>
              </a:rPr>
              <a:t>, </a:t>
            </a:r>
            <a:r>
              <a:rPr sz="2000" spc="-110" dirty="0">
                <a:solidFill>
                  <a:srgbClr val="006FC0"/>
                </a:solidFill>
                <a:latin typeface="Times New Roman"/>
                <a:cs typeface="Times New Roman"/>
              </a:rPr>
              <a:t>managers </a:t>
            </a:r>
            <a:r>
              <a:rPr sz="2000" spc="-100" dirty="0">
                <a:solidFill>
                  <a:srgbClr val="006FC0"/>
                </a:solidFill>
                <a:latin typeface="Times New Roman"/>
                <a:cs typeface="Times New Roman"/>
              </a:rPr>
              <a:t>might </a:t>
            </a:r>
            <a:r>
              <a:rPr sz="2000" spc="-75" dirty="0">
                <a:solidFill>
                  <a:srgbClr val="006FC0"/>
                </a:solidFill>
                <a:latin typeface="Times New Roman"/>
                <a:cs typeface="Times New Roman"/>
              </a:rPr>
              <a:t>expect </a:t>
            </a:r>
            <a:r>
              <a:rPr sz="2000" spc="-105" dirty="0">
                <a:solidFill>
                  <a:srgbClr val="006FC0"/>
                </a:solidFill>
                <a:latin typeface="Times New Roman"/>
                <a:cs typeface="Times New Roman"/>
              </a:rPr>
              <a:t>cheap </a:t>
            </a:r>
            <a:r>
              <a:rPr sz="2000" spc="-85" dirty="0">
                <a:solidFill>
                  <a:srgbClr val="006FC0"/>
                </a:solidFill>
                <a:latin typeface="Times New Roman"/>
                <a:cs typeface="Times New Roman"/>
              </a:rPr>
              <a:t>labor </a:t>
            </a:r>
            <a:r>
              <a:rPr sz="2000" spc="-75" dirty="0">
                <a:solidFill>
                  <a:srgbClr val="006FC0"/>
                </a:solidFill>
                <a:latin typeface="Times New Roman"/>
                <a:cs typeface="Times New Roman"/>
              </a:rPr>
              <a:t>rates </a:t>
            </a:r>
            <a:r>
              <a:rPr sz="2000" spc="-114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000" spc="-40" dirty="0">
                <a:solidFill>
                  <a:srgbClr val="006FC0"/>
                </a:solidFill>
                <a:latin typeface="Times New Roman"/>
                <a:cs typeface="Times New Roman"/>
              </a:rPr>
              <a:t>export  </a:t>
            </a:r>
            <a:r>
              <a:rPr sz="2000" spc="-95" dirty="0">
                <a:solidFill>
                  <a:srgbClr val="006FC0"/>
                </a:solidFill>
                <a:latin typeface="Times New Roman"/>
                <a:cs typeface="Times New Roman"/>
              </a:rPr>
              <a:t>competitiveness </a:t>
            </a:r>
            <a:r>
              <a:rPr sz="2000" spc="-9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000" spc="-80" dirty="0">
                <a:solidFill>
                  <a:srgbClr val="006FC0"/>
                </a:solidFill>
                <a:latin typeface="Times New Roman"/>
                <a:cs typeface="Times New Roman"/>
              </a:rPr>
              <a:t>products </a:t>
            </a:r>
            <a:r>
              <a:rPr sz="2000" spc="-80" dirty="0">
                <a:latin typeface="Times New Roman"/>
                <a:cs typeface="Times New Roman"/>
              </a:rPr>
              <a:t>requiring </a:t>
            </a:r>
            <a:r>
              <a:rPr sz="2000" spc="-95" dirty="0">
                <a:latin typeface="Times New Roman"/>
                <a:cs typeface="Times New Roman"/>
              </a:rPr>
              <a:t>large </a:t>
            </a:r>
            <a:r>
              <a:rPr sz="2000" spc="-100" dirty="0">
                <a:latin typeface="Times New Roman"/>
                <a:cs typeface="Times New Roman"/>
              </a:rPr>
              <a:t>amounts </a:t>
            </a:r>
            <a:r>
              <a:rPr sz="2000" spc="-114" dirty="0">
                <a:latin typeface="Times New Roman"/>
                <a:cs typeface="Times New Roman"/>
              </a:rPr>
              <a:t>of </a:t>
            </a:r>
            <a:r>
              <a:rPr sz="2000" spc="-85" dirty="0">
                <a:latin typeface="Times New Roman"/>
                <a:cs typeface="Times New Roman"/>
              </a:rPr>
              <a:t>labor </a:t>
            </a:r>
            <a:r>
              <a:rPr sz="2000" spc="-90" dirty="0">
                <a:latin typeface="Times New Roman"/>
                <a:cs typeface="Times New Roman"/>
              </a:rPr>
              <a:t>relative </a:t>
            </a:r>
            <a:r>
              <a:rPr sz="2000" spc="-30" dirty="0">
                <a:latin typeface="Times New Roman"/>
                <a:cs typeface="Times New Roman"/>
              </a:rPr>
              <a:t>to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capital.</a:t>
            </a:r>
            <a:endParaRPr sz="2000">
              <a:latin typeface="Times New Roman"/>
              <a:cs typeface="Times New Roman"/>
            </a:endParaRPr>
          </a:p>
          <a:p>
            <a:pPr marL="285115" marR="779780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60" dirty="0">
                <a:solidFill>
                  <a:srgbClr val="006FC0"/>
                </a:solidFill>
                <a:latin typeface="Times New Roman"/>
                <a:cs typeface="Times New Roman"/>
              </a:rPr>
              <a:t>Iran, </a:t>
            </a:r>
            <a:r>
              <a:rPr sz="2000" spc="-75" dirty="0">
                <a:solidFill>
                  <a:srgbClr val="006FC0"/>
                </a:solidFill>
                <a:latin typeface="Times New Roman"/>
                <a:cs typeface="Times New Roman"/>
              </a:rPr>
              <a:t>(where </a:t>
            </a:r>
            <a:r>
              <a:rPr sz="2000" spc="-85" dirty="0">
                <a:solidFill>
                  <a:srgbClr val="006FC0"/>
                </a:solidFill>
                <a:latin typeface="Times New Roman"/>
                <a:cs typeface="Times New Roman"/>
              </a:rPr>
              <a:t>labor </a:t>
            </a:r>
            <a:r>
              <a:rPr sz="2000" spc="-125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000" spc="-100" dirty="0">
                <a:solidFill>
                  <a:srgbClr val="006FC0"/>
                </a:solidFill>
                <a:latin typeface="Times New Roman"/>
                <a:cs typeface="Times New Roman"/>
              </a:rPr>
              <a:t>abundant </a:t>
            </a:r>
            <a:r>
              <a:rPr sz="2000" spc="-95" dirty="0">
                <a:solidFill>
                  <a:srgbClr val="006FC0"/>
                </a:solidFill>
                <a:latin typeface="Times New Roman"/>
                <a:cs typeface="Times New Roman"/>
              </a:rPr>
              <a:t>compared </a:t>
            </a:r>
            <a:r>
              <a:rPr sz="2000" spc="-30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000" spc="-90" dirty="0">
                <a:solidFill>
                  <a:srgbClr val="006FC0"/>
                </a:solidFill>
                <a:latin typeface="Times New Roman"/>
                <a:cs typeface="Times New Roman"/>
              </a:rPr>
              <a:t>capital) </a:t>
            </a:r>
            <a:r>
              <a:rPr sz="2000" spc="-100" dirty="0">
                <a:solidFill>
                  <a:srgbClr val="006FC0"/>
                </a:solidFill>
                <a:latin typeface="Times New Roman"/>
                <a:cs typeface="Times New Roman"/>
              </a:rPr>
              <a:t>excels </a:t>
            </a:r>
            <a:r>
              <a:rPr sz="2000" spc="-9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000" spc="-55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000" spc="-75" dirty="0">
                <a:solidFill>
                  <a:srgbClr val="006FC0"/>
                </a:solidFill>
                <a:latin typeface="Times New Roman"/>
                <a:cs typeface="Times New Roman"/>
              </a:rPr>
              <a:t>production </a:t>
            </a:r>
            <a:r>
              <a:rPr sz="2000" spc="-114" dirty="0">
                <a:solidFill>
                  <a:srgbClr val="006FC0"/>
                </a:solidFill>
                <a:latin typeface="Times New Roman"/>
                <a:cs typeface="Times New Roman"/>
              </a:rPr>
              <a:t>of  </a:t>
            </a:r>
            <a:r>
              <a:rPr sz="2000" spc="-110" dirty="0">
                <a:solidFill>
                  <a:srgbClr val="006FC0"/>
                </a:solidFill>
                <a:latin typeface="Times New Roman"/>
                <a:cs typeface="Times New Roman"/>
              </a:rPr>
              <a:t>homemade</a:t>
            </a:r>
            <a:r>
              <a:rPr sz="20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006FC0"/>
                </a:solidFill>
                <a:latin typeface="Times New Roman"/>
                <a:cs typeface="Times New Roman"/>
              </a:rPr>
              <a:t>carpets.</a:t>
            </a:r>
            <a:endParaRPr sz="20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75" dirty="0">
                <a:latin typeface="Times New Roman"/>
                <a:cs typeface="Times New Roman"/>
              </a:rPr>
              <a:t>Exports </a:t>
            </a:r>
            <a:r>
              <a:rPr sz="2000" spc="-114" dirty="0">
                <a:latin typeface="Times New Roman"/>
                <a:cs typeface="Times New Roman"/>
              </a:rPr>
              <a:t>of </a:t>
            </a:r>
            <a:r>
              <a:rPr sz="2000" spc="-95" dirty="0">
                <a:latin typeface="Times New Roman"/>
                <a:cs typeface="Times New Roman"/>
              </a:rPr>
              <a:t>emerging </a:t>
            </a:r>
            <a:r>
              <a:rPr sz="2000" spc="-85" dirty="0">
                <a:latin typeface="Times New Roman"/>
                <a:cs typeface="Times New Roman"/>
              </a:rPr>
              <a:t>economies, </a:t>
            </a:r>
            <a:r>
              <a:rPr sz="2000" spc="-135" dirty="0">
                <a:latin typeface="Times New Roman"/>
                <a:cs typeface="Times New Roman"/>
              </a:rPr>
              <a:t>show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30" dirty="0">
                <a:solidFill>
                  <a:srgbClr val="006FC0"/>
                </a:solidFill>
                <a:latin typeface="Times New Roman"/>
                <a:cs typeface="Times New Roman"/>
              </a:rPr>
              <a:t>high </a:t>
            </a:r>
            <a:r>
              <a:rPr sz="2000" spc="-80" dirty="0">
                <a:solidFill>
                  <a:srgbClr val="006FC0"/>
                </a:solidFill>
                <a:latin typeface="Times New Roman"/>
                <a:cs typeface="Times New Roman"/>
              </a:rPr>
              <a:t>intensity </a:t>
            </a:r>
            <a:r>
              <a:rPr sz="2000" spc="-114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000" spc="-120" dirty="0">
                <a:solidFill>
                  <a:srgbClr val="006FC0"/>
                </a:solidFill>
                <a:latin typeface="Times New Roman"/>
                <a:cs typeface="Times New Roman"/>
              </a:rPr>
              <a:t>less </a:t>
            </a:r>
            <a:r>
              <a:rPr sz="2000" spc="-100" dirty="0">
                <a:solidFill>
                  <a:srgbClr val="006FC0"/>
                </a:solidFill>
                <a:latin typeface="Times New Roman"/>
                <a:cs typeface="Times New Roman"/>
              </a:rPr>
              <a:t>skilled </a:t>
            </a:r>
            <a:r>
              <a:rPr sz="2000" spc="-85" dirty="0">
                <a:solidFill>
                  <a:srgbClr val="006FC0"/>
                </a:solidFill>
                <a:latin typeface="Times New Roman"/>
                <a:cs typeface="Times New Roman"/>
              </a:rPr>
              <a:t>labor</a:t>
            </a:r>
            <a:r>
              <a:rPr sz="2000" spc="-8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22</a:t>
            </a:fld>
            <a:endParaRPr spc="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5142"/>
            <a:ext cx="7333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Differentiating </a:t>
            </a:r>
            <a:r>
              <a:rPr sz="2400" spc="-90" dirty="0"/>
              <a:t>Heckscher-Ohlin </a:t>
            </a:r>
            <a:r>
              <a:rPr sz="2400" spc="-114" dirty="0"/>
              <a:t>Theory </a:t>
            </a:r>
            <a:r>
              <a:rPr sz="2400" spc="-35" dirty="0"/>
              <a:t>from </a:t>
            </a:r>
            <a:r>
              <a:rPr sz="2400" spc="-80" dirty="0"/>
              <a:t>Comparative  </a:t>
            </a:r>
            <a:r>
              <a:rPr sz="2400" spc="-100" dirty="0"/>
              <a:t>Advantage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0492" y="1513454"/>
            <a:ext cx="7950834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Char char=""/>
              <a:tabLst>
                <a:tab pos="285750" algn="l"/>
              </a:tabLst>
            </a:pPr>
            <a:r>
              <a:rPr sz="2600" spc="-180" dirty="0">
                <a:latin typeface="Arial"/>
                <a:cs typeface="Arial"/>
              </a:rPr>
              <a:t>Like </a:t>
            </a:r>
            <a:r>
              <a:rPr sz="2600" spc="-235" dirty="0">
                <a:latin typeface="Arial"/>
                <a:cs typeface="Arial"/>
              </a:rPr>
              <a:t>David </a:t>
            </a:r>
            <a:r>
              <a:rPr sz="2600" spc="-245" dirty="0">
                <a:latin typeface="Arial"/>
                <a:cs typeface="Arial"/>
              </a:rPr>
              <a:t>Ricardo’s </a:t>
            </a:r>
            <a:r>
              <a:rPr sz="2600" spc="-185" dirty="0">
                <a:latin typeface="Arial"/>
                <a:cs typeface="Arial"/>
              </a:rPr>
              <a:t>theory </a:t>
            </a:r>
            <a:r>
              <a:rPr sz="2600" spc="25" dirty="0">
                <a:latin typeface="Arial"/>
                <a:cs typeface="Arial"/>
              </a:rPr>
              <a:t>it </a:t>
            </a:r>
            <a:r>
              <a:rPr sz="2600" spc="-305" dirty="0">
                <a:latin typeface="Arial"/>
                <a:cs typeface="Arial"/>
              </a:rPr>
              <a:t>also </a:t>
            </a:r>
            <a:r>
              <a:rPr sz="2600" spc="-330" dirty="0">
                <a:latin typeface="Arial"/>
                <a:cs typeface="Arial"/>
              </a:rPr>
              <a:t>argues </a:t>
            </a:r>
            <a:r>
              <a:rPr sz="2600" spc="-190" dirty="0">
                <a:latin typeface="Arial"/>
                <a:cs typeface="Arial"/>
              </a:rPr>
              <a:t>that </a:t>
            </a:r>
            <a:r>
              <a:rPr sz="2600" spc="-210" dirty="0">
                <a:latin typeface="Arial"/>
                <a:cs typeface="Arial"/>
              </a:rPr>
              <a:t>free </a:t>
            </a:r>
            <a:r>
              <a:rPr sz="2600" spc="-215" dirty="0">
                <a:latin typeface="Arial"/>
                <a:cs typeface="Arial"/>
              </a:rPr>
              <a:t>trade</a:t>
            </a:r>
            <a:r>
              <a:rPr sz="2600" spc="-335" dirty="0">
                <a:latin typeface="Arial"/>
                <a:cs typeface="Arial"/>
              </a:rPr>
              <a:t> </a:t>
            </a:r>
            <a:r>
              <a:rPr sz="2600" spc="-235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600" spc="-114" dirty="0">
                <a:latin typeface="Times New Roman"/>
                <a:cs typeface="Times New Roman"/>
              </a:rPr>
              <a:t>beneficial.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  <a:tab pos="3345815" algn="l"/>
              </a:tabLst>
            </a:pPr>
            <a:r>
              <a:rPr sz="2600" spc="-130" dirty="0">
                <a:latin typeface="Times New Roman"/>
                <a:cs typeface="Times New Roman"/>
              </a:rPr>
              <a:t>Unlike </a:t>
            </a:r>
            <a:r>
              <a:rPr sz="2600" spc="-120" dirty="0">
                <a:latin typeface="Times New Roman"/>
                <a:cs typeface="Times New Roman"/>
              </a:rPr>
              <a:t>absolute </a:t>
            </a:r>
            <a:r>
              <a:rPr sz="2600" spc="-105" dirty="0">
                <a:latin typeface="Times New Roman"/>
                <a:cs typeface="Times New Roman"/>
              </a:rPr>
              <a:t>concept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30" dirty="0">
                <a:latin typeface="Times New Roman"/>
                <a:cs typeface="Times New Roman"/>
              </a:rPr>
              <a:t>comparative </a:t>
            </a:r>
            <a:r>
              <a:rPr sz="2600" spc="-140" dirty="0">
                <a:latin typeface="Times New Roman"/>
                <a:cs typeface="Times New Roman"/>
              </a:rPr>
              <a:t>advantage, </a:t>
            </a:r>
            <a:r>
              <a:rPr sz="2600" spc="-150" dirty="0">
                <a:latin typeface="Times New Roman"/>
                <a:cs typeface="Times New Roman"/>
              </a:rPr>
              <a:t>however,  </a:t>
            </a:r>
            <a:r>
              <a:rPr sz="2600" spc="-105" dirty="0">
                <a:latin typeface="Times New Roman"/>
                <a:cs typeface="Times New Roman"/>
              </a:rPr>
              <a:t>Heckscher-Ohlin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theory	</a:t>
            </a:r>
            <a:r>
              <a:rPr sz="2600" spc="-140" dirty="0">
                <a:latin typeface="Times New Roman"/>
                <a:cs typeface="Times New Roman"/>
              </a:rPr>
              <a:t>argues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55" dirty="0">
                <a:latin typeface="Times New Roman"/>
                <a:cs typeface="Times New Roman"/>
              </a:rPr>
              <a:t>pattern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90" dirty="0">
                <a:latin typeface="Times New Roman"/>
                <a:cs typeface="Times New Roman"/>
              </a:rPr>
              <a:t>international </a:t>
            </a:r>
            <a:r>
              <a:rPr sz="2600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trade 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determined </a:t>
            </a:r>
            <a:r>
              <a:rPr sz="2600" spc="-200" dirty="0">
                <a:solidFill>
                  <a:srgbClr val="006FC0"/>
                </a:solidFill>
                <a:latin typeface="Times New Roman"/>
                <a:cs typeface="Times New Roman"/>
              </a:rPr>
              <a:t>by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differences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factor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endowments</a:t>
            </a:r>
            <a:r>
              <a:rPr sz="2600" spc="-95" dirty="0">
                <a:latin typeface="Times New Roman"/>
                <a:cs typeface="Times New Roman"/>
              </a:rPr>
              <a:t>, </a:t>
            </a:r>
            <a:r>
              <a:rPr sz="2600" spc="-70" dirty="0">
                <a:latin typeface="Times New Roman"/>
                <a:cs typeface="Times New Roman"/>
              </a:rPr>
              <a:t>rather  </a:t>
            </a:r>
            <a:r>
              <a:rPr sz="2600" spc="-110" dirty="0">
                <a:latin typeface="Times New Roman"/>
                <a:cs typeface="Times New Roman"/>
              </a:rPr>
              <a:t>than </a:t>
            </a:r>
            <a:r>
              <a:rPr sz="2600" spc="-130" dirty="0">
                <a:latin typeface="Times New Roman"/>
                <a:cs typeface="Times New Roman"/>
              </a:rPr>
              <a:t>differences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productivity.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23</a:t>
            </a:fld>
            <a:endParaRPr spc="4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2" y="725546"/>
            <a:ext cx="8318500" cy="301307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625475">
              <a:lnSpc>
                <a:spcPct val="100000"/>
              </a:lnSpc>
              <a:spcBef>
                <a:spcPts val="1780"/>
              </a:spcBef>
            </a:pP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Leontief 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Paradox: </a:t>
            </a:r>
            <a:r>
              <a:rPr sz="2400" spc="-17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extension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Heckscher-Ohlin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Theory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50" spc="30" dirty="0">
                <a:solidFill>
                  <a:srgbClr val="D24716"/>
                </a:solidFill>
                <a:latin typeface="Arial"/>
                <a:cs typeface="Arial"/>
              </a:rPr>
              <a:t> </a:t>
            </a:r>
            <a:r>
              <a:rPr sz="2400" spc="-130" dirty="0">
                <a:latin typeface="Times New Roman"/>
                <a:cs typeface="Times New Roman"/>
              </a:rPr>
              <a:t>American </a:t>
            </a:r>
            <a:r>
              <a:rPr sz="2400" spc="-105" dirty="0">
                <a:latin typeface="Times New Roman"/>
                <a:cs typeface="Times New Roman"/>
              </a:rPr>
              <a:t>economist </a:t>
            </a:r>
            <a:r>
              <a:rPr sz="2400" spc="-140" dirty="0">
                <a:solidFill>
                  <a:srgbClr val="006FC0"/>
                </a:solidFill>
                <a:latin typeface="Times New Roman"/>
                <a:cs typeface="Times New Roman"/>
              </a:rPr>
              <a:t>Dr.Wassily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Leontief 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tested 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H-O 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theory</a:t>
            </a:r>
            <a:r>
              <a:rPr sz="2400" spc="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under</a:t>
            </a:r>
            <a:endParaRPr sz="2400">
              <a:latin typeface="Times New Roman"/>
              <a:cs typeface="Times New Roman"/>
            </a:endParaRPr>
          </a:p>
          <a:p>
            <a:pPr marL="285115" marR="5080">
              <a:lnSpc>
                <a:spcPct val="100000"/>
              </a:lnSpc>
            </a:pPr>
            <a:r>
              <a:rPr sz="2400" spc="-140" dirty="0">
                <a:solidFill>
                  <a:srgbClr val="006FC0"/>
                </a:solidFill>
                <a:latin typeface="Times New Roman"/>
                <a:cs typeface="Times New Roman"/>
              </a:rPr>
              <a:t>U.S.A </a:t>
            </a:r>
            <a:r>
              <a:rPr sz="2400" spc="-90" dirty="0">
                <a:solidFill>
                  <a:srgbClr val="006FC0"/>
                </a:solidFill>
                <a:latin typeface="Times New Roman"/>
                <a:cs typeface="Times New Roman"/>
              </a:rPr>
              <a:t>conditions. </a:t>
            </a:r>
            <a:r>
              <a:rPr sz="2400" spc="-114" dirty="0">
                <a:latin typeface="Times New Roman"/>
                <a:cs typeface="Times New Roman"/>
              </a:rPr>
              <a:t>He found </a:t>
            </a:r>
            <a:r>
              <a:rPr sz="2400" spc="-60" dirty="0">
                <a:latin typeface="Times New Roman"/>
                <a:cs typeface="Times New Roman"/>
              </a:rPr>
              <a:t>out </a:t>
            </a:r>
            <a:r>
              <a:rPr sz="2400" spc="-75" dirty="0">
                <a:latin typeface="Times New Roman"/>
                <a:cs typeface="Times New Roman"/>
              </a:rPr>
              <a:t>that </a:t>
            </a:r>
            <a:r>
              <a:rPr sz="2400" spc="-140" dirty="0">
                <a:solidFill>
                  <a:srgbClr val="006FC0"/>
                </a:solidFill>
                <a:latin typeface="Times New Roman"/>
                <a:cs typeface="Times New Roman"/>
              </a:rPr>
              <a:t>U.S.A </a:t>
            </a:r>
            <a:r>
              <a:rPr sz="2400" spc="-65" dirty="0">
                <a:solidFill>
                  <a:srgbClr val="006FC0"/>
                </a:solidFill>
                <a:latin typeface="Times New Roman"/>
                <a:cs typeface="Times New Roman"/>
              </a:rPr>
              <a:t>exports </a:t>
            </a:r>
            <a:r>
              <a:rPr sz="2400" spc="-100" dirty="0">
                <a:solidFill>
                  <a:srgbClr val="006FC0"/>
                </a:solidFill>
                <a:latin typeface="Times New Roman"/>
                <a:cs typeface="Times New Roman"/>
              </a:rPr>
              <a:t>labor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intensive </a:t>
            </a:r>
            <a:r>
              <a:rPr sz="2400" spc="-140" dirty="0">
                <a:solidFill>
                  <a:srgbClr val="006FC0"/>
                </a:solidFill>
                <a:latin typeface="Times New Roman"/>
                <a:cs typeface="Times New Roman"/>
              </a:rPr>
              <a:t>goods  </a:t>
            </a:r>
            <a:r>
              <a:rPr sz="2400" spc="-13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imports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capital intensive 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goods</a:t>
            </a:r>
            <a:r>
              <a:rPr sz="2400" spc="-95" dirty="0">
                <a:latin typeface="Times New Roman"/>
                <a:cs typeface="Times New Roman"/>
              </a:rPr>
              <a:t>, </a:t>
            </a:r>
            <a:r>
              <a:rPr sz="2400" spc="-75" dirty="0">
                <a:latin typeface="Times New Roman"/>
                <a:cs typeface="Times New Roman"/>
              </a:rPr>
              <a:t>but </a:t>
            </a:r>
            <a:r>
              <a:rPr sz="2400" spc="-140" dirty="0">
                <a:latin typeface="Times New Roman"/>
                <a:cs typeface="Times New Roman"/>
              </a:rPr>
              <a:t>U.S.A </a:t>
            </a:r>
            <a:r>
              <a:rPr sz="2400" spc="-130" dirty="0">
                <a:latin typeface="Times New Roman"/>
                <a:cs typeface="Times New Roman"/>
              </a:rPr>
              <a:t>being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14" dirty="0">
                <a:latin typeface="Times New Roman"/>
                <a:cs typeface="Times New Roman"/>
              </a:rPr>
              <a:t>capital abundant  </a:t>
            </a:r>
            <a:r>
              <a:rPr sz="2400" spc="-80" dirty="0">
                <a:latin typeface="Times New Roman"/>
                <a:cs typeface="Times New Roman"/>
              </a:rPr>
              <a:t>country </a:t>
            </a:r>
            <a:r>
              <a:rPr sz="2400" spc="-105" dirty="0">
                <a:latin typeface="Times New Roman"/>
                <a:cs typeface="Times New Roman"/>
              </a:rPr>
              <a:t>must </a:t>
            </a:r>
            <a:r>
              <a:rPr sz="2400" spc="-45" dirty="0">
                <a:latin typeface="Times New Roman"/>
                <a:cs typeface="Times New Roman"/>
              </a:rPr>
              <a:t>export </a:t>
            </a:r>
            <a:r>
              <a:rPr sz="2400" spc="-114" dirty="0">
                <a:latin typeface="Times New Roman"/>
                <a:cs typeface="Times New Roman"/>
              </a:rPr>
              <a:t>capital intensive </a:t>
            </a:r>
            <a:r>
              <a:rPr sz="2400" spc="-140" dirty="0">
                <a:latin typeface="Times New Roman"/>
                <a:cs typeface="Times New Roman"/>
              </a:rPr>
              <a:t>goods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55" dirty="0">
                <a:latin typeface="Times New Roman"/>
                <a:cs typeface="Times New Roman"/>
              </a:rPr>
              <a:t>import </a:t>
            </a:r>
            <a:r>
              <a:rPr sz="2400" spc="-100" dirty="0">
                <a:latin typeface="Times New Roman"/>
                <a:cs typeface="Times New Roman"/>
              </a:rPr>
              <a:t>labor </a:t>
            </a:r>
            <a:r>
              <a:rPr sz="2400" spc="-114" dirty="0">
                <a:latin typeface="Times New Roman"/>
                <a:cs typeface="Times New Roman"/>
              </a:rPr>
              <a:t>intensive  </a:t>
            </a:r>
            <a:r>
              <a:rPr sz="2400" spc="-140" dirty="0">
                <a:latin typeface="Times New Roman"/>
                <a:cs typeface="Times New Roman"/>
              </a:rPr>
              <a:t>goods </a:t>
            </a:r>
            <a:r>
              <a:rPr sz="2400" spc="-105" dirty="0">
                <a:latin typeface="Times New Roman"/>
                <a:cs typeface="Times New Roman"/>
              </a:rPr>
              <a:t>than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90" dirty="0">
                <a:latin typeface="Times New Roman"/>
                <a:cs typeface="Times New Roman"/>
              </a:rPr>
              <a:t>produce them at </a:t>
            </a:r>
            <a:r>
              <a:rPr sz="2400" spc="-95" dirty="0">
                <a:latin typeface="Times New Roman"/>
                <a:cs typeface="Times New Roman"/>
              </a:rPr>
              <a:t>home.This </a:t>
            </a:r>
            <a:r>
              <a:rPr sz="2400" spc="-100" dirty="0">
                <a:latin typeface="Times New Roman"/>
                <a:cs typeface="Times New Roman"/>
              </a:rPr>
              <a:t>situation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20" dirty="0">
                <a:latin typeface="Times New Roman"/>
                <a:cs typeface="Times New Roman"/>
              </a:rPr>
              <a:t>called </a:t>
            </a:r>
            <a:r>
              <a:rPr sz="2400" spc="-114" dirty="0">
                <a:latin typeface="Times New Roman"/>
                <a:cs typeface="Times New Roman"/>
              </a:rPr>
              <a:t>Leontief  </a:t>
            </a:r>
            <a:r>
              <a:rPr sz="2400" spc="-130" dirty="0">
                <a:latin typeface="Times New Roman"/>
                <a:cs typeface="Times New Roman"/>
              </a:rPr>
              <a:t>Paradox which </a:t>
            </a:r>
            <a:r>
              <a:rPr sz="2400" spc="-125" dirty="0">
                <a:latin typeface="Times New Roman"/>
                <a:cs typeface="Times New Roman"/>
              </a:rPr>
              <a:t>negates </a:t>
            </a:r>
            <a:r>
              <a:rPr sz="2400" spc="-55" dirty="0">
                <a:latin typeface="Times New Roman"/>
                <a:cs typeface="Times New Roman"/>
              </a:rPr>
              <a:t>H-O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Theory.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24</a:t>
            </a:fld>
            <a:endParaRPr spc="4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6304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The </a:t>
            </a:r>
            <a:r>
              <a:rPr spc="-114" dirty="0"/>
              <a:t>Product </a:t>
            </a:r>
            <a:r>
              <a:rPr spc="-190" dirty="0"/>
              <a:t>Life-Cycle</a:t>
            </a:r>
            <a:r>
              <a:rPr spc="-130" dirty="0"/>
              <a:t> </a:t>
            </a:r>
            <a:r>
              <a:rPr spc="-18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2" y="1518026"/>
            <a:ext cx="8241665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12420" indent="-273050" algn="just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 </a:t>
            </a:r>
            <a:r>
              <a:rPr sz="2400" spc="-75" dirty="0">
                <a:latin typeface="Times New Roman"/>
                <a:cs typeface="Times New Roman"/>
              </a:rPr>
              <a:t>product </a:t>
            </a:r>
            <a:r>
              <a:rPr sz="2400" spc="-120" dirty="0">
                <a:latin typeface="Times New Roman"/>
                <a:cs typeface="Times New Roman"/>
              </a:rPr>
              <a:t>life-cycle </a:t>
            </a:r>
            <a:r>
              <a:rPr sz="2400" spc="-80" dirty="0">
                <a:latin typeface="Times New Roman"/>
                <a:cs typeface="Times New Roman"/>
              </a:rPr>
              <a:t>theory </a:t>
            </a:r>
            <a:r>
              <a:rPr sz="2400" spc="-180" dirty="0">
                <a:latin typeface="Times New Roman"/>
                <a:cs typeface="Times New Roman"/>
              </a:rPr>
              <a:t>was </a:t>
            </a:r>
            <a:r>
              <a:rPr sz="2400" spc="-55" dirty="0">
                <a:latin typeface="Times New Roman"/>
                <a:cs typeface="Times New Roman"/>
              </a:rPr>
              <a:t>put </a:t>
            </a:r>
            <a:r>
              <a:rPr sz="2400" spc="-100" dirty="0">
                <a:latin typeface="Times New Roman"/>
                <a:cs typeface="Times New Roman"/>
              </a:rPr>
              <a:t>forward </a:t>
            </a:r>
            <a:r>
              <a:rPr sz="2400" spc="-190" dirty="0">
                <a:latin typeface="Times New Roman"/>
                <a:cs typeface="Times New Roman"/>
              </a:rPr>
              <a:t>by </a:t>
            </a:r>
            <a:r>
              <a:rPr sz="2400" spc="-160" dirty="0">
                <a:latin typeface="Times New Roman"/>
                <a:cs typeface="Times New Roman"/>
              </a:rPr>
              <a:t>Raymond </a:t>
            </a:r>
            <a:r>
              <a:rPr sz="2400" spc="-145" dirty="0">
                <a:latin typeface="Times New Roman"/>
                <a:cs typeface="Times New Roman"/>
              </a:rPr>
              <a:t>Vernon </a:t>
            </a:r>
            <a:r>
              <a:rPr sz="2400" spc="-110" dirty="0">
                <a:latin typeface="Times New Roman"/>
                <a:cs typeface="Times New Roman"/>
              </a:rPr>
              <a:t>in 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25" dirty="0">
                <a:latin typeface="Times New Roman"/>
                <a:cs typeface="Times New Roman"/>
              </a:rPr>
              <a:t>mid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1960s.</a:t>
            </a:r>
            <a:endParaRPr sz="2400">
              <a:latin typeface="Times New Roman"/>
              <a:cs typeface="Times New Roman"/>
            </a:endParaRPr>
          </a:p>
          <a:p>
            <a:pPr marL="285115" marR="62865" indent="-273050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135" dirty="0">
                <a:latin typeface="Times New Roman"/>
                <a:cs typeface="Times New Roman"/>
              </a:rPr>
              <a:t>According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75" dirty="0">
                <a:latin typeface="Times New Roman"/>
                <a:cs typeface="Times New Roman"/>
              </a:rPr>
              <a:t>PLC </a:t>
            </a:r>
            <a:r>
              <a:rPr sz="2400" spc="-80" dirty="0">
                <a:latin typeface="Times New Roman"/>
                <a:cs typeface="Times New Roman"/>
              </a:rPr>
              <a:t>theory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45" dirty="0">
                <a:latin typeface="Times New Roman"/>
                <a:cs typeface="Times New Roman"/>
              </a:rPr>
              <a:t>trade,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85" dirty="0">
                <a:latin typeface="Times New Roman"/>
                <a:cs typeface="Times New Roman"/>
              </a:rPr>
              <a:t>production </a:t>
            </a:r>
            <a:r>
              <a:rPr sz="2400" spc="-110" dirty="0">
                <a:latin typeface="Times New Roman"/>
                <a:cs typeface="Times New Roman"/>
              </a:rPr>
              <a:t>location </a:t>
            </a:r>
            <a:r>
              <a:rPr sz="2400" spc="-85" dirty="0">
                <a:latin typeface="Times New Roman"/>
                <a:cs typeface="Times New Roman"/>
              </a:rPr>
              <a:t>for </a:t>
            </a:r>
            <a:r>
              <a:rPr sz="2400" spc="-175" dirty="0">
                <a:latin typeface="Times New Roman"/>
                <a:cs typeface="Times New Roman"/>
              </a:rPr>
              <a:t>many </a:t>
            </a:r>
            <a:r>
              <a:rPr sz="2400" spc="-1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products </a:t>
            </a:r>
            <a:r>
              <a:rPr sz="2400" spc="-170" dirty="0">
                <a:solidFill>
                  <a:srgbClr val="006FC0"/>
                </a:solidFill>
                <a:latin typeface="Times New Roman"/>
                <a:cs typeface="Times New Roman"/>
              </a:rPr>
              <a:t>moves 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from </a:t>
            </a:r>
            <a:r>
              <a:rPr sz="2400" spc="-100" dirty="0">
                <a:solidFill>
                  <a:srgbClr val="006FC0"/>
                </a:solidFill>
                <a:latin typeface="Times New Roman"/>
                <a:cs typeface="Times New Roman"/>
              </a:rPr>
              <a:t>one 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country 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another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depending </a:t>
            </a:r>
            <a:r>
              <a:rPr sz="2400" spc="-100" dirty="0">
                <a:solidFill>
                  <a:srgbClr val="006FC0"/>
                </a:solidFill>
                <a:latin typeface="Times New Roman"/>
                <a:cs typeface="Times New Roman"/>
              </a:rPr>
              <a:t>on 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400" spc="-130" dirty="0">
                <a:solidFill>
                  <a:srgbClr val="006FC0"/>
                </a:solidFill>
                <a:latin typeface="Times New Roman"/>
                <a:cs typeface="Times New Roman"/>
              </a:rPr>
              <a:t>stage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in 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spc="-190" dirty="0">
                <a:solidFill>
                  <a:srgbClr val="006FC0"/>
                </a:solidFill>
                <a:latin typeface="Arial"/>
                <a:cs typeface="Arial"/>
              </a:rPr>
              <a:t>product’s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life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6FC0"/>
                </a:solidFill>
                <a:latin typeface="Arial"/>
                <a:cs typeface="Arial"/>
              </a:rPr>
              <a:t>cycle.</a:t>
            </a:r>
            <a:endParaRPr sz="24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75" dirty="0">
                <a:latin typeface="Times New Roman"/>
                <a:cs typeface="Times New Roman"/>
              </a:rPr>
              <a:t>It </a:t>
            </a:r>
            <a:r>
              <a:rPr sz="2400" spc="-185" dirty="0">
                <a:latin typeface="Times New Roman"/>
                <a:cs typeface="Times New Roman"/>
              </a:rPr>
              <a:t>was </a:t>
            </a:r>
            <a:r>
              <a:rPr sz="2400" spc="-140" dirty="0">
                <a:latin typeface="Times New Roman"/>
                <a:cs typeface="Times New Roman"/>
              </a:rPr>
              <a:t>based </a:t>
            </a:r>
            <a:r>
              <a:rPr sz="2400" spc="-105" dirty="0">
                <a:latin typeface="Times New Roman"/>
                <a:cs typeface="Times New Roman"/>
              </a:rPr>
              <a:t>on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05" dirty="0">
                <a:latin typeface="Times New Roman"/>
                <a:cs typeface="Times New Roman"/>
              </a:rPr>
              <a:t>observation </a:t>
            </a:r>
            <a:r>
              <a:rPr sz="2400" spc="-75" dirty="0">
                <a:latin typeface="Times New Roman"/>
                <a:cs typeface="Times New Roman"/>
              </a:rPr>
              <a:t>that </a:t>
            </a:r>
            <a:r>
              <a:rPr sz="2400" spc="-105" dirty="0">
                <a:latin typeface="Times New Roman"/>
                <a:cs typeface="Times New Roman"/>
              </a:rPr>
              <a:t>most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80" dirty="0">
                <a:latin typeface="Times New Roman"/>
                <a:cs typeface="Times New Roman"/>
              </a:rPr>
              <a:t>twentieth century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14" dirty="0">
                <a:latin typeface="Times New Roman"/>
                <a:cs typeface="Times New Roman"/>
              </a:rPr>
              <a:t>large  </a:t>
            </a:r>
            <a:r>
              <a:rPr sz="2400" spc="-125" dirty="0">
                <a:latin typeface="Arial"/>
                <a:cs typeface="Arial"/>
              </a:rPr>
              <a:t>proportion </a:t>
            </a:r>
            <a:r>
              <a:rPr sz="2400" spc="-140" dirty="0">
                <a:latin typeface="Arial"/>
                <a:cs typeface="Arial"/>
              </a:rPr>
              <a:t>of </a:t>
            </a:r>
            <a:r>
              <a:rPr sz="2400" spc="-165" dirty="0">
                <a:latin typeface="Arial"/>
                <a:cs typeface="Arial"/>
              </a:rPr>
              <a:t>world’s </a:t>
            </a:r>
            <a:r>
              <a:rPr sz="2400" spc="-260" dirty="0">
                <a:latin typeface="Arial"/>
                <a:cs typeface="Arial"/>
              </a:rPr>
              <a:t>new </a:t>
            </a:r>
            <a:r>
              <a:rPr sz="2400" spc="-204" dirty="0">
                <a:latin typeface="Arial"/>
                <a:cs typeface="Arial"/>
              </a:rPr>
              <a:t>products </a:t>
            </a:r>
            <a:r>
              <a:rPr sz="2400" spc="-325" dirty="0">
                <a:latin typeface="Arial"/>
                <a:cs typeface="Arial"/>
              </a:rPr>
              <a:t>had </a:t>
            </a:r>
            <a:r>
              <a:rPr sz="2400" spc="-310" dirty="0">
                <a:latin typeface="Arial"/>
                <a:cs typeface="Arial"/>
              </a:rPr>
              <a:t>been </a:t>
            </a:r>
            <a:r>
              <a:rPr sz="2400" spc="-254" dirty="0">
                <a:latin typeface="Arial"/>
                <a:cs typeface="Arial"/>
              </a:rPr>
              <a:t>developed by </a:t>
            </a:r>
            <a:r>
              <a:rPr sz="2400" spc="-375" dirty="0">
                <a:latin typeface="Arial"/>
                <a:cs typeface="Arial"/>
              </a:rPr>
              <a:t>US </a:t>
            </a:r>
            <a:r>
              <a:rPr sz="2400" spc="-135" dirty="0">
                <a:latin typeface="Arial"/>
                <a:cs typeface="Arial"/>
              </a:rPr>
              <a:t>firms </a:t>
            </a:r>
            <a:r>
              <a:rPr sz="2400" spc="-275" dirty="0">
                <a:latin typeface="Arial"/>
                <a:cs typeface="Arial"/>
              </a:rPr>
              <a:t>are  </a:t>
            </a:r>
            <a:r>
              <a:rPr sz="2400" spc="-120" dirty="0">
                <a:latin typeface="Times New Roman"/>
                <a:cs typeface="Times New Roman"/>
              </a:rPr>
              <a:t>sold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235" dirty="0">
                <a:latin typeface="Times New Roman"/>
                <a:cs typeface="Times New Roman"/>
              </a:rPr>
              <a:t>US </a:t>
            </a:r>
            <a:r>
              <a:rPr sz="2400" spc="-110" dirty="0">
                <a:latin typeface="Times New Roman"/>
                <a:cs typeface="Times New Roman"/>
              </a:rPr>
              <a:t>markets </a:t>
            </a:r>
            <a:r>
              <a:rPr sz="2400" spc="-75" dirty="0">
                <a:latin typeface="Times New Roman"/>
                <a:cs typeface="Times New Roman"/>
              </a:rPr>
              <a:t>first </a:t>
            </a:r>
            <a:r>
              <a:rPr sz="2400" spc="-85" dirty="0">
                <a:latin typeface="Times New Roman"/>
                <a:cs typeface="Times New Roman"/>
              </a:rPr>
              <a:t>(e.g. </a:t>
            </a:r>
            <a:r>
              <a:rPr sz="2400" spc="-114" dirty="0">
                <a:latin typeface="Times New Roman"/>
                <a:cs typeface="Times New Roman"/>
              </a:rPr>
              <a:t>mass-produced </a:t>
            </a:r>
            <a:r>
              <a:rPr sz="2400" spc="-95" dirty="0">
                <a:latin typeface="Times New Roman"/>
                <a:cs typeface="Times New Roman"/>
              </a:rPr>
              <a:t>automobiles, </a:t>
            </a:r>
            <a:r>
              <a:rPr sz="2400" spc="-100" dirty="0">
                <a:latin typeface="Times New Roman"/>
                <a:cs typeface="Times New Roman"/>
              </a:rPr>
              <a:t>televisions,  </a:t>
            </a:r>
            <a:r>
              <a:rPr sz="2400" spc="-90" dirty="0">
                <a:latin typeface="Times New Roman"/>
                <a:cs typeface="Times New Roman"/>
              </a:rPr>
              <a:t>instant </a:t>
            </a:r>
            <a:r>
              <a:rPr sz="2400" spc="-105" dirty="0">
                <a:latin typeface="Times New Roman"/>
                <a:cs typeface="Times New Roman"/>
              </a:rPr>
              <a:t>cameras, </a:t>
            </a:r>
            <a:r>
              <a:rPr sz="2400" spc="-75" dirty="0">
                <a:latin typeface="Times New Roman"/>
                <a:cs typeface="Times New Roman"/>
              </a:rPr>
              <a:t>photocopiers, </a:t>
            </a:r>
            <a:r>
              <a:rPr sz="2400" spc="-150" dirty="0">
                <a:latin typeface="Times New Roman"/>
                <a:cs typeface="Times New Roman"/>
              </a:rPr>
              <a:t>PCs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100" dirty="0">
                <a:latin typeface="Times New Roman"/>
                <a:cs typeface="Times New Roman"/>
              </a:rPr>
              <a:t>semiconductor</a:t>
            </a:r>
            <a:r>
              <a:rPr sz="2400" spc="-85" dirty="0">
                <a:latin typeface="Times New Roman"/>
                <a:cs typeface="Times New Roman"/>
              </a:rPr>
              <a:t> chips).</a:t>
            </a:r>
            <a:endParaRPr sz="2400">
              <a:latin typeface="Times New Roman"/>
              <a:cs typeface="Times New Roman"/>
            </a:endParaRPr>
          </a:p>
          <a:p>
            <a:pPr marL="285115" marR="588645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  <a:tab pos="7533005" algn="l"/>
              </a:tabLst>
            </a:pPr>
            <a:r>
              <a:rPr sz="2400" spc="-575" dirty="0">
                <a:latin typeface="Times New Roman"/>
                <a:cs typeface="Times New Roman"/>
              </a:rPr>
              <a:t>V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ar</a:t>
            </a:r>
            <a:r>
              <a:rPr sz="2400" spc="-160" dirty="0">
                <a:latin typeface="Times New Roman"/>
                <a:cs typeface="Times New Roman"/>
              </a:rPr>
              <a:t>g</a:t>
            </a:r>
            <a:r>
              <a:rPr sz="2400" spc="-100" dirty="0">
                <a:latin typeface="Times New Roman"/>
                <a:cs typeface="Times New Roman"/>
              </a:rPr>
              <a:t>ued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th</a:t>
            </a:r>
            <a:r>
              <a:rPr sz="2400" spc="-14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eal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400" spc="-15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spc="-15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006FC0"/>
                </a:solidFill>
                <a:latin typeface="Times New Roman"/>
                <a:cs typeface="Times New Roman"/>
              </a:rPr>
              <a:t>size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3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400" spc="-120" dirty="0">
                <a:solidFill>
                  <a:srgbClr val="006FC0"/>
                </a:solidFill>
                <a:latin typeface="Times New Roman"/>
                <a:cs typeface="Times New Roman"/>
              </a:rPr>
              <a:t>.S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solidFill>
                  <a:srgbClr val="006FC0"/>
                </a:solidFill>
                <a:latin typeface="Times New Roman"/>
                <a:cs typeface="Times New Roman"/>
              </a:rPr>
              <a:t>Mar</a:t>
            </a:r>
            <a:r>
              <a:rPr sz="2400" spc="-175" dirty="0">
                <a:solidFill>
                  <a:srgbClr val="006FC0"/>
                </a:solidFill>
                <a:latin typeface="Times New Roman"/>
                <a:cs typeface="Times New Roman"/>
              </a:rPr>
              <a:t>k</a:t>
            </a:r>
            <a:r>
              <a:rPr sz="2400" spc="-30" dirty="0">
                <a:solidFill>
                  <a:srgbClr val="006FC0"/>
                </a:solidFill>
                <a:latin typeface="Times New Roman"/>
                <a:cs typeface="Times New Roman"/>
              </a:rPr>
              <a:t>et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10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2400" spc="-26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spc="-254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4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4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400" spc="-120" dirty="0">
                <a:solidFill>
                  <a:srgbClr val="006FC0"/>
                </a:solidFill>
                <a:latin typeface="Times New Roman"/>
                <a:cs typeface="Times New Roman"/>
              </a:rPr>
              <a:t>.S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006FC0"/>
                </a:solidFill>
                <a:latin typeface="Times New Roman"/>
                <a:cs typeface="Times New Roman"/>
              </a:rPr>
              <a:t>fi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400" spc="-2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400" spc="-135" dirty="0">
                <a:latin typeface="Times New Roman"/>
                <a:cs typeface="Times New Roman"/>
              </a:rPr>
              <a:t>a  </a:t>
            </a:r>
            <a:r>
              <a:rPr sz="2400" spc="-95" dirty="0">
                <a:latin typeface="Times New Roman"/>
                <a:cs typeface="Times New Roman"/>
              </a:rPr>
              <a:t>strong </a:t>
            </a:r>
            <a:r>
              <a:rPr sz="2400" spc="-110" dirty="0">
                <a:latin typeface="Times New Roman"/>
                <a:cs typeface="Times New Roman"/>
              </a:rPr>
              <a:t>incentive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25" dirty="0">
                <a:latin typeface="Times New Roman"/>
                <a:cs typeface="Times New Roman"/>
              </a:rPr>
              <a:t>develop </a:t>
            </a:r>
            <a:r>
              <a:rPr sz="2400" spc="-120" dirty="0">
                <a:latin typeface="Times New Roman"/>
                <a:cs typeface="Times New Roman"/>
              </a:rPr>
              <a:t>new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products.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25</a:t>
            </a:fld>
            <a:endParaRPr spc="4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5400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>
                <a:solidFill>
                  <a:srgbClr val="696363"/>
                </a:solidFill>
              </a:rPr>
              <a:t>Product </a:t>
            </a:r>
            <a:r>
              <a:rPr spc="-200" dirty="0">
                <a:solidFill>
                  <a:srgbClr val="696363"/>
                </a:solidFill>
              </a:rPr>
              <a:t>Life-Cycle</a:t>
            </a:r>
            <a:r>
              <a:rPr spc="-95" dirty="0">
                <a:solidFill>
                  <a:srgbClr val="696363"/>
                </a:solidFill>
              </a:rPr>
              <a:t> </a:t>
            </a:r>
            <a:r>
              <a:rPr spc="-165" dirty="0">
                <a:solidFill>
                  <a:srgbClr val="696363"/>
                </a:solidFill>
              </a:rPr>
              <a:t>Stages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2" y="1381528"/>
            <a:ext cx="5495925" cy="43084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1.Introduction: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130" dirty="0">
                <a:latin typeface="Times New Roman"/>
                <a:cs typeface="Times New Roman"/>
              </a:rPr>
              <a:t>Innovation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105" dirty="0">
                <a:latin typeface="Times New Roman"/>
                <a:cs typeface="Times New Roman"/>
              </a:rPr>
              <a:t>response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05" dirty="0">
                <a:latin typeface="Times New Roman"/>
                <a:cs typeface="Times New Roman"/>
              </a:rPr>
              <a:t>observed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need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95" dirty="0">
                <a:latin typeface="Times New Roman"/>
                <a:cs typeface="Times New Roman"/>
              </a:rPr>
              <a:t>Exporting </a:t>
            </a:r>
            <a:r>
              <a:rPr sz="2400" spc="-185" dirty="0">
                <a:latin typeface="Times New Roman"/>
                <a:cs typeface="Times New Roman"/>
              </a:rPr>
              <a:t>by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140" dirty="0">
                <a:latin typeface="Times New Roman"/>
                <a:cs typeface="Times New Roman"/>
              </a:rPr>
              <a:t>innovative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country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165" dirty="0">
                <a:latin typeface="Times New Roman"/>
                <a:cs typeface="Times New Roman"/>
              </a:rPr>
              <a:t>Evolving </a:t>
            </a:r>
            <a:r>
              <a:rPr sz="2400" spc="-75" dirty="0">
                <a:latin typeface="Times New Roman"/>
                <a:cs typeface="Times New Roman"/>
              </a:rPr>
              <a:t>product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2.Growth: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Increase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60" dirty="0">
                <a:latin typeface="Times New Roman"/>
                <a:cs typeface="Times New Roman"/>
              </a:rPr>
              <a:t>exports </a:t>
            </a:r>
            <a:r>
              <a:rPr sz="2400" spc="-185" dirty="0">
                <a:latin typeface="Times New Roman"/>
                <a:cs typeface="Times New Roman"/>
              </a:rPr>
              <a:t>by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135" dirty="0">
                <a:latin typeface="Times New Roman"/>
                <a:cs typeface="Times New Roman"/>
              </a:rPr>
              <a:t>innovating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country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More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competition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Increased </a:t>
            </a:r>
            <a:r>
              <a:rPr sz="2400" spc="-114" dirty="0">
                <a:latin typeface="Times New Roman"/>
                <a:cs typeface="Times New Roman"/>
              </a:rPr>
              <a:t>capital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intensity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170" dirty="0">
                <a:latin typeface="Times New Roman"/>
                <a:cs typeface="Times New Roman"/>
              </a:rPr>
              <a:t>Some </a:t>
            </a:r>
            <a:r>
              <a:rPr sz="2400" spc="-114" dirty="0">
                <a:latin typeface="Times New Roman"/>
                <a:cs typeface="Times New Roman"/>
              </a:rPr>
              <a:t>foreign </a:t>
            </a:r>
            <a:r>
              <a:rPr sz="2400" spc="-85" dirty="0">
                <a:latin typeface="Times New Roman"/>
                <a:cs typeface="Times New Roman"/>
              </a:rPr>
              <a:t>production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(outsourcing)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26</a:t>
            </a:fld>
            <a:endParaRPr spc="4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78683"/>
            <a:ext cx="5401945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>
                <a:solidFill>
                  <a:srgbClr val="696363"/>
                </a:solidFill>
              </a:rPr>
              <a:t>Product </a:t>
            </a:r>
            <a:r>
              <a:rPr spc="-200" dirty="0">
                <a:solidFill>
                  <a:srgbClr val="696363"/>
                </a:solidFill>
              </a:rPr>
              <a:t>Life-Cycle</a:t>
            </a:r>
            <a:r>
              <a:rPr spc="-80" dirty="0">
                <a:solidFill>
                  <a:srgbClr val="696363"/>
                </a:solidFill>
              </a:rPr>
              <a:t> </a:t>
            </a:r>
            <a:r>
              <a:rPr spc="-165" dirty="0">
                <a:solidFill>
                  <a:srgbClr val="696363"/>
                </a:solidFill>
              </a:rPr>
              <a:t>Stages</a:t>
            </a: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pc="-70" dirty="0">
                <a:solidFill>
                  <a:srgbClr val="696363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2" y="1426478"/>
            <a:ext cx="7915909" cy="40043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6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3.Maturity: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35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110" dirty="0">
                <a:latin typeface="Times New Roman"/>
                <a:cs typeface="Times New Roman"/>
              </a:rPr>
              <a:t>Decline in </a:t>
            </a:r>
            <a:r>
              <a:rPr sz="2400" spc="-65" dirty="0">
                <a:latin typeface="Times New Roman"/>
                <a:cs typeface="Times New Roman"/>
              </a:rPr>
              <a:t>exports </a:t>
            </a:r>
            <a:r>
              <a:rPr sz="2400" spc="-105" dirty="0">
                <a:latin typeface="Times New Roman"/>
                <a:cs typeface="Times New Roman"/>
              </a:rPr>
              <a:t>from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35" dirty="0">
                <a:latin typeface="Times New Roman"/>
                <a:cs typeface="Times New Roman"/>
              </a:rPr>
              <a:t>innovating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country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More </a:t>
            </a:r>
            <a:r>
              <a:rPr sz="2400" spc="-75" dirty="0">
                <a:latin typeface="Times New Roman"/>
                <a:cs typeface="Times New Roman"/>
              </a:rPr>
              <a:t>product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standardization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More </a:t>
            </a:r>
            <a:r>
              <a:rPr sz="2400" spc="-114" dirty="0">
                <a:latin typeface="Times New Roman"/>
                <a:cs typeface="Times New Roman"/>
              </a:rPr>
              <a:t>capital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intensity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90" dirty="0">
                <a:latin typeface="Times New Roman"/>
                <a:cs typeface="Times New Roman"/>
              </a:rPr>
              <a:t>Production </a:t>
            </a:r>
            <a:r>
              <a:rPr sz="2400" spc="-70" dirty="0">
                <a:latin typeface="Times New Roman"/>
                <a:cs typeface="Times New Roman"/>
              </a:rPr>
              <a:t>start-ups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114" dirty="0">
                <a:latin typeface="Times New Roman"/>
                <a:cs typeface="Times New Roman"/>
              </a:rPr>
              <a:t>emerging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economies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4.Decline: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35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  <a:tab pos="6446520" algn="l"/>
              </a:tabLst>
            </a:pPr>
            <a:r>
              <a:rPr sz="2400" spc="-85" dirty="0">
                <a:latin typeface="Times New Roman"/>
                <a:cs typeface="Times New Roman"/>
              </a:rPr>
              <a:t>Concentration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85" dirty="0">
                <a:latin typeface="Times New Roman"/>
                <a:cs typeface="Times New Roman"/>
              </a:rPr>
              <a:t>production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emerging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economies	</a:t>
            </a:r>
            <a:r>
              <a:rPr sz="2400" spc="-50" dirty="0">
                <a:latin typeface="Times New Roman"/>
                <a:cs typeface="Times New Roman"/>
              </a:rPr>
              <a:t>( </a:t>
            </a:r>
            <a:r>
              <a:rPr sz="2400" spc="-120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term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2400" spc="-195" dirty="0">
                <a:latin typeface="Arial"/>
                <a:cs typeface="Arial"/>
              </a:rPr>
              <a:t>“Rising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South”)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140" dirty="0">
                <a:latin typeface="Times New Roman"/>
                <a:cs typeface="Times New Roman"/>
              </a:rPr>
              <a:t>Innovating </a:t>
            </a:r>
            <a:r>
              <a:rPr sz="2400" spc="-80" dirty="0">
                <a:latin typeface="Times New Roman"/>
                <a:cs typeface="Times New Roman"/>
              </a:rPr>
              <a:t>country </a:t>
            </a:r>
            <a:r>
              <a:rPr sz="2400" spc="-130" dirty="0">
                <a:latin typeface="Times New Roman"/>
                <a:cs typeface="Times New Roman"/>
              </a:rPr>
              <a:t>becoming </a:t>
            </a:r>
            <a:r>
              <a:rPr sz="2400" spc="-55" dirty="0">
                <a:latin typeface="Times New Roman"/>
                <a:cs typeface="Times New Roman"/>
              </a:rPr>
              <a:t>net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importer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27</a:t>
            </a:fld>
            <a:endParaRPr spc="4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34766"/>
            <a:ext cx="5221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>
                <a:solidFill>
                  <a:srgbClr val="696363"/>
                </a:solidFill>
              </a:rPr>
              <a:t>Stage </a:t>
            </a:r>
            <a:r>
              <a:rPr dirty="0">
                <a:solidFill>
                  <a:srgbClr val="696363"/>
                </a:solidFill>
              </a:rPr>
              <a:t>1:</a:t>
            </a:r>
            <a:r>
              <a:rPr spc="-95" dirty="0">
                <a:solidFill>
                  <a:srgbClr val="696363"/>
                </a:solidFill>
              </a:rPr>
              <a:t> </a:t>
            </a:r>
            <a:r>
              <a:rPr spc="-400" dirty="0">
                <a:solidFill>
                  <a:srgbClr val="696363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2" y="1510406"/>
            <a:ext cx="5816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u="heavy" spc="-3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Innovation, </a:t>
            </a:r>
            <a:r>
              <a:rPr sz="2800" i="1" u="heavy" spc="-3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Production, </a:t>
            </a:r>
            <a:r>
              <a:rPr sz="2800" i="1" u="heavy" spc="-43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2800" i="1" u="heavy" spc="-5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Sales </a:t>
            </a:r>
            <a:r>
              <a:rPr sz="2800" i="1" u="heavy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</a:t>
            </a:r>
            <a:r>
              <a:rPr sz="2800" i="1" u="heavy" spc="-6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Same</a:t>
            </a:r>
            <a:r>
              <a:rPr sz="2800" i="1" u="heavy" spc="-5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i="1" u="heavy" spc="-3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00"/>
              </a:spcBef>
              <a:buClr>
                <a:srgbClr val="D24716"/>
              </a:buClr>
              <a:buSzPct val="83333"/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pc="-70" dirty="0">
                <a:solidFill>
                  <a:srgbClr val="000000"/>
                </a:solidFill>
              </a:rPr>
              <a:t>Products are </a:t>
            </a:r>
            <a:r>
              <a:rPr spc="-90" dirty="0">
                <a:solidFill>
                  <a:srgbClr val="000000"/>
                </a:solidFill>
              </a:rPr>
              <a:t>developed </a:t>
            </a:r>
            <a:r>
              <a:rPr spc="-100" dirty="0"/>
              <a:t>because </a:t>
            </a:r>
            <a:r>
              <a:rPr spc="-45" dirty="0"/>
              <a:t>there </a:t>
            </a:r>
            <a:r>
              <a:rPr spc="-114" dirty="0"/>
              <a:t>is </a:t>
            </a:r>
            <a:r>
              <a:rPr spc="-145" dirty="0"/>
              <a:t>a </a:t>
            </a:r>
            <a:r>
              <a:rPr spc="-95" dirty="0"/>
              <a:t>nearby </a:t>
            </a:r>
            <a:r>
              <a:rPr spc="-80" dirty="0"/>
              <a:t>observed </a:t>
            </a:r>
            <a:r>
              <a:rPr spc="-75" dirty="0"/>
              <a:t>need </a:t>
            </a:r>
            <a:r>
              <a:rPr spc="-100" dirty="0"/>
              <a:t>and </a:t>
            </a:r>
            <a:r>
              <a:rPr spc="-70" dirty="0">
                <a:solidFill>
                  <a:srgbClr val="000000"/>
                </a:solidFill>
              </a:rPr>
              <a:t>market </a:t>
            </a:r>
            <a:r>
              <a:rPr spc="-65" dirty="0">
                <a:solidFill>
                  <a:srgbClr val="000000"/>
                </a:solidFill>
              </a:rPr>
              <a:t>for</a:t>
            </a:r>
            <a:r>
              <a:rPr spc="27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them.</a:t>
            </a: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3333"/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pc="-60" dirty="0">
                <a:solidFill>
                  <a:srgbClr val="000000"/>
                </a:solidFill>
              </a:rPr>
              <a:t>Once </a:t>
            </a:r>
            <a:r>
              <a:rPr spc="-145" dirty="0">
                <a:solidFill>
                  <a:srgbClr val="000000"/>
                </a:solidFill>
              </a:rPr>
              <a:t>a </a:t>
            </a:r>
            <a:r>
              <a:rPr spc="-65" dirty="0">
                <a:solidFill>
                  <a:srgbClr val="000000"/>
                </a:solidFill>
              </a:rPr>
              <a:t>firm </a:t>
            </a:r>
            <a:r>
              <a:rPr spc="-135" dirty="0">
                <a:solidFill>
                  <a:srgbClr val="000000"/>
                </a:solidFill>
              </a:rPr>
              <a:t>has </a:t>
            </a:r>
            <a:r>
              <a:rPr spc="-65" dirty="0">
                <a:solidFill>
                  <a:srgbClr val="000000"/>
                </a:solidFill>
              </a:rPr>
              <a:t>created </a:t>
            </a:r>
            <a:r>
              <a:rPr spc="-145" dirty="0">
                <a:solidFill>
                  <a:srgbClr val="000000"/>
                </a:solidFill>
              </a:rPr>
              <a:t>a </a:t>
            </a:r>
            <a:r>
              <a:rPr spc="-90" dirty="0">
                <a:solidFill>
                  <a:srgbClr val="000000"/>
                </a:solidFill>
              </a:rPr>
              <a:t>new </a:t>
            </a:r>
            <a:r>
              <a:rPr spc="-55" dirty="0">
                <a:solidFill>
                  <a:srgbClr val="000000"/>
                </a:solidFill>
              </a:rPr>
              <a:t>product </a:t>
            </a:r>
            <a:r>
              <a:rPr spc="-70" dirty="0">
                <a:solidFill>
                  <a:srgbClr val="000000"/>
                </a:solidFill>
              </a:rPr>
              <a:t>theoretically </a:t>
            </a:r>
            <a:r>
              <a:rPr spc="-35" dirty="0">
                <a:solidFill>
                  <a:srgbClr val="000000"/>
                </a:solidFill>
              </a:rPr>
              <a:t>it </a:t>
            </a:r>
            <a:r>
              <a:rPr spc="-110" dirty="0">
                <a:solidFill>
                  <a:srgbClr val="000000"/>
                </a:solidFill>
              </a:rPr>
              <a:t>can </a:t>
            </a:r>
            <a:r>
              <a:rPr spc="-85" dirty="0">
                <a:solidFill>
                  <a:srgbClr val="000000"/>
                </a:solidFill>
              </a:rPr>
              <a:t>manufacture </a:t>
            </a:r>
            <a:r>
              <a:rPr spc="-55" dirty="0">
                <a:solidFill>
                  <a:srgbClr val="000000"/>
                </a:solidFill>
              </a:rPr>
              <a:t>that product</a:t>
            </a:r>
            <a:r>
              <a:rPr spc="335" dirty="0">
                <a:solidFill>
                  <a:srgbClr val="000000"/>
                </a:solidFill>
              </a:rPr>
              <a:t> </a:t>
            </a:r>
            <a:r>
              <a:rPr spc="-100" dirty="0">
                <a:solidFill>
                  <a:srgbClr val="000000"/>
                </a:solidFill>
              </a:rPr>
              <a:t>anywhere</a:t>
            </a:r>
          </a:p>
          <a:p>
            <a:pPr marL="527685">
              <a:lnSpc>
                <a:spcPct val="100000"/>
              </a:lnSpc>
            </a:pPr>
            <a:r>
              <a:rPr spc="-85" dirty="0">
                <a:solidFill>
                  <a:srgbClr val="000000"/>
                </a:solidFill>
              </a:rPr>
              <a:t>in </a:t>
            </a:r>
            <a:r>
              <a:rPr spc="-55" dirty="0">
                <a:solidFill>
                  <a:srgbClr val="000000"/>
                </a:solidFill>
              </a:rPr>
              <a:t>the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world.</a:t>
            </a:r>
          </a:p>
          <a:p>
            <a:pPr marL="527685" marR="754380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3333"/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pc="-105" dirty="0">
                <a:solidFill>
                  <a:srgbClr val="000000"/>
                </a:solidFill>
              </a:rPr>
              <a:t>However </a:t>
            </a:r>
            <a:r>
              <a:rPr spc="-90" dirty="0">
                <a:solidFill>
                  <a:srgbClr val="000000"/>
                </a:solidFill>
              </a:rPr>
              <a:t>early </a:t>
            </a:r>
            <a:r>
              <a:rPr spc="-60" dirty="0"/>
              <a:t>production </a:t>
            </a:r>
            <a:r>
              <a:rPr spc="-75" dirty="0"/>
              <a:t>occurs </a:t>
            </a:r>
            <a:r>
              <a:rPr spc="-95" dirty="0"/>
              <a:t>domestically </a:t>
            </a:r>
            <a:r>
              <a:rPr spc="-25" dirty="0"/>
              <a:t>to </a:t>
            </a:r>
            <a:r>
              <a:rPr spc="-75" dirty="0"/>
              <a:t>obtain rapid </a:t>
            </a:r>
            <a:r>
              <a:rPr spc="-100" dirty="0"/>
              <a:t>feedback </a:t>
            </a:r>
            <a:r>
              <a:rPr spc="-100" dirty="0">
                <a:solidFill>
                  <a:srgbClr val="000000"/>
                </a:solidFill>
              </a:rPr>
              <a:t>and </a:t>
            </a:r>
            <a:r>
              <a:rPr spc="-25" dirty="0">
                <a:solidFill>
                  <a:srgbClr val="000000"/>
                </a:solidFill>
              </a:rPr>
              <a:t>to </a:t>
            </a:r>
            <a:r>
              <a:rPr spc="-65" dirty="0">
                <a:solidFill>
                  <a:srgbClr val="000000"/>
                </a:solidFill>
              </a:rPr>
              <a:t>reduce  </a:t>
            </a:r>
            <a:r>
              <a:rPr spc="-55" dirty="0">
                <a:solidFill>
                  <a:srgbClr val="000000"/>
                </a:solidFill>
              </a:rPr>
              <a:t>transportation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cost.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0492" y="3613782"/>
            <a:ext cx="4450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u="heavy" spc="-3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Location </a:t>
            </a:r>
            <a:r>
              <a:rPr sz="2800" i="1" u="heavy" spc="-43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2800" i="1" u="heavy" spc="-4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Importance </a:t>
            </a:r>
            <a:r>
              <a:rPr sz="2800" i="1" u="heavy" spc="-3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800" i="1" u="heavy" spc="-43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i="1" u="heavy" spc="-4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Technology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492" y="4135066"/>
            <a:ext cx="8127365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3333"/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1800" spc="-100" dirty="0">
                <a:latin typeface="Times New Roman"/>
                <a:cs typeface="Times New Roman"/>
              </a:rPr>
              <a:t>Companies </a:t>
            </a:r>
            <a:r>
              <a:rPr sz="1800" spc="-95" dirty="0">
                <a:latin typeface="Times New Roman"/>
                <a:cs typeface="Times New Roman"/>
              </a:rPr>
              <a:t>use </a:t>
            </a:r>
            <a:r>
              <a:rPr sz="1800" spc="-85" dirty="0">
                <a:solidFill>
                  <a:srgbClr val="006FC0"/>
                </a:solidFill>
                <a:latin typeface="Times New Roman"/>
                <a:cs typeface="Times New Roman"/>
              </a:rPr>
              <a:t>technology 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1800" spc="-60" dirty="0">
                <a:solidFill>
                  <a:srgbClr val="006FC0"/>
                </a:solidFill>
                <a:latin typeface="Times New Roman"/>
                <a:cs typeface="Times New Roman"/>
              </a:rPr>
              <a:t>create </a:t>
            </a:r>
            <a:r>
              <a:rPr sz="1800" spc="-90" dirty="0">
                <a:solidFill>
                  <a:srgbClr val="006FC0"/>
                </a:solidFill>
                <a:latin typeface="Times New Roman"/>
                <a:cs typeface="Times New Roman"/>
              </a:rPr>
              <a:t>new </a:t>
            </a:r>
            <a:r>
              <a:rPr sz="1800" spc="-65" dirty="0">
                <a:solidFill>
                  <a:srgbClr val="006FC0"/>
                </a:solidFill>
                <a:latin typeface="Times New Roman"/>
                <a:cs typeface="Times New Roman"/>
              </a:rPr>
              <a:t>products </a:t>
            </a:r>
            <a:r>
              <a:rPr sz="1800" spc="-100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1800" spc="-90" dirty="0">
                <a:solidFill>
                  <a:srgbClr val="006FC0"/>
                </a:solidFill>
                <a:latin typeface="Times New Roman"/>
                <a:cs typeface="Times New Roman"/>
              </a:rPr>
              <a:t>new </a:t>
            </a:r>
            <a:r>
              <a:rPr sz="1800" spc="-150" dirty="0">
                <a:solidFill>
                  <a:srgbClr val="006FC0"/>
                </a:solidFill>
                <a:latin typeface="Times New Roman"/>
                <a:cs typeface="Times New Roman"/>
              </a:rPr>
              <a:t>ways 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1800" spc="-70" dirty="0">
                <a:solidFill>
                  <a:srgbClr val="006FC0"/>
                </a:solidFill>
                <a:latin typeface="Times New Roman"/>
                <a:cs typeface="Times New Roman"/>
              </a:rPr>
              <a:t>produce </a:t>
            </a:r>
            <a:r>
              <a:rPr sz="1800" spc="-75" dirty="0">
                <a:solidFill>
                  <a:srgbClr val="006FC0"/>
                </a:solidFill>
                <a:latin typeface="Times New Roman"/>
                <a:cs typeface="Times New Roman"/>
              </a:rPr>
              <a:t>old</a:t>
            </a:r>
            <a:r>
              <a:rPr sz="1800" spc="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006FC0"/>
                </a:solidFill>
                <a:latin typeface="Times New Roman"/>
                <a:cs typeface="Times New Roman"/>
              </a:rPr>
              <a:t>products</a:t>
            </a:r>
            <a:r>
              <a:rPr sz="1800" spc="-4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1800" spc="-65" dirty="0">
                <a:latin typeface="Times New Roman"/>
                <a:cs typeface="Times New Roman"/>
              </a:rPr>
              <a:t>both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100" dirty="0">
                <a:latin typeface="Times New Roman"/>
                <a:cs typeface="Times New Roman"/>
              </a:rPr>
              <a:t>which </a:t>
            </a:r>
            <a:r>
              <a:rPr sz="1800" spc="-110" dirty="0">
                <a:latin typeface="Times New Roman"/>
                <a:cs typeface="Times New Roman"/>
              </a:rPr>
              <a:t>can </a:t>
            </a:r>
            <a:r>
              <a:rPr sz="1800" spc="-120" dirty="0">
                <a:latin typeface="Times New Roman"/>
                <a:cs typeface="Times New Roman"/>
              </a:rPr>
              <a:t>give </a:t>
            </a:r>
            <a:r>
              <a:rPr sz="1800" spc="-65" dirty="0">
                <a:latin typeface="Times New Roman"/>
                <a:cs typeface="Times New Roman"/>
              </a:rPr>
              <a:t>them </a:t>
            </a:r>
            <a:r>
              <a:rPr sz="1800" spc="-75" dirty="0">
                <a:latin typeface="Times New Roman"/>
                <a:cs typeface="Times New Roman"/>
              </a:rPr>
              <a:t>competitive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advantage.</a:t>
            </a:r>
            <a:endParaRPr sz="1800">
              <a:latin typeface="Times New Roman"/>
              <a:cs typeface="Times New Roman"/>
            </a:endParaRPr>
          </a:p>
          <a:p>
            <a:pPr marL="527685" marR="604520" indent="-5156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3333"/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1800" spc="-80" dirty="0">
                <a:latin typeface="Times New Roman"/>
                <a:cs typeface="Times New Roman"/>
              </a:rPr>
              <a:t>50 </a:t>
            </a:r>
            <a:r>
              <a:rPr sz="1800" spc="-100" dirty="0">
                <a:latin typeface="Times New Roman"/>
                <a:cs typeface="Times New Roman"/>
              </a:rPr>
              <a:t>companies </a:t>
            </a:r>
            <a:r>
              <a:rPr sz="1800" spc="-85" dirty="0">
                <a:latin typeface="Times New Roman"/>
                <a:cs typeface="Times New Roman"/>
              </a:rPr>
              <a:t>worldwide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90" dirty="0">
                <a:latin typeface="Times New Roman"/>
                <a:cs typeface="Times New Roman"/>
              </a:rPr>
              <a:t>spend </a:t>
            </a:r>
            <a:r>
              <a:rPr sz="1800" spc="-75" dirty="0">
                <a:latin typeface="Times New Roman"/>
                <a:cs typeface="Times New Roman"/>
              </a:rPr>
              <a:t>most </a:t>
            </a:r>
            <a:r>
              <a:rPr sz="1800" spc="-80" dirty="0">
                <a:latin typeface="Times New Roman"/>
                <a:cs typeface="Times New Roman"/>
              </a:rPr>
              <a:t>on </a:t>
            </a:r>
            <a:r>
              <a:rPr sz="1800" spc="-180" dirty="0">
                <a:latin typeface="Times New Roman"/>
                <a:cs typeface="Times New Roman"/>
              </a:rPr>
              <a:t>R&amp;D </a:t>
            </a:r>
            <a:r>
              <a:rPr sz="1800" spc="-70" dirty="0">
                <a:latin typeface="Times New Roman"/>
                <a:cs typeface="Times New Roman"/>
              </a:rPr>
              <a:t>are </a:t>
            </a:r>
            <a:r>
              <a:rPr sz="1800" spc="-100" dirty="0">
                <a:latin typeface="Times New Roman"/>
                <a:cs typeface="Times New Roman"/>
              </a:rPr>
              <a:t>all </a:t>
            </a:r>
            <a:r>
              <a:rPr sz="1800" spc="-65" dirty="0">
                <a:latin typeface="Times New Roman"/>
                <a:cs typeface="Times New Roman"/>
              </a:rPr>
              <a:t>headquartered </a:t>
            </a:r>
            <a:r>
              <a:rPr sz="1800" spc="-85" dirty="0">
                <a:latin typeface="Times New Roman"/>
                <a:cs typeface="Times New Roman"/>
              </a:rPr>
              <a:t>in </a:t>
            </a:r>
            <a:r>
              <a:rPr sz="1800" spc="-70" dirty="0">
                <a:latin typeface="Times New Roman"/>
                <a:cs typeface="Times New Roman"/>
              </a:rPr>
              <a:t>industrial  </a:t>
            </a:r>
            <a:r>
              <a:rPr sz="1800" spc="-50" dirty="0">
                <a:latin typeface="Times New Roman"/>
                <a:cs typeface="Times New Roman"/>
              </a:rPr>
              <a:t>countries. </a:t>
            </a:r>
            <a:r>
              <a:rPr sz="1800" spc="-140" dirty="0">
                <a:latin typeface="Times New Roman"/>
                <a:cs typeface="Times New Roman"/>
              </a:rPr>
              <a:t>(R&amp;D </a:t>
            </a:r>
            <a:r>
              <a:rPr sz="1800" spc="-70" dirty="0">
                <a:latin typeface="Times New Roman"/>
                <a:cs typeface="Times New Roman"/>
              </a:rPr>
              <a:t>Scoreboard, </a:t>
            </a:r>
            <a:r>
              <a:rPr sz="1800" spc="-110" dirty="0">
                <a:latin typeface="Times New Roman"/>
                <a:cs typeface="Times New Roman"/>
              </a:rPr>
              <a:t>Financial </a:t>
            </a:r>
            <a:r>
              <a:rPr sz="1800" spc="-70" dirty="0">
                <a:latin typeface="Times New Roman"/>
                <a:cs typeface="Times New Roman"/>
              </a:rPr>
              <a:t>Times, </a:t>
            </a:r>
            <a:r>
              <a:rPr sz="1800" spc="-90" dirty="0">
                <a:latin typeface="Times New Roman"/>
                <a:cs typeface="Times New Roman"/>
              </a:rPr>
              <a:t>June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25,1998)</a:t>
            </a:r>
            <a:endParaRPr sz="1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3333"/>
              <a:buFont typeface="Wingdings"/>
              <a:buChar char=""/>
              <a:tabLst>
                <a:tab pos="527685" algn="l"/>
                <a:tab pos="528320" algn="l"/>
              </a:tabLst>
            </a:pPr>
            <a:r>
              <a:rPr sz="1800" spc="-80" dirty="0">
                <a:latin typeface="Times New Roman"/>
                <a:cs typeface="Times New Roman"/>
              </a:rPr>
              <a:t>Dominant </a:t>
            </a:r>
            <a:r>
              <a:rPr sz="1800" spc="-75" dirty="0">
                <a:latin typeface="Times New Roman"/>
                <a:cs typeface="Times New Roman"/>
              </a:rPr>
              <a:t>position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70" dirty="0">
                <a:latin typeface="Times New Roman"/>
                <a:cs typeface="Times New Roman"/>
              </a:rPr>
              <a:t>industrial </a:t>
            </a:r>
            <a:r>
              <a:rPr sz="1800" spc="-60" dirty="0">
                <a:latin typeface="Times New Roman"/>
                <a:cs typeface="Times New Roman"/>
              </a:rPr>
              <a:t>countries </a:t>
            </a:r>
            <a:r>
              <a:rPr sz="1800" spc="-114" dirty="0">
                <a:latin typeface="Times New Roman"/>
                <a:cs typeface="Times New Roman"/>
              </a:rPr>
              <a:t>is </a:t>
            </a:r>
            <a:r>
              <a:rPr sz="1800" spc="-75" dirty="0">
                <a:latin typeface="Times New Roman"/>
                <a:cs typeface="Times New Roman"/>
              </a:rPr>
              <a:t>due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55" dirty="0">
                <a:latin typeface="Times New Roman"/>
                <a:cs typeface="Times New Roman"/>
              </a:rPr>
              <a:t>competition, </a:t>
            </a:r>
            <a:r>
              <a:rPr sz="1800" spc="-95" dirty="0">
                <a:latin typeface="Times New Roman"/>
                <a:cs typeface="Times New Roman"/>
              </a:rPr>
              <a:t>d</a:t>
            </a:r>
            <a:r>
              <a:rPr sz="1800" spc="-95" dirty="0">
                <a:solidFill>
                  <a:srgbClr val="006FC0"/>
                </a:solidFill>
                <a:latin typeface="Times New Roman"/>
                <a:cs typeface="Times New Roman"/>
              </a:rPr>
              <a:t>emanding </a:t>
            </a:r>
            <a:r>
              <a:rPr sz="1800" spc="-65" dirty="0">
                <a:solidFill>
                  <a:srgbClr val="006FC0"/>
                </a:solidFill>
                <a:latin typeface="Times New Roman"/>
                <a:cs typeface="Times New Roman"/>
              </a:rPr>
              <a:t>consumers,</a:t>
            </a:r>
            <a:r>
              <a:rPr sz="1800" spc="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1800" spc="-110" dirty="0">
                <a:solidFill>
                  <a:srgbClr val="006FC0"/>
                </a:solidFill>
                <a:latin typeface="Times New Roman"/>
                <a:cs typeface="Times New Roman"/>
              </a:rPr>
              <a:t>availability </a:t>
            </a:r>
            <a:r>
              <a:rPr sz="1800" spc="-105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1800" spc="-80" dirty="0">
                <a:solidFill>
                  <a:srgbClr val="006FC0"/>
                </a:solidFill>
                <a:latin typeface="Times New Roman"/>
                <a:cs typeface="Times New Roman"/>
              </a:rPr>
              <a:t>scientists </a:t>
            </a:r>
            <a:r>
              <a:rPr sz="1800" spc="-100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1800" spc="-75" dirty="0">
                <a:solidFill>
                  <a:srgbClr val="006FC0"/>
                </a:solidFill>
                <a:latin typeface="Times New Roman"/>
                <a:cs typeface="Times New Roman"/>
              </a:rPr>
              <a:t>engineers </a:t>
            </a:r>
            <a:r>
              <a:rPr sz="1800" spc="-100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1800" spc="-120" dirty="0">
                <a:solidFill>
                  <a:srgbClr val="006FC0"/>
                </a:solidFill>
                <a:latin typeface="Times New Roman"/>
                <a:cs typeface="Times New Roman"/>
              </a:rPr>
              <a:t>high</a:t>
            </a:r>
            <a:r>
              <a:rPr sz="1800" spc="1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006FC0"/>
                </a:solidFill>
                <a:latin typeface="Times New Roman"/>
                <a:cs typeface="Times New Roman"/>
              </a:rPr>
              <a:t>incomes.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28</a:t>
            </a:fld>
            <a:endParaRPr spc="4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3874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>
                <a:solidFill>
                  <a:srgbClr val="696363"/>
                </a:solidFill>
              </a:rPr>
              <a:t>Stage </a:t>
            </a:r>
            <a:r>
              <a:rPr dirty="0">
                <a:solidFill>
                  <a:srgbClr val="696363"/>
                </a:solidFill>
              </a:rPr>
              <a:t>2:</a:t>
            </a:r>
            <a:r>
              <a:rPr spc="-145" dirty="0">
                <a:solidFill>
                  <a:srgbClr val="696363"/>
                </a:solidFill>
              </a:rPr>
              <a:t> </a:t>
            </a:r>
            <a:r>
              <a:rPr spc="-484" dirty="0">
                <a:solidFill>
                  <a:srgbClr val="696363"/>
                </a:solidFill>
              </a:rPr>
              <a:t>GROWTH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38397"/>
            <a:ext cx="8305165" cy="4065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250" dirty="0">
                <a:latin typeface="Times New Roman"/>
                <a:cs typeface="Times New Roman"/>
              </a:rPr>
              <a:t>As </a:t>
            </a:r>
            <a:r>
              <a:rPr sz="2400" spc="-150" dirty="0">
                <a:latin typeface="Times New Roman"/>
                <a:cs typeface="Times New Roman"/>
              </a:rPr>
              <a:t>sales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125" dirty="0">
                <a:latin typeface="Times New Roman"/>
                <a:cs typeface="Times New Roman"/>
              </a:rPr>
              <a:t>new </a:t>
            </a:r>
            <a:r>
              <a:rPr sz="2400" spc="-75" dirty="0">
                <a:latin typeface="Times New Roman"/>
                <a:cs typeface="Times New Roman"/>
              </a:rPr>
              <a:t>product </a:t>
            </a:r>
            <a:r>
              <a:rPr sz="2400" spc="-135" dirty="0">
                <a:latin typeface="Times New Roman"/>
                <a:cs typeface="Times New Roman"/>
              </a:rPr>
              <a:t>grow, 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competitors 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enter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market.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130" dirty="0">
                <a:latin typeface="Times New Roman"/>
                <a:cs typeface="Times New Roman"/>
              </a:rPr>
              <a:t>Demand </a:t>
            </a:r>
            <a:r>
              <a:rPr sz="2400" spc="-130" dirty="0">
                <a:solidFill>
                  <a:srgbClr val="006FC0"/>
                </a:solidFill>
                <a:latin typeface="Times New Roman"/>
                <a:cs typeface="Times New Roman"/>
              </a:rPr>
              <a:t>grows </a:t>
            </a:r>
            <a:r>
              <a:rPr sz="2400" spc="-120" dirty="0">
                <a:solidFill>
                  <a:srgbClr val="006FC0"/>
                </a:solidFill>
                <a:latin typeface="Times New Roman"/>
                <a:cs typeface="Times New Roman"/>
              </a:rPr>
              <a:t>substantially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foreign 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markets</a:t>
            </a:r>
            <a:r>
              <a:rPr sz="2400" spc="-80" dirty="0">
                <a:latin typeface="Times New Roman"/>
                <a:cs typeface="Times New Roman"/>
              </a:rPr>
              <a:t>, </a:t>
            </a:r>
            <a:r>
              <a:rPr sz="2400" spc="-95" dirty="0">
                <a:latin typeface="Times New Roman"/>
                <a:cs typeface="Times New Roman"/>
              </a:rPr>
              <a:t>particularly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other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400" spc="-90" dirty="0">
                <a:latin typeface="Times New Roman"/>
                <a:cs typeface="Times New Roman"/>
              </a:rPr>
              <a:t>industrial </a:t>
            </a:r>
            <a:r>
              <a:rPr sz="2400" spc="-70" dirty="0">
                <a:latin typeface="Times New Roman"/>
                <a:cs typeface="Times New Roman"/>
              </a:rPr>
              <a:t>countries.</a:t>
            </a:r>
            <a:endParaRPr sz="2400">
              <a:latin typeface="Times New Roman"/>
              <a:cs typeface="Times New Roman"/>
            </a:endParaRPr>
          </a:p>
          <a:p>
            <a:pPr marL="285115" marR="226060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130" dirty="0">
                <a:latin typeface="Times New Roman"/>
                <a:cs typeface="Times New Roman"/>
              </a:rPr>
              <a:t>Demand </a:t>
            </a:r>
            <a:r>
              <a:rPr sz="2400" spc="-210" dirty="0">
                <a:latin typeface="Times New Roman"/>
                <a:cs typeface="Times New Roman"/>
              </a:rPr>
              <a:t>may </a:t>
            </a:r>
            <a:r>
              <a:rPr sz="2400" spc="-110" dirty="0">
                <a:latin typeface="Times New Roman"/>
                <a:cs typeface="Times New Roman"/>
              </a:rPr>
              <a:t>be </a:t>
            </a:r>
            <a:r>
              <a:rPr sz="2400" spc="-120" dirty="0">
                <a:latin typeface="Times New Roman"/>
                <a:cs typeface="Times New Roman"/>
              </a:rPr>
              <a:t>sufficient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25" dirty="0">
                <a:solidFill>
                  <a:srgbClr val="006FC0"/>
                </a:solidFill>
                <a:latin typeface="Times New Roman"/>
                <a:cs typeface="Times New Roman"/>
              </a:rPr>
              <a:t>justify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producing in </a:t>
            </a:r>
            <a:r>
              <a:rPr sz="2400" spc="-130" dirty="0">
                <a:solidFill>
                  <a:srgbClr val="006FC0"/>
                </a:solidFill>
                <a:latin typeface="Times New Roman"/>
                <a:cs typeface="Times New Roman"/>
              </a:rPr>
              <a:t>some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foreign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markets 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90" dirty="0">
                <a:latin typeface="Times New Roman"/>
                <a:cs typeface="Times New Roman"/>
              </a:rPr>
              <a:t>reduce </a:t>
            </a:r>
            <a:r>
              <a:rPr sz="2400" spc="-40" dirty="0">
                <a:latin typeface="Times New Roman"/>
                <a:cs typeface="Times New Roman"/>
              </a:rPr>
              <a:t>or </a:t>
            </a:r>
            <a:r>
              <a:rPr sz="2400" spc="-105" dirty="0">
                <a:latin typeface="Times New Roman"/>
                <a:cs typeface="Times New Roman"/>
              </a:rPr>
              <a:t>eliminate </a:t>
            </a:r>
            <a:r>
              <a:rPr sz="2400" spc="-70" dirty="0">
                <a:latin typeface="Times New Roman"/>
                <a:cs typeface="Times New Roman"/>
              </a:rPr>
              <a:t>transportation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charges.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140" dirty="0">
                <a:solidFill>
                  <a:srgbClr val="006FC0"/>
                </a:solidFill>
                <a:latin typeface="Times New Roman"/>
                <a:cs typeface="Times New Roman"/>
              </a:rPr>
              <a:t>Rapid </a:t>
            </a:r>
            <a:r>
              <a:rPr sz="2400" spc="-150" dirty="0">
                <a:solidFill>
                  <a:srgbClr val="006FC0"/>
                </a:solidFill>
                <a:latin typeface="Times New Roman"/>
                <a:cs typeface="Times New Roman"/>
              </a:rPr>
              <a:t>sales </a:t>
            </a:r>
            <a:r>
              <a:rPr sz="2400" spc="-100" dirty="0">
                <a:solidFill>
                  <a:srgbClr val="006FC0"/>
                </a:solidFill>
                <a:latin typeface="Times New Roman"/>
                <a:cs typeface="Times New Roman"/>
              </a:rPr>
              <a:t>growth </a:t>
            </a:r>
            <a:r>
              <a:rPr sz="2400" spc="-90" dirty="0">
                <a:solidFill>
                  <a:srgbClr val="006FC0"/>
                </a:solidFill>
                <a:latin typeface="Times New Roman"/>
                <a:cs typeface="Times New Roman"/>
              </a:rPr>
              <a:t>at </a:t>
            </a:r>
            <a:r>
              <a:rPr sz="2400" spc="-125" dirty="0">
                <a:solidFill>
                  <a:srgbClr val="006FC0"/>
                </a:solidFill>
                <a:latin typeface="Times New Roman"/>
                <a:cs typeface="Times New Roman"/>
              </a:rPr>
              <a:t>home </a:t>
            </a:r>
            <a:r>
              <a:rPr sz="2400" spc="-13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400" spc="-120" dirty="0">
                <a:solidFill>
                  <a:srgbClr val="006FC0"/>
                </a:solidFill>
                <a:latin typeface="Times New Roman"/>
                <a:cs typeface="Times New Roman"/>
              </a:rPr>
              <a:t>abroad </a:t>
            </a:r>
            <a:r>
              <a:rPr sz="2400" spc="-125" dirty="0">
                <a:solidFill>
                  <a:srgbClr val="006FC0"/>
                </a:solidFill>
                <a:latin typeface="Times New Roman"/>
                <a:cs typeface="Times New Roman"/>
              </a:rPr>
              <a:t>compels 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firms 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spc="-125" dirty="0">
                <a:solidFill>
                  <a:srgbClr val="006FC0"/>
                </a:solidFill>
                <a:latin typeface="Times New Roman"/>
                <a:cs typeface="Times New Roman"/>
              </a:rPr>
              <a:t>develop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process  technology.</a:t>
            </a:r>
            <a:endParaRPr sz="2400">
              <a:latin typeface="Times New Roman"/>
              <a:cs typeface="Times New Roman"/>
            </a:endParaRPr>
          </a:p>
          <a:p>
            <a:pPr marL="285115" marR="103505" indent="-273050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 </a:t>
            </a:r>
            <a:r>
              <a:rPr sz="2400" spc="-100" dirty="0">
                <a:latin typeface="Times New Roman"/>
                <a:cs typeface="Times New Roman"/>
              </a:rPr>
              <a:t>original </a:t>
            </a:r>
            <a:r>
              <a:rPr sz="2400" spc="-110" dirty="0">
                <a:latin typeface="Times New Roman"/>
                <a:cs typeface="Times New Roman"/>
              </a:rPr>
              <a:t>producing 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country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will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increase </a:t>
            </a:r>
            <a:r>
              <a:rPr sz="2400" spc="-90" dirty="0">
                <a:solidFill>
                  <a:srgbClr val="006FC0"/>
                </a:solidFill>
                <a:latin typeface="Times New Roman"/>
                <a:cs typeface="Times New Roman"/>
              </a:rPr>
              <a:t>its </a:t>
            </a:r>
            <a:r>
              <a:rPr sz="2400" spc="-65" dirty="0">
                <a:solidFill>
                  <a:srgbClr val="006FC0"/>
                </a:solidFill>
                <a:latin typeface="Times New Roman"/>
                <a:cs typeface="Times New Roman"/>
              </a:rPr>
              <a:t>exports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in this </a:t>
            </a:r>
            <a:r>
              <a:rPr sz="2400" spc="-130" dirty="0">
                <a:solidFill>
                  <a:srgbClr val="006FC0"/>
                </a:solidFill>
                <a:latin typeface="Times New Roman"/>
                <a:cs typeface="Times New Roman"/>
              </a:rPr>
              <a:t>stage </a:t>
            </a:r>
            <a:r>
              <a:rPr sz="2400" spc="-75" dirty="0">
                <a:latin typeface="Times New Roman"/>
                <a:cs typeface="Times New Roman"/>
              </a:rPr>
              <a:t>but  </a:t>
            </a:r>
            <a:r>
              <a:rPr sz="2400" spc="-120" dirty="0">
                <a:latin typeface="Times New Roman"/>
                <a:cs typeface="Times New Roman"/>
              </a:rPr>
              <a:t>lose </a:t>
            </a:r>
            <a:r>
              <a:rPr sz="2400" spc="-75" dirty="0">
                <a:latin typeface="Times New Roman"/>
                <a:cs typeface="Times New Roman"/>
              </a:rPr>
              <a:t>certain </a:t>
            </a:r>
            <a:r>
              <a:rPr sz="2400" spc="-170" dirty="0">
                <a:latin typeface="Times New Roman"/>
                <a:cs typeface="Times New Roman"/>
              </a:rPr>
              <a:t>key </a:t>
            </a:r>
            <a:r>
              <a:rPr sz="2400" spc="-65" dirty="0">
                <a:latin typeface="Times New Roman"/>
                <a:cs typeface="Times New Roman"/>
              </a:rPr>
              <a:t>exports </a:t>
            </a:r>
            <a:r>
              <a:rPr sz="2400" spc="-110" dirty="0">
                <a:latin typeface="Times New Roman"/>
                <a:cs typeface="Times New Roman"/>
              </a:rPr>
              <a:t>markets in </a:t>
            </a:r>
            <a:r>
              <a:rPr sz="2400" spc="-135" dirty="0">
                <a:latin typeface="Times New Roman"/>
                <a:cs typeface="Times New Roman"/>
              </a:rPr>
              <a:t>which </a:t>
            </a:r>
            <a:r>
              <a:rPr sz="2400" spc="-80" dirty="0">
                <a:latin typeface="Times New Roman"/>
                <a:cs typeface="Times New Roman"/>
              </a:rPr>
              <a:t>competitors </a:t>
            </a:r>
            <a:r>
              <a:rPr sz="2400" spc="-120" dirty="0">
                <a:latin typeface="Times New Roman"/>
                <a:cs typeface="Times New Roman"/>
              </a:rPr>
              <a:t>commence </a:t>
            </a:r>
            <a:r>
              <a:rPr sz="2400" spc="-130" dirty="0">
                <a:latin typeface="Times New Roman"/>
                <a:cs typeface="Times New Roman"/>
              </a:rPr>
              <a:t>local  </a:t>
            </a:r>
            <a:r>
              <a:rPr sz="2400" spc="-70" dirty="0">
                <a:latin typeface="Times New Roman"/>
                <a:cs typeface="Times New Roman"/>
              </a:rPr>
              <a:t>production.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29</a:t>
            </a:fld>
            <a:endParaRPr spc="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67320"/>
            <a:ext cx="8237220" cy="58032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India's Pharmaceutical</a:t>
            </a:r>
            <a:r>
              <a:rPr sz="26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Industry</a:t>
            </a:r>
            <a:endParaRPr sz="2600">
              <a:latin typeface="Times New Roman"/>
              <a:cs typeface="Times New Roman"/>
            </a:endParaRPr>
          </a:p>
          <a:p>
            <a:pPr marL="285115" marR="14604" indent="-273050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65" dirty="0">
                <a:latin typeface="Times New Roman"/>
                <a:cs typeface="Times New Roman"/>
              </a:rPr>
              <a:t>One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great </a:t>
            </a:r>
            <a:r>
              <a:rPr sz="2600" spc="-160" dirty="0">
                <a:latin typeface="Times New Roman"/>
                <a:cs typeface="Times New Roman"/>
              </a:rPr>
              <a:t>success </a:t>
            </a:r>
            <a:r>
              <a:rPr sz="2600" spc="-90" dirty="0">
                <a:latin typeface="Times New Roman"/>
                <a:cs typeface="Times New Roman"/>
              </a:rPr>
              <a:t>stories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90" dirty="0">
                <a:latin typeface="Times New Roman"/>
                <a:cs typeface="Times New Roman"/>
              </a:rPr>
              <a:t>international </a:t>
            </a:r>
            <a:r>
              <a:rPr sz="2600" spc="-70" dirty="0">
                <a:latin typeface="Times New Roman"/>
                <a:cs typeface="Times New Roman"/>
              </a:rPr>
              <a:t>trade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35" dirty="0">
                <a:latin typeface="Times New Roman"/>
                <a:cs typeface="Times New Roman"/>
              </a:rPr>
              <a:t>recent  </a:t>
            </a:r>
            <a:r>
              <a:rPr sz="2600" spc="-140" dirty="0">
                <a:latin typeface="Times New Roman"/>
                <a:cs typeface="Times New Roman"/>
              </a:rPr>
              <a:t>years </a:t>
            </a:r>
            <a:r>
              <a:rPr sz="2600" spc="-190" dirty="0">
                <a:latin typeface="Times New Roman"/>
                <a:cs typeface="Times New Roman"/>
              </a:rPr>
              <a:t>has </a:t>
            </a:r>
            <a:r>
              <a:rPr sz="2600" spc="-114" dirty="0">
                <a:latin typeface="Times New Roman"/>
                <a:cs typeface="Times New Roman"/>
              </a:rPr>
              <a:t>been</a:t>
            </a:r>
            <a:r>
              <a:rPr sz="2600" spc="42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strong </a:t>
            </a:r>
            <a:r>
              <a:rPr sz="2600" spc="-105" dirty="0">
                <a:latin typeface="Times New Roman"/>
                <a:cs typeface="Times New Roman"/>
              </a:rPr>
              <a:t>growth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35" dirty="0">
                <a:latin typeface="Times New Roman"/>
                <a:cs typeface="Times New Roman"/>
              </a:rPr>
              <a:t>India's </a:t>
            </a:r>
            <a:r>
              <a:rPr sz="2600" spc="-120" dirty="0">
                <a:latin typeface="Times New Roman"/>
                <a:cs typeface="Times New Roman"/>
              </a:rPr>
              <a:t>pharmaceutical  </a:t>
            </a:r>
            <a:r>
              <a:rPr sz="2600" spc="-105" dirty="0">
                <a:latin typeface="Times New Roman"/>
                <a:cs typeface="Times New Roman"/>
              </a:rPr>
              <a:t>industry. </a:t>
            </a: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30" dirty="0">
                <a:latin typeface="Times New Roman"/>
                <a:cs typeface="Times New Roman"/>
              </a:rPr>
              <a:t>used </a:t>
            </a:r>
            <a:r>
              <a:rPr sz="2600" spc="-40" dirty="0">
                <a:latin typeface="Times New Roman"/>
                <a:cs typeface="Times New Roman"/>
              </a:rPr>
              <a:t>to </a:t>
            </a:r>
            <a:r>
              <a:rPr sz="2600" spc="-125" dirty="0">
                <a:latin typeface="Times New Roman"/>
                <a:cs typeface="Times New Roman"/>
              </a:rPr>
              <a:t>be </a:t>
            </a:r>
            <a:r>
              <a:rPr sz="2600" spc="-145" dirty="0">
                <a:latin typeface="Times New Roman"/>
                <a:cs typeface="Times New Roman"/>
              </a:rPr>
              <a:t>known </a:t>
            </a:r>
            <a:r>
              <a:rPr sz="2600" spc="-95" dirty="0">
                <a:latin typeface="Times New Roman"/>
                <a:cs typeface="Times New Roman"/>
              </a:rPr>
              <a:t>for </a:t>
            </a:r>
            <a:r>
              <a:rPr sz="2600" spc="-120" dirty="0">
                <a:latin typeface="Times New Roman"/>
                <a:cs typeface="Times New Roman"/>
              </a:rPr>
              <a:t>producing </a:t>
            </a:r>
            <a:r>
              <a:rPr sz="2600" spc="-135" dirty="0">
                <a:latin typeface="Times New Roman"/>
                <a:cs typeface="Times New Roman"/>
              </a:rPr>
              <a:t>cheap  </a:t>
            </a:r>
            <a:r>
              <a:rPr sz="2600" spc="-160" dirty="0">
                <a:latin typeface="Times New Roman"/>
                <a:cs typeface="Times New Roman"/>
              </a:rPr>
              <a:t>knockoffs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90" dirty="0">
                <a:latin typeface="Times New Roman"/>
                <a:cs typeface="Times New Roman"/>
              </a:rPr>
              <a:t>patented </a:t>
            </a:r>
            <a:r>
              <a:rPr sz="2600" spc="-110" dirty="0">
                <a:latin typeface="Times New Roman"/>
                <a:cs typeface="Times New Roman"/>
              </a:rPr>
              <a:t>drugs </a:t>
            </a:r>
            <a:r>
              <a:rPr sz="2600" spc="-135" dirty="0">
                <a:latin typeface="Times New Roman"/>
                <a:cs typeface="Times New Roman"/>
              </a:rPr>
              <a:t>discovered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110" dirty="0">
                <a:latin typeface="Times New Roman"/>
                <a:cs typeface="Times New Roman"/>
              </a:rPr>
              <a:t>Western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60" dirty="0">
                <a:latin typeface="Times New Roman"/>
                <a:cs typeface="Times New Roman"/>
              </a:rPr>
              <a:t>Japanese  </a:t>
            </a:r>
            <a:r>
              <a:rPr sz="2600" spc="-120" dirty="0">
                <a:latin typeface="Times New Roman"/>
                <a:cs typeface="Times New Roman"/>
              </a:rPr>
              <a:t>pharmaceutical </a:t>
            </a:r>
            <a:r>
              <a:rPr sz="2600" spc="-125" dirty="0">
                <a:latin typeface="Times New Roman"/>
                <a:cs typeface="Times New Roman"/>
              </a:rPr>
              <a:t>companies. </a:t>
            </a:r>
            <a:r>
              <a:rPr sz="2600" spc="-155" dirty="0">
                <a:latin typeface="Times New Roman"/>
                <a:cs typeface="Times New Roman"/>
              </a:rPr>
              <a:t>This </a:t>
            </a:r>
            <a:r>
              <a:rPr sz="2600" spc="-145" dirty="0">
                <a:latin typeface="Times New Roman"/>
                <a:cs typeface="Times New Roman"/>
              </a:rPr>
              <a:t>made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industry </a:t>
            </a:r>
            <a:r>
              <a:rPr sz="2600" spc="-125" dirty="0">
                <a:latin typeface="Times New Roman"/>
                <a:cs typeface="Times New Roman"/>
              </a:rPr>
              <a:t>something </a:t>
            </a:r>
            <a:r>
              <a:rPr sz="2600" spc="-155" dirty="0">
                <a:latin typeface="Times New Roman"/>
                <a:cs typeface="Times New Roman"/>
              </a:rPr>
              <a:t>of  </a:t>
            </a:r>
            <a:r>
              <a:rPr sz="2600" spc="-160" dirty="0">
                <a:latin typeface="Times New Roman"/>
                <a:cs typeface="Times New Roman"/>
              </a:rPr>
              <a:t>an </a:t>
            </a:r>
            <a:r>
              <a:rPr sz="2600" spc="-90" dirty="0">
                <a:latin typeface="Times New Roman"/>
                <a:cs typeface="Times New Roman"/>
              </a:rPr>
              <a:t>international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outsider.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75" dirty="0">
                <a:latin typeface="Times New Roman"/>
                <a:cs typeface="Times New Roman"/>
              </a:rPr>
              <a:t>Since </a:t>
            </a:r>
            <a:r>
              <a:rPr sz="2600" spc="-120" dirty="0">
                <a:latin typeface="Times New Roman"/>
                <a:cs typeface="Times New Roman"/>
              </a:rPr>
              <a:t>they </a:t>
            </a:r>
            <a:r>
              <a:rPr sz="2600" spc="-145" dirty="0">
                <a:latin typeface="Times New Roman"/>
                <a:cs typeface="Times New Roman"/>
              </a:rPr>
              <a:t>made </a:t>
            </a:r>
            <a:r>
              <a:rPr sz="2600" spc="-140" dirty="0">
                <a:latin typeface="Times New Roman"/>
                <a:cs typeface="Times New Roman"/>
              </a:rPr>
              <a:t>copies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90" dirty="0">
                <a:latin typeface="Times New Roman"/>
                <a:cs typeface="Times New Roman"/>
              </a:rPr>
              <a:t>patented</a:t>
            </a:r>
            <a:r>
              <a:rPr sz="2600" spc="4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products,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10" dirty="0">
                <a:latin typeface="Times New Roman"/>
                <a:cs typeface="Times New Roman"/>
              </a:rPr>
              <a:t>therefore  </a:t>
            </a:r>
            <a:r>
              <a:rPr sz="2600" spc="-120" dirty="0">
                <a:latin typeface="Times New Roman"/>
                <a:cs typeface="Times New Roman"/>
              </a:rPr>
              <a:t>violated </a:t>
            </a:r>
            <a:r>
              <a:rPr sz="2600" spc="-95" dirty="0">
                <a:latin typeface="Times New Roman"/>
                <a:cs typeface="Times New Roman"/>
              </a:rPr>
              <a:t>intellectual </a:t>
            </a:r>
            <a:r>
              <a:rPr sz="2600" spc="-60" dirty="0">
                <a:latin typeface="Times New Roman"/>
                <a:cs typeface="Times New Roman"/>
              </a:rPr>
              <a:t>property </a:t>
            </a:r>
            <a:r>
              <a:rPr sz="2600" spc="-70" dirty="0">
                <a:latin typeface="Times New Roman"/>
                <a:cs typeface="Times New Roman"/>
              </a:rPr>
              <a:t>rights, </a:t>
            </a:r>
            <a:r>
              <a:rPr sz="2600" spc="-145" dirty="0">
                <a:latin typeface="Times New Roman"/>
                <a:cs typeface="Times New Roman"/>
              </a:rPr>
              <a:t>Indian companies </a:t>
            </a:r>
            <a:r>
              <a:rPr sz="2600" spc="-110" dirty="0">
                <a:latin typeface="Times New Roman"/>
                <a:cs typeface="Times New Roman"/>
              </a:rPr>
              <a:t>were </a:t>
            </a:r>
            <a:r>
              <a:rPr sz="2600" spc="-65" dirty="0">
                <a:latin typeface="Times New Roman"/>
                <a:cs typeface="Times New Roman"/>
              </a:rPr>
              <a:t>not  </a:t>
            </a:r>
            <a:r>
              <a:rPr sz="2600" spc="-150" dirty="0">
                <a:latin typeface="Times New Roman"/>
                <a:cs typeface="Times New Roman"/>
              </a:rPr>
              <a:t>allowed </a:t>
            </a:r>
            <a:r>
              <a:rPr sz="2600" spc="-40" dirty="0">
                <a:latin typeface="Times New Roman"/>
                <a:cs typeface="Times New Roman"/>
              </a:rPr>
              <a:t>to </a:t>
            </a:r>
            <a:r>
              <a:rPr sz="2600" spc="-125" dirty="0">
                <a:latin typeface="Times New Roman"/>
                <a:cs typeface="Times New Roman"/>
              </a:rPr>
              <a:t>sell </a:t>
            </a:r>
            <a:r>
              <a:rPr sz="2600" spc="-110" dirty="0">
                <a:latin typeface="Times New Roman"/>
                <a:cs typeface="Times New Roman"/>
              </a:rPr>
              <a:t>these </a:t>
            </a:r>
            <a:r>
              <a:rPr sz="2600" spc="-100" dirty="0">
                <a:latin typeface="Times New Roman"/>
                <a:cs typeface="Times New Roman"/>
              </a:rPr>
              <a:t>products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30" dirty="0">
                <a:latin typeface="Times New Roman"/>
                <a:cs typeface="Times New Roman"/>
              </a:rPr>
              <a:t>developed </a:t>
            </a:r>
            <a:r>
              <a:rPr sz="2600" spc="-95" dirty="0">
                <a:latin typeface="Times New Roman"/>
                <a:cs typeface="Times New Roman"/>
              </a:rPr>
              <a:t>markets. </a:t>
            </a:r>
            <a:r>
              <a:rPr sz="2600" spc="-90" dirty="0">
                <a:latin typeface="Times New Roman"/>
                <a:cs typeface="Times New Roman"/>
              </a:rPr>
              <a:t>With </a:t>
            </a:r>
            <a:r>
              <a:rPr sz="2600" spc="-114" dirty="0">
                <a:latin typeface="Times New Roman"/>
                <a:cs typeface="Times New Roman"/>
              </a:rPr>
              <a:t>no  </a:t>
            </a:r>
            <a:r>
              <a:rPr sz="2600" spc="-145" dirty="0">
                <a:latin typeface="Times New Roman"/>
                <a:cs typeface="Times New Roman"/>
              </a:rPr>
              <a:t>assurance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65" dirty="0">
                <a:latin typeface="Times New Roman"/>
                <a:cs typeface="Times New Roman"/>
              </a:rPr>
              <a:t>their </a:t>
            </a:r>
            <a:r>
              <a:rPr sz="2600" spc="-95" dirty="0">
                <a:latin typeface="Times New Roman"/>
                <a:cs typeface="Times New Roman"/>
              </a:rPr>
              <a:t>intellectual </a:t>
            </a:r>
            <a:r>
              <a:rPr sz="2600" spc="-65" dirty="0">
                <a:latin typeface="Times New Roman"/>
                <a:cs typeface="Times New Roman"/>
              </a:rPr>
              <a:t>property </a:t>
            </a:r>
            <a:r>
              <a:rPr sz="2600" spc="-135" dirty="0">
                <a:latin typeface="Times New Roman"/>
                <a:cs typeface="Times New Roman"/>
              </a:rPr>
              <a:t>would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55" dirty="0">
                <a:latin typeface="Times New Roman"/>
                <a:cs typeface="Times New Roman"/>
              </a:rPr>
              <a:t>protected,  </a:t>
            </a:r>
            <a:r>
              <a:rPr sz="2600" spc="-125" dirty="0">
                <a:latin typeface="Times New Roman"/>
                <a:cs typeface="Times New Roman"/>
              </a:rPr>
              <a:t>foreign </a:t>
            </a:r>
            <a:r>
              <a:rPr sz="2600" spc="-90" dirty="0">
                <a:latin typeface="Times New Roman"/>
                <a:cs typeface="Times New Roman"/>
              </a:rPr>
              <a:t>drug </a:t>
            </a:r>
            <a:r>
              <a:rPr sz="2600" spc="-145" dirty="0">
                <a:latin typeface="Times New Roman"/>
                <a:cs typeface="Times New Roman"/>
              </a:rPr>
              <a:t>companies </a:t>
            </a:r>
            <a:r>
              <a:rPr sz="2600" spc="-120" dirty="0">
                <a:latin typeface="Times New Roman"/>
                <a:cs typeface="Times New Roman"/>
              </a:rPr>
              <a:t>refused </a:t>
            </a:r>
            <a:r>
              <a:rPr sz="2600" spc="-40" dirty="0">
                <a:latin typeface="Times New Roman"/>
                <a:cs typeface="Times New Roman"/>
              </a:rPr>
              <a:t>to </a:t>
            </a:r>
            <a:r>
              <a:rPr sz="2600" spc="-140" dirty="0">
                <a:latin typeface="Times New Roman"/>
                <a:cs typeface="Times New Roman"/>
              </a:rPr>
              <a:t>invest </a:t>
            </a:r>
            <a:r>
              <a:rPr sz="2600" spc="-45" dirty="0">
                <a:latin typeface="Times New Roman"/>
                <a:cs typeface="Times New Roman"/>
              </a:rPr>
              <a:t>in, </a:t>
            </a:r>
            <a:r>
              <a:rPr sz="2600" spc="-50" dirty="0">
                <a:latin typeface="Times New Roman"/>
                <a:cs typeface="Times New Roman"/>
              </a:rPr>
              <a:t>partner </a:t>
            </a:r>
            <a:r>
              <a:rPr sz="2600" spc="-60" dirty="0">
                <a:latin typeface="Times New Roman"/>
                <a:cs typeface="Times New Roman"/>
              </a:rPr>
              <a:t>with, </a:t>
            </a:r>
            <a:r>
              <a:rPr sz="2600" spc="-45" dirty="0">
                <a:latin typeface="Times New Roman"/>
                <a:cs typeface="Times New Roman"/>
              </a:rPr>
              <a:t>or </a:t>
            </a:r>
            <a:r>
              <a:rPr sz="2600" spc="-165" dirty="0">
                <a:latin typeface="Times New Roman"/>
                <a:cs typeface="Times New Roman"/>
              </a:rPr>
              <a:t>buy 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42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their </a:t>
            </a:r>
            <a:r>
              <a:rPr sz="2600" spc="-145" dirty="0">
                <a:latin typeface="Times New Roman"/>
                <a:cs typeface="Times New Roman"/>
              </a:rPr>
              <a:t>Indian </a:t>
            </a:r>
            <a:r>
              <a:rPr sz="2600" spc="-55" dirty="0">
                <a:latin typeface="Times New Roman"/>
                <a:cs typeface="Times New Roman"/>
              </a:rPr>
              <a:t>counterparts, further </a:t>
            </a:r>
            <a:r>
              <a:rPr sz="2600" spc="-114" dirty="0">
                <a:latin typeface="Times New Roman"/>
                <a:cs typeface="Times New Roman"/>
              </a:rPr>
              <a:t>limiting</a:t>
            </a:r>
            <a:r>
              <a:rPr sz="2600" spc="42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55" dirty="0">
                <a:latin typeface="Times New Roman"/>
                <a:cs typeface="Times New Roman"/>
              </a:rPr>
              <a:t>business  </a:t>
            </a:r>
            <a:r>
              <a:rPr sz="2600" spc="-80" dirty="0">
                <a:latin typeface="Times New Roman"/>
                <a:cs typeface="Times New Roman"/>
              </a:rPr>
              <a:t>opportunities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45" dirty="0">
                <a:latin typeface="Times New Roman"/>
                <a:cs typeface="Times New Roman"/>
              </a:rPr>
              <a:t>Indian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companies.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409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>
                <a:solidFill>
                  <a:srgbClr val="696363"/>
                </a:solidFill>
              </a:rPr>
              <a:t>Stage </a:t>
            </a:r>
            <a:r>
              <a:rPr dirty="0">
                <a:solidFill>
                  <a:srgbClr val="696363"/>
                </a:solidFill>
              </a:rPr>
              <a:t>3:</a:t>
            </a:r>
            <a:r>
              <a:rPr spc="-130" dirty="0">
                <a:solidFill>
                  <a:srgbClr val="696363"/>
                </a:solidFill>
              </a:rPr>
              <a:t> </a:t>
            </a:r>
            <a:r>
              <a:rPr spc="-430" dirty="0">
                <a:solidFill>
                  <a:srgbClr val="696363"/>
                </a:solidFill>
              </a:rPr>
              <a:t>MATURITY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2" y="1518026"/>
            <a:ext cx="8204200" cy="391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140" dirty="0">
                <a:solidFill>
                  <a:srgbClr val="0D0D0D"/>
                </a:solidFill>
                <a:latin typeface="Times New Roman"/>
                <a:cs typeface="Times New Roman"/>
              </a:rPr>
              <a:t>At 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maturity 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stage,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worldwide </a:t>
            </a:r>
            <a:r>
              <a:rPr sz="2400" spc="-120" dirty="0">
                <a:solidFill>
                  <a:srgbClr val="006FC0"/>
                </a:solidFill>
                <a:latin typeface="Times New Roman"/>
                <a:cs typeface="Times New Roman"/>
              </a:rPr>
              <a:t>demand </a:t>
            </a:r>
            <a:r>
              <a:rPr sz="2400" spc="-135" dirty="0">
                <a:solidFill>
                  <a:srgbClr val="006FC0"/>
                </a:solidFill>
                <a:latin typeface="Times New Roman"/>
                <a:cs typeface="Times New Roman"/>
              </a:rPr>
              <a:t>begins 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spc="-135" dirty="0">
                <a:solidFill>
                  <a:srgbClr val="006FC0"/>
                </a:solidFill>
                <a:latin typeface="Times New Roman"/>
                <a:cs typeface="Times New Roman"/>
              </a:rPr>
              <a:t>level </a:t>
            </a:r>
            <a:r>
              <a:rPr sz="2400" spc="-90" dirty="0">
                <a:solidFill>
                  <a:srgbClr val="006FC0"/>
                </a:solidFill>
                <a:latin typeface="Times New Roman"/>
                <a:cs typeface="Times New Roman"/>
              </a:rPr>
              <a:t>off, </a:t>
            </a:r>
            <a:r>
              <a:rPr sz="2400" spc="-125" dirty="0">
                <a:solidFill>
                  <a:srgbClr val="006FC0"/>
                </a:solidFill>
                <a:latin typeface="Times New Roman"/>
                <a:cs typeface="Times New Roman"/>
              </a:rPr>
              <a:t>although </a:t>
            </a:r>
            <a:r>
              <a:rPr sz="2400" spc="-45" dirty="0">
                <a:solidFill>
                  <a:srgbClr val="006FC0"/>
                </a:solidFill>
                <a:latin typeface="Times New Roman"/>
                <a:cs typeface="Times New Roman"/>
              </a:rPr>
              <a:t>it  </a:t>
            </a:r>
            <a:r>
              <a:rPr sz="2400" spc="-210" dirty="0">
                <a:solidFill>
                  <a:srgbClr val="006FC0"/>
                </a:solidFill>
                <a:latin typeface="Times New Roman"/>
                <a:cs typeface="Times New Roman"/>
              </a:rPr>
              <a:t>may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be </a:t>
            </a:r>
            <a:r>
              <a:rPr sz="2400" spc="-130" dirty="0">
                <a:solidFill>
                  <a:srgbClr val="006FC0"/>
                </a:solidFill>
                <a:latin typeface="Times New Roman"/>
                <a:cs typeface="Times New Roman"/>
              </a:rPr>
              <a:t>growing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400" spc="-130" dirty="0">
                <a:solidFill>
                  <a:srgbClr val="006FC0"/>
                </a:solidFill>
                <a:latin typeface="Times New Roman"/>
                <a:cs typeface="Times New Roman"/>
              </a:rPr>
              <a:t>some 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countries </a:t>
            </a:r>
            <a:r>
              <a:rPr sz="2400" spc="-13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400" spc="-120" dirty="0">
                <a:solidFill>
                  <a:srgbClr val="006FC0"/>
                </a:solidFill>
                <a:latin typeface="Times New Roman"/>
                <a:cs typeface="Times New Roman"/>
              </a:rPr>
              <a:t>declining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400" spc="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others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5115" marR="50800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Product 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models become </a:t>
            </a:r>
            <a:r>
              <a:rPr sz="2400" spc="-160" dirty="0">
                <a:solidFill>
                  <a:srgbClr val="006FC0"/>
                </a:solidFill>
                <a:latin typeface="Times New Roman"/>
                <a:cs typeface="Times New Roman"/>
              </a:rPr>
              <a:t>highly 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standardized, </a:t>
            </a:r>
            <a:r>
              <a:rPr sz="2400" spc="-155" dirty="0">
                <a:solidFill>
                  <a:srgbClr val="006FC0"/>
                </a:solidFill>
                <a:latin typeface="Times New Roman"/>
                <a:cs typeface="Times New Roman"/>
              </a:rPr>
              <a:t>making </a:t>
            </a:r>
            <a:r>
              <a:rPr sz="2400" spc="-100" dirty="0">
                <a:solidFill>
                  <a:srgbClr val="006FC0"/>
                </a:solidFill>
                <a:latin typeface="Times New Roman"/>
                <a:cs typeface="Times New Roman"/>
              </a:rPr>
              <a:t>cost </a:t>
            </a:r>
            <a:r>
              <a:rPr sz="2400" spc="-150" dirty="0">
                <a:solidFill>
                  <a:srgbClr val="006FC0"/>
                </a:solidFill>
                <a:latin typeface="Times New Roman"/>
                <a:cs typeface="Times New Roman"/>
              </a:rPr>
              <a:t>an </a:t>
            </a:r>
            <a:r>
              <a:rPr sz="2400" spc="-65" dirty="0">
                <a:solidFill>
                  <a:srgbClr val="006FC0"/>
                </a:solidFill>
                <a:latin typeface="Times New Roman"/>
                <a:cs typeface="Times New Roman"/>
              </a:rPr>
              <a:t>important  </a:t>
            </a:r>
            <a:r>
              <a:rPr sz="2400" spc="-100" dirty="0">
                <a:solidFill>
                  <a:srgbClr val="006FC0"/>
                </a:solidFill>
                <a:latin typeface="Times New Roman"/>
                <a:cs typeface="Times New Roman"/>
              </a:rPr>
              <a:t>competitive</a:t>
            </a:r>
            <a:r>
              <a:rPr sz="24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weapon.</a:t>
            </a:r>
            <a:endParaRPr sz="2400">
              <a:latin typeface="Times New Roman"/>
              <a:cs typeface="Times New Roman"/>
            </a:endParaRPr>
          </a:p>
          <a:p>
            <a:pPr marL="285115" marR="27940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There 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2400" spc="-120" dirty="0">
                <a:solidFill>
                  <a:srgbClr val="006FC0"/>
                </a:solidFill>
                <a:latin typeface="Times New Roman"/>
                <a:cs typeface="Times New Roman"/>
              </a:rPr>
              <a:t>incentives 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spc="-120" dirty="0">
                <a:solidFill>
                  <a:srgbClr val="006FC0"/>
                </a:solidFill>
                <a:latin typeface="Times New Roman"/>
                <a:cs typeface="Times New Roman"/>
              </a:rPr>
              <a:t>begin </a:t>
            </a:r>
            <a:r>
              <a:rPr sz="2400" spc="-155" dirty="0">
                <a:solidFill>
                  <a:srgbClr val="006FC0"/>
                </a:solidFill>
                <a:latin typeface="Times New Roman"/>
                <a:cs typeface="Times New Roman"/>
              </a:rPr>
              <a:t>moving 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plants 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emerging markets 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where  unskilled, </a:t>
            </a:r>
            <a:r>
              <a:rPr sz="2400" spc="-125" dirty="0">
                <a:solidFill>
                  <a:srgbClr val="006FC0"/>
                </a:solidFill>
                <a:latin typeface="Times New Roman"/>
                <a:cs typeface="Times New Roman"/>
              </a:rPr>
              <a:t>inexpensive </a:t>
            </a:r>
            <a:r>
              <a:rPr sz="2400" spc="-100" dirty="0">
                <a:solidFill>
                  <a:srgbClr val="006FC0"/>
                </a:solidFill>
                <a:latin typeface="Times New Roman"/>
                <a:cs typeface="Times New Roman"/>
              </a:rPr>
              <a:t>labor </a:t>
            </a:r>
            <a:r>
              <a:rPr sz="2400" spc="-150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efficie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nt 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standardized 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processes. 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It  </a:t>
            </a:r>
            <a:r>
              <a:rPr sz="2400" spc="-105" dirty="0">
                <a:solidFill>
                  <a:srgbClr val="0D0D0D"/>
                </a:solidFill>
                <a:latin typeface="Times New Roman"/>
                <a:cs typeface="Times New Roman"/>
              </a:rPr>
              <a:t>reduces 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per 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unit 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cost 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their 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output.The </a:t>
            </a:r>
            <a:r>
              <a:rPr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lower 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per 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unit 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cost creates  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demand 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in emerging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markets.</a:t>
            </a:r>
            <a:endParaRPr sz="2400">
              <a:latin typeface="Times New Roman"/>
              <a:cs typeface="Times New Roman"/>
            </a:endParaRPr>
          </a:p>
          <a:p>
            <a:pPr marL="285115" marR="465455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5416"/>
              <a:buFont typeface="Wingdings"/>
              <a:buChar char=""/>
              <a:tabLst>
                <a:tab pos="285750" algn="l"/>
              </a:tabLst>
            </a:pPr>
            <a:r>
              <a:rPr sz="2400" spc="-85" dirty="0">
                <a:solidFill>
                  <a:srgbClr val="0D0D0D"/>
                </a:solidFill>
                <a:latin typeface="Times New Roman"/>
                <a:cs typeface="Times New Roman"/>
              </a:rPr>
              <a:t>Exports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decrease 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from 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400" spc="-135" dirty="0">
                <a:solidFill>
                  <a:srgbClr val="006FC0"/>
                </a:solidFill>
                <a:latin typeface="Times New Roman"/>
                <a:cs typeface="Times New Roman"/>
              </a:rPr>
              <a:t>innovating 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country </a:t>
            </a:r>
            <a:r>
              <a:rPr sz="2400" spc="-190" dirty="0">
                <a:solidFill>
                  <a:srgbClr val="006FC0"/>
                </a:solidFill>
                <a:latin typeface="Times New Roman"/>
                <a:cs typeface="Times New Roman"/>
              </a:rPr>
              <a:t>as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foreign 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production  </a:t>
            </a:r>
            <a:r>
              <a:rPr sz="2400" spc="-135" dirty="0">
                <a:solidFill>
                  <a:srgbClr val="006FC0"/>
                </a:solidFill>
                <a:latin typeface="Times New Roman"/>
                <a:cs typeface="Times New Roman"/>
              </a:rPr>
              <a:t>displaces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30</a:t>
            </a:fld>
            <a:endParaRPr spc="4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3815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>
                <a:solidFill>
                  <a:srgbClr val="696363"/>
                </a:solidFill>
              </a:rPr>
              <a:t>Stage </a:t>
            </a:r>
            <a:r>
              <a:rPr dirty="0">
                <a:solidFill>
                  <a:srgbClr val="696363"/>
                </a:solidFill>
              </a:rPr>
              <a:t>4:</a:t>
            </a:r>
            <a:r>
              <a:rPr spc="-145" dirty="0">
                <a:solidFill>
                  <a:srgbClr val="696363"/>
                </a:solidFill>
              </a:rPr>
              <a:t> </a:t>
            </a:r>
            <a:r>
              <a:rPr spc="-355" dirty="0">
                <a:solidFill>
                  <a:srgbClr val="696363"/>
                </a:solidFill>
              </a:rPr>
              <a:t>DECLINE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2" y="1513454"/>
            <a:ext cx="829437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14020" indent="-273050">
              <a:lnSpc>
                <a:spcPct val="100000"/>
              </a:lnSpc>
              <a:spcBef>
                <a:spcPts val="105"/>
              </a:spcBef>
            </a:pPr>
            <a:r>
              <a:rPr sz="2200" spc="50" dirty="0">
                <a:solidFill>
                  <a:srgbClr val="FF0000"/>
                </a:solidFill>
                <a:latin typeface="Arial"/>
                <a:cs typeface="Arial"/>
              </a:rPr>
              <a:t></a:t>
            </a:r>
            <a:r>
              <a:rPr sz="2600" spc="50" dirty="0">
                <a:latin typeface="Times New Roman"/>
                <a:cs typeface="Times New Roman"/>
              </a:rPr>
              <a:t>As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85" dirty="0">
                <a:latin typeface="Times New Roman"/>
                <a:cs typeface="Times New Roman"/>
              </a:rPr>
              <a:t>product </a:t>
            </a:r>
            <a:r>
              <a:rPr sz="2600" spc="-185" dirty="0">
                <a:latin typeface="Times New Roman"/>
                <a:cs typeface="Times New Roman"/>
              </a:rPr>
              <a:t>moves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decline </a:t>
            </a:r>
            <a:r>
              <a:rPr sz="2600" spc="-105" dirty="0">
                <a:latin typeface="Times New Roman"/>
                <a:cs typeface="Times New Roman"/>
              </a:rPr>
              <a:t>stage, </a:t>
            </a:r>
            <a:r>
              <a:rPr sz="2600" spc="-110" dirty="0">
                <a:latin typeface="Times New Roman"/>
                <a:cs typeface="Times New Roman"/>
              </a:rPr>
              <a:t>those </a:t>
            </a:r>
            <a:r>
              <a:rPr sz="2600" spc="-114" dirty="0">
                <a:latin typeface="Times New Roman"/>
                <a:cs typeface="Times New Roman"/>
              </a:rPr>
              <a:t>factors </a:t>
            </a:r>
            <a:r>
              <a:rPr sz="2600" spc="-170" dirty="0">
                <a:latin typeface="Times New Roman"/>
                <a:cs typeface="Times New Roman"/>
              </a:rPr>
              <a:t>occurring  </a:t>
            </a:r>
            <a:r>
              <a:rPr sz="2600" spc="-105" dirty="0">
                <a:latin typeface="Times New Roman"/>
                <a:cs typeface="Times New Roman"/>
              </a:rPr>
              <a:t>during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mature </a:t>
            </a:r>
            <a:r>
              <a:rPr sz="2600" spc="-140" dirty="0">
                <a:latin typeface="Times New Roman"/>
                <a:cs typeface="Times New Roman"/>
              </a:rPr>
              <a:t>stage </a:t>
            </a:r>
            <a:r>
              <a:rPr sz="2600" spc="-100" dirty="0">
                <a:latin typeface="Times New Roman"/>
                <a:cs typeface="Times New Roman"/>
              </a:rPr>
              <a:t>continue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12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evolve.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</a:pPr>
            <a:r>
              <a:rPr sz="2200" spc="75" dirty="0">
                <a:solidFill>
                  <a:srgbClr val="FF0000"/>
                </a:solidFill>
                <a:latin typeface="Arial"/>
                <a:cs typeface="Arial"/>
              </a:rPr>
              <a:t>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markets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industrial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countries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decline </a:t>
            </a:r>
            <a:r>
              <a:rPr sz="2600" spc="-90" dirty="0">
                <a:solidFill>
                  <a:srgbClr val="006FC0"/>
                </a:solidFill>
                <a:latin typeface="Times New Roman"/>
                <a:cs typeface="Times New Roman"/>
              </a:rPr>
              <a:t>more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rapidly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than </a:t>
            </a:r>
            <a:r>
              <a:rPr sz="2600" spc="-240" dirty="0">
                <a:solidFill>
                  <a:srgbClr val="006FC0"/>
                </a:solidFill>
                <a:latin typeface="Times New Roman"/>
                <a:cs typeface="Times New Roman"/>
              </a:rPr>
              <a:t>those 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in emerging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markets </a:t>
            </a:r>
            <a:r>
              <a:rPr sz="2600" spc="-204" dirty="0">
                <a:solidFill>
                  <a:srgbClr val="006FC0"/>
                </a:solidFill>
                <a:latin typeface="Times New Roman"/>
                <a:cs typeface="Times New Roman"/>
              </a:rPr>
              <a:t>as 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rich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customers 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demand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ever-newer 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products.</a:t>
            </a:r>
            <a:endParaRPr sz="2600">
              <a:latin typeface="Times New Roman"/>
              <a:cs typeface="Times New Roman"/>
            </a:endParaRPr>
          </a:p>
          <a:p>
            <a:pPr marL="285115" marR="324485" indent="-273050">
              <a:lnSpc>
                <a:spcPct val="100000"/>
              </a:lnSpc>
              <a:spcBef>
                <a:spcPts val="600"/>
              </a:spcBef>
            </a:pPr>
            <a:r>
              <a:rPr sz="2200" spc="75" dirty="0">
                <a:solidFill>
                  <a:srgbClr val="FF0000"/>
                </a:solidFill>
                <a:latin typeface="Arial"/>
                <a:cs typeface="Arial"/>
              </a:rPr>
              <a:t>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40" dirty="0">
                <a:latin typeface="Times New Roman"/>
                <a:cs typeface="Times New Roman"/>
              </a:rPr>
              <a:t>which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innovation </a:t>
            </a:r>
            <a:r>
              <a:rPr sz="2600" spc="-80" dirty="0">
                <a:latin typeface="Times New Roman"/>
                <a:cs typeface="Times New Roman"/>
              </a:rPr>
              <a:t>first </a:t>
            </a:r>
            <a:r>
              <a:rPr sz="2600" spc="-105" dirty="0">
                <a:latin typeface="Times New Roman"/>
                <a:cs typeface="Times New Roman"/>
              </a:rPr>
              <a:t>emerged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50" dirty="0">
                <a:latin typeface="Times New Roman"/>
                <a:cs typeface="Times New Roman"/>
              </a:rPr>
              <a:t>exported  </a:t>
            </a:r>
            <a:r>
              <a:rPr sz="2600" spc="-70" dirty="0">
                <a:latin typeface="Times New Roman"/>
                <a:cs typeface="Times New Roman"/>
              </a:rPr>
              <a:t>from, 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becomes 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06FC0"/>
                </a:solidFill>
                <a:latin typeface="Times New Roman"/>
                <a:cs typeface="Times New Roman"/>
              </a:rPr>
              <a:t>importer</a:t>
            </a:r>
            <a:r>
              <a:rPr sz="2600" spc="-6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31</a:t>
            </a:fld>
            <a:endParaRPr spc="4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5107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>
                <a:solidFill>
                  <a:srgbClr val="696363"/>
                </a:solidFill>
              </a:rPr>
              <a:t>Graphical </a:t>
            </a:r>
            <a:r>
              <a:rPr spc="-55" dirty="0">
                <a:solidFill>
                  <a:srgbClr val="696363"/>
                </a:solidFill>
              </a:rPr>
              <a:t>Interpretation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54" y="1612910"/>
            <a:ext cx="8820150" cy="5054600"/>
            <a:chOff x="146054" y="1612910"/>
            <a:chExt cx="8820150" cy="5054600"/>
          </a:xfrm>
        </p:grpSpPr>
        <p:sp>
          <p:nvSpPr>
            <p:cNvPr id="4" name="object 4"/>
            <p:cNvSpPr/>
            <p:nvPr/>
          </p:nvSpPr>
          <p:spPr>
            <a:xfrm>
              <a:off x="152399" y="1612910"/>
              <a:ext cx="8813810" cy="4787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32</a:t>
            </a:fld>
            <a:endParaRPr spc="4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marR="5080">
              <a:lnSpc>
                <a:spcPct val="100000"/>
              </a:lnSpc>
              <a:spcBef>
                <a:spcPts val="95"/>
              </a:spcBef>
            </a:pPr>
            <a:r>
              <a:rPr spc="-85" dirty="0">
                <a:solidFill>
                  <a:srgbClr val="696363"/>
                </a:solidFill>
              </a:rPr>
              <a:t>Verification </a:t>
            </a:r>
            <a:r>
              <a:rPr spc="-30" dirty="0">
                <a:solidFill>
                  <a:srgbClr val="696363"/>
                </a:solidFill>
              </a:rPr>
              <a:t>of </a:t>
            </a:r>
            <a:r>
              <a:rPr spc="-465" dirty="0">
                <a:solidFill>
                  <a:srgbClr val="696363"/>
                </a:solidFill>
              </a:rPr>
              <a:t>PLC </a:t>
            </a:r>
            <a:r>
              <a:rPr spc="-190" dirty="0">
                <a:solidFill>
                  <a:srgbClr val="696363"/>
                </a:solidFill>
              </a:rPr>
              <a:t>Theory </a:t>
            </a:r>
            <a:r>
              <a:rPr spc="-110" dirty="0">
                <a:solidFill>
                  <a:srgbClr val="696363"/>
                </a:solidFill>
              </a:rPr>
              <a:t>along  </a:t>
            </a:r>
            <a:r>
              <a:rPr spc="-175" dirty="0">
                <a:solidFill>
                  <a:srgbClr val="696363"/>
                </a:solidFill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2" y="1513454"/>
            <a:ext cx="8337550" cy="3669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678180" indent="-273050" algn="just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85" dirty="0">
                <a:latin typeface="Times New Roman"/>
                <a:cs typeface="Times New Roman"/>
              </a:rPr>
              <a:t>PLC </a:t>
            </a:r>
            <a:r>
              <a:rPr sz="2600" spc="-85" dirty="0">
                <a:latin typeface="Times New Roman"/>
                <a:cs typeface="Times New Roman"/>
              </a:rPr>
              <a:t>theory </a:t>
            </a:r>
            <a:r>
              <a:rPr sz="2600" spc="-140" dirty="0">
                <a:latin typeface="Times New Roman"/>
                <a:cs typeface="Times New Roman"/>
              </a:rPr>
              <a:t>holds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location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95" dirty="0">
                <a:latin typeface="Times New Roman"/>
                <a:cs typeface="Times New Roman"/>
              </a:rPr>
              <a:t>production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75" dirty="0">
                <a:latin typeface="Times New Roman"/>
                <a:cs typeface="Times New Roman"/>
              </a:rPr>
              <a:t>serve  </a:t>
            </a:r>
            <a:r>
              <a:rPr sz="2600" spc="-105" dirty="0">
                <a:latin typeface="Times New Roman"/>
                <a:cs typeface="Times New Roman"/>
              </a:rPr>
              <a:t>world </a:t>
            </a:r>
            <a:r>
              <a:rPr sz="2600" spc="-114" dirty="0">
                <a:latin typeface="Times New Roman"/>
                <a:cs typeface="Times New Roman"/>
              </a:rPr>
              <a:t>markets </a:t>
            </a:r>
            <a:r>
              <a:rPr sz="2600" spc="-145" dirty="0">
                <a:latin typeface="Times New Roman"/>
                <a:cs typeface="Times New Roman"/>
              </a:rPr>
              <a:t>shifts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production </a:t>
            </a:r>
            <a:r>
              <a:rPr sz="2600" spc="-180" dirty="0">
                <a:latin typeface="Times New Roman"/>
                <a:cs typeface="Times New Roman"/>
              </a:rPr>
              <a:t>move </a:t>
            </a:r>
            <a:r>
              <a:rPr sz="2600" spc="-105" dirty="0">
                <a:latin typeface="Times New Roman"/>
                <a:cs typeface="Times New Roman"/>
              </a:rPr>
              <a:t>through </a:t>
            </a:r>
            <a:r>
              <a:rPr sz="2600" spc="-65" dirty="0">
                <a:latin typeface="Times New Roman"/>
                <a:cs typeface="Times New Roman"/>
              </a:rPr>
              <a:t>their </a:t>
            </a:r>
            <a:r>
              <a:rPr sz="2600" spc="-135" dirty="0">
                <a:latin typeface="Times New Roman"/>
                <a:cs typeface="Times New Roman"/>
              </a:rPr>
              <a:t>life  </a:t>
            </a:r>
            <a:r>
              <a:rPr sz="2600" spc="-110" dirty="0">
                <a:latin typeface="Times New Roman"/>
                <a:cs typeface="Times New Roman"/>
              </a:rPr>
              <a:t>cycle.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  <a:tab pos="4837430" algn="l"/>
                <a:tab pos="7054215" algn="l"/>
              </a:tabLst>
            </a:pPr>
            <a:r>
              <a:rPr sz="2600" spc="-100" dirty="0">
                <a:latin typeface="Times New Roman"/>
                <a:cs typeface="Times New Roman"/>
              </a:rPr>
              <a:t>Products </a:t>
            </a:r>
            <a:r>
              <a:rPr sz="2600" spc="-150" dirty="0">
                <a:latin typeface="Times New Roman"/>
                <a:cs typeface="Times New Roman"/>
              </a:rPr>
              <a:t>such </a:t>
            </a:r>
            <a:r>
              <a:rPr sz="2600" spc="-204" dirty="0">
                <a:latin typeface="Times New Roman"/>
                <a:cs typeface="Times New Roman"/>
              </a:rPr>
              <a:t>as 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ballpoint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pens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portable</a:t>
            </a:r>
            <a:r>
              <a:rPr sz="26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calculators	</a:t>
            </a:r>
            <a:r>
              <a:rPr sz="2600" spc="-204" dirty="0">
                <a:solidFill>
                  <a:srgbClr val="006FC0"/>
                </a:solidFill>
                <a:latin typeface="Times New Roman"/>
                <a:cs typeface="Times New Roman"/>
              </a:rPr>
              <a:t>have 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followed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this </a:t>
            </a:r>
            <a:r>
              <a:rPr sz="2600" spc="-35" dirty="0">
                <a:solidFill>
                  <a:srgbClr val="006FC0"/>
                </a:solidFill>
                <a:latin typeface="Times New Roman"/>
                <a:cs typeface="Times New Roman"/>
              </a:rPr>
              <a:t>pattern. </a:t>
            </a:r>
            <a:r>
              <a:rPr sz="2600" spc="-160" dirty="0">
                <a:latin typeface="Times New Roman"/>
                <a:cs typeface="Times New Roman"/>
              </a:rPr>
              <a:t>They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were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first	</a:t>
            </a:r>
            <a:r>
              <a:rPr sz="2600" spc="-105" dirty="0">
                <a:latin typeface="Times New Roman"/>
                <a:cs typeface="Times New Roman"/>
              </a:rPr>
              <a:t>produced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45" dirty="0">
                <a:latin typeface="Times New Roman"/>
                <a:cs typeface="Times New Roman"/>
              </a:rPr>
              <a:t>single  </a:t>
            </a:r>
            <a:r>
              <a:rPr sz="2600" spc="-100" dirty="0">
                <a:latin typeface="Times New Roman"/>
                <a:cs typeface="Times New Roman"/>
              </a:rPr>
              <a:t>industrial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30" dirty="0">
                <a:latin typeface="Times New Roman"/>
                <a:cs typeface="Times New Roman"/>
              </a:rPr>
              <a:t>sold </a:t>
            </a:r>
            <a:r>
              <a:rPr sz="2600" spc="-100" dirty="0">
                <a:latin typeface="Times New Roman"/>
                <a:cs typeface="Times New Roman"/>
              </a:rPr>
              <a:t>at </a:t>
            </a:r>
            <a:r>
              <a:rPr sz="2600" spc="-165" dirty="0">
                <a:latin typeface="Times New Roman"/>
                <a:cs typeface="Times New Roman"/>
              </a:rPr>
              <a:t>high </a:t>
            </a:r>
            <a:r>
              <a:rPr sz="2600" spc="-70" dirty="0">
                <a:latin typeface="Times New Roman"/>
                <a:cs typeface="Times New Roman"/>
              </a:rPr>
              <a:t>price.Then </a:t>
            </a:r>
            <a:r>
              <a:rPr sz="2600" spc="-95" dirty="0">
                <a:latin typeface="Times New Roman"/>
                <a:cs typeface="Times New Roman"/>
              </a:rPr>
              <a:t>production </a:t>
            </a:r>
            <a:r>
              <a:rPr sz="2600" spc="-120" dirty="0">
                <a:latin typeface="Times New Roman"/>
                <a:cs typeface="Times New Roman"/>
              </a:rPr>
              <a:t>shifted </a:t>
            </a:r>
            <a:r>
              <a:rPr sz="2600" spc="-35" dirty="0">
                <a:latin typeface="Times New Roman"/>
                <a:cs typeface="Times New Roman"/>
              </a:rPr>
              <a:t>to  </a:t>
            </a:r>
            <a:r>
              <a:rPr sz="2600" spc="-100" dirty="0">
                <a:latin typeface="Times New Roman"/>
                <a:cs typeface="Times New Roman"/>
              </a:rPr>
              <a:t>multiple industrial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25" dirty="0">
                <a:latin typeface="Times New Roman"/>
                <a:cs typeface="Times New Roman"/>
              </a:rPr>
              <a:t>locations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05" dirty="0">
                <a:latin typeface="Times New Roman"/>
                <a:cs typeface="Times New Roman"/>
              </a:rPr>
              <a:t>serve </a:t>
            </a:r>
            <a:r>
              <a:rPr sz="2600" spc="-110" dirty="0">
                <a:latin typeface="Times New Roman"/>
                <a:cs typeface="Times New Roman"/>
              </a:rPr>
              <a:t>those </a:t>
            </a:r>
            <a:r>
              <a:rPr sz="2600" spc="-140" dirty="0">
                <a:latin typeface="Times New Roman"/>
                <a:cs typeface="Times New Roman"/>
              </a:rPr>
              <a:t>local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markets.</a:t>
            </a:r>
            <a:endParaRPr sz="2600">
              <a:latin typeface="Times New Roman"/>
              <a:cs typeface="Times New Roman"/>
            </a:endParaRPr>
          </a:p>
          <a:p>
            <a:pPr marL="285115" marR="410209">
              <a:lnSpc>
                <a:spcPct val="100000"/>
              </a:lnSpc>
              <a:spcBef>
                <a:spcPts val="5"/>
              </a:spcBef>
            </a:pPr>
            <a:r>
              <a:rPr sz="2600" spc="-170" dirty="0">
                <a:latin typeface="Times New Roman"/>
                <a:cs typeface="Times New Roman"/>
              </a:rPr>
              <a:t>Finally,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most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production 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in emerging 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markets,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prices </a:t>
            </a:r>
            <a:r>
              <a:rPr sz="2600" spc="-204" dirty="0">
                <a:solidFill>
                  <a:srgbClr val="006FC0"/>
                </a:solidFill>
                <a:latin typeface="Times New Roman"/>
                <a:cs typeface="Times New Roman"/>
              </a:rPr>
              <a:t>have 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declined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33</a:t>
            </a:fld>
            <a:endParaRPr spc="4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383865"/>
            <a:ext cx="5441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>
                <a:solidFill>
                  <a:srgbClr val="696363"/>
                </a:solidFill>
              </a:rPr>
              <a:t>Limitations </a:t>
            </a:r>
            <a:r>
              <a:rPr spc="-30" dirty="0">
                <a:solidFill>
                  <a:srgbClr val="696363"/>
                </a:solidFill>
              </a:rPr>
              <a:t>of </a:t>
            </a:r>
            <a:r>
              <a:rPr spc="-459" dirty="0">
                <a:solidFill>
                  <a:srgbClr val="696363"/>
                </a:solidFill>
              </a:rPr>
              <a:t>PLC</a:t>
            </a:r>
            <a:r>
              <a:rPr spc="-320" dirty="0">
                <a:solidFill>
                  <a:srgbClr val="696363"/>
                </a:solidFill>
              </a:rPr>
              <a:t> </a:t>
            </a:r>
            <a:r>
              <a:rPr spc="-190" dirty="0">
                <a:solidFill>
                  <a:srgbClr val="696363"/>
                </a:solidFill>
              </a:rPr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2" y="1001390"/>
            <a:ext cx="8283575" cy="446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5475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solidFill>
                  <a:srgbClr val="696363"/>
                </a:solidFill>
                <a:latin typeface="Arial"/>
                <a:cs typeface="Arial"/>
              </a:rPr>
              <a:t>Why </a:t>
            </a:r>
            <a:r>
              <a:rPr sz="2000" spc="10" dirty="0">
                <a:solidFill>
                  <a:srgbClr val="696363"/>
                </a:solidFill>
                <a:latin typeface="Arial"/>
                <a:cs typeface="Arial"/>
              </a:rPr>
              <a:t>shift </a:t>
            </a:r>
            <a:r>
              <a:rPr sz="2000" spc="-10" dirty="0">
                <a:solidFill>
                  <a:srgbClr val="696363"/>
                </a:solidFill>
                <a:latin typeface="Arial"/>
                <a:cs typeface="Arial"/>
              </a:rPr>
              <a:t>in </a:t>
            </a:r>
            <a:r>
              <a:rPr sz="2000" spc="-35" dirty="0">
                <a:solidFill>
                  <a:srgbClr val="696363"/>
                </a:solidFill>
                <a:latin typeface="Arial"/>
                <a:cs typeface="Arial"/>
              </a:rPr>
              <a:t>production </a:t>
            </a:r>
            <a:r>
              <a:rPr sz="2000" spc="-30" dirty="0">
                <a:solidFill>
                  <a:srgbClr val="696363"/>
                </a:solidFill>
                <a:latin typeface="Arial"/>
                <a:cs typeface="Arial"/>
              </a:rPr>
              <a:t>location </a:t>
            </a:r>
            <a:r>
              <a:rPr sz="2000" spc="-55" dirty="0">
                <a:solidFill>
                  <a:srgbClr val="696363"/>
                </a:solidFill>
                <a:latin typeface="Arial"/>
                <a:cs typeface="Arial"/>
              </a:rPr>
              <a:t>do </a:t>
            </a:r>
            <a:r>
              <a:rPr sz="2000" spc="-15" dirty="0">
                <a:solidFill>
                  <a:srgbClr val="696363"/>
                </a:solidFill>
                <a:latin typeface="Arial"/>
                <a:cs typeface="Arial"/>
              </a:rPr>
              <a:t>not </a:t>
            </a:r>
            <a:r>
              <a:rPr sz="2000" spc="-30" dirty="0">
                <a:solidFill>
                  <a:srgbClr val="696363"/>
                </a:solidFill>
                <a:latin typeface="Arial"/>
                <a:cs typeface="Arial"/>
              </a:rPr>
              <a:t>take </a:t>
            </a:r>
            <a:r>
              <a:rPr sz="2000" spc="-50" dirty="0">
                <a:solidFill>
                  <a:srgbClr val="696363"/>
                </a:solidFill>
                <a:latin typeface="Arial"/>
                <a:cs typeface="Arial"/>
              </a:rPr>
              <a:t>place </a:t>
            </a:r>
            <a:r>
              <a:rPr sz="2000" spc="-30" dirty="0">
                <a:solidFill>
                  <a:srgbClr val="696363"/>
                </a:solidFill>
                <a:latin typeface="Arial"/>
                <a:cs typeface="Arial"/>
              </a:rPr>
              <a:t>for </a:t>
            </a:r>
            <a:r>
              <a:rPr sz="2000" spc="-65" dirty="0">
                <a:solidFill>
                  <a:srgbClr val="696363"/>
                </a:solidFill>
                <a:latin typeface="Arial"/>
                <a:cs typeface="Arial"/>
              </a:rPr>
              <a:t>some</a:t>
            </a:r>
            <a:r>
              <a:rPr sz="2000" spc="-254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696363"/>
                </a:solidFill>
                <a:latin typeface="Arial"/>
                <a:cs typeface="Arial"/>
              </a:rPr>
              <a:t>products?</a:t>
            </a:r>
            <a:endParaRPr sz="2000">
              <a:latin typeface="Arial"/>
              <a:cs typeface="Arial"/>
            </a:endParaRPr>
          </a:p>
          <a:p>
            <a:pPr marL="469900" marR="135890" indent="-457200">
              <a:lnSpc>
                <a:spcPct val="100000"/>
              </a:lnSpc>
              <a:spcBef>
                <a:spcPts val="1680"/>
              </a:spcBef>
              <a:buClr>
                <a:srgbClr val="D24716"/>
              </a:buClr>
              <a:buSzPct val="84090"/>
              <a:buAutoNum type="arabicPeriod"/>
              <a:tabLst>
                <a:tab pos="469265" algn="l"/>
                <a:tab pos="469900" algn="l"/>
              </a:tabLst>
            </a:pPr>
            <a:r>
              <a:rPr sz="2200" spc="-90" dirty="0">
                <a:latin typeface="Times New Roman"/>
                <a:cs typeface="Times New Roman"/>
              </a:rPr>
              <a:t>Products </a:t>
            </a:r>
            <a:r>
              <a:rPr sz="2200" spc="-40" dirty="0">
                <a:latin typeface="Times New Roman"/>
                <a:cs typeface="Times New Roman"/>
              </a:rPr>
              <a:t>that, </a:t>
            </a:r>
            <a:r>
              <a:rPr sz="2200" spc="-130" dirty="0">
                <a:latin typeface="Times New Roman"/>
                <a:cs typeface="Times New Roman"/>
              </a:rPr>
              <a:t>because of </a:t>
            </a:r>
            <a:r>
              <a:rPr sz="2200" spc="-120" dirty="0">
                <a:latin typeface="Times New Roman"/>
                <a:cs typeface="Times New Roman"/>
              </a:rPr>
              <a:t>very </a:t>
            </a:r>
            <a:r>
              <a:rPr sz="2200" spc="-95" dirty="0">
                <a:latin typeface="Times New Roman"/>
                <a:cs typeface="Times New Roman"/>
              </a:rPr>
              <a:t>rapid innovation, </a:t>
            </a:r>
            <a:r>
              <a:rPr sz="2200" spc="-175" dirty="0">
                <a:latin typeface="Times New Roman"/>
                <a:cs typeface="Times New Roman"/>
              </a:rPr>
              <a:t>have </a:t>
            </a:r>
            <a:r>
              <a:rPr sz="2200" spc="-90" dirty="0">
                <a:latin typeface="Times New Roman"/>
                <a:cs typeface="Times New Roman"/>
              </a:rPr>
              <a:t>extremely </a:t>
            </a:r>
            <a:r>
              <a:rPr sz="2200" spc="-60" dirty="0">
                <a:latin typeface="Times New Roman"/>
                <a:cs typeface="Times New Roman"/>
              </a:rPr>
              <a:t>short </a:t>
            </a:r>
            <a:r>
              <a:rPr sz="2200" spc="-114" dirty="0">
                <a:latin typeface="Times New Roman"/>
                <a:cs typeface="Times New Roman"/>
              </a:rPr>
              <a:t>life  </a:t>
            </a:r>
            <a:r>
              <a:rPr sz="2200" spc="-100" dirty="0">
                <a:latin typeface="Times New Roman"/>
                <a:cs typeface="Times New Roman"/>
              </a:rPr>
              <a:t>cycles, </a:t>
            </a:r>
            <a:r>
              <a:rPr sz="2200" spc="-125" dirty="0">
                <a:latin typeface="Times New Roman"/>
                <a:cs typeface="Times New Roman"/>
              </a:rPr>
              <a:t>which </a:t>
            </a:r>
            <a:r>
              <a:rPr sz="2200" spc="-145" dirty="0">
                <a:latin typeface="Times New Roman"/>
                <a:cs typeface="Times New Roman"/>
              </a:rPr>
              <a:t>make </a:t>
            </a:r>
            <a:r>
              <a:rPr sz="2200" spc="-40" dirty="0">
                <a:latin typeface="Times New Roman"/>
                <a:cs typeface="Times New Roman"/>
              </a:rPr>
              <a:t>it </a:t>
            </a:r>
            <a:r>
              <a:rPr sz="2200" spc="-120" dirty="0">
                <a:latin typeface="Times New Roman"/>
                <a:cs typeface="Times New Roman"/>
              </a:rPr>
              <a:t>impossible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140" dirty="0">
                <a:latin typeface="Times New Roman"/>
                <a:cs typeface="Times New Roman"/>
              </a:rPr>
              <a:t>achieve </a:t>
            </a:r>
            <a:r>
              <a:rPr sz="2200" spc="-95" dirty="0">
                <a:latin typeface="Times New Roman"/>
                <a:cs typeface="Times New Roman"/>
              </a:rPr>
              <a:t>cost </a:t>
            </a:r>
            <a:r>
              <a:rPr sz="2200" spc="-80" dirty="0">
                <a:latin typeface="Times New Roman"/>
                <a:cs typeface="Times New Roman"/>
              </a:rPr>
              <a:t>reduction </a:t>
            </a:r>
            <a:r>
              <a:rPr sz="2200" spc="-180" dirty="0">
                <a:latin typeface="Times New Roman"/>
                <a:cs typeface="Times New Roman"/>
              </a:rPr>
              <a:t>by </a:t>
            </a:r>
            <a:r>
              <a:rPr sz="2200" spc="-145" dirty="0">
                <a:latin typeface="Times New Roman"/>
                <a:cs typeface="Times New Roman"/>
              </a:rPr>
              <a:t>moving  </a:t>
            </a:r>
            <a:r>
              <a:rPr sz="2200" spc="-80" dirty="0">
                <a:latin typeface="Times New Roman"/>
                <a:cs typeface="Times New Roman"/>
              </a:rPr>
              <a:t>production </a:t>
            </a:r>
            <a:r>
              <a:rPr sz="2200" spc="-100" dirty="0">
                <a:latin typeface="Times New Roman"/>
                <a:cs typeface="Times New Roman"/>
              </a:rPr>
              <a:t>from </a:t>
            </a:r>
            <a:r>
              <a:rPr sz="2200" spc="-95" dirty="0">
                <a:latin typeface="Times New Roman"/>
                <a:cs typeface="Times New Roman"/>
              </a:rPr>
              <a:t>one </a:t>
            </a:r>
            <a:r>
              <a:rPr sz="2200" spc="-80" dirty="0">
                <a:latin typeface="Times New Roman"/>
                <a:cs typeface="Times New Roman"/>
              </a:rPr>
              <a:t>country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80" dirty="0">
                <a:latin typeface="Times New Roman"/>
                <a:cs typeface="Times New Roman"/>
              </a:rPr>
              <a:t>another</a:t>
            </a:r>
            <a:r>
              <a:rPr sz="2200" spc="-80" dirty="0">
                <a:solidFill>
                  <a:srgbClr val="006FC0"/>
                </a:solidFill>
                <a:latin typeface="Times New Roman"/>
                <a:cs typeface="Times New Roman"/>
              </a:rPr>
              <a:t>. </a:t>
            </a:r>
            <a:r>
              <a:rPr sz="2200" spc="-120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200" spc="-110" dirty="0">
                <a:solidFill>
                  <a:srgbClr val="006FC0"/>
                </a:solidFill>
                <a:latin typeface="Times New Roman"/>
                <a:cs typeface="Times New Roman"/>
              </a:rPr>
              <a:t>example </a:t>
            </a:r>
            <a:r>
              <a:rPr sz="2200" spc="-70" dirty="0">
                <a:solidFill>
                  <a:srgbClr val="006FC0"/>
                </a:solidFill>
                <a:latin typeface="Times New Roman"/>
                <a:cs typeface="Times New Roman"/>
              </a:rPr>
              <a:t>product </a:t>
            </a:r>
            <a:r>
              <a:rPr sz="2200" spc="-114" dirty="0">
                <a:solidFill>
                  <a:srgbClr val="006FC0"/>
                </a:solidFill>
                <a:latin typeface="Times New Roman"/>
                <a:cs typeface="Times New Roman"/>
              </a:rPr>
              <a:t>obsolescence  </a:t>
            </a:r>
            <a:r>
              <a:rPr sz="2200" spc="-95" dirty="0">
                <a:solidFill>
                  <a:srgbClr val="006FC0"/>
                </a:solidFill>
                <a:latin typeface="Times New Roman"/>
                <a:cs typeface="Times New Roman"/>
              </a:rPr>
              <a:t>occurs </a:t>
            </a:r>
            <a:r>
              <a:rPr sz="2200" spc="-135" dirty="0">
                <a:solidFill>
                  <a:srgbClr val="006FC0"/>
                </a:solidFill>
                <a:latin typeface="Times New Roman"/>
                <a:cs typeface="Times New Roman"/>
              </a:rPr>
              <a:t>so </a:t>
            </a:r>
            <a:r>
              <a:rPr sz="2200" spc="-110" dirty="0">
                <a:solidFill>
                  <a:srgbClr val="006FC0"/>
                </a:solidFill>
                <a:latin typeface="Times New Roman"/>
                <a:cs typeface="Times New Roman"/>
              </a:rPr>
              <a:t>rapidly </a:t>
            </a:r>
            <a:r>
              <a:rPr sz="2200" spc="-80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200" spc="-160" dirty="0">
                <a:solidFill>
                  <a:srgbClr val="006FC0"/>
                </a:solidFill>
                <a:latin typeface="Times New Roman"/>
                <a:cs typeface="Times New Roman"/>
              </a:rPr>
              <a:t>many </a:t>
            </a:r>
            <a:r>
              <a:rPr sz="2200" spc="-85" dirty="0">
                <a:solidFill>
                  <a:srgbClr val="006FC0"/>
                </a:solidFill>
                <a:latin typeface="Times New Roman"/>
                <a:cs typeface="Times New Roman"/>
              </a:rPr>
              <a:t>electronic</a:t>
            </a:r>
            <a:r>
              <a:rPr sz="2200" spc="3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006FC0"/>
                </a:solidFill>
                <a:latin typeface="Times New Roman"/>
                <a:cs typeface="Times New Roman"/>
              </a:rPr>
              <a:t>products</a:t>
            </a:r>
            <a:r>
              <a:rPr sz="2200" spc="-7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090"/>
              <a:buAutoNum type="arabicPeriod"/>
              <a:tabLst>
                <a:tab pos="469265" algn="l"/>
                <a:tab pos="469900" algn="l"/>
              </a:tabLst>
            </a:pPr>
            <a:r>
              <a:rPr sz="2200" spc="-110" dirty="0">
                <a:latin typeface="Times New Roman"/>
                <a:cs typeface="Times New Roman"/>
              </a:rPr>
              <a:t>Luxury </a:t>
            </a:r>
            <a:r>
              <a:rPr sz="2200" spc="-85" dirty="0">
                <a:solidFill>
                  <a:srgbClr val="006FC0"/>
                </a:solidFill>
                <a:latin typeface="Times New Roman"/>
                <a:cs typeface="Times New Roman"/>
              </a:rPr>
              <a:t>products </a:t>
            </a:r>
            <a:r>
              <a:rPr sz="2200" spc="-80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200" spc="-125" dirty="0">
                <a:solidFill>
                  <a:srgbClr val="006FC0"/>
                </a:solidFill>
                <a:latin typeface="Times New Roman"/>
                <a:cs typeface="Times New Roman"/>
              </a:rPr>
              <a:t>which </a:t>
            </a:r>
            <a:r>
              <a:rPr sz="2200" spc="-95" dirty="0">
                <a:solidFill>
                  <a:srgbClr val="006FC0"/>
                </a:solidFill>
                <a:latin typeface="Times New Roman"/>
                <a:cs typeface="Times New Roman"/>
              </a:rPr>
              <a:t>cost </a:t>
            </a:r>
            <a:r>
              <a:rPr sz="2200" spc="-140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200" spc="-13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200" spc="-60" dirty="0">
                <a:solidFill>
                  <a:srgbClr val="006FC0"/>
                </a:solidFill>
                <a:latin typeface="Times New Roman"/>
                <a:cs typeface="Times New Roman"/>
              </a:rPr>
              <a:t>little </a:t>
            </a:r>
            <a:r>
              <a:rPr sz="2200" spc="-85" dirty="0">
                <a:solidFill>
                  <a:srgbClr val="006FC0"/>
                </a:solidFill>
                <a:latin typeface="Times New Roman"/>
                <a:cs typeface="Times New Roman"/>
              </a:rPr>
              <a:t>concern </a:t>
            </a:r>
            <a:r>
              <a:rPr sz="2200" spc="-35" dirty="0">
                <a:latin typeface="Times New Roman"/>
                <a:cs typeface="Times New Roman"/>
              </a:rPr>
              <a:t>to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 </a:t>
            </a:r>
            <a:r>
              <a:rPr sz="2200" spc="-100" dirty="0">
                <a:latin typeface="Times New Roman"/>
                <a:cs typeface="Times New Roman"/>
              </a:rPr>
              <a:t>consumer.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090"/>
              <a:buAutoNum type="arabicPeriod"/>
              <a:tabLst>
                <a:tab pos="469265" algn="l"/>
                <a:tab pos="469900" algn="l"/>
                <a:tab pos="1325880" algn="l"/>
                <a:tab pos="6501765" algn="l"/>
              </a:tabLst>
            </a:pPr>
            <a:r>
              <a:rPr sz="2200" spc="-90" dirty="0">
                <a:latin typeface="Times New Roman"/>
                <a:cs typeface="Times New Roman"/>
              </a:rPr>
              <a:t>Products </a:t>
            </a:r>
            <a:r>
              <a:rPr sz="2200" spc="-80" dirty="0">
                <a:latin typeface="Times New Roman"/>
                <a:cs typeface="Times New Roman"/>
              </a:rPr>
              <a:t>for </a:t>
            </a:r>
            <a:r>
              <a:rPr sz="2200" spc="-125" dirty="0">
                <a:latin typeface="Times New Roman"/>
                <a:cs typeface="Times New Roman"/>
              </a:rPr>
              <a:t>which </a:t>
            </a:r>
            <a:r>
              <a:rPr sz="2200" spc="-175" dirty="0">
                <a:latin typeface="Times New Roman"/>
                <a:cs typeface="Times New Roman"/>
              </a:rPr>
              <a:t>a </a:t>
            </a:r>
            <a:r>
              <a:rPr sz="2200" spc="-140" dirty="0">
                <a:latin typeface="Times New Roman"/>
                <a:cs typeface="Times New Roman"/>
              </a:rPr>
              <a:t>company </a:t>
            </a:r>
            <a:r>
              <a:rPr sz="2200" spc="-135" dirty="0">
                <a:solidFill>
                  <a:srgbClr val="006FC0"/>
                </a:solidFill>
                <a:latin typeface="Times New Roman"/>
                <a:cs typeface="Times New Roman"/>
              </a:rPr>
              <a:t>can </a:t>
            </a:r>
            <a:r>
              <a:rPr sz="2200" spc="-120" dirty="0">
                <a:solidFill>
                  <a:srgbClr val="006FC0"/>
                </a:solidFill>
                <a:latin typeface="Times New Roman"/>
                <a:cs typeface="Times New Roman"/>
              </a:rPr>
              <a:t>use </a:t>
            </a:r>
            <a:r>
              <a:rPr sz="2200" spc="-175" dirty="0">
                <a:solidFill>
                  <a:srgbClr val="006FC0"/>
                </a:solidFill>
                <a:latin typeface="Times New Roman"/>
                <a:cs typeface="Times New Roman"/>
              </a:rPr>
              <a:t>a </a:t>
            </a:r>
            <a:r>
              <a:rPr sz="2200" spc="-90" dirty="0">
                <a:solidFill>
                  <a:srgbClr val="006FC0"/>
                </a:solidFill>
                <a:latin typeface="Times New Roman"/>
                <a:cs typeface="Times New Roman"/>
              </a:rPr>
              <a:t>differentiation </a:t>
            </a:r>
            <a:r>
              <a:rPr sz="2200" spc="-100" dirty="0">
                <a:solidFill>
                  <a:srgbClr val="006FC0"/>
                </a:solidFill>
                <a:latin typeface="Times New Roman"/>
                <a:cs typeface="Times New Roman"/>
              </a:rPr>
              <a:t>strategy, </a:t>
            </a:r>
            <a:r>
              <a:rPr sz="2200" spc="-105" dirty="0">
                <a:solidFill>
                  <a:srgbClr val="006FC0"/>
                </a:solidFill>
                <a:latin typeface="Times New Roman"/>
                <a:cs typeface="Times New Roman"/>
              </a:rPr>
              <a:t>perhaps  though </a:t>
            </a:r>
            <a:r>
              <a:rPr sz="2200" spc="-95" dirty="0">
                <a:solidFill>
                  <a:srgbClr val="006FC0"/>
                </a:solidFill>
                <a:latin typeface="Times New Roman"/>
                <a:cs typeface="Times New Roman"/>
              </a:rPr>
              <a:t>advertising, </a:t>
            </a:r>
            <a:r>
              <a:rPr sz="22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200" spc="-110" dirty="0">
                <a:solidFill>
                  <a:srgbClr val="006FC0"/>
                </a:solidFill>
                <a:latin typeface="Times New Roman"/>
                <a:cs typeface="Times New Roman"/>
              </a:rPr>
              <a:t>maintain </a:t>
            </a:r>
            <a:r>
              <a:rPr sz="2200" spc="-100" dirty="0">
                <a:solidFill>
                  <a:srgbClr val="006FC0"/>
                </a:solidFill>
                <a:latin typeface="Times New Roman"/>
                <a:cs typeface="Times New Roman"/>
              </a:rPr>
              <a:t>consumer</a:t>
            </a:r>
            <a:r>
              <a:rPr sz="2200" spc="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demand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without	</a:t>
            </a:r>
            <a:r>
              <a:rPr sz="2200" spc="-100" dirty="0">
                <a:latin typeface="Times New Roman"/>
                <a:cs typeface="Times New Roman"/>
              </a:rPr>
              <a:t>competing </a:t>
            </a:r>
            <a:r>
              <a:rPr sz="2200" spc="-95" dirty="0">
                <a:latin typeface="Times New Roman"/>
                <a:cs typeface="Times New Roman"/>
              </a:rPr>
              <a:t>on </a:t>
            </a:r>
            <a:r>
              <a:rPr sz="2200" spc="-70" dirty="0">
                <a:latin typeface="Times New Roman"/>
                <a:cs typeface="Times New Roman"/>
              </a:rPr>
              <a:t>the  </a:t>
            </a:r>
            <a:r>
              <a:rPr sz="2200" spc="-150" dirty="0">
                <a:latin typeface="Times New Roman"/>
                <a:cs typeface="Times New Roman"/>
              </a:rPr>
              <a:t>basis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of	</a:t>
            </a:r>
            <a:r>
              <a:rPr sz="2200" spc="-55" dirty="0">
                <a:latin typeface="Times New Roman"/>
                <a:cs typeface="Times New Roman"/>
              </a:rPr>
              <a:t>price.</a:t>
            </a:r>
            <a:endParaRPr sz="2200">
              <a:latin typeface="Times New Roman"/>
              <a:cs typeface="Times New Roman"/>
            </a:endParaRPr>
          </a:p>
          <a:p>
            <a:pPr marL="469900" marR="253365" indent="-45720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090"/>
              <a:buAutoNum type="arabicPeriod"/>
              <a:tabLst>
                <a:tab pos="469265" algn="l"/>
                <a:tab pos="469900" algn="l"/>
              </a:tabLst>
            </a:pPr>
            <a:r>
              <a:rPr sz="2200" spc="-90" dirty="0">
                <a:latin typeface="Times New Roman"/>
                <a:cs typeface="Times New Roman"/>
              </a:rPr>
              <a:t>Products </a:t>
            </a:r>
            <a:r>
              <a:rPr sz="2200" spc="-75" dirty="0">
                <a:latin typeface="Times New Roman"/>
                <a:cs typeface="Times New Roman"/>
              </a:rPr>
              <a:t>that require </a:t>
            </a:r>
            <a:r>
              <a:rPr sz="2200" spc="-120" dirty="0">
                <a:solidFill>
                  <a:srgbClr val="006FC0"/>
                </a:solidFill>
                <a:latin typeface="Times New Roman"/>
                <a:cs typeface="Times New Roman"/>
              </a:rPr>
              <a:t>specialized </a:t>
            </a:r>
            <a:r>
              <a:rPr sz="2200" spc="-100" dirty="0">
                <a:solidFill>
                  <a:srgbClr val="006FC0"/>
                </a:solidFill>
                <a:latin typeface="Times New Roman"/>
                <a:cs typeface="Times New Roman"/>
              </a:rPr>
              <a:t>technical </a:t>
            </a:r>
            <a:r>
              <a:rPr sz="2200" spc="-95" dirty="0">
                <a:solidFill>
                  <a:srgbClr val="006FC0"/>
                </a:solidFill>
                <a:latin typeface="Times New Roman"/>
                <a:cs typeface="Times New Roman"/>
              </a:rPr>
              <a:t>labor </a:t>
            </a:r>
            <a:r>
              <a:rPr sz="22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200" spc="-145" dirty="0">
                <a:solidFill>
                  <a:srgbClr val="006FC0"/>
                </a:solidFill>
                <a:latin typeface="Times New Roman"/>
                <a:cs typeface="Times New Roman"/>
              </a:rPr>
              <a:t>evolve </a:t>
            </a:r>
            <a:r>
              <a:rPr sz="2200" spc="-70" dirty="0">
                <a:solidFill>
                  <a:srgbClr val="006FC0"/>
                </a:solidFill>
                <a:latin typeface="Times New Roman"/>
                <a:cs typeface="Times New Roman"/>
              </a:rPr>
              <a:t>into </a:t>
            </a:r>
            <a:r>
              <a:rPr sz="2200" spc="-60" dirty="0">
                <a:solidFill>
                  <a:srgbClr val="006FC0"/>
                </a:solidFill>
                <a:latin typeface="Times New Roman"/>
                <a:cs typeface="Times New Roman"/>
              </a:rPr>
              <a:t>their </a:t>
            </a:r>
            <a:r>
              <a:rPr sz="2200" spc="-65" dirty="0">
                <a:solidFill>
                  <a:srgbClr val="006FC0"/>
                </a:solidFill>
                <a:latin typeface="Times New Roman"/>
                <a:cs typeface="Times New Roman"/>
              </a:rPr>
              <a:t>next  </a:t>
            </a:r>
            <a:r>
              <a:rPr sz="2200" spc="-75" dirty="0">
                <a:solidFill>
                  <a:srgbClr val="006FC0"/>
                </a:solidFill>
                <a:latin typeface="Times New Roman"/>
                <a:cs typeface="Times New Roman"/>
              </a:rPr>
              <a:t>generation. </a:t>
            </a:r>
            <a:r>
              <a:rPr sz="2200" spc="-135" dirty="0">
                <a:solidFill>
                  <a:srgbClr val="006FC0"/>
                </a:solidFill>
                <a:latin typeface="Times New Roman"/>
                <a:cs typeface="Times New Roman"/>
              </a:rPr>
              <a:t>This </a:t>
            </a:r>
            <a:r>
              <a:rPr sz="2200" spc="-135" dirty="0">
                <a:latin typeface="Times New Roman"/>
                <a:cs typeface="Times New Roman"/>
              </a:rPr>
              <a:t>seems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105" dirty="0">
                <a:latin typeface="Times New Roman"/>
                <a:cs typeface="Times New Roman"/>
              </a:rPr>
              <a:t>explain </a:t>
            </a:r>
            <a:r>
              <a:rPr sz="2200" spc="-70" dirty="0">
                <a:latin typeface="Times New Roman"/>
                <a:cs typeface="Times New Roman"/>
              </a:rPr>
              <a:t>the </a:t>
            </a:r>
            <a:r>
              <a:rPr sz="2200" spc="-114" dirty="0">
                <a:latin typeface="Times New Roman"/>
                <a:cs typeface="Times New Roman"/>
              </a:rPr>
              <a:t>long </a:t>
            </a:r>
            <a:r>
              <a:rPr sz="2200" spc="-30" dirty="0">
                <a:latin typeface="Times New Roman"/>
                <a:cs typeface="Times New Roman"/>
              </a:rPr>
              <a:t>term </a:t>
            </a:r>
            <a:r>
              <a:rPr sz="2200" spc="-90" dirty="0">
                <a:latin typeface="Times New Roman"/>
                <a:cs typeface="Times New Roman"/>
              </a:rPr>
              <a:t>U.S. </a:t>
            </a:r>
            <a:r>
              <a:rPr sz="2200" spc="-114" dirty="0">
                <a:latin typeface="Times New Roman"/>
                <a:cs typeface="Times New Roman"/>
              </a:rPr>
              <a:t>dominance </a:t>
            </a:r>
            <a:r>
              <a:rPr sz="2200" spc="-130" dirty="0">
                <a:latin typeface="Times New Roman"/>
                <a:cs typeface="Times New Roman"/>
              </a:rPr>
              <a:t>of </a:t>
            </a:r>
            <a:r>
              <a:rPr sz="2200" spc="-125" dirty="0">
                <a:latin typeface="Times New Roman"/>
                <a:cs typeface="Times New Roman"/>
              </a:rPr>
              <a:t>medical  </a:t>
            </a:r>
            <a:r>
              <a:rPr sz="2200" spc="-90" dirty="0">
                <a:latin typeface="Times New Roman"/>
                <a:cs typeface="Times New Roman"/>
              </a:rPr>
              <a:t>equipment </a:t>
            </a:r>
            <a:r>
              <a:rPr sz="2200" spc="-80" dirty="0">
                <a:latin typeface="Times New Roman"/>
                <a:cs typeface="Times New Roman"/>
              </a:rPr>
              <a:t>production </a:t>
            </a:r>
            <a:r>
              <a:rPr sz="2200" spc="-125" dirty="0">
                <a:latin typeface="Times New Roman"/>
                <a:cs typeface="Times New Roman"/>
              </a:rPr>
              <a:t>and </a:t>
            </a:r>
            <a:r>
              <a:rPr sz="2200" spc="-95" dirty="0">
                <a:latin typeface="Times New Roman"/>
                <a:cs typeface="Times New Roman"/>
              </a:rPr>
              <a:t>German </a:t>
            </a:r>
            <a:r>
              <a:rPr sz="2200" spc="-114" dirty="0">
                <a:latin typeface="Times New Roman"/>
                <a:cs typeface="Times New Roman"/>
              </a:rPr>
              <a:t>dominance </a:t>
            </a:r>
            <a:r>
              <a:rPr sz="2200" spc="-105" dirty="0">
                <a:latin typeface="Times New Roman"/>
                <a:cs typeface="Times New Roman"/>
              </a:rPr>
              <a:t>in </a:t>
            </a:r>
            <a:r>
              <a:rPr sz="2200" spc="-65" dirty="0">
                <a:latin typeface="Times New Roman"/>
                <a:cs typeface="Times New Roman"/>
              </a:rPr>
              <a:t>rotary </a:t>
            </a:r>
            <a:r>
              <a:rPr sz="2200" spc="-75" dirty="0">
                <a:latin typeface="Times New Roman"/>
                <a:cs typeface="Times New Roman"/>
              </a:rPr>
              <a:t>printing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press.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34</a:t>
            </a:fld>
            <a:endParaRPr spc="4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564001"/>
            <a:ext cx="4511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0" dirty="0"/>
              <a:t>Porter’s</a:t>
            </a:r>
            <a:r>
              <a:rPr sz="4800" spc="-215" dirty="0"/>
              <a:t> </a:t>
            </a:r>
            <a:r>
              <a:rPr sz="4800" spc="-125" dirty="0"/>
              <a:t>Diamond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80492" y="1513454"/>
            <a:ext cx="8319770" cy="3806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5115" marR="5080" indent="-273050">
              <a:lnSpc>
                <a:spcPct val="99500"/>
              </a:lnSpc>
              <a:spcBef>
                <a:spcPts val="120"/>
              </a:spcBef>
              <a:buClr>
                <a:srgbClr val="D24716"/>
              </a:buClr>
              <a:buSzPct val="84615"/>
              <a:buFont typeface="Wingdings"/>
              <a:buChar char=""/>
              <a:tabLst>
                <a:tab pos="285750" algn="l"/>
              </a:tabLst>
            </a:pPr>
            <a:r>
              <a:rPr sz="2600" spc="-160" dirty="0">
                <a:latin typeface="Times New Roman"/>
                <a:cs typeface="Times New Roman"/>
              </a:rPr>
              <a:t>Michael </a:t>
            </a:r>
            <a:r>
              <a:rPr sz="2600" spc="-80" dirty="0">
                <a:latin typeface="Times New Roman"/>
                <a:cs typeface="Times New Roman"/>
              </a:rPr>
              <a:t>E. </a:t>
            </a:r>
            <a:r>
              <a:rPr sz="2600" spc="-45" dirty="0">
                <a:latin typeface="Times New Roman"/>
                <a:cs typeface="Times New Roman"/>
              </a:rPr>
              <a:t>Porter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90" dirty="0">
                <a:latin typeface="Times New Roman"/>
                <a:cs typeface="Times New Roman"/>
              </a:rPr>
              <a:t>prominent </a:t>
            </a:r>
            <a:r>
              <a:rPr sz="2600" spc="-114" dirty="0">
                <a:latin typeface="Times New Roman"/>
                <a:cs typeface="Times New Roman"/>
              </a:rPr>
              <a:t>economist </a:t>
            </a:r>
            <a:r>
              <a:rPr sz="2600" spc="-150" dirty="0">
                <a:latin typeface="Times New Roman"/>
                <a:cs typeface="Times New Roman"/>
              </a:rPr>
              <a:t>and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10" dirty="0">
                <a:latin typeface="Times New Roman"/>
                <a:cs typeface="Times New Roman"/>
              </a:rPr>
              <a:t>Harvard </a:t>
            </a:r>
            <a:r>
              <a:rPr sz="2600" spc="-180" dirty="0">
                <a:latin typeface="Times New Roman"/>
                <a:cs typeface="Times New Roman"/>
              </a:rPr>
              <a:t>Business  </a:t>
            </a:r>
            <a:r>
              <a:rPr sz="2600" spc="-165" dirty="0">
                <a:latin typeface="Times New Roman"/>
                <a:cs typeface="Times New Roman"/>
              </a:rPr>
              <a:t>School </a:t>
            </a:r>
            <a:r>
              <a:rPr sz="2600" spc="-150" dirty="0">
                <a:latin typeface="Times New Roman"/>
                <a:cs typeface="Times New Roman"/>
              </a:rPr>
              <a:t>fellow. </a:t>
            </a:r>
            <a:r>
              <a:rPr sz="2600" spc="-155" dirty="0">
                <a:latin typeface="Times New Roman"/>
                <a:cs typeface="Times New Roman"/>
              </a:rPr>
              <a:t>His </a:t>
            </a:r>
            <a:r>
              <a:rPr sz="2600" spc="-114" dirty="0">
                <a:latin typeface="Times New Roman"/>
                <a:cs typeface="Times New Roman"/>
              </a:rPr>
              <a:t>popularized </a:t>
            </a:r>
            <a:r>
              <a:rPr sz="2600" spc="-135" dirty="0">
                <a:latin typeface="Times New Roman"/>
                <a:cs typeface="Times New Roman"/>
              </a:rPr>
              <a:t>works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competitive  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75" dirty="0">
                <a:latin typeface="Times New Roman"/>
                <a:cs typeface="Times New Roman"/>
              </a:rPr>
              <a:t>five </a:t>
            </a:r>
            <a:r>
              <a:rPr sz="2600" spc="-125" dirty="0">
                <a:latin typeface="Times New Roman"/>
                <a:cs typeface="Times New Roman"/>
              </a:rPr>
              <a:t>forces </a:t>
            </a:r>
            <a:r>
              <a:rPr sz="2600" spc="-120" dirty="0">
                <a:latin typeface="Times New Roman"/>
                <a:cs typeface="Times New Roman"/>
              </a:rPr>
              <a:t>model</a:t>
            </a:r>
            <a:r>
              <a:rPr sz="2600" spc="14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5115" marR="26034" indent="-273050" algn="just">
              <a:lnSpc>
                <a:spcPct val="100000"/>
              </a:lnSpc>
              <a:spcBef>
                <a:spcPts val="630"/>
              </a:spcBef>
              <a:buClr>
                <a:srgbClr val="D24716"/>
              </a:buClr>
              <a:buSzPct val="84615"/>
              <a:buFont typeface="Wingdings"/>
              <a:buChar char=""/>
              <a:tabLst>
                <a:tab pos="285750" algn="l"/>
              </a:tabLst>
            </a:pPr>
            <a:r>
              <a:rPr sz="2600" spc="-5" dirty="0">
                <a:latin typeface="Arial"/>
                <a:cs typeface="Arial"/>
              </a:rPr>
              <a:t>It </a:t>
            </a:r>
            <a:r>
              <a:rPr sz="2600" spc="-245" dirty="0">
                <a:latin typeface="Arial"/>
                <a:cs typeface="Arial"/>
              </a:rPr>
              <a:t>explains </a:t>
            </a:r>
            <a:r>
              <a:rPr sz="2600" spc="-240" dirty="0">
                <a:latin typeface="Arial"/>
                <a:cs typeface="Arial"/>
              </a:rPr>
              <a:t>why </a:t>
            </a:r>
            <a:r>
              <a:rPr sz="2600" spc="-265" dirty="0">
                <a:latin typeface="Arial"/>
                <a:cs typeface="Arial"/>
              </a:rPr>
              <a:t>MNCs </a:t>
            </a:r>
            <a:r>
              <a:rPr sz="2600" spc="-310" dirty="0">
                <a:latin typeface="Arial"/>
                <a:cs typeface="Arial"/>
              </a:rPr>
              <a:t>go </a:t>
            </a:r>
            <a:r>
              <a:rPr sz="2600" spc="-170" dirty="0">
                <a:latin typeface="Arial"/>
                <a:cs typeface="Arial"/>
              </a:rPr>
              <a:t>worldwide.The </a:t>
            </a:r>
            <a:r>
              <a:rPr sz="2600" spc="-195" dirty="0">
                <a:latin typeface="Arial"/>
                <a:cs typeface="Arial"/>
              </a:rPr>
              <a:t>Porter’s </a:t>
            </a:r>
            <a:r>
              <a:rPr sz="2600" spc="-260" dirty="0">
                <a:latin typeface="Arial"/>
                <a:cs typeface="Arial"/>
              </a:rPr>
              <a:t>diamond </a:t>
            </a:r>
            <a:r>
              <a:rPr sz="2600" spc="-350" dirty="0">
                <a:latin typeface="Arial"/>
                <a:cs typeface="Arial"/>
              </a:rPr>
              <a:t>shows 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interaction </a:t>
            </a: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four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conditions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160" dirty="0">
                <a:latin typeface="Times New Roman"/>
                <a:cs typeface="Times New Roman"/>
              </a:rPr>
              <a:t>usually </a:t>
            </a:r>
            <a:r>
              <a:rPr sz="2600" spc="-105" dirty="0">
                <a:latin typeface="Times New Roman"/>
                <a:cs typeface="Times New Roman"/>
              </a:rPr>
              <a:t>need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160" dirty="0">
                <a:latin typeface="Times New Roman"/>
                <a:cs typeface="Times New Roman"/>
              </a:rPr>
              <a:t>favorable  if an </a:t>
            </a:r>
            <a:r>
              <a:rPr sz="2600" spc="-100" dirty="0">
                <a:latin typeface="Times New Roman"/>
                <a:cs typeface="Times New Roman"/>
              </a:rPr>
              <a:t>industry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45" dirty="0">
                <a:latin typeface="Times New Roman"/>
                <a:cs typeface="Times New Roman"/>
              </a:rPr>
              <a:t>to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gain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45" dirty="0">
                <a:latin typeface="Times New Roman"/>
                <a:cs typeface="Times New Roman"/>
              </a:rPr>
              <a:t>global </a:t>
            </a:r>
            <a:r>
              <a:rPr sz="2600" spc="-110" dirty="0">
                <a:latin typeface="Times New Roman"/>
                <a:cs typeface="Times New Roman"/>
              </a:rPr>
              <a:t>competitive </a:t>
            </a:r>
            <a:r>
              <a:rPr sz="2600" spc="-140" dirty="0">
                <a:latin typeface="Times New Roman"/>
                <a:cs typeface="Times New Roman"/>
              </a:rPr>
              <a:t>advantage.</a:t>
            </a:r>
            <a:endParaRPr sz="2600">
              <a:latin typeface="Times New Roman"/>
              <a:cs typeface="Times New Roman"/>
            </a:endParaRPr>
          </a:p>
          <a:p>
            <a:pPr marL="285115" marR="95250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Wingdings"/>
              <a:buChar char=""/>
              <a:tabLst>
                <a:tab pos="285750" algn="l"/>
              </a:tabLst>
            </a:pPr>
            <a:r>
              <a:rPr sz="2600" spc="-45" dirty="0">
                <a:latin typeface="Times New Roman"/>
                <a:cs typeface="Times New Roman"/>
              </a:rPr>
              <a:t>Porter </a:t>
            </a:r>
            <a:r>
              <a:rPr sz="2600" spc="-165" dirty="0">
                <a:latin typeface="Times New Roman"/>
                <a:cs typeface="Times New Roman"/>
              </a:rPr>
              <a:t>analyzed case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studies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more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than 100 firms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30" dirty="0">
                <a:latin typeface="Times New Roman"/>
                <a:cs typeface="Times New Roman"/>
              </a:rPr>
              <a:t>found </a:t>
            </a:r>
            <a:r>
              <a:rPr sz="2600" spc="-80" dirty="0">
                <a:latin typeface="Times New Roman"/>
                <a:cs typeface="Times New Roman"/>
              </a:rPr>
              <a:t>that 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firm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145" dirty="0">
                <a:latin typeface="Times New Roman"/>
                <a:cs typeface="Times New Roman"/>
              </a:rPr>
              <a:t>succeeds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45" dirty="0">
                <a:latin typeface="Times New Roman"/>
                <a:cs typeface="Times New Roman"/>
              </a:rPr>
              <a:t>global </a:t>
            </a:r>
            <a:r>
              <a:rPr sz="2600" spc="-114" dirty="0">
                <a:latin typeface="Times New Roman"/>
                <a:cs typeface="Times New Roman"/>
              </a:rPr>
              <a:t>markets </a:t>
            </a:r>
            <a:r>
              <a:rPr sz="2600" spc="-80" dirty="0">
                <a:latin typeface="Times New Roman"/>
                <a:cs typeface="Times New Roman"/>
              </a:rPr>
              <a:t>first </a:t>
            </a:r>
            <a:r>
              <a:rPr sz="2600" spc="-130" dirty="0">
                <a:latin typeface="Times New Roman"/>
                <a:cs typeface="Times New Roman"/>
              </a:rPr>
              <a:t>succeeded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05" dirty="0">
                <a:latin typeface="Times New Roman"/>
                <a:cs typeface="Times New Roman"/>
              </a:rPr>
              <a:t>intense  </a:t>
            </a:r>
            <a:r>
              <a:rPr sz="2600" spc="-120" dirty="0">
                <a:latin typeface="Times New Roman"/>
                <a:cs typeface="Times New Roman"/>
              </a:rPr>
              <a:t>domestic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competition.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35</a:t>
            </a:fld>
            <a:endParaRPr spc="4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3660" y="383534"/>
            <a:ext cx="8018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Determinants </a:t>
            </a:r>
            <a:r>
              <a:rPr sz="3200" spc="-25" dirty="0"/>
              <a:t>of </a:t>
            </a:r>
            <a:r>
              <a:rPr sz="3200" spc="-105" dirty="0"/>
              <a:t>Global </a:t>
            </a:r>
            <a:r>
              <a:rPr sz="3200" spc="-90" dirty="0"/>
              <a:t>Competitive</a:t>
            </a:r>
            <a:r>
              <a:rPr sz="3200" spc="-210" dirty="0"/>
              <a:t> </a:t>
            </a:r>
            <a:r>
              <a:rPr sz="3200" spc="-130" dirty="0"/>
              <a:t>Advantage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46054" y="1446275"/>
            <a:ext cx="8834755" cy="5221605"/>
            <a:chOff x="146054" y="1446275"/>
            <a:chExt cx="8834755" cy="5221605"/>
          </a:xfrm>
        </p:grpSpPr>
        <p:sp>
          <p:nvSpPr>
            <p:cNvPr id="4" name="object 4"/>
            <p:cNvSpPr/>
            <p:nvPr/>
          </p:nvSpPr>
          <p:spPr>
            <a:xfrm>
              <a:off x="228599" y="1446275"/>
              <a:ext cx="8751966" cy="4878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36</a:t>
            </a:fld>
            <a:endParaRPr spc="4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4254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>
                <a:solidFill>
                  <a:srgbClr val="696363"/>
                </a:solidFill>
              </a:rPr>
              <a:t>Demand</a:t>
            </a:r>
            <a:r>
              <a:rPr spc="-200" dirty="0">
                <a:solidFill>
                  <a:srgbClr val="696363"/>
                </a:solidFill>
              </a:rPr>
              <a:t> </a:t>
            </a:r>
            <a:r>
              <a:rPr spc="-100" dirty="0">
                <a:solidFill>
                  <a:srgbClr val="696363"/>
                </a:solidFill>
              </a:rPr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86225"/>
            <a:ext cx="799655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2600" b="1" spc="-15" dirty="0">
                <a:latin typeface="Times New Roman"/>
                <a:cs typeface="Times New Roman"/>
              </a:rPr>
              <a:t>Demand </a:t>
            </a:r>
            <a:r>
              <a:rPr sz="2600" b="1" spc="35" dirty="0">
                <a:latin typeface="Times New Roman"/>
                <a:cs typeface="Times New Roman"/>
              </a:rPr>
              <a:t>conditions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home </a:t>
            </a:r>
            <a:r>
              <a:rPr sz="2600" spc="-100" dirty="0">
                <a:latin typeface="Times New Roman"/>
                <a:cs typeface="Times New Roman"/>
              </a:rPr>
              <a:t>market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20" dirty="0">
                <a:latin typeface="Times New Roman"/>
                <a:cs typeface="Times New Roman"/>
              </a:rPr>
              <a:t>help </a:t>
            </a:r>
            <a:r>
              <a:rPr sz="2600" spc="-145" dirty="0">
                <a:latin typeface="Times New Roman"/>
                <a:cs typeface="Times New Roman"/>
              </a:rPr>
              <a:t>companies  </a:t>
            </a:r>
            <a:r>
              <a:rPr sz="2600" spc="-95" dirty="0">
                <a:latin typeface="Times New Roman"/>
                <a:cs typeface="Times New Roman"/>
              </a:rPr>
              <a:t>create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10" dirty="0">
                <a:latin typeface="Times New Roman"/>
                <a:cs typeface="Times New Roman"/>
              </a:rPr>
              <a:t>competitive </a:t>
            </a:r>
            <a:r>
              <a:rPr sz="2600" spc="-140" dirty="0">
                <a:latin typeface="Times New Roman"/>
                <a:cs typeface="Times New Roman"/>
              </a:rPr>
              <a:t>advantage,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when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sophisticated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home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market  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buyers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pressure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firms </a:t>
            </a:r>
            <a:r>
              <a:rPr sz="26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innovate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faster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95" dirty="0">
                <a:latin typeface="Times New Roman"/>
                <a:cs typeface="Times New Roman"/>
              </a:rPr>
              <a:t>create more  </a:t>
            </a:r>
            <a:r>
              <a:rPr sz="2600" spc="-165" dirty="0">
                <a:latin typeface="Times New Roman"/>
                <a:cs typeface="Times New Roman"/>
              </a:rPr>
              <a:t>advanced </a:t>
            </a:r>
            <a:r>
              <a:rPr sz="2600" spc="-100" dirty="0">
                <a:latin typeface="Times New Roman"/>
                <a:cs typeface="Times New Roman"/>
              </a:rPr>
              <a:t>products </a:t>
            </a:r>
            <a:r>
              <a:rPr sz="2600" spc="-114" dirty="0">
                <a:latin typeface="Times New Roman"/>
                <a:cs typeface="Times New Roman"/>
              </a:rPr>
              <a:t>than </a:t>
            </a:r>
            <a:r>
              <a:rPr sz="2600" spc="-110" dirty="0">
                <a:latin typeface="Times New Roman"/>
                <a:cs typeface="Times New Roman"/>
              </a:rPr>
              <a:t>those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competitors.</a:t>
            </a:r>
            <a:endParaRPr sz="26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AutoNum type="romanUcPeriod"/>
              <a:tabLst>
                <a:tab pos="584200" algn="l"/>
                <a:tab pos="584835" algn="l"/>
              </a:tabLst>
            </a:pPr>
            <a:r>
              <a:rPr sz="2600" spc="-200" dirty="0">
                <a:latin typeface="Times New Roman"/>
                <a:cs typeface="Times New Roman"/>
              </a:rPr>
              <a:t>Size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Market</a:t>
            </a:r>
            <a:endParaRPr sz="26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AutoNum type="romanUcPeriod"/>
              <a:tabLst>
                <a:tab pos="584200" algn="l"/>
                <a:tab pos="584835" algn="l"/>
              </a:tabLst>
            </a:pPr>
            <a:r>
              <a:rPr sz="2600" spc="-110" dirty="0">
                <a:latin typeface="Times New Roman"/>
                <a:cs typeface="Times New Roman"/>
              </a:rPr>
              <a:t>Sophistication(superiority)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consumers</a:t>
            </a:r>
            <a:endParaRPr sz="26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AutoNum type="romanUcPeriod"/>
              <a:tabLst>
                <a:tab pos="584200" algn="l"/>
                <a:tab pos="584835" algn="l"/>
              </a:tabLst>
            </a:pPr>
            <a:r>
              <a:rPr sz="2600" spc="-175" dirty="0">
                <a:latin typeface="Times New Roman"/>
                <a:cs typeface="Times New Roman"/>
              </a:rPr>
              <a:t>Media </a:t>
            </a:r>
            <a:r>
              <a:rPr sz="2600" spc="-105" dirty="0">
                <a:latin typeface="Times New Roman"/>
                <a:cs typeface="Times New Roman"/>
              </a:rPr>
              <a:t>exposure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products</a:t>
            </a:r>
            <a:endParaRPr sz="2600">
              <a:latin typeface="Times New Roman"/>
              <a:cs typeface="Times New Roman"/>
            </a:endParaRPr>
          </a:p>
          <a:p>
            <a:pPr marL="285115" marR="59690" indent="-273050">
              <a:lnSpc>
                <a:spcPct val="101000"/>
              </a:lnSpc>
              <a:spcBef>
                <a:spcPts val="535"/>
              </a:spcBef>
            </a:pPr>
            <a:r>
              <a:rPr sz="2800" b="1" spc="-315" dirty="0">
                <a:solidFill>
                  <a:srgbClr val="FF0000"/>
                </a:solidFill>
                <a:latin typeface="Arial"/>
                <a:cs typeface="Arial"/>
              </a:rPr>
              <a:t>Japan’s </a:t>
            </a:r>
            <a:r>
              <a:rPr sz="2600" spc="-95" dirty="0">
                <a:latin typeface="Times New Roman"/>
                <a:cs typeface="Times New Roman"/>
              </a:rPr>
              <a:t>electronic </a:t>
            </a:r>
            <a:r>
              <a:rPr sz="2600" spc="-100" dirty="0">
                <a:latin typeface="Times New Roman"/>
                <a:cs typeface="Times New Roman"/>
              </a:rPr>
              <a:t>products </a:t>
            </a:r>
            <a:r>
              <a:rPr sz="2600" spc="-105" dirty="0">
                <a:latin typeface="Times New Roman"/>
                <a:cs typeface="Times New Roman"/>
              </a:rPr>
              <a:t>are regarded </a:t>
            </a:r>
            <a:r>
              <a:rPr sz="2600" spc="-100" dirty="0">
                <a:latin typeface="Times New Roman"/>
                <a:cs typeface="Times New Roman"/>
              </a:rPr>
              <a:t>at </a:t>
            </a:r>
            <a:r>
              <a:rPr sz="2600" spc="-165" dirty="0">
                <a:latin typeface="Times New Roman"/>
                <a:cs typeface="Times New Roman"/>
              </a:rPr>
              <a:t>high </a:t>
            </a:r>
            <a:r>
              <a:rPr sz="2600" spc="-160" dirty="0">
                <a:latin typeface="Times New Roman"/>
                <a:cs typeface="Times New Roman"/>
              </a:rPr>
              <a:t>value </a:t>
            </a:r>
            <a:r>
              <a:rPr sz="2600" spc="-110" dirty="0">
                <a:latin typeface="Times New Roman"/>
                <a:cs typeface="Times New Roman"/>
              </a:rPr>
              <a:t>around </a:t>
            </a:r>
            <a:r>
              <a:rPr sz="2600" spc="-75" dirty="0">
                <a:latin typeface="Times New Roman"/>
                <a:cs typeface="Times New Roman"/>
              </a:rPr>
              <a:t>the  </a:t>
            </a:r>
            <a:r>
              <a:rPr sz="2600" spc="-105" dirty="0">
                <a:latin typeface="Times New Roman"/>
                <a:cs typeface="Times New Roman"/>
              </a:rPr>
              <a:t>globe.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37</a:t>
            </a:fld>
            <a:endParaRPr spc="4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4257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>
                <a:solidFill>
                  <a:srgbClr val="696363"/>
                </a:solidFill>
              </a:rPr>
              <a:t>Factor</a:t>
            </a:r>
            <a:r>
              <a:rPr spc="-185" dirty="0">
                <a:solidFill>
                  <a:srgbClr val="696363"/>
                </a:solidFill>
              </a:rPr>
              <a:t> </a:t>
            </a:r>
            <a:r>
              <a:rPr spc="-135" dirty="0">
                <a:solidFill>
                  <a:srgbClr val="696363"/>
                </a:solidFill>
              </a:rPr>
              <a:t>Endowments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2" y="1513454"/>
            <a:ext cx="8300084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896619" indent="-273050">
              <a:lnSpc>
                <a:spcPct val="100000"/>
              </a:lnSpc>
              <a:spcBef>
                <a:spcPts val="105"/>
              </a:spcBef>
            </a:pPr>
            <a:r>
              <a:rPr sz="2600" b="1" spc="-60" dirty="0">
                <a:latin typeface="Times New Roman"/>
                <a:cs typeface="Times New Roman"/>
              </a:rPr>
              <a:t>Factor </a:t>
            </a:r>
            <a:r>
              <a:rPr sz="2600" b="1" spc="35" dirty="0">
                <a:latin typeface="Times New Roman"/>
                <a:cs typeface="Times New Roman"/>
              </a:rPr>
              <a:t>conditions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150" dirty="0">
                <a:latin typeface="Times New Roman"/>
                <a:cs typeface="Times New Roman"/>
              </a:rPr>
              <a:t>human </a:t>
            </a:r>
            <a:r>
              <a:rPr sz="2600" spc="-85" dirty="0">
                <a:latin typeface="Times New Roman"/>
                <a:cs typeface="Times New Roman"/>
              </a:rPr>
              <a:t>resources, </a:t>
            </a:r>
            <a:r>
              <a:rPr sz="2600" spc="-170" dirty="0">
                <a:latin typeface="Times New Roman"/>
                <a:cs typeface="Times New Roman"/>
              </a:rPr>
              <a:t>physical </a:t>
            </a:r>
            <a:r>
              <a:rPr sz="2600" spc="-85" dirty="0">
                <a:latin typeface="Times New Roman"/>
                <a:cs typeface="Times New Roman"/>
              </a:rPr>
              <a:t>resources,  </a:t>
            </a:r>
            <a:r>
              <a:rPr sz="2600" spc="-140" dirty="0">
                <a:latin typeface="Times New Roman"/>
                <a:cs typeface="Times New Roman"/>
              </a:rPr>
              <a:t>knowledge </a:t>
            </a:r>
            <a:r>
              <a:rPr sz="2600" spc="-85" dirty="0">
                <a:latin typeface="Times New Roman"/>
                <a:cs typeface="Times New Roman"/>
              </a:rPr>
              <a:t>resources, </a:t>
            </a:r>
            <a:r>
              <a:rPr sz="2600" spc="-125" dirty="0">
                <a:latin typeface="Times New Roman"/>
                <a:cs typeface="Times New Roman"/>
              </a:rPr>
              <a:t>capital </a:t>
            </a:r>
            <a:r>
              <a:rPr sz="2600" spc="-105" dirty="0">
                <a:latin typeface="Times New Roman"/>
                <a:cs typeface="Times New Roman"/>
              </a:rPr>
              <a:t>resources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infrastructure.</a:t>
            </a:r>
            <a:endParaRPr sz="2600">
              <a:latin typeface="Times New Roman"/>
              <a:cs typeface="Times New Roman"/>
            </a:endParaRPr>
          </a:p>
          <a:p>
            <a:pPr marL="285115" marR="5080">
              <a:lnSpc>
                <a:spcPct val="100000"/>
              </a:lnSpc>
            </a:pP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Specialized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resources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are often </a:t>
            </a: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specific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600" spc="-160" dirty="0">
                <a:solidFill>
                  <a:srgbClr val="006FC0"/>
                </a:solidFill>
                <a:latin typeface="Times New Roman"/>
                <a:cs typeface="Times New Roman"/>
              </a:rPr>
              <a:t>an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industry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and  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important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for its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competitiveness</a:t>
            </a:r>
            <a:r>
              <a:rPr sz="2600" spc="-110" dirty="0">
                <a:latin typeface="Times New Roman"/>
                <a:cs typeface="Times New Roman"/>
              </a:rPr>
              <a:t>. </a:t>
            </a:r>
            <a:r>
              <a:rPr sz="2600" spc="-170" dirty="0">
                <a:latin typeface="Times New Roman"/>
                <a:cs typeface="Times New Roman"/>
              </a:rPr>
              <a:t>Specific </a:t>
            </a:r>
            <a:r>
              <a:rPr sz="2600" spc="-105" dirty="0">
                <a:latin typeface="Times New Roman"/>
                <a:cs typeface="Times New Roman"/>
              </a:rPr>
              <a:t>resources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95" dirty="0">
                <a:latin typeface="Times New Roman"/>
                <a:cs typeface="Times New Roman"/>
              </a:rPr>
              <a:t>created 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25" dirty="0">
                <a:latin typeface="Times New Roman"/>
                <a:cs typeface="Times New Roman"/>
              </a:rPr>
              <a:t>compensate </a:t>
            </a:r>
            <a:r>
              <a:rPr sz="2600" spc="-95" dirty="0">
                <a:latin typeface="Times New Roman"/>
                <a:cs typeface="Times New Roman"/>
              </a:rPr>
              <a:t>for </a:t>
            </a:r>
            <a:r>
              <a:rPr sz="2600" spc="-105" dirty="0">
                <a:latin typeface="Times New Roman"/>
                <a:cs typeface="Times New Roman"/>
              </a:rPr>
              <a:t>factor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disadvantages.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AutoNum type="romanUcPeriod"/>
              <a:tabLst>
                <a:tab pos="583565" algn="l"/>
                <a:tab pos="584200" algn="l"/>
              </a:tabLst>
            </a:pPr>
            <a:r>
              <a:rPr sz="2600" spc="-160" dirty="0">
                <a:latin typeface="Times New Roman"/>
                <a:cs typeface="Times New Roman"/>
              </a:rPr>
              <a:t>Abundance of </a:t>
            </a:r>
            <a:r>
              <a:rPr sz="2600" spc="-105" dirty="0">
                <a:latin typeface="Times New Roman"/>
                <a:cs typeface="Times New Roman"/>
              </a:rPr>
              <a:t>Natural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Resources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AutoNum type="romanUcPeriod"/>
              <a:tabLst>
                <a:tab pos="583565" algn="l"/>
                <a:tab pos="584200" algn="l"/>
              </a:tabLst>
            </a:pPr>
            <a:r>
              <a:rPr sz="2600" spc="-130" dirty="0">
                <a:latin typeface="Times New Roman"/>
                <a:cs typeface="Times New Roman"/>
              </a:rPr>
              <a:t>Education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70" dirty="0">
                <a:latin typeface="Times New Roman"/>
                <a:cs typeface="Times New Roman"/>
              </a:rPr>
              <a:t>Skill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Levels</a:t>
            </a:r>
            <a:endParaRPr sz="2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AutoNum type="romanUcPeriod"/>
              <a:tabLst>
                <a:tab pos="583565" algn="l"/>
                <a:tab pos="584200" algn="l"/>
              </a:tabLst>
            </a:pPr>
            <a:r>
              <a:rPr sz="2600" spc="-220" dirty="0">
                <a:latin typeface="Times New Roman"/>
                <a:cs typeface="Times New Roman"/>
              </a:rPr>
              <a:t>Wage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Rates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Netherland </a:t>
            </a:r>
            <a:r>
              <a:rPr sz="2600" spc="-280" dirty="0">
                <a:latin typeface="Arial"/>
                <a:cs typeface="Arial"/>
              </a:rPr>
              <a:t>enjoys </a:t>
            </a:r>
            <a:r>
              <a:rPr sz="2600" spc="-295" dirty="0">
                <a:latin typeface="Arial"/>
                <a:cs typeface="Arial"/>
              </a:rPr>
              <a:t>59% </a:t>
            </a:r>
            <a:r>
              <a:rPr sz="2600" spc="-340" dirty="0">
                <a:latin typeface="Arial"/>
                <a:cs typeface="Arial"/>
              </a:rPr>
              <a:t>share </a:t>
            </a:r>
            <a:r>
              <a:rPr sz="2600" spc="-150" dirty="0">
                <a:latin typeface="Arial"/>
                <a:cs typeface="Arial"/>
              </a:rPr>
              <a:t>of </a:t>
            </a:r>
            <a:r>
              <a:rPr sz="2600" spc="-220" dirty="0">
                <a:latin typeface="Arial"/>
                <a:cs typeface="Arial"/>
              </a:rPr>
              <a:t>the </a:t>
            </a:r>
            <a:r>
              <a:rPr sz="2600" spc="-175" dirty="0">
                <a:latin typeface="Arial"/>
                <a:cs typeface="Arial"/>
              </a:rPr>
              <a:t>world’s </a:t>
            </a:r>
            <a:r>
              <a:rPr sz="2600" spc="-140" dirty="0">
                <a:latin typeface="Arial"/>
                <a:cs typeface="Arial"/>
              </a:rPr>
              <a:t>cut</a:t>
            </a:r>
            <a:r>
              <a:rPr sz="2600" spc="-140" dirty="0">
                <a:latin typeface="Times New Roman"/>
                <a:cs typeface="Times New Roman"/>
              </a:rPr>
              <a:t>-flower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market.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38</a:t>
            </a:fld>
            <a:endParaRPr spc="4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21050"/>
            <a:ext cx="6609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696363"/>
                </a:solidFill>
              </a:rPr>
              <a:t>Related </a:t>
            </a:r>
            <a:r>
              <a:rPr sz="3600" spc="-75" dirty="0">
                <a:solidFill>
                  <a:srgbClr val="696363"/>
                </a:solidFill>
              </a:rPr>
              <a:t>and </a:t>
            </a:r>
            <a:r>
              <a:rPr sz="3600" spc="-80" dirty="0">
                <a:solidFill>
                  <a:srgbClr val="696363"/>
                </a:solidFill>
              </a:rPr>
              <a:t>Supporting</a:t>
            </a:r>
            <a:r>
              <a:rPr sz="3600" spc="-175" dirty="0">
                <a:solidFill>
                  <a:srgbClr val="696363"/>
                </a:solidFill>
              </a:rPr>
              <a:t> </a:t>
            </a:r>
            <a:r>
              <a:rPr sz="3600" spc="-55" dirty="0">
                <a:solidFill>
                  <a:srgbClr val="696363"/>
                </a:solidFill>
              </a:rPr>
              <a:t>Industries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0492" y="1513454"/>
            <a:ext cx="8208645" cy="3851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2600" b="1" spc="-15" dirty="0">
                <a:latin typeface="Times New Roman"/>
                <a:cs typeface="Times New Roman"/>
              </a:rPr>
              <a:t>Related and </a:t>
            </a:r>
            <a:r>
              <a:rPr sz="2600" b="1" spc="20" dirty="0">
                <a:latin typeface="Times New Roman"/>
                <a:cs typeface="Times New Roman"/>
              </a:rPr>
              <a:t>supporting </a:t>
            </a:r>
            <a:r>
              <a:rPr sz="2600" b="1" spc="5" dirty="0">
                <a:latin typeface="Times New Roman"/>
                <a:cs typeface="Times New Roman"/>
              </a:rPr>
              <a:t>industries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05" dirty="0">
                <a:latin typeface="Times New Roman"/>
                <a:cs typeface="Times New Roman"/>
              </a:rPr>
              <a:t>produce inputs </a:t>
            </a:r>
            <a:r>
              <a:rPr sz="2600" spc="-140" dirty="0">
                <a:latin typeface="Times New Roman"/>
                <a:cs typeface="Times New Roman"/>
              </a:rPr>
              <a:t>which 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70" dirty="0">
                <a:latin typeface="Times New Roman"/>
                <a:cs typeface="Times New Roman"/>
              </a:rPr>
              <a:t>important </a:t>
            </a:r>
            <a:r>
              <a:rPr sz="2600" spc="-95" dirty="0">
                <a:latin typeface="Times New Roman"/>
                <a:cs typeface="Times New Roman"/>
              </a:rPr>
              <a:t>for </a:t>
            </a:r>
            <a:r>
              <a:rPr sz="2600" spc="-135" dirty="0">
                <a:latin typeface="Times New Roman"/>
                <a:cs typeface="Times New Roman"/>
              </a:rPr>
              <a:t>innovation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95" dirty="0">
                <a:latin typeface="Times New Roman"/>
                <a:cs typeface="Times New Roman"/>
              </a:rPr>
              <a:t>internationalization. </a:t>
            </a:r>
            <a:r>
              <a:rPr sz="2600" spc="-135" dirty="0">
                <a:latin typeface="Times New Roman"/>
                <a:cs typeface="Times New Roman"/>
              </a:rPr>
              <a:t>These 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industries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provide cost-effective 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inputs</a:t>
            </a:r>
            <a:r>
              <a:rPr sz="2600" spc="-75" dirty="0">
                <a:latin typeface="Times New Roman"/>
                <a:cs typeface="Times New Roman"/>
              </a:rPr>
              <a:t>, </a:t>
            </a:r>
            <a:r>
              <a:rPr sz="2600" spc="-80" dirty="0">
                <a:latin typeface="Times New Roman"/>
                <a:cs typeface="Times New Roman"/>
              </a:rPr>
              <a:t>but </a:t>
            </a:r>
            <a:r>
              <a:rPr sz="2600" spc="-120" dirty="0">
                <a:latin typeface="Times New Roman"/>
                <a:cs typeface="Times New Roman"/>
              </a:rPr>
              <a:t>they </a:t>
            </a:r>
            <a:r>
              <a:rPr sz="2600" spc="-155" dirty="0">
                <a:latin typeface="Times New Roman"/>
                <a:cs typeface="Times New Roman"/>
              </a:rPr>
              <a:t>also </a:t>
            </a:r>
            <a:r>
              <a:rPr sz="2600" spc="-90" dirty="0">
                <a:latin typeface="Times New Roman"/>
                <a:cs typeface="Times New Roman"/>
              </a:rPr>
              <a:t>participate </a:t>
            </a:r>
            <a:r>
              <a:rPr sz="2600" spc="-120" dirty="0">
                <a:latin typeface="Times New Roman"/>
                <a:cs typeface="Times New Roman"/>
              </a:rPr>
              <a:t>in 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latin typeface="Times New Roman"/>
                <a:cs typeface="Times New Roman"/>
              </a:rPr>
              <a:t>upgrading </a:t>
            </a:r>
            <a:r>
              <a:rPr sz="2600" spc="-95" dirty="0">
                <a:latin typeface="Times New Roman"/>
                <a:cs typeface="Times New Roman"/>
              </a:rPr>
              <a:t>process, </a:t>
            </a:r>
            <a:r>
              <a:rPr sz="2600" spc="-110" dirty="0">
                <a:latin typeface="Times New Roman"/>
                <a:cs typeface="Times New Roman"/>
              </a:rPr>
              <a:t>thus </a:t>
            </a:r>
            <a:r>
              <a:rPr sz="2600" spc="-125" dirty="0">
                <a:latin typeface="Times New Roman"/>
                <a:cs typeface="Times New Roman"/>
              </a:rPr>
              <a:t>stimulating </a:t>
            </a:r>
            <a:r>
              <a:rPr sz="2600" spc="-65" dirty="0">
                <a:latin typeface="Times New Roman"/>
                <a:cs typeface="Times New Roman"/>
              </a:rPr>
              <a:t>other </a:t>
            </a:r>
            <a:r>
              <a:rPr sz="2600" spc="-145" dirty="0">
                <a:latin typeface="Times New Roman"/>
                <a:cs typeface="Times New Roman"/>
              </a:rPr>
              <a:t>companies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 </a:t>
            </a:r>
            <a:r>
              <a:rPr sz="2600" spc="-145" dirty="0">
                <a:latin typeface="Times New Roman"/>
                <a:cs typeface="Times New Roman"/>
              </a:rPr>
              <a:t>chain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innovate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70" dirty="0">
                <a:solidFill>
                  <a:srgbClr val="D24716"/>
                </a:solidFill>
                <a:latin typeface="Arial"/>
                <a:cs typeface="Arial"/>
              </a:rPr>
              <a:t> </a:t>
            </a:r>
            <a:r>
              <a:rPr sz="2600" spc="-125" dirty="0">
                <a:latin typeface="Times New Roman"/>
                <a:cs typeface="Times New Roman"/>
              </a:rPr>
              <a:t>Existence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05" dirty="0">
                <a:latin typeface="Times New Roman"/>
                <a:cs typeface="Times New Roman"/>
              </a:rPr>
              <a:t>supplier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clusters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285115" marR="407034" indent="-273050">
              <a:lnSpc>
                <a:spcPct val="101000"/>
              </a:lnSpc>
            </a:pPr>
            <a:r>
              <a:rPr sz="2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German </a:t>
            </a:r>
            <a:r>
              <a:rPr sz="2600" spc="-110" dirty="0">
                <a:latin typeface="Times New Roman"/>
                <a:cs typeface="Times New Roman"/>
              </a:rPr>
              <a:t>engineering </a:t>
            </a:r>
            <a:r>
              <a:rPr sz="2600" spc="-114" dirty="0">
                <a:latin typeface="Times New Roman"/>
                <a:cs typeface="Times New Roman"/>
              </a:rPr>
              <a:t>firms </a:t>
            </a:r>
            <a:r>
              <a:rPr sz="2600" spc="-150" dirty="0">
                <a:latin typeface="Times New Roman"/>
                <a:cs typeface="Times New Roman"/>
              </a:rPr>
              <a:t>such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165" dirty="0">
                <a:latin typeface="Times New Roman"/>
                <a:cs typeface="Times New Roman"/>
              </a:rPr>
              <a:t>Siemens </a:t>
            </a:r>
            <a:r>
              <a:rPr sz="2600" spc="-105" dirty="0">
                <a:latin typeface="Times New Roman"/>
                <a:cs typeface="Times New Roman"/>
              </a:rPr>
              <a:t>are world </a:t>
            </a:r>
            <a:r>
              <a:rPr sz="2600" spc="-110" dirty="0">
                <a:latin typeface="Times New Roman"/>
                <a:cs typeface="Times New Roman"/>
              </a:rPr>
              <a:t>leaders </a:t>
            </a:r>
            <a:r>
              <a:rPr sz="2600" spc="-120" dirty="0">
                <a:latin typeface="Times New Roman"/>
                <a:cs typeface="Times New Roman"/>
              </a:rPr>
              <a:t>in  sophisticated </a:t>
            </a:r>
            <a:r>
              <a:rPr sz="2600" spc="-110" dirty="0">
                <a:latin typeface="Times New Roman"/>
                <a:cs typeface="Times New Roman"/>
              </a:rPr>
              <a:t>engineering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products.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39</a:t>
            </a:fld>
            <a:endParaRPr spc="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11322"/>
            <a:ext cx="8225790" cy="3515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D24716"/>
              </a:buClr>
              <a:buSzPct val="83928"/>
              <a:buFont typeface="Arial"/>
              <a:buChar char=""/>
              <a:tabLst>
                <a:tab pos="285750" algn="l"/>
              </a:tabLst>
            </a:pPr>
            <a:r>
              <a:rPr sz="2800" spc="-165" dirty="0">
                <a:latin typeface="Times New Roman"/>
                <a:cs typeface="Times New Roman"/>
              </a:rPr>
              <a:t>In </a:t>
            </a:r>
            <a:r>
              <a:rPr sz="2800" spc="-140" dirty="0">
                <a:latin typeface="Times New Roman"/>
                <a:cs typeface="Times New Roman"/>
              </a:rPr>
              <a:t>developed </a:t>
            </a:r>
            <a:r>
              <a:rPr sz="2800" spc="-125" dirty="0">
                <a:latin typeface="Times New Roman"/>
                <a:cs typeface="Times New Roman"/>
              </a:rPr>
              <a:t>markets </a:t>
            </a:r>
            <a:r>
              <a:rPr sz="2800" spc="-155" dirty="0">
                <a:latin typeface="Times New Roman"/>
                <a:cs typeface="Times New Roman"/>
              </a:rPr>
              <a:t>such </a:t>
            </a:r>
            <a:r>
              <a:rPr sz="2800" spc="-225" dirty="0">
                <a:latin typeface="Times New Roman"/>
                <a:cs typeface="Times New Roman"/>
              </a:rPr>
              <a:t>as </a:t>
            </a:r>
            <a:r>
              <a:rPr sz="2800" spc="-90" dirty="0">
                <a:latin typeface="Times New Roman"/>
                <a:cs typeface="Times New Roman"/>
              </a:rPr>
              <a:t>the </a:t>
            </a:r>
            <a:r>
              <a:rPr sz="2800" spc="-105" dirty="0">
                <a:latin typeface="Times New Roman"/>
                <a:cs typeface="Times New Roman"/>
              </a:rPr>
              <a:t>United </a:t>
            </a:r>
            <a:r>
              <a:rPr sz="2800" spc="-114" dirty="0">
                <a:latin typeface="Times New Roman"/>
                <a:cs typeface="Times New Roman"/>
              </a:rPr>
              <a:t>States, </a:t>
            </a:r>
            <a:r>
              <a:rPr sz="2800" spc="-90" dirty="0">
                <a:latin typeface="Times New Roman"/>
                <a:cs typeface="Times New Roman"/>
              </a:rPr>
              <a:t>the </a:t>
            </a:r>
            <a:r>
              <a:rPr sz="2800" spc="-110" dirty="0">
                <a:latin typeface="Times New Roman"/>
                <a:cs typeface="Times New Roman"/>
              </a:rPr>
              <a:t>best </a:t>
            </a:r>
            <a:r>
              <a:rPr sz="2800" spc="-190" dirty="0">
                <a:latin typeface="Times New Roman"/>
                <a:cs typeface="Times New Roman"/>
              </a:rPr>
              <a:t>that  </a:t>
            </a:r>
            <a:r>
              <a:rPr sz="2800" spc="-155" dirty="0">
                <a:latin typeface="Times New Roman"/>
                <a:cs typeface="Times New Roman"/>
              </a:rPr>
              <a:t>Indian companies </a:t>
            </a:r>
            <a:r>
              <a:rPr sz="2800" spc="-125" dirty="0">
                <a:latin typeface="Times New Roman"/>
                <a:cs typeface="Times New Roman"/>
              </a:rPr>
              <a:t>could </a:t>
            </a:r>
            <a:r>
              <a:rPr sz="2800" spc="-120" dirty="0">
                <a:latin typeface="Times New Roman"/>
                <a:cs typeface="Times New Roman"/>
              </a:rPr>
              <a:t>do </a:t>
            </a:r>
            <a:r>
              <a:rPr sz="2800" spc="-210" dirty="0">
                <a:latin typeface="Times New Roman"/>
                <a:cs typeface="Times New Roman"/>
              </a:rPr>
              <a:t>was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35" dirty="0">
                <a:latin typeface="Times New Roman"/>
                <a:cs typeface="Times New Roman"/>
              </a:rPr>
              <a:t>sell </a:t>
            </a:r>
            <a:r>
              <a:rPr sz="2800" spc="-125" dirty="0">
                <a:latin typeface="Times New Roman"/>
                <a:cs typeface="Times New Roman"/>
              </a:rPr>
              <a:t>low-cost </a:t>
            </a:r>
            <a:r>
              <a:rPr sz="2800" spc="-114" dirty="0">
                <a:latin typeface="Times New Roman"/>
                <a:cs typeface="Times New Roman"/>
              </a:rPr>
              <a:t>generic  </a:t>
            </a:r>
            <a:r>
              <a:rPr sz="2800" spc="-135" dirty="0">
                <a:latin typeface="Times New Roman"/>
                <a:cs typeface="Times New Roman"/>
              </a:rPr>
              <a:t>pharmaceuticals </a:t>
            </a:r>
            <a:r>
              <a:rPr sz="2800" spc="-110" dirty="0">
                <a:latin typeface="Times New Roman"/>
                <a:cs typeface="Times New Roman"/>
              </a:rPr>
              <a:t>(generic </a:t>
            </a:r>
            <a:r>
              <a:rPr sz="2800" spc="-135" dirty="0">
                <a:latin typeface="Times New Roman"/>
                <a:cs typeface="Times New Roman"/>
              </a:rPr>
              <a:t>pharmaceuticals </a:t>
            </a:r>
            <a:r>
              <a:rPr sz="2800" spc="-114" dirty="0">
                <a:latin typeface="Times New Roman"/>
                <a:cs typeface="Times New Roman"/>
              </a:rPr>
              <a:t>are </a:t>
            </a:r>
            <a:r>
              <a:rPr sz="2800" spc="-105" dirty="0">
                <a:latin typeface="Times New Roman"/>
                <a:cs typeface="Times New Roman"/>
              </a:rPr>
              <a:t>products </a:t>
            </a:r>
            <a:r>
              <a:rPr sz="2800" spc="-155" dirty="0">
                <a:latin typeface="Times New Roman"/>
                <a:cs typeface="Times New Roman"/>
              </a:rPr>
              <a:t>whose  </a:t>
            </a:r>
            <a:r>
              <a:rPr sz="2800" spc="-90" dirty="0">
                <a:latin typeface="Times New Roman"/>
                <a:cs typeface="Times New Roman"/>
              </a:rPr>
              <a:t>patent </a:t>
            </a:r>
            <a:r>
              <a:rPr sz="2800" spc="-210" dirty="0">
                <a:latin typeface="Times New Roman"/>
                <a:cs typeface="Times New Roman"/>
              </a:rPr>
              <a:t>has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expired).</a:t>
            </a:r>
            <a:endParaRPr sz="2800">
              <a:latin typeface="Times New Roman"/>
              <a:cs typeface="Times New Roman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3928"/>
              <a:buFont typeface="Arial"/>
              <a:buChar char=""/>
              <a:tabLst>
                <a:tab pos="285750" algn="l"/>
              </a:tabLst>
            </a:pPr>
            <a:r>
              <a:rPr sz="2800" spc="-165" dirty="0">
                <a:latin typeface="Times New Roman"/>
                <a:cs typeface="Times New Roman"/>
              </a:rPr>
              <a:t>In </a:t>
            </a:r>
            <a:r>
              <a:rPr sz="2800" spc="-75" dirty="0">
                <a:latin typeface="Times New Roman"/>
                <a:cs typeface="Times New Roman"/>
              </a:rPr>
              <a:t>2005, </a:t>
            </a:r>
            <a:r>
              <a:rPr sz="2800" spc="-165" dirty="0">
                <a:latin typeface="Times New Roman"/>
                <a:cs typeface="Times New Roman"/>
              </a:rPr>
              <a:t>however, </a:t>
            </a:r>
            <a:r>
              <a:rPr sz="2800" spc="-160" dirty="0">
                <a:latin typeface="Times New Roman"/>
                <a:cs typeface="Times New Roman"/>
              </a:rPr>
              <a:t>India signed </a:t>
            </a:r>
            <a:r>
              <a:rPr sz="2800" spc="-175" dirty="0">
                <a:latin typeface="Times New Roman"/>
                <a:cs typeface="Times New Roman"/>
              </a:rPr>
              <a:t>an </a:t>
            </a:r>
            <a:r>
              <a:rPr sz="2800" spc="-110" dirty="0">
                <a:latin typeface="Times New Roman"/>
                <a:cs typeface="Times New Roman"/>
              </a:rPr>
              <a:t>agreement </a:t>
            </a:r>
            <a:r>
              <a:rPr sz="2800" spc="-114" dirty="0">
                <a:latin typeface="Times New Roman"/>
                <a:cs typeface="Times New Roman"/>
              </a:rPr>
              <a:t>with </a:t>
            </a:r>
            <a:r>
              <a:rPr sz="2800" spc="-90" dirty="0">
                <a:latin typeface="Times New Roman"/>
                <a:cs typeface="Times New Roman"/>
              </a:rPr>
              <a:t>the </a:t>
            </a:r>
            <a:r>
              <a:rPr sz="2800" spc="-220" dirty="0">
                <a:latin typeface="Times New Roman"/>
                <a:cs typeface="Times New Roman"/>
              </a:rPr>
              <a:t>World  </a:t>
            </a:r>
            <a:r>
              <a:rPr sz="2800" spc="-155" dirty="0">
                <a:latin typeface="Times New Roman"/>
                <a:cs typeface="Times New Roman"/>
              </a:rPr>
              <a:t>Trade </a:t>
            </a:r>
            <a:r>
              <a:rPr sz="2800" spc="-125" dirty="0">
                <a:latin typeface="Times New Roman"/>
                <a:cs typeface="Times New Roman"/>
              </a:rPr>
              <a:t>Organization </a:t>
            </a:r>
            <a:r>
              <a:rPr sz="2800" spc="-85" dirty="0">
                <a:latin typeface="Times New Roman"/>
                <a:cs typeface="Times New Roman"/>
              </a:rPr>
              <a:t>that </a:t>
            </a:r>
            <a:r>
              <a:rPr sz="2800" spc="-130" dirty="0">
                <a:latin typeface="Times New Roman"/>
                <a:cs typeface="Times New Roman"/>
              </a:rPr>
              <a:t>bought </a:t>
            </a:r>
            <a:r>
              <a:rPr sz="2800" spc="-90" dirty="0">
                <a:latin typeface="Times New Roman"/>
                <a:cs typeface="Times New Roman"/>
              </a:rPr>
              <a:t>the </a:t>
            </a:r>
            <a:r>
              <a:rPr sz="2800" spc="-100" dirty="0">
                <a:latin typeface="Times New Roman"/>
                <a:cs typeface="Times New Roman"/>
              </a:rPr>
              <a:t>country </a:t>
            </a:r>
            <a:r>
              <a:rPr sz="2800" spc="-85" dirty="0">
                <a:latin typeface="Times New Roman"/>
                <a:cs typeface="Times New Roman"/>
              </a:rPr>
              <a:t>into </a:t>
            </a:r>
            <a:r>
              <a:rPr sz="2800" spc="-145" dirty="0">
                <a:latin typeface="Times New Roman"/>
                <a:cs typeface="Times New Roman"/>
              </a:rPr>
              <a:t>compliance  </a:t>
            </a:r>
            <a:r>
              <a:rPr sz="2800" spc="-114" dirty="0">
                <a:latin typeface="Times New Roman"/>
                <a:cs typeface="Times New Roman"/>
              </a:rPr>
              <a:t>with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WTO </a:t>
            </a:r>
            <a:r>
              <a:rPr sz="2800" spc="-90" dirty="0">
                <a:latin typeface="Times New Roman"/>
                <a:cs typeface="Times New Roman"/>
              </a:rPr>
              <a:t>rules </a:t>
            </a:r>
            <a:r>
              <a:rPr sz="2800" spc="-114" dirty="0">
                <a:latin typeface="Times New Roman"/>
                <a:cs typeface="Times New Roman"/>
              </a:rPr>
              <a:t>on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intellectual </a:t>
            </a:r>
            <a:r>
              <a:rPr sz="2800" spc="-70" dirty="0">
                <a:latin typeface="Times New Roman"/>
                <a:cs typeface="Times New Roman"/>
              </a:rPr>
              <a:t>property </a:t>
            </a:r>
            <a:r>
              <a:rPr sz="2800" spc="-85" dirty="0">
                <a:latin typeface="Times New Roman"/>
                <a:cs typeface="Times New Roman"/>
              </a:rPr>
              <a:t>rights. </a:t>
            </a:r>
            <a:r>
              <a:rPr sz="2800" spc="-155" dirty="0">
                <a:latin typeface="Times New Roman"/>
                <a:cs typeface="Times New Roman"/>
              </a:rPr>
              <a:t>Indian  companies </a:t>
            </a:r>
            <a:r>
              <a:rPr sz="2800" spc="-110" dirty="0">
                <a:latin typeface="Times New Roman"/>
                <a:cs typeface="Times New Roman"/>
              </a:rPr>
              <a:t>stopped </a:t>
            </a:r>
            <a:r>
              <a:rPr sz="2800" spc="-130" dirty="0">
                <a:latin typeface="Times New Roman"/>
                <a:cs typeface="Times New Roman"/>
              </a:rPr>
              <a:t>producing </a:t>
            </a:r>
            <a:r>
              <a:rPr sz="2800" spc="-90" dirty="0">
                <a:latin typeface="Times New Roman"/>
                <a:cs typeface="Times New Roman"/>
              </a:rPr>
              <a:t>counterfeit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products.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778374"/>
            <a:ext cx="169163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tabLst>
                <a:tab pos="1189355" algn="l"/>
              </a:tabLst>
            </a:pPr>
            <a:r>
              <a:rPr sz="2350" spc="-595" dirty="0">
                <a:solidFill>
                  <a:srgbClr val="D24716"/>
                </a:solidFill>
                <a:latin typeface="Arial"/>
                <a:cs typeface="Arial"/>
              </a:rPr>
              <a:t></a:t>
            </a:r>
            <a:r>
              <a:rPr sz="2350" spc="175" dirty="0">
                <a:solidFill>
                  <a:srgbClr val="D24716"/>
                </a:solidFill>
                <a:latin typeface="Arial"/>
                <a:cs typeface="Arial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N</a:t>
            </a:r>
            <a:r>
              <a:rPr sz="2800" spc="-204" dirty="0">
                <a:latin typeface="Times New Roman"/>
                <a:cs typeface="Times New Roman"/>
              </a:rPr>
              <a:t>o</a:t>
            </a:r>
            <a:r>
              <a:rPr sz="2800" spc="-16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14" dirty="0">
                <a:latin typeface="Times New Roman"/>
                <a:cs typeface="Times New Roman"/>
              </a:rPr>
              <a:t>th</a:t>
            </a:r>
            <a:r>
              <a:rPr sz="2800" spc="-165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t  </a:t>
            </a:r>
            <a:r>
              <a:rPr sz="2800" spc="-155" dirty="0">
                <a:latin typeface="Times New Roman"/>
                <a:cs typeface="Times New Roman"/>
              </a:rPr>
              <a:t>companies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222" y="3778374"/>
            <a:ext cx="52158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95"/>
              </a:spcBef>
              <a:tabLst>
                <a:tab pos="927100" algn="l"/>
                <a:tab pos="1199515" algn="l"/>
                <a:tab pos="1762125" algn="l"/>
                <a:tab pos="2124075" algn="l"/>
                <a:tab pos="2383790" algn="l"/>
                <a:tab pos="3202305" algn="l"/>
                <a:tab pos="3724275" algn="l"/>
                <a:tab pos="3785235" algn="l"/>
                <a:tab pos="4595495" algn="l"/>
              </a:tabLst>
            </a:pPr>
            <a:r>
              <a:rPr sz="2800" spc="-75" dirty="0">
                <a:latin typeface="Times New Roman"/>
                <a:cs typeface="Times New Roman"/>
              </a:rPr>
              <a:t>their	</a:t>
            </a:r>
            <a:r>
              <a:rPr sz="2800" spc="-105" dirty="0">
                <a:latin typeface="Times New Roman"/>
                <a:cs typeface="Times New Roman"/>
              </a:rPr>
              <a:t>patents	</a:t>
            </a:r>
            <a:r>
              <a:rPr sz="2800" spc="-145" dirty="0">
                <a:latin typeface="Times New Roman"/>
                <a:cs typeface="Times New Roman"/>
              </a:rPr>
              <a:t>would	</a:t>
            </a:r>
            <a:r>
              <a:rPr sz="2800" spc="-135" dirty="0">
                <a:latin typeface="Times New Roman"/>
                <a:cs typeface="Times New Roman"/>
              </a:rPr>
              <a:t>be		</a:t>
            </a:r>
            <a:r>
              <a:rPr sz="2800" spc="-80" dirty="0">
                <a:latin typeface="Times New Roman"/>
                <a:cs typeface="Times New Roman"/>
              </a:rPr>
              <a:t>respected,  </a:t>
            </a:r>
            <a:r>
              <a:rPr sz="2800" spc="-95" dirty="0">
                <a:latin typeface="Times New Roman"/>
                <a:cs typeface="Times New Roman"/>
              </a:rPr>
              <a:t>sta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65" dirty="0">
                <a:latin typeface="Times New Roman"/>
                <a:cs typeface="Times New Roman"/>
              </a:rPr>
              <a:t>ted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35" dirty="0">
                <a:latin typeface="Times New Roman"/>
                <a:cs typeface="Times New Roman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20" dirty="0">
                <a:latin typeface="Times New Roman"/>
                <a:cs typeface="Times New Roman"/>
              </a:rPr>
              <a:t>do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170" dirty="0">
                <a:latin typeface="Times New Roman"/>
                <a:cs typeface="Times New Roman"/>
              </a:rPr>
              <a:t>b</a:t>
            </a:r>
            <a:r>
              <a:rPr sz="2800" spc="-110" dirty="0">
                <a:latin typeface="Times New Roman"/>
                <a:cs typeface="Times New Roman"/>
              </a:rPr>
              <a:t>u</a:t>
            </a:r>
            <a:r>
              <a:rPr sz="2800" spc="-170" dirty="0">
                <a:latin typeface="Times New Roman"/>
                <a:cs typeface="Times New Roman"/>
              </a:rPr>
              <a:t>siness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15" dirty="0">
                <a:latin typeface="Times New Roman"/>
                <a:cs typeface="Times New Roman"/>
              </a:rPr>
              <a:t>w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-70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75" dirty="0">
                <a:latin typeface="Times New Roman"/>
                <a:cs typeface="Times New Roman"/>
              </a:rPr>
              <a:t>their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2829" y="3778374"/>
            <a:ext cx="9366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64" marR="5080" indent="-114300">
              <a:lnSpc>
                <a:spcPct val="100000"/>
              </a:lnSpc>
              <a:spcBef>
                <a:spcPts val="95"/>
              </a:spcBef>
            </a:pPr>
            <a:r>
              <a:rPr sz="2800" spc="-135" dirty="0">
                <a:latin typeface="Times New Roman"/>
                <a:cs typeface="Times New Roman"/>
              </a:rPr>
              <a:t>f</a:t>
            </a:r>
            <a:r>
              <a:rPr sz="2800" spc="-19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30" dirty="0">
                <a:latin typeface="Times New Roman"/>
                <a:cs typeface="Times New Roman"/>
              </a:rPr>
              <a:t>eign  </a:t>
            </a:r>
            <a:r>
              <a:rPr sz="2800" spc="-135" dirty="0">
                <a:latin typeface="Times New Roman"/>
                <a:cs typeface="Times New Roman"/>
              </a:rPr>
              <a:t>I</a:t>
            </a:r>
            <a:r>
              <a:rPr sz="2800" spc="-195" dirty="0">
                <a:latin typeface="Times New Roman"/>
                <a:cs typeface="Times New Roman"/>
              </a:rPr>
              <a:t>n</a:t>
            </a:r>
            <a:r>
              <a:rPr sz="2800" spc="-155" dirty="0">
                <a:latin typeface="Times New Roman"/>
                <a:cs typeface="Times New Roman"/>
              </a:rPr>
              <a:t>di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12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344" y="4632196"/>
            <a:ext cx="79521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Times New Roman"/>
                <a:cs typeface="Times New Roman"/>
              </a:rPr>
              <a:t>counterparts. </a:t>
            </a:r>
            <a:r>
              <a:rPr sz="2800" spc="-155" dirty="0">
                <a:latin typeface="Times New Roman"/>
                <a:cs typeface="Times New Roman"/>
              </a:rPr>
              <a:t>For </a:t>
            </a:r>
            <a:r>
              <a:rPr sz="2800" spc="-114" dirty="0">
                <a:latin typeface="Times New Roman"/>
                <a:cs typeface="Times New Roman"/>
              </a:rPr>
              <a:t>India, </a:t>
            </a:r>
            <a:r>
              <a:rPr sz="2800" spc="-90" dirty="0">
                <a:latin typeface="Times New Roman"/>
                <a:cs typeface="Times New Roman"/>
              </a:rPr>
              <a:t>the </a:t>
            </a:r>
            <a:r>
              <a:rPr sz="2800" spc="-85" dirty="0">
                <a:latin typeface="Times New Roman"/>
                <a:cs typeface="Times New Roman"/>
              </a:rPr>
              <a:t>result </a:t>
            </a:r>
            <a:r>
              <a:rPr sz="2800" spc="-210" dirty="0">
                <a:latin typeface="Times New Roman"/>
                <a:cs typeface="Times New Roman"/>
              </a:rPr>
              <a:t>has </a:t>
            </a:r>
            <a:r>
              <a:rPr sz="2800" spc="-125" dirty="0">
                <a:latin typeface="Times New Roman"/>
                <a:cs typeface="Times New Roman"/>
              </a:rPr>
              <a:t>been dramatic </a:t>
            </a:r>
            <a:r>
              <a:rPr sz="2800" spc="-114" dirty="0">
                <a:latin typeface="Times New Roman"/>
                <a:cs typeface="Times New Roman"/>
              </a:rPr>
              <a:t>growth  </a:t>
            </a:r>
            <a:r>
              <a:rPr sz="2800" spc="-135" dirty="0">
                <a:latin typeface="Times New Roman"/>
                <a:cs typeface="Times New Roman"/>
              </a:rPr>
              <a:t>in </a:t>
            </a:r>
            <a:r>
              <a:rPr sz="2800" spc="-105" dirty="0">
                <a:latin typeface="Times New Roman"/>
                <a:cs typeface="Times New Roman"/>
              </a:rPr>
              <a:t>its </a:t>
            </a:r>
            <a:r>
              <a:rPr sz="2800" spc="-130" dirty="0">
                <a:latin typeface="Times New Roman"/>
                <a:cs typeface="Times New Roman"/>
              </a:rPr>
              <a:t>pharmaceutical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sector.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4</a:t>
            </a:fld>
            <a:endParaRPr spc="4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813938"/>
            <a:ext cx="6084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solidFill>
                  <a:srgbClr val="696363"/>
                </a:solidFill>
              </a:rPr>
              <a:t>Firm </a:t>
            </a:r>
            <a:r>
              <a:rPr sz="3200" spc="-120" dirty="0">
                <a:solidFill>
                  <a:srgbClr val="696363"/>
                </a:solidFill>
              </a:rPr>
              <a:t>Strategy, </a:t>
            </a:r>
            <a:r>
              <a:rPr sz="3200" spc="-110" dirty="0">
                <a:solidFill>
                  <a:srgbClr val="696363"/>
                </a:solidFill>
              </a:rPr>
              <a:t>Rivalry </a:t>
            </a:r>
            <a:r>
              <a:rPr sz="3200" spc="-55" dirty="0">
                <a:solidFill>
                  <a:srgbClr val="696363"/>
                </a:solidFill>
              </a:rPr>
              <a:t>and</a:t>
            </a:r>
            <a:r>
              <a:rPr sz="3200" spc="-190" dirty="0">
                <a:solidFill>
                  <a:srgbClr val="696363"/>
                </a:solidFill>
              </a:rPr>
              <a:t> </a:t>
            </a:r>
            <a:r>
              <a:rPr sz="3200" spc="-50" dirty="0">
                <a:solidFill>
                  <a:srgbClr val="696363"/>
                </a:solidFill>
              </a:rPr>
              <a:t>Structure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1513454"/>
            <a:ext cx="8291830" cy="4324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2600" b="1" spc="-105" dirty="0">
                <a:latin typeface="Times New Roman"/>
                <a:cs typeface="Times New Roman"/>
              </a:rPr>
              <a:t>Firm </a:t>
            </a:r>
            <a:r>
              <a:rPr sz="2600" b="1" spc="-40" dirty="0">
                <a:latin typeface="Times New Roman"/>
                <a:cs typeface="Times New Roman"/>
              </a:rPr>
              <a:t>strategy, </a:t>
            </a:r>
            <a:r>
              <a:rPr sz="2600" b="1" dirty="0">
                <a:latin typeface="Times New Roman"/>
                <a:cs typeface="Times New Roman"/>
              </a:rPr>
              <a:t>structure </a:t>
            </a:r>
            <a:r>
              <a:rPr sz="2600" b="1" spc="-15" dirty="0">
                <a:latin typeface="Times New Roman"/>
                <a:cs typeface="Times New Roman"/>
              </a:rPr>
              <a:t>and </a:t>
            </a:r>
            <a:r>
              <a:rPr sz="2600" b="1" spc="-35" dirty="0">
                <a:latin typeface="Times New Roman"/>
                <a:cs typeface="Times New Roman"/>
              </a:rPr>
              <a:t>rivalry </a:t>
            </a:r>
            <a:r>
              <a:rPr sz="2600" spc="-85" dirty="0">
                <a:latin typeface="Times New Roman"/>
                <a:cs typeface="Times New Roman"/>
              </a:rPr>
              <a:t>constitute </a:t>
            </a:r>
            <a:r>
              <a:rPr sz="2600" spc="-75" dirty="0">
                <a:latin typeface="Times New Roman"/>
                <a:cs typeface="Times New Roman"/>
              </a:rPr>
              <a:t>the fourth  </a:t>
            </a:r>
            <a:r>
              <a:rPr sz="2600" spc="-80" dirty="0">
                <a:latin typeface="Times New Roman"/>
                <a:cs typeface="Times New Roman"/>
              </a:rPr>
              <a:t>determinant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05" dirty="0">
                <a:latin typeface="Times New Roman"/>
                <a:cs typeface="Times New Roman"/>
              </a:rPr>
              <a:t>competitiveness.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600" spc="-229" dirty="0">
                <a:solidFill>
                  <a:srgbClr val="006FC0"/>
                </a:solidFill>
                <a:latin typeface="Times New Roman"/>
                <a:cs typeface="Times New Roman"/>
              </a:rPr>
              <a:t>way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which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companies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are  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created, </a:t>
            </a:r>
            <a:r>
              <a:rPr sz="2600" spc="-90" dirty="0">
                <a:solidFill>
                  <a:srgbClr val="006FC0"/>
                </a:solidFill>
                <a:latin typeface="Times New Roman"/>
                <a:cs typeface="Times New Roman"/>
              </a:rPr>
              <a:t>set </a:t>
            </a:r>
            <a:r>
              <a:rPr sz="2600" spc="-170" dirty="0">
                <a:solidFill>
                  <a:srgbClr val="006FC0"/>
                </a:solidFill>
                <a:latin typeface="Times New Roman"/>
                <a:cs typeface="Times New Roman"/>
              </a:rPr>
              <a:t>goals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are </a:t>
            </a:r>
            <a:r>
              <a:rPr sz="2600" spc="-160" dirty="0">
                <a:solidFill>
                  <a:srgbClr val="006FC0"/>
                </a:solidFill>
                <a:latin typeface="Times New Roman"/>
                <a:cs typeface="Times New Roman"/>
              </a:rPr>
              <a:t>managed 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important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success</a:t>
            </a:r>
            <a:r>
              <a:rPr sz="2600" spc="-130" dirty="0">
                <a:latin typeface="Times New Roman"/>
                <a:cs typeface="Times New Roman"/>
              </a:rPr>
              <a:t>. </a:t>
            </a:r>
            <a:r>
              <a:rPr sz="2600" spc="-160" dirty="0">
                <a:latin typeface="Times New Roman"/>
                <a:cs typeface="Times New Roman"/>
              </a:rPr>
              <a:t>But </a:t>
            </a:r>
            <a:r>
              <a:rPr sz="2600" spc="-80" dirty="0">
                <a:latin typeface="Times New Roman"/>
                <a:cs typeface="Times New Roman"/>
              </a:rPr>
              <a:t>the  </a:t>
            </a:r>
            <a:r>
              <a:rPr sz="2600" spc="-110" dirty="0">
                <a:latin typeface="Times New Roman"/>
                <a:cs typeface="Times New Roman"/>
              </a:rPr>
              <a:t>presence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05" dirty="0">
                <a:latin typeface="Times New Roman"/>
                <a:cs typeface="Times New Roman"/>
              </a:rPr>
              <a:t>intense </a:t>
            </a:r>
            <a:r>
              <a:rPr sz="2600" spc="-114" dirty="0">
                <a:latin typeface="Times New Roman"/>
                <a:cs typeface="Times New Roman"/>
              </a:rPr>
              <a:t>rivalry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home </a:t>
            </a:r>
            <a:r>
              <a:rPr sz="2600" spc="-160" dirty="0">
                <a:latin typeface="Times New Roman"/>
                <a:cs typeface="Times New Roman"/>
              </a:rPr>
              <a:t>base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55" dirty="0">
                <a:latin typeface="Times New Roman"/>
                <a:cs typeface="Times New Roman"/>
              </a:rPr>
              <a:t>also </a:t>
            </a:r>
            <a:r>
              <a:rPr sz="2600" spc="-60" dirty="0">
                <a:latin typeface="Times New Roman"/>
                <a:cs typeface="Times New Roman"/>
              </a:rPr>
              <a:t>important; </a:t>
            </a:r>
            <a:r>
              <a:rPr sz="2600" spc="-45" dirty="0">
                <a:latin typeface="Times New Roman"/>
                <a:cs typeface="Times New Roman"/>
              </a:rPr>
              <a:t>it  </a:t>
            </a:r>
            <a:r>
              <a:rPr sz="2600" spc="-110" dirty="0">
                <a:latin typeface="Times New Roman"/>
                <a:cs typeface="Times New Roman"/>
              </a:rPr>
              <a:t>creates </a:t>
            </a:r>
            <a:r>
              <a:rPr sz="2600" spc="-100" dirty="0">
                <a:latin typeface="Times New Roman"/>
                <a:cs typeface="Times New Roman"/>
              </a:rPr>
              <a:t>pressure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40" dirty="0">
                <a:latin typeface="Times New Roman"/>
                <a:cs typeface="Times New Roman"/>
              </a:rPr>
              <a:t>innovate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55" dirty="0">
                <a:latin typeface="Times New Roman"/>
                <a:cs typeface="Times New Roman"/>
              </a:rPr>
              <a:t>order </a:t>
            </a:r>
            <a:r>
              <a:rPr sz="2600" spc="-45" dirty="0">
                <a:latin typeface="Times New Roman"/>
                <a:cs typeface="Times New Roman"/>
              </a:rPr>
              <a:t>to </a:t>
            </a:r>
            <a:r>
              <a:rPr sz="2600" spc="-114" dirty="0">
                <a:latin typeface="Times New Roman"/>
                <a:cs typeface="Times New Roman"/>
              </a:rPr>
              <a:t>upgrade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competitiveness</a:t>
            </a:r>
            <a:endParaRPr sz="26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AutoNum type="romanUcPeriod"/>
              <a:tabLst>
                <a:tab pos="584200" algn="l"/>
                <a:tab pos="584835" algn="l"/>
              </a:tabLst>
            </a:pPr>
            <a:r>
              <a:rPr sz="2600" spc="-130" dirty="0">
                <a:latin typeface="Times New Roman"/>
                <a:cs typeface="Times New Roman"/>
              </a:rPr>
              <a:t>More </a:t>
            </a:r>
            <a:r>
              <a:rPr sz="2600" spc="-100" dirty="0">
                <a:latin typeface="Times New Roman"/>
                <a:cs typeface="Times New Roman"/>
              </a:rPr>
              <a:t>number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45" dirty="0">
                <a:latin typeface="Times New Roman"/>
                <a:cs typeface="Times New Roman"/>
              </a:rPr>
              <a:t>companies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2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industry.</a:t>
            </a:r>
            <a:endParaRPr sz="26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AutoNum type="romanUcPeriod"/>
              <a:tabLst>
                <a:tab pos="584200" algn="l"/>
                <a:tab pos="584835" algn="l"/>
              </a:tabLst>
            </a:pPr>
            <a:r>
              <a:rPr sz="2600" spc="-110" dirty="0">
                <a:latin typeface="Times New Roman"/>
                <a:cs typeface="Times New Roman"/>
              </a:rPr>
              <a:t>Intensity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competition.</a:t>
            </a:r>
            <a:endParaRPr sz="26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AutoNum type="romanUcPeriod"/>
              <a:tabLst>
                <a:tab pos="584200" algn="l"/>
                <a:tab pos="584835" algn="l"/>
              </a:tabLst>
            </a:pPr>
            <a:r>
              <a:rPr sz="2600" spc="-135" dirty="0">
                <a:latin typeface="Times New Roman"/>
                <a:cs typeface="Times New Roman"/>
              </a:rPr>
              <a:t>Public </a:t>
            </a:r>
            <a:r>
              <a:rPr sz="2600" spc="-40" dirty="0">
                <a:latin typeface="Times New Roman"/>
                <a:cs typeface="Times New Roman"/>
              </a:rPr>
              <a:t>or </a:t>
            </a:r>
            <a:r>
              <a:rPr sz="2600" spc="-105" dirty="0">
                <a:latin typeface="Times New Roman"/>
                <a:cs typeface="Times New Roman"/>
              </a:rPr>
              <a:t>private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ownership.</a:t>
            </a:r>
            <a:endParaRPr sz="2600">
              <a:latin typeface="Times New Roman"/>
              <a:cs typeface="Times New Roman"/>
            </a:endParaRPr>
          </a:p>
          <a:p>
            <a:pPr marL="285115" marR="191135" indent="-273050">
              <a:lnSpc>
                <a:spcPct val="101000"/>
              </a:lnSpc>
              <a:spcBef>
                <a:spcPts val="530"/>
              </a:spcBef>
            </a:pPr>
            <a:r>
              <a:rPr sz="2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Italian </a:t>
            </a:r>
            <a:r>
              <a:rPr sz="2600" spc="-155" dirty="0">
                <a:latin typeface="Times New Roman"/>
                <a:cs typeface="Times New Roman"/>
              </a:rPr>
              <a:t>shoes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50" dirty="0">
                <a:latin typeface="Times New Roman"/>
                <a:cs typeface="Times New Roman"/>
              </a:rPr>
              <a:t>vogue(fashion)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35" dirty="0">
                <a:latin typeface="Times New Roman"/>
                <a:cs typeface="Times New Roman"/>
              </a:rPr>
              <a:t>every </a:t>
            </a:r>
            <a:r>
              <a:rPr sz="2600" spc="-130" dirty="0">
                <a:latin typeface="Times New Roman"/>
                <a:cs typeface="Times New Roman"/>
              </a:rPr>
              <a:t>nook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0" dirty="0">
                <a:latin typeface="Times New Roman"/>
                <a:cs typeface="Times New Roman"/>
              </a:rPr>
              <a:t>corner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75" dirty="0">
                <a:latin typeface="Times New Roman"/>
                <a:cs typeface="Times New Roman"/>
              </a:rPr>
              <a:t>the  </a:t>
            </a:r>
            <a:r>
              <a:rPr sz="2600" spc="-105" dirty="0">
                <a:latin typeface="Times New Roman"/>
                <a:cs typeface="Times New Roman"/>
              </a:rPr>
              <a:t>world </a:t>
            </a:r>
            <a:r>
              <a:rPr sz="2600" spc="-140" dirty="0">
                <a:latin typeface="Times New Roman"/>
                <a:cs typeface="Times New Roman"/>
              </a:rPr>
              <a:t>since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decades.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40</a:t>
            </a:fld>
            <a:endParaRPr spc="4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" y="288996"/>
            <a:ext cx="4605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/>
              <a:t>New </a:t>
            </a:r>
            <a:r>
              <a:rPr sz="4800" spc="-260" dirty="0"/>
              <a:t>Trade</a:t>
            </a:r>
            <a:r>
              <a:rPr sz="4800" spc="-105" dirty="0"/>
              <a:t> </a:t>
            </a:r>
            <a:r>
              <a:rPr sz="4800" spc="-215" dirty="0"/>
              <a:t>Theory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80492" y="1513454"/>
            <a:ext cx="8209280" cy="3932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6985" indent="-273050" algn="just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Wingdings"/>
              <a:buChar char=""/>
              <a:tabLst>
                <a:tab pos="285750" algn="l"/>
              </a:tabLst>
            </a:pP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New 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trade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theory,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developed </a:t>
            </a:r>
            <a:r>
              <a:rPr sz="2600" spc="-200" dirty="0">
                <a:solidFill>
                  <a:srgbClr val="006FC0"/>
                </a:solidFill>
                <a:latin typeface="Times New Roman"/>
                <a:cs typeface="Times New Roman"/>
              </a:rPr>
              <a:t>by </a:t>
            </a:r>
            <a:r>
              <a:rPr sz="2600" spc="-190" dirty="0">
                <a:solidFill>
                  <a:srgbClr val="006FC0"/>
                </a:solidFill>
                <a:latin typeface="Times New Roman"/>
                <a:cs typeface="Times New Roman"/>
              </a:rPr>
              <a:t>many 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theorists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from 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late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1970  </a:t>
            </a:r>
            <a:r>
              <a:rPr sz="26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early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1980s, 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600" spc="-204" dirty="0">
                <a:solidFill>
                  <a:srgbClr val="006FC0"/>
                </a:solidFill>
                <a:latin typeface="Times New Roman"/>
                <a:cs typeface="Times New Roman"/>
              </a:rPr>
              <a:t>a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collection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economic models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600" spc="-90" dirty="0">
                <a:solidFill>
                  <a:srgbClr val="006FC0"/>
                </a:solidFill>
                <a:latin typeface="Times New Roman"/>
                <a:cs typeface="Times New Roman"/>
              </a:rPr>
              <a:t>international  </a:t>
            </a:r>
            <a:r>
              <a:rPr sz="2600" spc="-50" dirty="0">
                <a:solidFill>
                  <a:srgbClr val="006FC0"/>
                </a:solidFill>
                <a:latin typeface="Times New Roman"/>
                <a:cs typeface="Times New Roman"/>
              </a:rPr>
              <a:t>trade.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It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focuses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on 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increasing </a:t>
            </a:r>
            <a:r>
              <a:rPr sz="2600" spc="-30" dirty="0">
                <a:solidFill>
                  <a:srgbClr val="006FC0"/>
                </a:solidFill>
                <a:latin typeface="Times New Roman"/>
                <a:cs typeface="Times New Roman"/>
              </a:rPr>
              <a:t>return </a:t>
            </a:r>
            <a:r>
              <a:rPr sz="26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scale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network</a:t>
            </a:r>
            <a:r>
              <a:rPr sz="2600" spc="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006FC0"/>
                </a:solidFill>
                <a:latin typeface="Times New Roman"/>
                <a:cs typeface="Times New Roman"/>
              </a:rPr>
              <a:t>effect.</a:t>
            </a:r>
            <a:endParaRPr sz="2600">
              <a:latin typeface="Times New Roman"/>
              <a:cs typeface="Times New Roman"/>
            </a:endParaRPr>
          </a:p>
          <a:p>
            <a:pPr marL="285115" marR="5080">
              <a:lnSpc>
                <a:spcPct val="100000"/>
              </a:lnSpc>
              <a:spcBef>
                <a:spcPts val="630"/>
              </a:spcBef>
            </a:pPr>
            <a:r>
              <a:rPr sz="2400" i="1" spc="-445" dirty="0">
                <a:latin typeface="Arial"/>
                <a:cs typeface="Arial"/>
              </a:rPr>
              <a:t>Economies </a:t>
            </a:r>
            <a:r>
              <a:rPr sz="2400" i="1" spc="-280" dirty="0">
                <a:latin typeface="Arial"/>
                <a:cs typeface="Arial"/>
              </a:rPr>
              <a:t>of </a:t>
            </a:r>
            <a:r>
              <a:rPr sz="2400" i="1" spc="-405" dirty="0">
                <a:latin typeface="Arial"/>
                <a:cs typeface="Arial"/>
              </a:rPr>
              <a:t>scale </a:t>
            </a:r>
            <a:r>
              <a:rPr sz="2400" spc="-95" dirty="0">
                <a:latin typeface="Times New Roman"/>
                <a:cs typeface="Times New Roman"/>
              </a:rPr>
              <a:t>are </a:t>
            </a:r>
            <a:r>
              <a:rPr sz="2400" spc="-150" dirty="0">
                <a:latin typeface="Times New Roman"/>
                <a:cs typeface="Times New Roman"/>
              </a:rPr>
              <a:t>an </a:t>
            </a:r>
            <a:r>
              <a:rPr sz="2400" spc="-65" dirty="0">
                <a:latin typeface="Times New Roman"/>
                <a:cs typeface="Times New Roman"/>
              </a:rPr>
              <a:t>important </a:t>
            </a:r>
            <a:r>
              <a:rPr sz="2400" spc="-100" dirty="0">
                <a:latin typeface="Times New Roman"/>
                <a:cs typeface="Times New Roman"/>
              </a:rPr>
              <a:t>factor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130" dirty="0">
                <a:latin typeface="Times New Roman"/>
                <a:cs typeface="Times New Roman"/>
              </a:rPr>
              <a:t>some </a:t>
            </a:r>
            <a:r>
              <a:rPr sz="2400" spc="-90" dirty="0">
                <a:latin typeface="Times New Roman"/>
                <a:cs typeface="Times New Roman"/>
              </a:rPr>
              <a:t>industries </a:t>
            </a:r>
            <a:r>
              <a:rPr sz="2400" spc="-85" dirty="0">
                <a:latin typeface="Times New Roman"/>
                <a:cs typeface="Times New Roman"/>
              </a:rPr>
              <a:t>for </a:t>
            </a:r>
            <a:r>
              <a:rPr sz="2400" spc="-75" dirty="0">
                <a:latin typeface="Times New Roman"/>
                <a:cs typeface="Times New Roman"/>
              </a:rPr>
              <a:t>superior  </a:t>
            </a:r>
            <a:r>
              <a:rPr sz="2400" spc="-85" dirty="0">
                <a:latin typeface="Times New Roman"/>
                <a:cs typeface="Times New Roman"/>
              </a:rPr>
              <a:t>international </a:t>
            </a:r>
            <a:r>
              <a:rPr sz="2400" spc="-95" dirty="0">
                <a:latin typeface="Times New Roman"/>
                <a:cs typeface="Times New Roman"/>
              </a:rPr>
              <a:t>performance </a:t>
            </a:r>
            <a:r>
              <a:rPr sz="2400" spc="-135" dirty="0">
                <a:latin typeface="Arial"/>
                <a:cs typeface="Arial"/>
              </a:rPr>
              <a:t>– </a:t>
            </a:r>
            <a:r>
              <a:rPr sz="2400" spc="-145" dirty="0">
                <a:latin typeface="Times New Roman"/>
                <a:cs typeface="Times New Roman"/>
              </a:rPr>
              <a:t>even </a:t>
            </a:r>
            <a:r>
              <a:rPr sz="2400" spc="-120" dirty="0">
                <a:latin typeface="Times New Roman"/>
                <a:cs typeface="Times New Roman"/>
              </a:rPr>
              <a:t>when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00" dirty="0">
                <a:latin typeface="Times New Roman"/>
                <a:cs typeface="Times New Roman"/>
              </a:rPr>
              <a:t>nation </a:t>
            </a:r>
            <a:r>
              <a:rPr sz="2400" spc="-175" dirty="0">
                <a:latin typeface="Times New Roman"/>
                <a:cs typeface="Times New Roman"/>
              </a:rPr>
              <a:t>has </a:t>
            </a:r>
            <a:r>
              <a:rPr sz="2400" spc="-105" dirty="0">
                <a:latin typeface="Times New Roman"/>
                <a:cs typeface="Times New Roman"/>
              </a:rPr>
              <a:t>no </a:t>
            </a:r>
            <a:r>
              <a:rPr sz="2400" spc="-100" dirty="0">
                <a:latin typeface="Times New Roman"/>
                <a:cs typeface="Times New Roman"/>
              </a:rPr>
              <a:t>clear  </a:t>
            </a:r>
            <a:r>
              <a:rPr sz="2400" spc="-120" dirty="0">
                <a:latin typeface="Times New Roman"/>
                <a:cs typeface="Times New Roman"/>
              </a:rPr>
              <a:t>comparative </a:t>
            </a:r>
            <a:r>
              <a:rPr sz="2400" spc="-130" dirty="0">
                <a:latin typeface="Times New Roman"/>
                <a:cs typeface="Times New Roman"/>
              </a:rPr>
              <a:t>advantage. </a:t>
            </a:r>
            <a:r>
              <a:rPr sz="2400" spc="-170" dirty="0">
                <a:latin typeface="Times New Roman"/>
                <a:cs typeface="Times New Roman"/>
              </a:rPr>
              <a:t>Some </a:t>
            </a:r>
            <a:r>
              <a:rPr sz="2400" spc="-90" dirty="0">
                <a:latin typeface="Times New Roman"/>
                <a:cs typeface="Times New Roman"/>
              </a:rPr>
              <a:t>industries </a:t>
            </a:r>
            <a:r>
              <a:rPr sz="2400" spc="-125" dirty="0">
                <a:latin typeface="Times New Roman"/>
                <a:cs typeface="Times New Roman"/>
              </a:rPr>
              <a:t>succeed </a:t>
            </a:r>
            <a:r>
              <a:rPr sz="2400" spc="-95" dirty="0">
                <a:latin typeface="Times New Roman"/>
                <a:cs typeface="Times New Roman"/>
              </a:rPr>
              <a:t>best </a:t>
            </a:r>
            <a:r>
              <a:rPr sz="2400" spc="-190" dirty="0">
                <a:latin typeface="Times New Roman"/>
                <a:cs typeface="Times New Roman"/>
              </a:rPr>
              <a:t>as </a:t>
            </a:r>
            <a:r>
              <a:rPr sz="2400" spc="-60" dirty="0">
                <a:latin typeface="Times New Roman"/>
                <a:cs typeface="Times New Roman"/>
              </a:rPr>
              <a:t>their </a:t>
            </a:r>
            <a:r>
              <a:rPr sz="2400" spc="-130" dirty="0">
                <a:latin typeface="Times New Roman"/>
                <a:cs typeface="Times New Roman"/>
              </a:rPr>
              <a:t>volume </a:t>
            </a:r>
            <a:r>
              <a:rPr sz="2400" spc="-140" dirty="0">
                <a:latin typeface="Times New Roman"/>
                <a:cs typeface="Times New Roman"/>
              </a:rPr>
              <a:t>of  </a:t>
            </a:r>
            <a:r>
              <a:rPr sz="2400" spc="-85" dirty="0">
                <a:latin typeface="Times New Roman"/>
                <a:cs typeface="Times New Roman"/>
              </a:rPr>
              <a:t>production </a:t>
            </a:r>
            <a:r>
              <a:rPr sz="2400" spc="-105" dirty="0">
                <a:latin typeface="Times New Roman"/>
                <a:cs typeface="Times New Roman"/>
              </a:rPr>
              <a:t>increases.</a:t>
            </a:r>
            <a:endParaRPr sz="2400">
              <a:latin typeface="Times New Roman"/>
              <a:cs typeface="Times New Roman"/>
            </a:endParaRPr>
          </a:p>
          <a:p>
            <a:pPr marL="285115" marR="301625">
              <a:lnSpc>
                <a:spcPct val="100000"/>
              </a:lnSpc>
              <a:spcBef>
                <a:spcPts val="605"/>
              </a:spcBef>
            </a:pPr>
            <a:r>
              <a:rPr sz="2400" spc="-125" dirty="0">
                <a:latin typeface="Times New Roman"/>
                <a:cs typeface="Times New Roman"/>
              </a:rPr>
              <a:t>Examples: </a:t>
            </a:r>
            <a:r>
              <a:rPr sz="2400" spc="-120" dirty="0">
                <a:latin typeface="Times New Roman"/>
                <a:cs typeface="Times New Roman"/>
              </a:rPr>
              <a:t>commercial </a:t>
            </a:r>
            <a:r>
              <a:rPr sz="2400" spc="-75" dirty="0">
                <a:latin typeface="Times New Roman"/>
                <a:cs typeface="Times New Roman"/>
              </a:rPr>
              <a:t>aircraft, </a:t>
            </a:r>
            <a:r>
              <a:rPr sz="2400" spc="-95" dirty="0">
                <a:latin typeface="Times New Roman"/>
                <a:cs typeface="Times New Roman"/>
              </a:rPr>
              <a:t>automobiles, </a:t>
            </a:r>
            <a:r>
              <a:rPr sz="2400" spc="-120" dirty="0">
                <a:latin typeface="Times New Roman"/>
                <a:cs typeface="Times New Roman"/>
              </a:rPr>
              <a:t>pharmaceuticals </a:t>
            </a:r>
            <a:r>
              <a:rPr sz="2400" spc="-130" dirty="0">
                <a:latin typeface="Times New Roman"/>
                <a:cs typeface="Times New Roman"/>
              </a:rPr>
              <a:t>all </a:t>
            </a:r>
            <a:r>
              <a:rPr sz="2400" spc="-190" dirty="0">
                <a:latin typeface="Times New Roman"/>
                <a:cs typeface="Times New Roman"/>
              </a:rPr>
              <a:t>have  </a:t>
            </a:r>
            <a:r>
              <a:rPr sz="2400" spc="-125" dirty="0">
                <a:latin typeface="Times New Roman"/>
                <a:cs typeface="Times New Roman"/>
              </a:rPr>
              <a:t>very </a:t>
            </a:r>
            <a:r>
              <a:rPr sz="2400" spc="-155" dirty="0">
                <a:latin typeface="Times New Roman"/>
                <a:cs typeface="Times New Roman"/>
              </a:rPr>
              <a:t>high </a:t>
            </a:r>
            <a:r>
              <a:rPr sz="2400" spc="-125" dirty="0">
                <a:latin typeface="Times New Roman"/>
                <a:cs typeface="Times New Roman"/>
              </a:rPr>
              <a:t>fixed </a:t>
            </a:r>
            <a:r>
              <a:rPr sz="2400" spc="-114" dirty="0">
                <a:latin typeface="Times New Roman"/>
                <a:cs typeface="Times New Roman"/>
              </a:rPr>
              <a:t>costs </a:t>
            </a:r>
            <a:r>
              <a:rPr sz="2400" spc="-75" dirty="0">
                <a:latin typeface="Times New Roman"/>
                <a:cs typeface="Times New Roman"/>
              </a:rPr>
              <a:t>that require </a:t>
            </a:r>
            <a:r>
              <a:rPr sz="2400" spc="-130" dirty="0">
                <a:latin typeface="Times New Roman"/>
                <a:cs typeface="Times New Roman"/>
              </a:rPr>
              <a:t>high-volume </a:t>
            </a:r>
            <a:r>
              <a:rPr sz="2400" spc="-150" dirty="0">
                <a:latin typeface="Times New Roman"/>
                <a:cs typeface="Times New Roman"/>
              </a:rPr>
              <a:t>sales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50" dirty="0">
                <a:latin typeface="Times New Roman"/>
                <a:cs typeface="Times New Roman"/>
              </a:rPr>
              <a:t>achieve  </a:t>
            </a:r>
            <a:r>
              <a:rPr sz="2400" spc="-105" dirty="0">
                <a:latin typeface="Times New Roman"/>
                <a:cs typeface="Times New Roman"/>
              </a:rPr>
              <a:t>profitability.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41</a:t>
            </a:fld>
            <a:endParaRPr spc="4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marR="5080">
              <a:lnSpc>
                <a:spcPct val="100000"/>
              </a:lnSpc>
              <a:spcBef>
                <a:spcPts val="95"/>
              </a:spcBef>
            </a:pPr>
            <a:r>
              <a:rPr spc="-150" dirty="0">
                <a:solidFill>
                  <a:srgbClr val="696363"/>
                </a:solidFill>
              </a:rPr>
              <a:t>Theories </a:t>
            </a:r>
            <a:r>
              <a:rPr spc="-30" dirty="0">
                <a:solidFill>
                  <a:srgbClr val="696363"/>
                </a:solidFill>
              </a:rPr>
              <a:t>of </a:t>
            </a:r>
            <a:r>
              <a:rPr spc="-50" dirty="0">
                <a:solidFill>
                  <a:srgbClr val="696363"/>
                </a:solidFill>
              </a:rPr>
              <a:t>International  </a:t>
            </a:r>
            <a:r>
              <a:rPr spc="-90" dirty="0">
                <a:solidFill>
                  <a:srgbClr val="696363"/>
                </a:solidFill>
              </a:rPr>
              <a:t>Investment </a:t>
            </a:r>
            <a:r>
              <a:rPr spc="-215" dirty="0">
                <a:solidFill>
                  <a:srgbClr val="696363"/>
                </a:solidFill>
              </a:rPr>
              <a:t>(FDI-Based</a:t>
            </a:r>
            <a:r>
              <a:rPr spc="-90" dirty="0">
                <a:solidFill>
                  <a:srgbClr val="696363"/>
                </a:solidFill>
              </a:rPr>
              <a:t> </a:t>
            </a:r>
            <a:r>
              <a:rPr spc="-155" dirty="0">
                <a:solidFill>
                  <a:srgbClr val="696363"/>
                </a:solidFill>
              </a:rPr>
              <a:t>Theories)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345029"/>
            <a:ext cx="7374255" cy="46577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Ownership </a:t>
            </a:r>
            <a:r>
              <a:rPr sz="2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Advantage</a:t>
            </a:r>
            <a:r>
              <a:rPr sz="2800" b="1" spc="-5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Theory</a:t>
            </a:r>
            <a:endParaRPr sz="2800">
              <a:latin typeface="Times New Roman"/>
              <a:cs typeface="Times New Roman"/>
            </a:endParaRPr>
          </a:p>
          <a:p>
            <a:pPr marL="285115" marR="78740" indent="-273050">
              <a:lnSpc>
                <a:spcPct val="100000"/>
              </a:lnSpc>
              <a:spcBef>
                <a:spcPts val="635"/>
              </a:spcBef>
              <a:buClr>
                <a:srgbClr val="D24716"/>
              </a:buClr>
              <a:buSzPct val="84615"/>
              <a:buChar char=""/>
              <a:tabLst>
                <a:tab pos="285750" algn="l"/>
              </a:tabLst>
            </a:pPr>
            <a:r>
              <a:rPr sz="2600" spc="-220" dirty="0">
                <a:latin typeface="Arial"/>
                <a:cs typeface="Arial"/>
              </a:rPr>
              <a:t>Contemporary </a:t>
            </a:r>
            <a:r>
              <a:rPr sz="2600" spc="-185" dirty="0">
                <a:latin typeface="Arial"/>
                <a:cs typeface="Arial"/>
              </a:rPr>
              <a:t>theory </a:t>
            </a:r>
            <a:r>
              <a:rPr sz="2600" spc="-245" dirty="0">
                <a:latin typeface="Arial"/>
                <a:cs typeface="Arial"/>
              </a:rPr>
              <a:t>explains </a:t>
            </a:r>
            <a:r>
              <a:rPr sz="2600" spc="-190" dirty="0">
                <a:latin typeface="Arial"/>
                <a:cs typeface="Arial"/>
              </a:rPr>
              <a:t>that </a:t>
            </a:r>
            <a:r>
              <a:rPr sz="2600" spc="-160" dirty="0">
                <a:latin typeface="Arial"/>
                <a:cs typeface="Arial"/>
              </a:rPr>
              <a:t>“FDI </a:t>
            </a:r>
            <a:r>
              <a:rPr sz="2600" spc="-195" dirty="0">
                <a:latin typeface="Arial"/>
                <a:cs typeface="Arial"/>
              </a:rPr>
              <a:t>would </a:t>
            </a:r>
            <a:r>
              <a:rPr sz="2600" spc="-165" dirty="0">
                <a:latin typeface="Arial"/>
                <a:cs typeface="Arial"/>
              </a:rPr>
              <a:t>not </a:t>
            </a:r>
            <a:r>
              <a:rPr sz="2600" spc="-220" dirty="0">
                <a:latin typeface="Arial"/>
                <a:cs typeface="Arial"/>
              </a:rPr>
              <a:t>occur  </a:t>
            </a:r>
            <a:r>
              <a:rPr sz="2600" spc="-85" dirty="0">
                <a:latin typeface="Times New Roman"/>
                <a:cs typeface="Times New Roman"/>
              </a:rPr>
              <a:t>under perfect </a:t>
            </a:r>
            <a:r>
              <a:rPr sz="2600" spc="-95" dirty="0">
                <a:latin typeface="Times New Roman"/>
                <a:cs typeface="Times New Roman"/>
              </a:rPr>
              <a:t>competition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85" dirty="0">
                <a:latin typeface="Times New Roman"/>
                <a:cs typeface="Times New Roman"/>
              </a:rPr>
              <a:t>under </a:t>
            </a:r>
            <a:r>
              <a:rPr sz="2600" spc="-125" dirty="0">
                <a:latin typeface="Times New Roman"/>
                <a:cs typeface="Times New Roman"/>
              </a:rPr>
              <a:t>approximately  </a:t>
            </a:r>
            <a:r>
              <a:rPr sz="2600" spc="-190" dirty="0">
                <a:latin typeface="Arial"/>
                <a:cs typeface="Arial"/>
              </a:rPr>
              <a:t>competitive conditions.”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According </a:t>
            </a:r>
            <a:r>
              <a:rPr sz="2600" spc="-3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market</a:t>
            </a:r>
            <a:r>
              <a:rPr sz="2600" spc="-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imperfection 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theory, 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600" spc="-195" dirty="0">
                <a:solidFill>
                  <a:srgbClr val="006FC0"/>
                </a:solidFill>
                <a:latin typeface="Times New Roman"/>
                <a:cs typeface="Times New Roman"/>
              </a:rPr>
              <a:t>FDI 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made </a:t>
            </a:r>
            <a:r>
              <a:rPr sz="2600" spc="-204" dirty="0">
                <a:solidFill>
                  <a:srgbClr val="006FC0"/>
                </a:solidFill>
                <a:latin typeface="Times New Roman"/>
                <a:cs typeface="Times New Roman"/>
              </a:rPr>
              <a:t>by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firms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oligopolistic </a:t>
            </a:r>
            <a:r>
              <a:rPr sz="2600" spc="-100" dirty="0">
                <a:latin typeface="Times New Roman"/>
                <a:cs typeface="Times New Roman"/>
              </a:rPr>
              <a:t>industries  </a:t>
            </a:r>
            <a:r>
              <a:rPr sz="2600" spc="-160" dirty="0">
                <a:latin typeface="Times New Roman"/>
                <a:cs typeface="Times New Roman"/>
              </a:rPr>
              <a:t>possessing </a:t>
            </a:r>
            <a:r>
              <a:rPr sz="2600" spc="-120" dirty="0">
                <a:latin typeface="Times New Roman"/>
                <a:cs typeface="Times New Roman"/>
              </a:rPr>
              <a:t>technical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5" dirty="0">
                <a:latin typeface="Times New Roman"/>
                <a:cs typeface="Times New Roman"/>
              </a:rPr>
              <a:t>other </a:t>
            </a:r>
            <a:r>
              <a:rPr sz="2600" spc="-165" dirty="0">
                <a:latin typeface="Times New Roman"/>
                <a:cs typeface="Times New Roman"/>
              </a:rPr>
              <a:t>advantages </a:t>
            </a:r>
            <a:r>
              <a:rPr sz="2600" spc="-135" dirty="0">
                <a:latin typeface="Times New Roman"/>
                <a:cs typeface="Times New Roman"/>
              </a:rPr>
              <a:t>over indigenous  </a:t>
            </a:r>
            <a:r>
              <a:rPr sz="2600" spc="-85" dirty="0">
                <a:latin typeface="Times New Roman"/>
                <a:cs typeface="Times New Roman"/>
              </a:rPr>
              <a:t>firms.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  <a:tab pos="2809875" algn="l"/>
              </a:tabLst>
            </a:pPr>
            <a:r>
              <a:rPr sz="2600" spc="-229" dirty="0">
                <a:latin typeface="Times New Roman"/>
                <a:cs typeface="Times New Roman"/>
              </a:rPr>
              <a:t>Key </a:t>
            </a:r>
            <a:r>
              <a:rPr sz="2600" spc="-125" dirty="0">
                <a:latin typeface="Times New Roman"/>
                <a:cs typeface="Times New Roman"/>
              </a:rPr>
              <a:t>sources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20" dirty="0">
                <a:latin typeface="Times New Roman"/>
                <a:cs typeface="Times New Roman"/>
              </a:rPr>
              <a:t>monopolistic </a:t>
            </a:r>
            <a:r>
              <a:rPr sz="2600" spc="-165" dirty="0">
                <a:latin typeface="Times New Roman"/>
                <a:cs typeface="Times New Roman"/>
              </a:rPr>
              <a:t>advantage </a:t>
            </a:r>
            <a:r>
              <a:rPr sz="2600" spc="-120" dirty="0">
                <a:latin typeface="Times New Roman"/>
                <a:cs typeface="Times New Roman"/>
              </a:rPr>
              <a:t>include </a:t>
            </a:r>
            <a:r>
              <a:rPr sz="2600" spc="-75" dirty="0">
                <a:latin typeface="Times New Roman"/>
                <a:cs typeface="Times New Roman"/>
              </a:rPr>
              <a:t>proprietary  </a:t>
            </a:r>
            <a:r>
              <a:rPr sz="2600" spc="-120" dirty="0">
                <a:latin typeface="Times New Roman"/>
                <a:cs typeface="Times New Roman"/>
              </a:rPr>
              <a:t>knowledge,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patents,	</a:t>
            </a:r>
            <a:r>
              <a:rPr sz="2600" spc="-120" dirty="0">
                <a:latin typeface="Times New Roman"/>
                <a:cs typeface="Times New Roman"/>
              </a:rPr>
              <a:t>unique </a:t>
            </a:r>
            <a:r>
              <a:rPr sz="2600" spc="-150" dirty="0">
                <a:latin typeface="Times New Roman"/>
                <a:cs typeface="Times New Roman"/>
              </a:rPr>
              <a:t>know-how,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25" dirty="0">
                <a:latin typeface="Times New Roman"/>
                <a:cs typeface="Times New Roman"/>
              </a:rPr>
              <a:t>sole </a:t>
            </a:r>
            <a:r>
              <a:rPr sz="2600" spc="-120" dirty="0">
                <a:latin typeface="Times New Roman"/>
                <a:cs typeface="Times New Roman"/>
              </a:rPr>
              <a:t>ownership 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65" dirty="0">
                <a:latin typeface="Times New Roman"/>
                <a:cs typeface="Times New Roman"/>
              </a:rPr>
              <a:t>other </a:t>
            </a:r>
            <a:r>
              <a:rPr sz="2600" spc="-114" dirty="0">
                <a:latin typeface="Times New Roman"/>
                <a:cs typeface="Times New Roman"/>
              </a:rPr>
              <a:t>assets, </a:t>
            </a:r>
            <a:r>
              <a:rPr sz="2600" spc="-135" dirty="0">
                <a:latin typeface="Times New Roman"/>
                <a:cs typeface="Times New Roman"/>
              </a:rPr>
              <a:t>economies </a:t>
            </a:r>
            <a:r>
              <a:rPr sz="2600" spc="-160" dirty="0">
                <a:latin typeface="Times New Roman"/>
                <a:cs typeface="Times New Roman"/>
              </a:rPr>
              <a:t>of </a:t>
            </a:r>
            <a:r>
              <a:rPr sz="2600" spc="-120" dirty="0">
                <a:latin typeface="Times New Roman"/>
                <a:cs typeface="Times New Roman"/>
              </a:rPr>
              <a:t>scale, </a:t>
            </a:r>
            <a:r>
              <a:rPr sz="2600" spc="-85" dirty="0">
                <a:latin typeface="Times New Roman"/>
                <a:cs typeface="Times New Roman"/>
              </a:rPr>
              <a:t>superior </a:t>
            </a:r>
            <a:r>
              <a:rPr sz="2600" spc="-140" dirty="0">
                <a:latin typeface="Times New Roman"/>
                <a:cs typeface="Times New Roman"/>
              </a:rPr>
              <a:t>knowledge </a:t>
            </a:r>
            <a:r>
              <a:rPr sz="2600" spc="-120" dirty="0">
                <a:latin typeface="Times New Roman"/>
                <a:cs typeface="Times New Roman"/>
              </a:rPr>
              <a:t>in  </a:t>
            </a:r>
            <a:r>
              <a:rPr sz="2600" spc="-100" dirty="0">
                <a:latin typeface="Times New Roman"/>
                <a:cs typeface="Times New Roman"/>
              </a:rPr>
              <a:t>marketing, </a:t>
            </a:r>
            <a:r>
              <a:rPr sz="2600" spc="-135" dirty="0">
                <a:latin typeface="Times New Roman"/>
                <a:cs typeface="Times New Roman"/>
              </a:rPr>
              <a:t>management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finance.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42</a:t>
            </a:fld>
            <a:endParaRPr spc="4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4641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Internalization</a:t>
            </a:r>
            <a:r>
              <a:rPr spc="-140" dirty="0"/>
              <a:t> </a:t>
            </a:r>
            <a:r>
              <a:rPr spc="-19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3157"/>
            <a:ext cx="8087995" cy="498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0320" indent="-273050" algn="just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375"/>
              <a:buFont typeface="Arial"/>
              <a:buChar char=""/>
              <a:tabLst>
                <a:tab pos="285750" algn="l"/>
              </a:tabLst>
            </a:pPr>
            <a:r>
              <a:rPr sz="3200" spc="-190" dirty="0">
                <a:latin typeface="Times New Roman"/>
                <a:cs typeface="Times New Roman"/>
              </a:rPr>
              <a:t>Explains</a:t>
            </a:r>
            <a:r>
              <a:rPr sz="3200" spc="420" dirty="0">
                <a:latin typeface="Times New Roman"/>
                <a:cs typeface="Times New Roman"/>
              </a:rPr>
              <a:t> </a:t>
            </a:r>
            <a:r>
              <a:rPr sz="3200" spc="-9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3200" spc="-155" dirty="0">
                <a:solidFill>
                  <a:srgbClr val="006FC0"/>
                </a:solidFill>
                <a:latin typeface="Times New Roman"/>
                <a:cs typeface="Times New Roman"/>
              </a:rPr>
              <a:t>process </a:t>
            </a:r>
            <a:r>
              <a:rPr sz="3200" spc="-245" dirty="0">
                <a:solidFill>
                  <a:srgbClr val="006FC0"/>
                </a:solidFill>
                <a:latin typeface="Times New Roman"/>
                <a:cs typeface="Times New Roman"/>
              </a:rPr>
              <a:t>by </a:t>
            </a:r>
            <a:r>
              <a:rPr sz="3200" spc="-175" dirty="0">
                <a:solidFill>
                  <a:srgbClr val="006FC0"/>
                </a:solidFill>
                <a:latin typeface="Times New Roman"/>
                <a:cs typeface="Times New Roman"/>
              </a:rPr>
              <a:t>which </a:t>
            </a:r>
            <a:r>
              <a:rPr sz="3200" spc="-140" dirty="0">
                <a:solidFill>
                  <a:srgbClr val="006FC0"/>
                </a:solidFill>
                <a:latin typeface="Times New Roman"/>
                <a:cs typeface="Times New Roman"/>
              </a:rPr>
              <a:t>firms </a:t>
            </a:r>
            <a:r>
              <a:rPr sz="3200" spc="-150" dirty="0">
                <a:solidFill>
                  <a:srgbClr val="006FC0"/>
                </a:solidFill>
                <a:latin typeface="Times New Roman"/>
                <a:cs typeface="Times New Roman"/>
              </a:rPr>
              <a:t>acquire </a:t>
            </a:r>
            <a:r>
              <a:rPr sz="3200" spc="-330" dirty="0">
                <a:solidFill>
                  <a:srgbClr val="006FC0"/>
                </a:solidFill>
                <a:latin typeface="Times New Roman"/>
                <a:cs typeface="Times New Roman"/>
              </a:rPr>
              <a:t>and  </a:t>
            </a:r>
            <a:r>
              <a:rPr sz="3200" spc="-105" dirty="0">
                <a:solidFill>
                  <a:srgbClr val="006FC0"/>
                </a:solidFill>
                <a:latin typeface="Times New Roman"/>
                <a:cs typeface="Times New Roman"/>
              </a:rPr>
              <a:t>retain </a:t>
            </a:r>
            <a:r>
              <a:rPr sz="3200" spc="-135" dirty="0">
                <a:solidFill>
                  <a:srgbClr val="006FC0"/>
                </a:solidFill>
                <a:latin typeface="Times New Roman"/>
                <a:cs typeface="Times New Roman"/>
              </a:rPr>
              <a:t>one </a:t>
            </a:r>
            <a:r>
              <a:rPr sz="3200" spc="-55" dirty="0">
                <a:solidFill>
                  <a:srgbClr val="006FC0"/>
                </a:solidFill>
                <a:latin typeface="Times New Roman"/>
                <a:cs typeface="Times New Roman"/>
              </a:rPr>
              <a:t>or </a:t>
            </a:r>
            <a:r>
              <a:rPr sz="3200" spc="-114" dirty="0">
                <a:solidFill>
                  <a:srgbClr val="006FC0"/>
                </a:solidFill>
                <a:latin typeface="Times New Roman"/>
                <a:cs typeface="Times New Roman"/>
              </a:rPr>
              <a:t>more </a:t>
            </a:r>
            <a:r>
              <a:rPr sz="3200" spc="-175" dirty="0">
                <a:solidFill>
                  <a:srgbClr val="006FC0"/>
                </a:solidFill>
                <a:latin typeface="Times New Roman"/>
                <a:cs typeface="Times New Roman"/>
              </a:rPr>
              <a:t>value-chain </a:t>
            </a:r>
            <a:r>
              <a:rPr sz="3200" spc="-145" dirty="0">
                <a:solidFill>
                  <a:srgbClr val="006FC0"/>
                </a:solidFill>
                <a:latin typeface="Times New Roman"/>
                <a:cs typeface="Times New Roman"/>
              </a:rPr>
              <a:t>activities </a:t>
            </a:r>
            <a:r>
              <a:rPr sz="3200" spc="-160" dirty="0">
                <a:solidFill>
                  <a:srgbClr val="006FC0"/>
                </a:solidFill>
                <a:latin typeface="Times New Roman"/>
                <a:cs typeface="Times New Roman"/>
              </a:rPr>
              <a:t>inside </a:t>
            </a:r>
            <a:r>
              <a:rPr sz="3200" spc="-90" dirty="0">
                <a:solidFill>
                  <a:srgbClr val="006FC0"/>
                </a:solidFill>
                <a:latin typeface="Times New Roman"/>
                <a:cs typeface="Times New Roman"/>
              </a:rPr>
              <a:t>the  </a:t>
            </a:r>
            <a:r>
              <a:rPr sz="3200" spc="-114" dirty="0">
                <a:solidFill>
                  <a:srgbClr val="006FC0"/>
                </a:solidFill>
                <a:latin typeface="Times New Roman"/>
                <a:cs typeface="Times New Roman"/>
              </a:rPr>
              <a:t>firm </a:t>
            </a:r>
            <a:r>
              <a:rPr sz="3200" spc="-180" dirty="0">
                <a:solidFill>
                  <a:srgbClr val="006FC0"/>
                </a:solidFill>
                <a:latin typeface="Arial"/>
                <a:cs typeface="Arial"/>
              </a:rPr>
              <a:t>– </a:t>
            </a:r>
            <a:r>
              <a:rPr sz="3200" spc="-130" dirty="0">
                <a:solidFill>
                  <a:srgbClr val="006FC0"/>
                </a:solidFill>
                <a:latin typeface="Times New Roman"/>
                <a:cs typeface="Times New Roman"/>
              </a:rPr>
              <a:t>retaining </a:t>
            </a:r>
            <a:r>
              <a:rPr sz="3200" spc="-95" dirty="0">
                <a:solidFill>
                  <a:srgbClr val="006FC0"/>
                </a:solidFill>
                <a:latin typeface="Times New Roman"/>
                <a:cs typeface="Times New Roman"/>
              </a:rPr>
              <a:t>control </a:t>
            </a:r>
            <a:r>
              <a:rPr sz="3200" spc="-165" dirty="0">
                <a:solidFill>
                  <a:srgbClr val="006FC0"/>
                </a:solidFill>
                <a:latin typeface="Times New Roman"/>
                <a:cs typeface="Times New Roman"/>
              </a:rPr>
              <a:t>over </a:t>
            </a:r>
            <a:r>
              <a:rPr sz="3200" spc="-150" dirty="0">
                <a:solidFill>
                  <a:srgbClr val="006FC0"/>
                </a:solidFill>
                <a:latin typeface="Times New Roman"/>
                <a:cs typeface="Times New Roman"/>
              </a:rPr>
              <a:t>foreign </a:t>
            </a:r>
            <a:r>
              <a:rPr sz="3200" spc="-125" dirty="0">
                <a:solidFill>
                  <a:srgbClr val="006FC0"/>
                </a:solidFill>
                <a:latin typeface="Times New Roman"/>
                <a:cs typeface="Times New Roman"/>
              </a:rPr>
              <a:t>operations </a:t>
            </a:r>
            <a:r>
              <a:rPr sz="3200" spc="-180" dirty="0">
                <a:latin typeface="Times New Roman"/>
                <a:cs typeface="Times New Roman"/>
              </a:rPr>
              <a:t>and  </a:t>
            </a:r>
            <a:r>
              <a:rPr sz="3200" spc="-210" dirty="0">
                <a:latin typeface="Times New Roman"/>
                <a:cs typeface="Times New Roman"/>
              </a:rPr>
              <a:t>avoiding </a:t>
            </a:r>
            <a:r>
              <a:rPr sz="3200" spc="-90" dirty="0">
                <a:latin typeface="Times New Roman"/>
                <a:cs typeface="Times New Roman"/>
              </a:rPr>
              <a:t>the </a:t>
            </a:r>
            <a:r>
              <a:rPr sz="3200" spc="-195" dirty="0">
                <a:latin typeface="Times New Roman"/>
                <a:cs typeface="Times New Roman"/>
              </a:rPr>
              <a:t>disadvantages </a:t>
            </a:r>
            <a:r>
              <a:rPr sz="3200" spc="-190" dirty="0">
                <a:latin typeface="Times New Roman"/>
                <a:cs typeface="Times New Roman"/>
              </a:rPr>
              <a:t>of </a:t>
            </a:r>
            <a:r>
              <a:rPr sz="3200" spc="-170" dirty="0">
                <a:latin typeface="Times New Roman"/>
                <a:cs typeface="Times New Roman"/>
              </a:rPr>
              <a:t>dealing </a:t>
            </a:r>
            <a:r>
              <a:rPr sz="3200" spc="-120" dirty="0">
                <a:latin typeface="Times New Roman"/>
                <a:cs typeface="Times New Roman"/>
              </a:rPr>
              <a:t>with </a:t>
            </a:r>
            <a:r>
              <a:rPr sz="3200" spc="-90" dirty="0">
                <a:latin typeface="Times New Roman"/>
                <a:cs typeface="Times New Roman"/>
              </a:rPr>
              <a:t>external  </a:t>
            </a:r>
            <a:r>
              <a:rPr sz="3200" spc="-80" dirty="0">
                <a:latin typeface="Times New Roman"/>
                <a:cs typeface="Times New Roman"/>
              </a:rPr>
              <a:t>partners</a:t>
            </a:r>
            <a:endParaRPr sz="32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375"/>
              <a:buFont typeface="Arial"/>
              <a:buChar char=""/>
              <a:tabLst>
                <a:tab pos="285750" algn="l"/>
              </a:tabLst>
            </a:pPr>
            <a:r>
              <a:rPr sz="3200" spc="-160" dirty="0">
                <a:latin typeface="Times New Roman"/>
                <a:cs typeface="Times New Roman"/>
              </a:rPr>
              <a:t>The </a:t>
            </a:r>
            <a:r>
              <a:rPr sz="3200" spc="-125" dirty="0">
                <a:latin typeface="Times New Roman"/>
                <a:cs typeface="Times New Roman"/>
              </a:rPr>
              <a:t>concept </a:t>
            </a:r>
            <a:r>
              <a:rPr sz="3200" spc="-190" dirty="0">
                <a:latin typeface="Times New Roman"/>
                <a:cs typeface="Times New Roman"/>
              </a:rPr>
              <a:t>of </a:t>
            </a:r>
            <a:r>
              <a:rPr sz="3200" spc="-120" dirty="0">
                <a:latin typeface="Times New Roman"/>
                <a:cs typeface="Times New Roman"/>
              </a:rPr>
              <a:t>internalization </a:t>
            </a:r>
            <a:r>
              <a:rPr sz="3200" spc="-105" dirty="0">
                <a:latin typeface="Times New Roman"/>
                <a:cs typeface="Times New Roman"/>
              </a:rPr>
              <a:t>theory </a:t>
            </a:r>
            <a:r>
              <a:rPr sz="3200" spc="-204" dirty="0">
                <a:latin typeface="Times New Roman"/>
                <a:cs typeface="Times New Roman"/>
              </a:rPr>
              <a:t>is </a:t>
            </a:r>
            <a:r>
              <a:rPr sz="3200" spc="-45" dirty="0">
                <a:latin typeface="Times New Roman"/>
                <a:cs typeface="Times New Roman"/>
              </a:rPr>
              <a:t>to </a:t>
            </a:r>
            <a:r>
              <a:rPr sz="3200" spc="-155" dirty="0">
                <a:latin typeface="Times New Roman"/>
                <a:cs typeface="Times New Roman"/>
              </a:rPr>
              <a:t>transfer  </a:t>
            </a:r>
            <a:r>
              <a:rPr sz="3200" spc="-95" dirty="0">
                <a:latin typeface="Times New Roman"/>
                <a:cs typeface="Times New Roman"/>
              </a:rPr>
              <a:t>the </a:t>
            </a:r>
            <a:r>
              <a:rPr sz="3200" spc="-100" dirty="0">
                <a:latin typeface="Times New Roman"/>
                <a:cs typeface="Times New Roman"/>
              </a:rPr>
              <a:t>superior </a:t>
            </a:r>
            <a:r>
              <a:rPr sz="3200" spc="-170" dirty="0">
                <a:latin typeface="Times New Roman"/>
                <a:cs typeface="Times New Roman"/>
              </a:rPr>
              <a:t>knowledge </a:t>
            </a:r>
            <a:r>
              <a:rPr sz="3200" spc="-45" dirty="0">
                <a:latin typeface="Times New Roman"/>
                <a:cs typeface="Times New Roman"/>
              </a:rPr>
              <a:t>to </a:t>
            </a:r>
            <a:r>
              <a:rPr sz="3200" spc="-150" dirty="0">
                <a:latin typeface="Times New Roman"/>
                <a:cs typeface="Times New Roman"/>
              </a:rPr>
              <a:t>foreign </a:t>
            </a:r>
            <a:r>
              <a:rPr sz="3200" spc="-170" dirty="0">
                <a:latin typeface="Times New Roman"/>
                <a:cs typeface="Times New Roman"/>
              </a:rPr>
              <a:t>subsidiary </a:t>
            </a:r>
            <a:r>
              <a:rPr sz="3200" spc="-180" dirty="0">
                <a:latin typeface="Times New Roman"/>
                <a:cs typeface="Times New Roman"/>
              </a:rPr>
              <a:t>and  </a:t>
            </a:r>
            <a:r>
              <a:rPr sz="3200" spc="-135" dirty="0">
                <a:latin typeface="Times New Roman"/>
                <a:cs typeface="Times New Roman"/>
              </a:rPr>
              <a:t>obtain </a:t>
            </a:r>
            <a:r>
              <a:rPr sz="3200" spc="-150" dirty="0">
                <a:solidFill>
                  <a:srgbClr val="006FC0"/>
                </a:solidFill>
                <a:latin typeface="Times New Roman"/>
                <a:cs typeface="Times New Roman"/>
              </a:rPr>
              <a:t>higher </a:t>
            </a:r>
            <a:r>
              <a:rPr sz="3200" spc="-40" dirty="0">
                <a:solidFill>
                  <a:srgbClr val="006FC0"/>
                </a:solidFill>
                <a:latin typeface="Times New Roman"/>
                <a:cs typeface="Times New Roman"/>
              </a:rPr>
              <a:t>return </a:t>
            </a:r>
            <a:r>
              <a:rPr sz="3200" spc="-55" dirty="0">
                <a:solidFill>
                  <a:srgbClr val="006FC0"/>
                </a:solidFill>
                <a:latin typeface="Times New Roman"/>
                <a:cs typeface="Times New Roman"/>
              </a:rPr>
              <a:t>or </a:t>
            </a:r>
            <a:r>
              <a:rPr sz="3200" spc="-165" dirty="0">
                <a:solidFill>
                  <a:srgbClr val="006FC0"/>
                </a:solidFill>
                <a:latin typeface="Times New Roman"/>
                <a:cs typeface="Times New Roman"/>
              </a:rPr>
              <a:t>fee</a:t>
            </a:r>
            <a:r>
              <a:rPr sz="3200" spc="4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135" dirty="0">
                <a:solidFill>
                  <a:srgbClr val="006FC0"/>
                </a:solidFill>
                <a:latin typeface="Times New Roman"/>
                <a:cs typeface="Times New Roman"/>
              </a:rPr>
              <a:t>on </a:t>
            </a:r>
            <a:r>
              <a:rPr sz="3200" spc="-120" dirty="0">
                <a:solidFill>
                  <a:srgbClr val="006FC0"/>
                </a:solidFill>
                <a:latin typeface="Times New Roman"/>
                <a:cs typeface="Times New Roman"/>
              </a:rPr>
              <a:t>its </a:t>
            </a:r>
            <a:r>
              <a:rPr sz="3200" spc="-114" dirty="0">
                <a:solidFill>
                  <a:srgbClr val="006FC0"/>
                </a:solidFill>
                <a:latin typeface="Times New Roman"/>
                <a:cs typeface="Times New Roman"/>
              </a:rPr>
              <a:t>investment. </a:t>
            </a:r>
            <a:r>
              <a:rPr sz="3200" spc="-90" dirty="0">
                <a:solidFill>
                  <a:srgbClr val="006FC0"/>
                </a:solidFill>
                <a:latin typeface="Times New Roman"/>
                <a:cs typeface="Times New Roman"/>
              </a:rPr>
              <a:t>It  </a:t>
            </a:r>
            <a:r>
              <a:rPr sz="3200" spc="-175" dirty="0">
                <a:solidFill>
                  <a:srgbClr val="006FC0"/>
                </a:solidFill>
                <a:latin typeface="Times New Roman"/>
                <a:cs typeface="Times New Roman"/>
              </a:rPr>
              <a:t>comes </a:t>
            </a:r>
            <a:r>
              <a:rPr sz="3200" spc="-95" dirty="0">
                <a:solidFill>
                  <a:srgbClr val="006FC0"/>
                </a:solidFill>
                <a:latin typeface="Times New Roman"/>
                <a:cs typeface="Times New Roman"/>
              </a:rPr>
              <a:t>into contract </a:t>
            </a:r>
            <a:r>
              <a:rPr sz="3200" spc="-180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3200" spc="-150" dirty="0">
                <a:solidFill>
                  <a:srgbClr val="006FC0"/>
                </a:solidFill>
                <a:latin typeface="Times New Roman"/>
                <a:cs typeface="Times New Roman"/>
              </a:rPr>
              <a:t>provide </a:t>
            </a:r>
            <a:r>
              <a:rPr sz="3200" spc="-110" dirty="0">
                <a:solidFill>
                  <a:srgbClr val="006FC0"/>
                </a:solidFill>
                <a:latin typeface="Times New Roman"/>
                <a:cs typeface="Times New Roman"/>
              </a:rPr>
              <a:t>authority </a:t>
            </a:r>
            <a:r>
              <a:rPr sz="3200" spc="-4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3200" spc="-170" dirty="0">
                <a:solidFill>
                  <a:srgbClr val="006FC0"/>
                </a:solidFill>
                <a:latin typeface="Times New Roman"/>
                <a:cs typeface="Times New Roman"/>
              </a:rPr>
              <a:t>use </a:t>
            </a:r>
            <a:r>
              <a:rPr sz="3200" spc="-120" dirty="0">
                <a:solidFill>
                  <a:srgbClr val="006FC0"/>
                </a:solidFill>
                <a:latin typeface="Times New Roman"/>
                <a:cs typeface="Times New Roman"/>
              </a:rPr>
              <a:t>its  </a:t>
            </a:r>
            <a:r>
              <a:rPr sz="3200" spc="-130" dirty="0">
                <a:solidFill>
                  <a:srgbClr val="006FC0"/>
                </a:solidFill>
                <a:latin typeface="Times New Roman"/>
                <a:cs typeface="Times New Roman"/>
              </a:rPr>
              <a:t>competitive </a:t>
            </a:r>
            <a:r>
              <a:rPr sz="3200" spc="-200" dirty="0">
                <a:solidFill>
                  <a:srgbClr val="006FC0"/>
                </a:solidFill>
                <a:latin typeface="Times New Roman"/>
                <a:cs typeface="Times New Roman"/>
              </a:rPr>
              <a:t>advantages </a:t>
            </a:r>
            <a:r>
              <a:rPr sz="3200" spc="-15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3200" spc="-90" dirty="0">
                <a:solidFill>
                  <a:srgbClr val="006FC0"/>
                </a:solidFill>
                <a:latin typeface="Times New Roman"/>
                <a:cs typeface="Times New Roman"/>
              </a:rPr>
              <a:t>the  </a:t>
            </a:r>
            <a:r>
              <a:rPr sz="3200" spc="-110" dirty="0">
                <a:solidFill>
                  <a:srgbClr val="006FC0"/>
                </a:solidFill>
                <a:latin typeface="Times New Roman"/>
                <a:cs typeface="Times New Roman"/>
              </a:rPr>
              <a:t>form </a:t>
            </a:r>
            <a:r>
              <a:rPr sz="3200" spc="-185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3200" spc="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130" dirty="0">
                <a:solidFill>
                  <a:srgbClr val="006FC0"/>
                </a:solidFill>
                <a:latin typeface="Times New Roman"/>
                <a:cs typeface="Times New Roman"/>
              </a:rPr>
              <a:t>license,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7048" y="6314947"/>
            <a:ext cx="2362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744" y="6450742"/>
            <a:ext cx="358076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65"/>
              </a:lnSpc>
            </a:pPr>
            <a:r>
              <a:rPr sz="3200" spc="-160" dirty="0">
                <a:solidFill>
                  <a:srgbClr val="006FC0"/>
                </a:solidFill>
                <a:latin typeface="Times New Roman"/>
                <a:cs typeface="Times New Roman"/>
              </a:rPr>
              <a:t>franchise </a:t>
            </a:r>
            <a:r>
              <a:rPr sz="3200" spc="-55" dirty="0">
                <a:solidFill>
                  <a:srgbClr val="006FC0"/>
                </a:solidFill>
                <a:latin typeface="Times New Roman"/>
                <a:cs typeface="Times New Roman"/>
              </a:rPr>
              <a:t>or </a:t>
            </a:r>
            <a:r>
              <a:rPr sz="3200" spc="-75" dirty="0">
                <a:solidFill>
                  <a:srgbClr val="006FC0"/>
                </a:solidFill>
                <a:latin typeface="Times New Roman"/>
                <a:cs typeface="Times New Roman"/>
              </a:rPr>
              <a:t>other</a:t>
            </a:r>
            <a:r>
              <a:rPr sz="32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006FC0"/>
                </a:solidFill>
                <a:latin typeface="Times New Roman"/>
                <a:cs typeface="Times New Roman"/>
              </a:rPr>
              <a:t>form.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6111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Dunning’s </a:t>
            </a:r>
            <a:r>
              <a:rPr spc="-114" dirty="0"/>
              <a:t>Eclectic</a:t>
            </a:r>
            <a:r>
              <a:rPr spc="-95" dirty="0"/>
              <a:t> </a:t>
            </a:r>
            <a:r>
              <a:rPr spc="-140" dirty="0"/>
              <a:t>Paradigm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397"/>
            <a:ext cx="7972425" cy="446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110489" indent="-610235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Times New Roman"/>
                <a:cs typeface="Times New Roman"/>
              </a:rPr>
              <a:t>Three </a:t>
            </a:r>
            <a:r>
              <a:rPr sz="2400" spc="-105" dirty="0">
                <a:latin typeface="Times New Roman"/>
                <a:cs typeface="Times New Roman"/>
              </a:rPr>
              <a:t>conditions </a:t>
            </a:r>
            <a:r>
              <a:rPr sz="2400" spc="-145" dirty="0">
                <a:latin typeface="Times New Roman"/>
                <a:cs typeface="Times New Roman"/>
              </a:rPr>
              <a:t>also </a:t>
            </a:r>
            <a:r>
              <a:rPr sz="2400" spc="-130" dirty="0">
                <a:latin typeface="Times New Roman"/>
                <a:cs typeface="Times New Roman"/>
              </a:rPr>
              <a:t>known </a:t>
            </a:r>
            <a:r>
              <a:rPr sz="2400" spc="-190" dirty="0">
                <a:latin typeface="Times New Roman"/>
                <a:cs typeface="Times New Roman"/>
              </a:rPr>
              <a:t>as </a:t>
            </a:r>
            <a:r>
              <a:rPr sz="2400" spc="-145" dirty="0">
                <a:latin typeface="Times New Roman"/>
                <a:cs typeface="Times New Roman"/>
              </a:rPr>
              <a:t>OLI </a:t>
            </a:r>
            <a:r>
              <a:rPr sz="2400" spc="-110" dirty="0">
                <a:latin typeface="Times New Roman"/>
                <a:cs typeface="Times New Roman"/>
              </a:rPr>
              <a:t>model </a:t>
            </a:r>
            <a:r>
              <a:rPr sz="2400" spc="-70" dirty="0">
                <a:latin typeface="Times New Roman"/>
                <a:cs typeface="Times New Roman"/>
              </a:rPr>
              <a:t>determine </a:t>
            </a:r>
            <a:r>
              <a:rPr sz="2400" spc="-85" dirty="0">
                <a:latin typeface="Times New Roman"/>
                <a:cs typeface="Times New Roman"/>
              </a:rPr>
              <a:t>whether </a:t>
            </a:r>
            <a:r>
              <a:rPr sz="2400" spc="-40" dirty="0">
                <a:latin typeface="Times New Roman"/>
                <a:cs typeface="Times New Roman"/>
              </a:rPr>
              <a:t>or </a:t>
            </a:r>
            <a:r>
              <a:rPr sz="2400" spc="-55" dirty="0">
                <a:latin typeface="Times New Roman"/>
                <a:cs typeface="Times New Roman"/>
              </a:rPr>
              <a:t>not </a:t>
            </a:r>
            <a:r>
              <a:rPr sz="2400" spc="-190" dirty="0">
                <a:latin typeface="Times New Roman"/>
                <a:cs typeface="Times New Roman"/>
              </a:rPr>
              <a:t>a  </a:t>
            </a:r>
            <a:r>
              <a:rPr sz="2400" spc="-145" dirty="0">
                <a:latin typeface="Times New Roman"/>
                <a:cs typeface="Times New Roman"/>
              </a:rPr>
              <a:t>company </a:t>
            </a:r>
            <a:r>
              <a:rPr sz="2400" spc="-110" dirty="0">
                <a:latin typeface="Times New Roman"/>
                <a:cs typeface="Times New Roman"/>
              </a:rPr>
              <a:t>will </a:t>
            </a:r>
            <a:r>
              <a:rPr sz="2400" spc="-160" dirty="0">
                <a:latin typeface="Times New Roman"/>
                <a:cs typeface="Times New Roman"/>
              </a:rPr>
              <a:t>go </a:t>
            </a:r>
            <a:r>
              <a:rPr sz="2400" spc="-120" dirty="0">
                <a:latin typeface="Times New Roman"/>
                <a:cs typeface="Times New Roman"/>
              </a:rPr>
              <a:t>abroad </a:t>
            </a:r>
            <a:r>
              <a:rPr sz="2400" spc="-175" dirty="0">
                <a:latin typeface="Times New Roman"/>
                <a:cs typeface="Times New Roman"/>
              </a:rPr>
              <a:t>via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FDI:</a:t>
            </a:r>
            <a:endParaRPr sz="2400">
              <a:latin typeface="Times New Roman"/>
              <a:cs typeface="Times New Roman"/>
            </a:endParaRPr>
          </a:p>
          <a:p>
            <a:pPr marL="622300" marR="242570" indent="-610235">
              <a:lnSpc>
                <a:spcPct val="101000"/>
              </a:lnSpc>
              <a:spcBef>
                <a:spcPts val="505"/>
              </a:spcBef>
              <a:buClr>
                <a:srgbClr val="D24716"/>
              </a:buClr>
              <a:buSzPct val="83928"/>
              <a:buFont typeface="Wingdings"/>
              <a:buChar char=""/>
              <a:tabLst>
                <a:tab pos="622300" algn="l"/>
                <a:tab pos="622935" algn="l"/>
              </a:tabLst>
            </a:pPr>
            <a:r>
              <a:rPr sz="2800" i="1" spc="-390" dirty="0">
                <a:latin typeface="Arial"/>
                <a:cs typeface="Arial"/>
              </a:rPr>
              <a:t>Ownership-specific </a:t>
            </a:r>
            <a:r>
              <a:rPr sz="2800" i="1" spc="-480" dirty="0">
                <a:latin typeface="Arial"/>
                <a:cs typeface="Arial"/>
              </a:rPr>
              <a:t>advantages </a:t>
            </a:r>
            <a:r>
              <a:rPr sz="2800" spc="-160" dirty="0">
                <a:latin typeface="Arial"/>
                <a:cs typeface="Arial"/>
              </a:rPr>
              <a:t>– </a:t>
            </a:r>
            <a:r>
              <a:rPr sz="2400" spc="-110" dirty="0">
                <a:latin typeface="Times New Roman"/>
                <a:cs typeface="Times New Roman"/>
              </a:rPr>
              <a:t>knowledge, </a:t>
            </a:r>
            <a:r>
              <a:rPr sz="2400" spc="-105" dirty="0">
                <a:latin typeface="Times New Roman"/>
                <a:cs typeface="Times New Roman"/>
              </a:rPr>
              <a:t>skills, capabilities,  </a:t>
            </a:r>
            <a:r>
              <a:rPr sz="2400" spc="-185" dirty="0">
                <a:latin typeface="Arial"/>
                <a:cs typeface="Arial"/>
              </a:rPr>
              <a:t>relationships, </a:t>
            </a:r>
            <a:r>
              <a:rPr sz="2400" spc="-105" dirty="0">
                <a:latin typeface="Arial"/>
                <a:cs typeface="Arial"/>
              </a:rPr>
              <a:t>or </a:t>
            </a:r>
            <a:r>
              <a:rPr sz="2400" spc="-240" dirty="0">
                <a:latin typeface="Arial"/>
                <a:cs typeface="Arial"/>
              </a:rPr>
              <a:t>physical </a:t>
            </a:r>
            <a:r>
              <a:rPr sz="2400" spc="-360" dirty="0">
                <a:latin typeface="Arial"/>
                <a:cs typeface="Arial"/>
              </a:rPr>
              <a:t>assets </a:t>
            </a:r>
            <a:r>
              <a:rPr sz="2400" spc="-175" dirty="0">
                <a:latin typeface="Arial"/>
                <a:cs typeface="Arial"/>
              </a:rPr>
              <a:t>that </a:t>
            </a:r>
            <a:r>
              <a:rPr sz="2400" spc="-114" dirty="0">
                <a:latin typeface="Arial"/>
                <a:cs typeface="Arial"/>
              </a:rPr>
              <a:t>form </a:t>
            </a:r>
            <a:r>
              <a:rPr sz="2400" spc="-204" dirty="0">
                <a:latin typeface="Arial"/>
                <a:cs typeface="Arial"/>
              </a:rPr>
              <a:t>the </a:t>
            </a:r>
            <a:r>
              <a:rPr sz="2400" spc="-320" dirty="0">
                <a:latin typeface="Arial"/>
                <a:cs typeface="Arial"/>
              </a:rPr>
              <a:t>basis </a:t>
            </a:r>
            <a:r>
              <a:rPr sz="2400" spc="-85" dirty="0">
                <a:latin typeface="Arial"/>
                <a:cs typeface="Arial"/>
              </a:rPr>
              <a:t>for </a:t>
            </a:r>
            <a:r>
              <a:rPr sz="2400" spc="-21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firm’s  </a:t>
            </a:r>
            <a:r>
              <a:rPr sz="2400" spc="-100" dirty="0">
                <a:latin typeface="Times New Roman"/>
                <a:cs typeface="Times New Roman"/>
              </a:rPr>
              <a:t>competitive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advantage</a:t>
            </a:r>
            <a:endParaRPr sz="2400">
              <a:latin typeface="Times New Roman"/>
              <a:cs typeface="Times New Roman"/>
            </a:endParaRPr>
          </a:p>
          <a:p>
            <a:pPr marL="622300" marR="5080" indent="-610235">
              <a:lnSpc>
                <a:spcPct val="101000"/>
              </a:lnSpc>
              <a:spcBef>
                <a:spcPts val="500"/>
              </a:spcBef>
              <a:buClr>
                <a:srgbClr val="D24716"/>
              </a:buClr>
              <a:buSzPct val="83928"/>
              <a:buFont typeface="Wingdings"/>
              <a:buChar char=""/>
              <a:tabLst>
                <a:tab pos="622300" algn="l"/>
                <a:tab pos="622935" algn="l"/>
              </a:tabLst>
            </a:pPr>
            <a:r>
              <a:rPr sz="2800" i="1" spc="-355" dirty="0">
                <a:latin typeface="Arial"/>
                <a:cs typeface="Arial"/>
              </a:rPr>
              <a:t>Location-specific </a:t>
            </a:r>
            <a:r>
              <a:rPr sz="2800" i="1" spc="-480" dirty="0">
                <a:latin typeface="Arial"/>
                <a:cs typeface="Arial"/>
              </a:rPr>
              <a:t>advantages </a:t>
            </a:r>
            <a:r>
              <a:rPr sz="2800" spc="-160" dirty="0">
                <a:latin typeface="Arial"/>
                <a:cs typeface="Arial"/>
              </a:rPr>
              <a:t>– </a:t>
            </a:r>
            <a:r>
              <a:rPr sz="2400" spc="-155" dirty="0">
                <a:latin typeface="Times New Roman"/>
                <a:cs typeface="Times New Roman"/>
              </a:rPr>
              <a:t>advantages </a:t>
            </a:r>
            <a:r>
              <a:rPr sz="2400" spc="-130" dirty="0">
                <a:latin typeface="Times New Roman"/>
                <a:cs typeface="Times New Roman"/>
              </a:rPr>
              <a:t>associated </a:t>
            </a:r>
            <a:r>
              <a:rPr sz="2400" spc="-95" dirty="0">
                <a:latin typeface="Times New Roman"/>
                <a:cs typeface="Times New Roman"/>
              </a:rPr>
              <a:t>with </a:t>
            </a:r>
            <a:r>
              <a:rPr sz="2400" spc="-70" dirty="0">
                <a:latin typeface="Times New Roman"/>
                <a:cs typeface="Times New Roman"/>
              </a:rPr>
              <a:t>the  </a:t>
            </a:r>
            <a:r>
              <a:rPr sz="2400" spc="-80" dirty="0">
                <a:latin typeface="Times New Roman"/>
                <a:cs typeface="Times New Roman"/>
              </a:rPr>
              <a:t>country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130" dirty="0">
                <a:latin typeface="Times New Roman"/>
                <a:cs typeface="Times New Roman"/>
              </a:rPr>
              <a:t>which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225" dirty="0">
                <a:latin typeface="Times New Roman"/>
                <a:cs typeface="Times New Roman"/>
              </a:rPr>
              <a:t>MNE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95" dirty="0">
                <a:latin typeface="Times New Roman"/>
                <a:cs typeface="Times New Roman"/>
              </a:rPr>
              <a:t>invested, </a:t>
            </a:r>
            <a:r>
              <a:rPr sz="2400" spc="-120" dirty="0">
                <a:latin typeface="Times New Roman"/>
                <a:cs typeface="Times New Roman"/>
              </a:rPr>
              <a:t>including </a:t>
            </a:r>
            <a:r>
              <a:rPr sz="2400" spc="-90" dirty="0">
                <a:latin typeface="Times New Roman"/>
                <a:cs typeface="Times New Roman"/>
              </a:rPr>
              <a:t>natural </a:t>
            </a:r>
            <a:r>
              <a:rPr sz="2400" spc="-80" dirty="0">
                <a:latin typeface="Times New Roman"/>
                <a:cs typeface="Times New Roman"/>
              </a:rPr>
              <a:t>resources,  </a:t>
            </a:r>
            <a:r>
              <a:rPr sz="2400" spc="-120" dirty="0">
                <a:latin typeface="Times New Roman"/>
                <a:cs typeface="Times New Roman"/>
              </a:rPr>
              <a:t>skilled </a:t>
            </a:r>
            <a:r>
              <a:rPr sz="2400" spc="-40" dirty="0">
                <a:latin typeface="Times New Roman"/>
                <a:cs typeface="Times New Roman"/>
              </a:rPr>
              <a:t>or </a:t>
            </a:r>
            <a:r>
              <a:rPr sz="2400" spc="-135" dirty="0">
                <a:latin typeface="Times New Roman"/>
                <a:cs typeface="Times New Roman"/>
              </a:rPr>
              <a:t>low </a:t>
            </a:r>
            <a:r>
              <a:rPr sz="2400" spc="-100" dirty="0">
                <a:latin typeface="Times New Roman"/>
                <a:cs typeface="Times New Roman"/>
              </a:rPr>
              <a:t>cost </a:t>
            </a:r>
            <a:r>
              <a:rPr sz="2400" spc="-105" dirty="0">
                <a:latin typeface="Times New Roman"/>
                <a:cs typeface="Times New Roman"/>
              </a:rPr>
              <a:t>labor,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125" dirty="0">
                <a:latin typeface="Times New Roman"/>
                <a:cs typeface="Times New Roman"/>
              </a:rPr>
              <a:t>inexpensive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capital</a:t>
            </a:r>
            <a:endParaRPr sz="2400">
              <a:latin typeface="Times New Roman"/>
              <a:cs typeface="Times New Roman"/>
            </a:endParaRPr>
          </a:p>
          <a:p>
            <a:pPr marL="622300" marR="200025" indent="-610235">
              <a:lnSpc>
                <a:spcPct val="100899"/>
              </a:lnSpc>
              <a:spcBef>
                <a:spcPts val="509"/>
              </a:spcBef>
              <a:buClr>
                <a:srgbClr val="D24716"/>
              </a:buClr>
              <a:buSzPct val="83928"/>
              <a:buFont typeface="Wingdings"/>
              <a:buChar char=""/>
              <a:tabLst>
                <a:tab pos="622300" algn="l"/>
                <a:tab pos="622935" algn="l"/>
              </a:tabLst>
            </a:pPr>
            <a:r>
              <a:rPr sz="2800" i="1" spc="-254" dirty="0">
                <a:latin typeface="Arial"/>
                <a:cs typeface="Arial"/>
              </a:rPr>
              <a:t>Internalization </a:t>
            </a:r>
            <a:r>
              <a:rPr sz="2800" i="1" spc="-480" dirty="0">
                <a:latin typeface="Arial"/>
                <a:cs typeface="Arial"/>
              </a:rPr>
              <a:t>advantages </a:t>
            </a:r>
            <a:r>
              <a:rPr sz="2800" spc="-160" dirty="0">
                <a:latin typeface="Arial"/>
                <a:cs typeface="Arial"/>
              </a:rPr>
              <a:t>– </a:t>
            </a:r>
            <a:r>
              <a:rPr sz="2400" spc="-75" dirty="0">
                <a:latin typeface="Times New Roman"/>
                <a:cs typeface="Times New Roman"/>
              </a:rPr>
              <a:t>control </a:t>
            </a:r>
            <a:r>
              <a:rPr sz="2400" spc="-100" dirty="0">
                <a:latin typeface="Times New Roman"/>
                <a:cs typeface="Times New Roman"/>
              </a:rPr>
              <a:t>derived </a:t>
            </a:r>
            <a:r>
              <a:rPr sz="2400" spc="-105" dirty="0">
                <a:latin typeface="Times New Roman"/>
                <a:cs typeface="Times New Roman"/>
              </a:rPr>
              <a:t>from </a:t>
            </a:r>
            <a:r>
              <a:rPr sz="2400" spc="-100" dirty="0">
                <a:latin typeface="Times New Roman"/>
                <a:cs typeface="Times New Roman"/>
              </a:rPr>
              <a:t>internalizing  </a:t>
            </a:r>
            <a:r>
              <a:rPr sz="2400" spc="-120" dirty="0">
                <a:latin typeface="Times New Roman"/>
                <a:cs typeface="Times New Roman"/>
              </a:rPr>
              <a:t>foreign-based </a:t>
            </a:r>
            <a:r>
              <a:rPr sz="2400" spc="-105" dirty="0">
                <a:latin typeface="Times New Roman"/>
                <a:cs typeface="Times New Roman"/>
              </a:rPr>
              <a:t>manufacturing, </a:t>
            </a:r>
            <a:r>
              <a:rPr sz="2400" spc="-65" dirty="0">
                <a:latin typeface="Times New Roman"/>
                <a:cs typeface="Times New Roman"/>
              </a:rPr>
              <a:t>distribution, </a:t>
            </a:r>
            <a:r>
              <a:rPr sz="2400" spc="-40" dirty="0">
                <a:latin typeface="Times New Roman"/>
                <a:cs typeface="Times New Roman"/>
              </a:rPr>
              <a:t>or </a:t>
            </a:r>
            <a:r>
              <a:rPr sz="2400" spc="-55" dirty="0">
                <a:latin typeface="Times New Roman"/>
                <a:cs typeface="Times New Roman"/>
              </a:rPr>
              <a:t>other </a:t>
            </a:r>
            <a:r>
              <a:rPr sz="2400" spc="-150" dirty="0">
                <a:latin typeface="Times New Roman"/>
                <a:cs typeface="Times New Roman"/>
              </a:rPr>
              <a:t>value </a:t>
            </a:r>
            <a:r>
              <a:rPr sz="2400" spc="-135" dirty="0">
                <a:latin typeface="Times New Roman"/>
                <a:cs typeface="Times New Roman"/>
              </a:rPr>
              <a:t>chain  </a:t>
            </a:r>
            <a:r>
              <a:rPr sz="2400" spc="-114" dirty="0">
                <a:latin typeface="Times New Roman"/>
                <a:cs typeface="Times New Roman"/>
              </a:rPr>
              <a:t>activities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124" y="6329835"/>
            <a:ext cx="2901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664"/>
              </a:lnSpc>
            </a:pPr>
            <a:fld id="{81D60167-4931-47E6-BA6A-407CBD079E47}" type="slidenum"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pPr marL="39370">
                <a:lnSpc>
                  <a:spcPts val="1664"/>
                </a:lnSpc>
              </a:pPr>
              <a:t>44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6934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0" dirty="0">
                <a:solidFill>
                  <a:srgbClr val="696363"/>
                </a:solidFill>
              </a:rPr>
              <a:t>NON-FDI </a:t>
            </a:r>
            <a:r>
              <a:rPr spc="-395" dirty="0">
                <a:solidFill>
                  <a:srgbClr val="696363"/>
                </a:solidFill>
              </a:rPr>
              <a:t>BASED</a:t>
            </a:r>
            <a:r>
              <a:rPr spc="35" dirty="0">
                <a:solidFill>
                  <a:srgbClr val="696363"/>
                </a:solidFill>
              </a:rPr>
              <a:t> </a:t>
            </a:r>
            <a:r>
              <a:rPr spc="-415" dirty="0">
                <a:solidFill>
                  <a:srgbClr val="696363"/>
                </a:solidFill>
              </a:rPr>
              <a:t>EXPLANATIONS: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6251"/>
            <a:ext cx="8118475" cy="498284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3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00" dirty="0">
                <a:solidFill>
                  <a:srgbClr val="FF0000"/>
                </a:solidFill>
                <a:latin typeface="Times New Roman"/>
                <a:cs typeface="Times New Roman"/>
              </a:rPr>
              <a:t>International </a:t>
            </a:r>
            <a:r>
              <a:rPr sz="2600" spc="-125" dirty="0">
                <a:solidFill>
                  <a:srgbClr val="FF0000"/>
                </a:solidFill>
                <a:latin typeface="Times New Roman"/>
                <a:cs typeface="Times New Roman"/>
              </a:rPr>
              <a:t>Collaborative</a:t>
            </a:r>
            <a:r>
              <a:rPr sz="2600" spc="-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Ventures</a:t>
            </a:r>
            <a:endParaRPr sz="2600">
              <a:latin typeface="Times New Roman"/>
              <a:cs typeface="Times New Roman"/>
            </a:endParaRPr>
          </a:p>
          <a:p>
            <a:pPr marL="622300" marR="79375" indent="-610235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3928"/>
              <a:buFont typeface="Arial"/>
              <a:buChar char=""/>
              <a:tabLst>
                <a:tab pos="622300" algn="l"/>
                <a:tab pos="622935" algn="l"/>
              </a:tabLst>
            </a:pPr>
            <a:r>
              <a:rPr sz="2800" spc="-125" dirty="0">
                <a:latin typeface="Times New Roman"/>
                <a:cs typeface="Times New Roman"/>
              </a:rPr>
              <a:t>While </a:t>
            </a:r>
            <a:r>
              <a:rPr sz="2800" spc="-170" dirty="0">
                <a:latin typeface="Times New Roman"/>
                <a:cs typeface="Times New Roman"/>
              </a:rPr>
              <a:t>FDI-based </a:t>
            </a:r>
            <a:r>
              <a:rPr sz="2800" spc="-114" dirty="0">
                <a:latin typeface="Times New Roman"/>
                <a:cs typeface="Times New Roman"/>
              </a:rPr>
              <a:t>internationalization </a:t>
            </a:r>
            <a:r>
              <a:rPr sz="2800" spc="-180" dirty="0">
                <a:latin typeface="Times New Roman"/>
                <a:cs typeface="Times New Roman"/>
              </a:rPr>
              <a:t>is </a:t>
            </a:r>
            <a:r>
              <a:rPr sz="2800" spc="-105" dirty="0">
                <a:latin typeface="Times New Roman"/>
                <a:cs typeface="Times New Roman"/>
              </a:rPr>
              <a:t>still </a:t>
            </a:r>
            <a:r>
              <a:rPr sz="2800" spc="-110" dirty="0">
                <a:latin typeface="Times New Roman"/>
                <a:cs typeface="Times New Roman"/>
              </a:rPr>
              <a:t>common,  </a:t>
            </a:r>
            <a:r>
              <a:rPr sz="2800" spc="-145" dirty="0">
                <a:latin typeface="Times New Roman"/>
                <a:cs typeface="Times New Roman"/>
              </a:rPr>
              <a:t>beginning </a:t>
            </a:r>
            <a:r>
              <a:rPr sz="2800" spc="-130" dirty="0">
                <a:latin typeface="Times New Roman"/>
                <a:cs typeface="Times New Roman"/>
              </a:rPr>
              <a:t>in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40" dirty="0">
                <a:latin typeface="Times New Roman"/>
                <a:cs typeface="Times New Roman"/>
              </a:rPr>
              <a:t>1980s </a:t>
            </a:r>
            <a:r>
              <a:rPr sz="2800" spc="-125" dirty="0">
                <a:latin typeface="Times New Roman"/>
                <a:cs typeface="Times New Roman"/>
              </a:rPr>
              <a:t>firms </a:t>
            </a:r>
            <a:r>
              <a:rPr sz="2800" spc="-225" dirty="0">
                <a:latin typeface="Times New Roman"/>
                <a:cs typeface="Times New Roman"/>
              </a:rPr>
              <a:t>have </a:t>
            </a:r>
            <a:r>
              <a:rPr sz="2800" spc="-160" dirty="0">
                <a:latin typeface="Times New Roman"/>
                <a:cs typeface="Times New Roman"/>
              </a:rPr>
              <a:t>emphasized </a:t>
            </a:r>
            <a:r>
              <a:rPr sz="2800" spc="-114" dirty="0">
                <a:latin typeface="Times New Roman"/>
                <a:cs typeface="Times New Roman"/>
              </a:rPr>
              <a:t>non-equity,  </a:t>
            </a:r>
            <a:r>
              <a:rPr sz="2800" spc="-140" dirty="0">
                <a:latin typeface="Times New Roman"/>
                <a:cs typeface="Times New Roman"/>
              </a:rPr>
              <a:t>flexible </a:t>
            </a:r>
            <a:r>
              <a:rPr sz="2800" spc="-135" dirty="0">
                <a:latin typeface="Times New Roman"/>
                <a:cs typeface="Times New Roman"/>
              </a:rPr>
              <a:t>collaborative </a:t>
            </a:r>
            <a:r>
              <a:rPr sz="2800" spc="-120" dirty="0">
                <a:latin typeface="Times New Roman"/>
                <a:cs typeface="Times New Roman"/>
              </a:rPr>
              <a:t>ventures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internationalize.</a:t>
            </a:r>
            <a:endParaRPr sz="2800">
              <a:latin typeface="Times New Roman"/>
              <a:cs typeface="Times New Roman"/>
            </a:endParaRPr>
          </a:p>
          <a:p>
            <a:pPr marL="622300" marR="5080" indent="-610235" algn="just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3928"/>
              <a:buFont typeface="Arial"/>
              <a:buChar char=""/>
              <a:tabLst>
                <a:tab pos="622935" algn="l"/>
              </a:tabLst>
            </a:pPr>
            <a:r>
              <a:rPr sz="2800" b="1" spc="-35" dirty="0">
                <a:latin typeface="Times New Roman"/>
                <a:cs typeface="Times New Roman"/>
              </a:rPr>
              <a:t>Collaborative </a:t>
            </a:r>
            <a:r>
              <a:rPr sz="2800" b="1" spc="5" dirty="0">
                <a:latin typeface="Times New Roman"/>
                <a:cs typeface="Times New Roman"/>
              </a:rPr>
              <a:t>venture</a:t>
            </a:r>
            <a:r>
              <a:rPr sz="2800" spc="5" dirty="0">
                <a:latin typeface="Times New Roman"/>
                <a:cs typeface="Times New Roman"/>
              </a:rPr>
              <a:t>: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00" dirty="0">
                <a:latin typeface="Times New Roman"/>
                <a:cs typeface="Times New Roman"/>
              </a:rPr>
              <a:t>form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110" dirty="0">
                <a:latin typeface="Times New Roman"/>
                <a:cs typeface="Times New Roman"/>
              </a:rPr>
              <a:t>cooperation </a:t>
            </a:r>
            <a:r>
              <a:rPr sz="2800" spc="-114" dirty="0">
                <a:latin typeface="Times New Roman"/>
                <a:cs typeface="Times New Roman"/>
              </a:rPr>
              <a:t>between  two </a:t>
            </a:r>
            <a:r>
              <a:rPr sz="2800" spc="-45" dirty="0">
                <a:latin typeface="Times New Roman"/>
                <a:cs typeface="Times New Roman"/>
              </a:rPr>
              <a:t>or </a:t>
            </a:r>
            <a:r>
              <a:rPr sz="2800" spc="-100" dirty="0">
                <a:latin typeface="Times New Roman"/>
                <a:cs typeface="Times New Roman"/>
              </a:rPr>
              <a:t>more </a:t>
            </a:r>
            <a:r>
              <a:rPr sz="2800" spc="-105" dirty="0">
                <a:latin typeface="Times New Roman"/>
                <a:cs typeface="Times New Roman"/>
              </a:rPr>
              <a:t>firms.</a:t>
            </a:r>
            <a:r>
              <a:rPr sz="2800" spc="-105" dirty="0">
                <a:solidFill>
                  <a:srgbClr val="006FC0"/>
                </a:solidFill>
                <a:latin typeface="Times New Roman"/>
                <a:cs typeface="Times New Roman"/>
              </a:rPr>
              <a:t>Through collaboration, </a:t>
            </a:r>
            <a:r>
              <a:rPr sz="2800" spc="-225" dirty="0">
                <a:solidFill>
                  <a:srgbClr val="006FC0"/>
                </a:solidFill>
                <a:latin typeface="Times New Roman"/>
                <a:cs typeface="Times New Roman"/>
              </a:rPr>
              <a:t>a </a:t>
            </a:r>
            <a:r>
              <a:rPr sz="2800" spc="-105" dirty="0">
                <a:solidFill>
                  <a:srgbClr val="006FC0"/>
                </a:solidFill>
                <a:latin typeface="Times New Roman"/>
                <a:cs typeface="Times New Roman"/>
              </a:rPr>
              <a:t>firm </a:t>
            </a:r>
            <a:r>
              <a:rPr sz="2800" spc="-170" dirty="0">
                <a:solidFill>
                  <a:srgbClr val="006FC0"/>
                </a:solidFill>
                <a:latin typeface="Times New Roman"/>
                <a:cs typeface="Times New Roman"/>
              </a:rPr>
              <a:t>can </a:t>
            </a:r>
            <a:r>
              <a:rPr sz="2800" spc="-180" dirty="0">
                <a:solidFill>
                  <a:srgbClr val="006FC0"/>
                </a:solidFill>
                <a:latin typeface="Times New Roman"/>
                <a:cs typeface="Times New Roman"/>
              </a:rPr>
              <a:t>gain  </a:t>
            </a:r>
            <a:r>
              <a:rPr sz="2800" spc="-445" dirty="0">
                <a:solidFill>
                  <a:srgbClr val="006FC0"/>
                </a:solidFill>
                <a:latin typeface="Arial"/>
                <a:cs typeface="Arial"/>
              </a:rPr>
              <a:t>access </a:t>
            </a:r>
            <a:r>
              <a:rPr sz="2800" spc="-120" dirty="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sz="2800" spc="-200" dirty="0">
                <a:solidFill>
                  <a:srgbClr val="006FC0"/>
                </a:solidFill>
                <a:latin typeface="Arial"/>
                <a:cs typeface="Arial"/>
              </a:rPr>
              <a:t>foreign </a:t>
            </a:r>
            <a:r>
              <a:rPr sz="2800" spc="-215" dirty="0">
                <a:solidFill>
                  <a:srgbClr val="006FC0"/>
                </a:solidFill>
                <a:latin typeface="Arial"/>
                <a:cs typeface="Arial"/>
              </a:rPr>
              <a:t>partner’s </a:t>
            </a:r>
            <a:r>
              <a:rPr sz="2800" spc="-200" dirty="0">
                <a:solidFill>
                  <a:srgbClr val="006FC0"/>
                </a:solidFill>
                <a:latin typeface="Arial"/>
                <a:cs typeface="Arial"/>
              </a:rPr>
              <a:t>know</a:t>
            </a:r>
            <a:r>
              <a:rPr sz="2800" spc="-200" dirty="0">
                <a:solidFill>
                  <a:srgbClr val="006FC0"/>
                </a:solidFill>
                <a:latin typeface="Times New Roman"/>
                <a:cs typeface="Times New Roman"/>
              </a:rPr>
              <a:t>-how, </a:t>
            </a:r>
            <a:r>
              <a:rPr sz="2800" spc="-110" dirty="0">
                <a:solidFill>
                  <a:srgbClr val="006FC0"/>
                </a:solidFill>
                <a:latin typeface="Times New Roman"/>
                <a:cs typeface="Times New Roman"/>
              </a:rPr>
              <a:t>capital, </a:t>
            </a:r>
            <a:r>
              <a:rPr sz="2800" spc="-95" dirty="0">
                <a:solidFill>
                  <a:srgbClr val="006FC0"/>
                </a:solidFill>
                <a:latin typeface="Times New Roman"/>
                <a:cs typeface="Times New Roman"/>
              </a:rPr>
              <a:t>distribution  </a:t>
            </a:r>
            <a:r>
              <a:rPr sz="2800" spc="-120" dirty="0">
                <a:solidFill>
                  <a:srgbClr val="006FC0"/>
                </a:solidFill>
                <a:latin typeface="Times New Roman"/>
                <a:cs typeface="Times New Roman"/>
              </a:rPr>
              <a:t>channels, </a:t>
            </a:r>
            <a:r>
              <a:rPr sz="2800" spc="-160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800" spc="-130" dirty="0">
                <a:solidFill>
                  <a:srgbClr val="006FC0"/>
                </a:solidFill>
                <a:latin typeface="Times New Roman"/>
                <a:cs typeface="Times New Roman"/>
              </a:rPr>
              <a:t>marketing </a:t>
            </a:r>
            <a:r>
              <a:rPr sz="2800" spc="-125" dirty="0">
                <a:solidFill>
                  <a:srgbClr val="006FC0"/>
                </a:solidFill>
                <a:latin typeface="Times New Roman"/>
                <a:cs typeface="Times New Roman"/>
              </a:rPr>
              <a:t>assets, </a:t>
            </a:r>
            <a:r>
              <a:rPr sz="2800" spc="-160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800" spc="-145" dirty="0">
                <a:solidFill>
                  <a:srgbClr val="006FC0"/>
                </a:solidFill>
                <a:latin typeface="Times New Roman"/>
                <a:cs typeface="Times New Roman"/>
              </a:rPr>
              <a:t>overcome </a:t>
            </a:r>
            <a:r>
              <a:rPr sz="2800" spc="-125" dirty="0">
                <a:solidFill>
                  <a:srgbClr val="006FC0"/>
                </a:solidFill>
                <a:latin typeface="Times New Roman"/>
                <a:cs typeface="Times New Roman"/>
              </a:rPr>
              <a:t>government  </a:t>
            </a:r>
            <a:r>
              <a:rPr sz="2800" spc="-145" dirty="0">
                <a:solidFill>
                  <a:srgbClr val="006FC0"/>
                </a:solidFill>
                <a:latin typeface="Times New Roman"/>
                <a:cs typeface="Times New Roman"/>
              </a:rPr>
              <a:t>imposed</a:t>
            </a:r>
            <a:r>
              <a:rPr sz="28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Times New Roman"/>
                <a:cs typeface="Times New Roman"/>
              </a:rPr>
              <a:t>obstacles.</a:t>
            </a:r>
            <a:endParaRPr sz="2800">
              <a:latin typeface="Times New Roman"/>
              <a:cs typeface="Times New Roman"/>
            </a:endParaRPr>
          </a:p>
          <a:p>
            <a:pPr marL="622300" marR="307340" indent="-610235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3928"/>
              <a:buFont typeface="Arial"/>
              <a:buChar char=""/>
              <a:tabLst>
                <a:tab pos="622935" algn="l"/>
              </a:tabLst>
            </a:pPr>
            <a:r>
              <a:rPr sz="2800" spc="-160" dirty="0">
                <a:latin typeface="Times New Roman"/>
                <a:cs typeface="Times New Roman"/>
              </a:rPr>
              <a:t>Venture </a:t>
            </a:r>
            <a:r>
              <a:rPr sz="2800" spc="-70" dirty="0">
                <a:latin typeface="Times New Roman"/>
                <a:cs typeface="Times New Roman"/>
              </a:rPr>
              <a:t>partners </a:t>
            </a:r>
            <a:r>
              <a:rPr sz="2800" spc="-145" dirty="0">
                <a:latin typeface="Times New Roman"/>
                <a:cs typeface="Times New Roman"/>
              </a:rPr>
              <a:t>share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14" dirty="0">
                <a:latin typeface="Times New Roman"/>
                <a:cs typeface="Times New Roman"/>
              </a:rPr>
              <a:t>risk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75" dirty="0">
                <a:latin typeface="Times New Roman"/>
                <a:cs typeface="Times New Roman"/>
              </a:rPr>
              <a:t>their </a:t>
            </a:r>
            <a:r>
              <a:rPr sz="2800" spc="-100" dirty="0">
                <a:latin typeface="Times New Roman"/>
                <a:cs typeface="Times New Roman"/>
              </a:rPr>
              <a:t>joint </a:t>
            </a:r>
            <a:r>
              <a:rPr sz="2800" spc="-75" dirty="0">
                <a:latin typeface="Times New Roman"/>
                <a:cs typeface="Times New Roman"/>
              </a:rPr>
              <a:t>efforts, </a:t>
            </a:r>
            <a:r>
              <a:rPr sz="2800" spc="-295" dirty="0">
                <a:latin typeface="Times New Roman"/>
                <a:cs typeface="Times New Roman"/>
              </a:rPr>
              <a:t>and </a:t>
            </a:r>
            <a:r>
              <a:rPr sz="2800" spc="-2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Times New Roman"/>
                <a:cs typeface="Times New Roman"/>
              </a:rPr>
              <a:t>pool </a:t>
            </a:r>
            <a:r>
              <a:rPr sz="2800" spc="-114" dirty="0">
                <a:solidFill>
                  <a:srgbClr val="006FC0"/>
                </a:solidFill>
                <a:latin typeface="Times New Roman"/>
                <a:cs typeface="Times New Roman"/>
              </a:rPr>
              <a:t>resources </a:t>
            </a:r>
            <a:r>
              <a:rPr sz="2800" spc="-160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800" spc="-145" dirty="0">
                <a:solidFill>
                  <a:srgbClr val="006FC0"/>
                </a:solidFill>
                <a:latin typeface="Times New Roman"/>
                <a:cs typeface="Times New Roman"/>
              </a:rPr>
              <a:t>capabilities </a:t>
            </a:r>
            <a:r>
              <a:rPr sz="2800" spc="-40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800" spc="-100" dirty="0">
                <a:solidFill>
                  <a:srgbClr val="006FC0"/>
                </a:solidFill>
                <a:latin typeface="Times New Roman"/>
                <a:cs typeface="Times New Roman"/>
              </a:rPr>
              <a:t>create</a:t>
            </a:r>
            <a:r>
              <a:rPr sz="2800" spc="1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60" dirty="0">
                <a:solidFill>
                  <a:srgbClr val="006FC0"/>
                </a:solidFill>
                <a:latin typeface="Times New Roman"/>
                <a:cs typeface="Times New Roman"/>
              </a:rPr>
              <a:t>synergy</a:t>
            </a:r>
            <a:r>
              <a:rPr sz="2800" spc="-16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124" y="6329835"/>
            <a:ext cx="2901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664"/>
              </a:lnSpc>
            </a:pPr>
            <a:fld id="{81D60167-4931-47E6-BA6A-407CBD079E47}" type="slidenum"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pPr marL="39370">
                <a:lnSpc>
                  <a:spcPts val="1664"/>
                </a:lnSpc>
              </a:pPr>
              <a:t>45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49397"/>
            <a:ext cx="7840345" cy="4497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2800" spc="-285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sz="2800" spc="-215" dirty="0">
                <a:solidFill>
                  <a:srgbClr val="FF0000"/>
                </a:solidFill>
                <a:latin typeface="Arial"/>
                <a:cs typeface="Arial"/>
              </a:rPr>
              <a:t>Types</a:t>
            </a:r>
            <a:r>
              <a:rPr sz="28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International 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Collaborative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Ventures</a:t>
            </a:r>
            <a:endParaRPr sz="2800">
              <a:latin typeface="Arial"/>
              <a:cs typeface="Arial"/>
            </a:endParaRPr>
          </a:p>
          <a:p>
            <a:pPr marL="622300" marR="74295" indent="-610235">
              <a:lnSpc>
                <a:spcPct val="100000"/>
              </a:lnSpc>
              <a:spcBef>
                <a:spcPts val="1005"/>
              </a:spcBef>
              <a:buClr>
                <a:srgbClr val="D24716"/>
              </a:buClr>
              <a:buSzPct val="83928"/>
              <a:buAutoNum type="arabicPeriod"/>
              <a:tabLst>
                <a:tab pos="622300" algn="l"/>
                <a:tab pos="622935" algn="l"/>
                <a:tab pos="3413125" algn="l"/>
              </a:tabLst>
            </a:pPr>
            <a:r>
              <a:rPr sz="2800" b="1" spc="-30" dirty="0">
                <a:latin typeface="Times New Roman"/>
                <a:cs typeface="Times New Roman"/>
              </a:rPr>
              <a:t>Equity-based </a:t>
            </a:r>
            <a:r>
              <a:rPr sz="2800" b="1" spc="15" dirty="0">
                <a:latin typeface="Times New Roman"/>
                <a:cs typeface="Times New Roman"/>
              </a:rPr>
              <a:t>joint </a:t>
            </a:r>
            <a:r>
              <a:rPr sz="2800" b="1" spc="-10" dirty="0">
                <a:latin typeface="Times New Roman"/>
                <a:cs typeface="Times New Roman"/>
              </a:rPr>
              <a:t>ventures </a:t>
            </a:r>
            <a:r>
              <a:rPr sz="2800" spc="-85" dirty="0">
                <a:latin typeface="Times New Roman"/>
                <a:cs typeface="Times New Roman"/>
              </a:rPr>
              <a:t>result </a:t>
            </a:r>
            <a:r>
              <a:rPr sz="2800" spc="-130" dirty="0">
                <a:latin typeface="Times New Roman"/>
                <a:cs typeface="Times New Roman"/>
              </a:rPr>
              <a:t>in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formation 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225" dirty="0">
                <a:latin typeface="Times New Roman"/>
                <a:cs typeface="Times New Roman"/>
              </a:rPr>
              <a:t>a  </a:t>
            </a:r>
            <a:r>
              <a:rPr sz="2800" spc="-145" dirty="0">
                <a:latin typeface="Times New Roman"/>
                <a:cs typeface="Times New Roman"/>
              </a:rPr>
              <a:t>new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legal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entity.	</a:t>
            </a:r>
            <a:r>
              <a:rPr sz="2800" spc="-65" dirty="0">
                <a:solidFill>
                  <a:srgbClr val="006FC0"/>
                </a:solidFill>
                <a:latin typeface="Times New Roman"/>
                <a:cs typeface="Times New Roman"/>
              </a:rPr>
              <a:t>Here, </a:t>
            </a:r>
            <a:r>
              <a:rPr sz="2800" spc="-85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800" spc="-105" dirty="0">
                <a:solidFill>
                  <a:srgbClr val="006FC0"/>
                </a:solidFill>
                <a:latin typeface="Times New Roman"/>
                <a:cs typeface="Times New Roman"/>
              </a:rPr>
              <a:t>firm </a:t>
            </a:r>
            <a:r>
              <a:rPr sz="2800" spc="-130" dirty="0">
                <a:solidFill>
                  <a:srgbClr val="006FC0"/>
                </a:solidFill>
                <a:latin typeface="Times New Roman"/>
                <a:cs typeface="Times New Roman"/>
              </a:rPr>
              <a:t>collaborates </a:t>
            </a:r>
            <a:r>
              <a:rPr sz="2800" spc="-110" dirty="0">
                <a:solidFill>
                  <a:srgbClr val="006FC0"/>
                </a:solidFill>
                <a:latin typeface="Times New Roman"/>
                <a:cs typeface="Times New Roman"/>
              </a:rPr>
              <a:t>with  </a:t>
            </a:r>
            <a:r>
              <a:rPr sz="2800" spc="-150" dirty="0">
                <a:solidFill>
                  <a:srgbClr val="006FC0"/>
                </a:solidFill>
                <a:latin typeface="Times New Roman"/>
                <a:cs typeface="Times New Roman"/>
              </a:rPr>
              <a:t>local </a:t>
            </a:r>
            <a:r>
              <a:rPr sz="2800" spc="-75" dirty="0">
                <a:solidFill>
                  <a:srgbClr val="006FC0"/>
                </a:solidFill>
                <a:latin typeface="Times New Roman"/>
                <a:cs typeface="Times New Roman"/>
              </a:rPr>
              <a:t>partner(s) </a:t>
            </a:r>
            <a:r>
              <a:rPr sz="2800" spc="-4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800" spc="-105" dirty="0">
                <a:solidFill>
                  <a:srgbClr val="006FC0"/>
                </a:solidFill>
                <a:latin typeface="Times New Roman"/>
                <a:cs typeface="Times New Roman"/>
              </a:rPr>
              <a:t>reduce </a:t>
            </a:r>
            <a:r>
              <a:rPr sz="2800" spc="-114" dirty="0">
                <a:solidFill>
                  <a:srgbClr val="006FC0"/>
                </a:solidFill>
                <a:latin typeface="Times New Roman"/>
                <a:cs typeface="Times New Roman"/>
              </a:rPr>
              <a:t>risk </a:t>
            </a:r>
            <a:r>
              <a:rPr sz="2800" spc="-160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800" spc="-110" dirty="0">
                <a:solidFill>
                  <a:srgbClr val="006FC0"/>
                </a:solidFill>
                <a:latin typeface="Times New Roman"/>
                <a:cs typeface="Times New Roman"/>
              </a:rPr>
              <a:t>commitment </a:t>
            </a:r>
            <a:r>
              <a:rPr sz="2800" spc="-165" dirty="0">
                <a:solidFill>
                  <a:srgbClr val="006FC0"/>
                </a:solidFill>
                <a:latin typeface="Times New Roman"/>
                <a:cs typeface="Times New Roman"/>
              </a:rPr>
              <a:t>of  </a:t>
            </a:r>
            <a:r>
              <a:rPr sz="2800" spc="-105" dirty="0">
                <a:solidFill>
                  <a:srgbClr val="006FC0"/>
                </a:solidFill>
                <a:latin typeface="Times New Roman"/>
                <a:cs typeface="Times New Roman"/>
              </a:rPr>
              <a:t>capital.</a:t>
            </a:r>
            <a:endParaRPr sz="2800">
              <a:latin typeface="Times New Roman"/>
              <a:cs typeface="Times New Roman"/>
            </a:endParaRPr>
          </a:p>
          <a:p>
            <a:pPr marL="622300" marR="5080" indent="-610235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3928"/>
              <a:buAutoNum type="arabicPeriod"/>
              <a:tabLst>
                <a:tab pos="622300" algn="l"/>
                <a:tab pos="622935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Project-based </a:t>
            </a:r>
            <a:r>
              <a:rPr sz="2800" b="1" spc="-5" dirty="0">
                <a:latin typeface="Times New Roman"/>
                <a:cs typeface="Times New Roman"/>
              </a:rPr>
              <a:t>alliances </a:t>
            </a:r>
            <a:r>
              <a:rPr sz="2800" spc="-180" dirty="0">
                <a:latin typeface="Times New Roman"/>
                <a:cs typeface="Times New Roman"/>
              </a:rPr>
              <a:t>involve </a:t>
            </a:r>
            <a:r>
              <a:rPr sz="2800" spc="-110" dirty="0">
                <a:latin typeface="Times New Roman"/>
                <a:cs typeface="Times New Roman"/>
              </a:rPr>
              <a:t>cooperation </a:t>
            </a:r>
            <a:r>
              <a:rPr sz="2800" spc="-130" dirty="0">
                <a:latin typeface="Times New Roman"/>
                <a:cs typeface="Times New Roman"/>
              </a:rPr>
              <a:t>in </a:t>
            </a:r>
            <a:r>
              <a:rPr sz="2800" spc="-245" dirty="0">
                <a:latin typeface="Times New Roman"/>
                <a:cs typeface="Times New Roman"/>
              </a:rPr>
              <a:t>R&amp;D,  </a:t>
            </a:r>
            <a:r>
              <a:rPr sz="2800" spc="-120" dirty="0">
                <a:latin typeface="Times New Roman"/>
                <a:cs typeface="Times New Roman"/>
              </a:rPr>
              <a:t>manufacturing, design, </a:t>
            </a:r>
            <a:r>
              <a:rPr sz="2800" spc="-45" dirty="0">
                <a:latin typeface="Times New Roman"/>
                <a:cs typeface="Times New Roman"/>
              </a:rPr>
              <a:t>or </a:t>
            </a:r>
            <a:r>
              <a:rPr sz="2800" spc="-215" dirty="0">
                <a:latin typeface="Times New Roman"/>
                <a:cs typeface="Times New Roman"/>
              </a:rPr>
              <a:t>any </a:t>
            </a:r>
            <a:r>
              <a:rPr sz="2800" spc="-65" dirty="0">
                <a:latin typeface="Times New Roman"/>
                <a:cs typeface="Times New Roman"/>
              </a:rPr>
              <a:t>other </a:t>
            </a:r>
            <a:r>
              <a:rPr sz="2800" spc="-160" dirty="0">
                <a:latin typeface="Times New Roman"/>
                <a:cs typeface="Times New Roman"/>
              </a:rPr>
              <a:t>value-adding  </a:t>
            </a:r>
            <a:r>
              <a:rPr sz="2800" spc="-140" dirty="0">
                <a:latin typeface="Times New Roman"/>
                <a:cs typeface="Times New Roman"/>
              </a:rPr>
              <a:t>activity,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90" dirty="0">
                <a:solidFill>
                  <a:srgbClr val="006FC0"/>
                </a:solidFill>
                <a:latin typeface="Times New Roman"/>
                <a:cs typeface="Times New Roman"/>
              </a:rPr>
              <a:t>partnership </a:t>
            </a:r>
            <a:r>
              <a:rPr sz="2800" spc="-155" dirty="0">
                <a:solidFill>
                  <a:srgbClr val="006FC0"/>
                </a:solidFill>
                <a:latin typeface="Times New Roman"/>
                <a:cs typeface="Times New Roman"/>
              </a:rPr>
              <a:t>aimed </a:t>
            </a:r>
            <a:r>
              <a:rPr sz="2800" spc="-105" dirty="0">
                <a:solidFill>
                  <a:srgbClr val="006FC0"/>
                </a:solidFill>
                <a:latin typeface="Times New Roman"/>
                <a:cs typeface="Times New Roman"/>
              </a:rPr>
              <a:t>at </a:t>
            </a:r>
            <a:r>
              <a:rPr sz="2800" spc="-225" dirty="0">
                <a:solidFill>
                  <a:srgbClr val="006FC0"/>
                </a:solidFill>
                <a:latin typeface="Times New Roman"/>
                <a:cs typeface="Times New Roman"/>
              </a:rPr>
              <a:t>a </a:t>
            </a:r>
            <a:r>
              <a:rPr sz="2800" spc="-130" dirty="0">
                <a:solidFill>
                  <a:srgbClr val="006FC0"/>
                </a:solidFill>
                <a:latin typeface="Times New Roman"/>
                <a:cs typeface="Times New Roman"/>
              </a:rPr>
              <a:t>narrowly defined </a:t>
            </a:r>
            <a:r>
              <a:rPr sz="2800" spc="-145" dirty="0">
                <a:solidFill>
                  <a:srgbClr val="006FC0"/>
                </a:solidFill>
                <a:latin typeface="Times New Roman"/>
                <a:cs typeface="Times New Roman"/>
              </a:rPr>
              <a:t>scope  </a:t>
            </a:r>
            <a:r>
              <a:rPr sz="2800" spc="-165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800" spc="-135" dirty="0">
                <a:solidFill>
                  <a:srgbClr val="006FC0"/>
                </a:solidFill>
                <a:latin typeface="Times New Roman"/>
                <a:cs typeface="Times New Roman"/>
              </a:rPr>
              <a:t>activities </a:t>
            </a:r>
            <a:r>
              <a:rPr sz="2800" spc="-16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800" spc="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10" dirty="0">
                <a:solidFill>
                  <a:srgbClr val="006FC0"/>
                </a:solidFill>
                <a:latin typeface="Times New Roman"/>
                <a:cs typeface="Times New Roman"/>
              </a:rPr>
              <a:t>timeline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124" y="6329835"/>
            <a:ext cx="2901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664"/>
              </a:lnSpc>
            </a:pPr>
            <a:fld id="{81D60167-4931-47E6-BA6A-407CBD079E47}" type="slidenum"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pPr marL="39370">
                <a:lnSpc>
                  <a:spcPts val="1664"/>
                </a:lnSpc>
              </a:pPr>
              <a:t>46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marR="508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Implications </a:t>
            </a:r>
            <a:r>
              <a:rPr spc="-30" dirty="0"/>
              <a:t>of </a:t>
            </a:r>
            <a:r>
              <a:rPr spc="-45" dirty="0"/>
              <a:t>international</a:t>
            </a:r>
            <a:r>
              <a:rPr spc="-240" dirty="0"/>
              <a:t> </a:t>
            </a:r>
            <a:r>
              <a:rPr spc="-50" dirty="0"/>
              <a:t>trade  </a:t>
            </a:r>
            <a:r>
              <a:rPr spc="-85" dirty="0"/>
              <a:t>and </a:t>
            </a:r>
            <a:r>
              <a:rPr spc="-80" dirty="0"/>
              <a:t>investment</a:t>
            </a:r>
            <a:r>
              <a:rPr spc="-155" dirty="0"/>
              <a:t> </a:t>
            </a:r>
            <a:r>
              <a:rPr spc="-70" dirty="0"/>
              <a:t>theories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358228"/>
            <a:ext cx="7399655" cy="4217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80" dirty="0">
                <a:latin typeface="Times New Roman"/>
                <a:cs typeface="Times New Roman"/>
              </a:rPr>
              <a:t>It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105" dirty="0">
                <a:latin typeface="Times New Roman"/>
                <a:cs typeface="Times New Roman"/>
              </a:rPr>
              <a:t>grouped </a:t>
            </a:r>
            <a:r>
              <a:rPr sz="2600" spc="-80" dirty="0">
                <a:latin typeface="Times New Roman"/>
                <a:cs typeface="Times New Roman"/>
              </a:rPr>
              <a:t>into </a:t>
            </a:r>
            <a:r>
              <a:rPr sz="2600" spc="-65" dirty="0">
                <a:latin typeface="Times New Roman"/>
                <a:cs typeface="Times New Roman"/>
              </a:rPr>
              <a:t>three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concepts:</a:t>
            </a:r>
            <a:endParaRPr sz="2600">
              <a:latin typeface="Times New Roman"/>
              <a:cs typeface="Times New Roman"/>
            </a:endParaRPr>
          </a:p>
          <a:p>
            <a:pPr marL="285115" marR="260985" indent="-27305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Location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Implication: </a:t>
            </a:r>
            <a:r>
              <a:rPr sz="2600" spc="-110" dirty="0">
                <a:latin typeface="Times New Roman"/>
                <a:cs typeface="Times New Roman"/>
              </a:rPr>
              <a:t>Disperse </a:t>
            </a:r>
            <a:r>
              <a:rPr sz="2600" spc="-95" dirty="0">
                <a:latin typeface="Times New Roman"/>
                <a:cs typeface="Times New Roman"/>
              </a:rPr>
              <a:t>production </a:t>
            </a:r>
            <a:r>
              <a:rPr sz="2600" spc="-120" dirty="0">
                <a:latin typeface="Times New Roman"/>
                <a:cs typeface="Times New Roman"/>
              </a:rPr>
              <a:t>activities </a:t>
            </a:r>
            <a:r>
              <a:rPr sz="2600" spc="-35" dirty="0">
                <a:latin typeface="Times New Roman"/>
                <a:cs typeface="Times New Roman"/>
              </a:rPr>
              <a:t>to  </a:t>
            </a:r>
            <a:r>
              <a:rPr sz="2600" spc="-95" dirty="0">
                <a:latin typeface="Times New Roman"/>
                <a:cs typeface="Times New Roman"/>
              </a:rPr>
              <a:t>countries </a:t>
            </a:r>
            <a:r>
              <a:rPr sz="2600" spc="-100" dirty="0">
                <a:latin typeface="Times New Roman"/>
                <a:cs typeface="Times New Roman"/>
              </a:rPr>
              <a:t>where </a:t>
            </a:r>
            <a:r>
              <a:rPr sz="2600" spc="-120" dirty="0">
                <a:latin typeface="Times New Roman"/>
                <a:cs typeface="Times New Roman"/>
              </a:rPr>
              <a:t>they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85" dirty="0">
                <a:latin typeface="Times New Roman"/>
                <a:cs typeface="Times New Roman"/>
              </a:rPr>
              <a:t>performed </a:t>
            </a:r>
            <a:r>
              <a:rPr sz="2600" spc="-110" dirty="0">
                <a:latin typeface="Times New Roman"/>
                <a:cs typeface="Times New Roman"/>
              </a:rPr>
              <a:t>most </a:t>
            </a:r>
            <a:r>
              <a:rPr sz="2600" spc="-135" dirty="0">
                <a:latin typeface="Times New Roman"/>
                <a:cs typeface="Times New Roman"/>
              </a:rPr>
              <a:t>efficiently.  </a:t>
            </a:r>
            <a:r>
              <a:rPr sz="2600" spc="-180" dirty="0">
                <a:latin typeface="Times New Roman"/>
                <a:cs typeface="Times New Roman"/>
              </a:rPr>
              <a:t>Business </a:t>
            </a:r>
            <a:r>
              <a:rPr sz="2600" spc="-95" dirty="0">
                <a:latin typeface="Times New Roman"/>
                <a:cs typeface="Times New Roman"/>
              </a:rPr>
              <a:t>person </a:t>
            </a:r>
            <a:r>
              <a:rPr sz="2600" spc="-165" dirty="0">
                <a:latin typeface="Times New Roman"/>
                <a:cs typeface="Times New Roman"/>
              </a:rPr>
              <a:t>go </a:t>
            </a:r>
            <a:r>
              <a:rPr sz="2600" spc="-95" dirty="0">
                <a:latin typeface="Times New Roman"/>
                <a:cs typeface="Times New Roman"/>
              </a:rPr>
              <a:t>for production </a:t>
            </a:r>
            <a:r>
              <a:rPr sz="2600" spc="-100" dirty="0">
                <a:latin typeface="Times New Roman"/>
                <a:cs typeface="Times New Roman"/>
              </a:rPr>
              <a:t>where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50" dirty="0">
                <a:latin typeface="Times New Roman"/>
                <a:cs typeface="Times New Roman"/>
              </a:rPr>
              <a:t>efficiency of  </a:t>
            </a:r>
            <a:r>
              <a:rPr sz="2600" spc="-110" dirty="0">
                <a:latin typeface="Times New Roman"/>
                <a:cs typeface="Times New Roman"/>
              </a:rPr>
              <a:t>productive </a:t>
            </a:r>
            <a:r>
              <a:rPr sz="2600" spc="-125" dirty="0">
                <a:latin typeface="Times New Roman"/>
                <a:cs typeface="Times New Roman"/>
              </a:rPr>
              <a:t>forces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25" dirty="0">
                <a:latin typeface="Times New Roman"/>
                <a:cs typeface="Times New Roman"/>
              </a:rPr>
              <a:t>higher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85" dirty="0">
                <a:latin typeface="Times New Roman"/>
                <a:cs typeface="Times New Roman"/>
              </a:rPr>
              <a:t>profit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10" dirty="0">
                <a:latin typeface="Times New Roman"/>
                <a:cs typeface="Times New Roman"/>
              </a:rPr>
              <a:t>high. </a:t>
            </a:r>
            <a:r>
              <a:rPr sz="2600" spc="-155" dirty="0">
                <a:latin typeface="Times New Roman"/>
                <a:cs typeface="Times New Roman"/>
              </a:rPr>
              <a:t>This </a:t>
            </a:r>
            <a:r>
              <a:rPr sz="2600" spc="-165" dirty="0">
                <a:latin typeface="Times New Roman"/>
                <a:cs typeface="Times New Roman"/>
              </a:rPr>
              <a:t>is  </a:t>
            </a:r>
            <a:r>
              <a:rPr sz="2600" spc="-125" dirty="0">
                <a:latin typeface="Times New Roman"/>
                <a:cs typeface="Times New Roman"/>
              </a:rPr>
              <a:t>explained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130" dirty="0">
                <a:latin typeface="Times New Roman"/>
                <a:cs typeface="Times New Roman"/>
              </a:rPr>
              <a:t>comparative </a:t>
            </a:r>
            <a:r>
              <a:rPr sz="2600" spc="-165" dirty="0">
                <a:latin typeface="Times New Roman"/>
                <a:cs typeface="Times New Roman"/>
              </a:rPr>
              <a:t>advantage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0" dirty="0">
                <a:latin typeface="Times New Roman"/>
                <a:cs typeface="Times New Roman"/>
              </a:rPr>
              <a:t>HO</a:t>
            </a:r>
            <a:r>
              <a:rPr sz="2600" spc="3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models.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First 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mover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Implication</a:t>
            </a:r>
            <a:r>
              <a:rPr sz="2600" spc="-114" dirty="0">
                <a:latin typeface="Times New Roman"/>
                <a:cs typeface="Times New Roman"/>
              </a:rPr>
              <a:t>: </a:t>
            </a: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first </a:t>
            </a:r>
            <a:r>
              <a:rPr sz="2600" spc="-140" dirty="0">
                <a:latin typeface="Times New Roman"/>
                <a:cs typeface="Times New Roman"/>
              </a:rPr>
              <a:t>mover </a:t>
            </a:r>
            <a:r>
              <a:rPr sz="2600" spc="-90" dirty="0">
                <a:latin typeface="Times New Roman"/>
                <a:cs typeface="Times New Roman"/>
              </a:rPr>
              <a:t>strategist </a:t>
            </a:r>
            <a:r>
              <a:rPr sz="2600" spc="-140" dirty="0">
                <a:latin typeface="Times New Roman"/>
                <a:cs typeface="Times New Roman"/>
              </a:rPr>
              <a:t>would  </a:t>
            </a:r>
            <a:r>
              <a:rPr sz="2600" spc="-160" dirty="0">
                <a:latin typeface="Times New Roman"/>
                <a:cs typeface="Times New Roman"/>
              </a:rPr>
              <a:t>engage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25" dirty="0">
                <a:latin typeface="Times New Roman"/>
                <a:cs typeface="Times New Roman"/>
              </a:rPr>
              <a:t>substantial </a:t>
            </a:r>
            <a:r>
              <a:rPr sz="2600" spc="-150" dirty="0">
                <a:latin typeface="Times New Roman"/>
                <a:cs typeface="Times New Roman"/>
              </a:rPr>
              <a:t>financial </a:t>
            </a:r>
            <a:r>
              <a:rPr sz="2600" spc="-135" dirty="0">
                <a:latin typeface="Times New Roman"/>
                <a:cs typeface="Times New Roman"/>
              </a:rPr>
              <a:t>involvement </a:t>
            </a:r>
            <a:r>
              <a:rPr sz="2600" spc="-130" dirty="0">
                <a:latin typeface="Times New Roman"/>
                <a:cs typeface="Times New Roman"/>
              </a:rPr>
              <a:t>when </a:t>
            </a:r>
            <a:r>
              <a:rPr sz="2600" spc="-85" dirty="0">
                <a:latin typeface="Times New Roman"/>
                <a:cs typeface="Times New Roman"/>
              </a:rPr>
              <a:t>product </a:t>
            </a:r>
            <a:r>
              <a:rPr sz="2600" spc="-165" dirty="0">
                <a:latin typeface="Times New Roman"/>
                <a:cs typeface="Times New Roman"/>
              </a:rPr>
              <a:t>is  </a:t>
            </a:r>
            <a:r>
              <a:rPr sz="2600" spc="-135" dirty="0">
                <a:latin typeface="Times New Roman"/>
                <a:cs typeface="Times New Roman"/>
              </a:rPr>
              <a:t>new </a:t>
            </a:r>
            <a:r>
              <a:rPr sz="2600" spc="-50" dirty="0">
                <a:latin typeface="Times New Roman"/>
                <a:cs typeface="Times New Roman"/>
              </a:rPr>
              <a:t>or </a:t>
            </a:r>
            <a:r>
              <a:rPr sz="2600" spc="-100" dirty="0">
                <a:latin typeface="Times New Roman"/>
                <a:cs typeface="Times New Roman"/>
              </a:rPr>
              <a:t>market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35" dirty="0">
                <a:latin typeface="Times New Roman"/>
                <a:cs typeface="Times New Roman"/>
              </a:rPr>
              <a:t>new </a:t>
            </a:r>
            <a:r>
              <a:rPr sz="2600" spc="-210" dirty="0">
                <a:latin typeface="Times New Roman"/>
                <a:cs typeface="Times New Roman"/>
              </a:rPr>
              <a:t>as </a:t>
            </a:r>
            <a:r>
              <a:rPr sz="2600" spc="-120" dirty="0">
                <a:latin typeface="Times New Roman"/>
                <a:cs typeface="Times New Roman"/>
              </a:rPr>
              <a:t>explained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85" dirty="0">
                <a:latin typeface="Times New Roman"/>
                <a:cs typeface="Times New Roman"/>
              </a:rPr>
              <a:t>product </a:t>
            </a:r>
            <a:r>
              <a:rPr sz="2600" spc="-135" dirty="0">
                <a:latin typeface="Times New Roman"/>
                <a:cs typeface="Times New Roman"/>
              </a:rPr>
              <a:t>life </a:t>
            </a:r>
            <a:r>
              <a:rPr sz="2600" spc="-145" dirty="0">
                <a:latin typeface="Times New Roman"/>
                <a:cs typeface="Times New Roman"/>
              </a:rPr>
              <a:t>cycle and  </a:t>
            </a:r>
            <a:r>
              <a:rPr sz="2600" spc="-120" dirty="0">
                <a:latin typeface="Times New Roman"/>
                <a:cs typeface="Times New Roman"/>
              </a:rPr>
              <a:t>ownership </a:t>
            </a:r>
            <a:r>
              <a:rPr sz="2600" spc="-165" dirty="0">
                <a:latin typeface="Times New Roman"/>
                <a:cs typeface="Times New Roman"/>
              </a:rPr>
              <a:t>advantage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theories.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124" y="6329835"/>
            <a:ext cx="2901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664"/>
              </a:lnSpc>
            </a:pPr>
            <a:fld id="{81D60167-4931-47E6-BA6A-407CBD079E47}" type="slidenum"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pPr marL="39370">
                <a:lnSpc>
                  <a:spcPts val="1664"/>
                </a:lnSpc>
              </a:pPr>
              <a:t>47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433825"/>
            <a:ext cx="7616190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5"/>
              </a:spcBef>
            </a:pPr>
            <a:r>
              <a:rPr sz="2200" spc="-570" dirty="0">
                <a:solidFill>
                  <a:srgbClr val="D24716"/>
                </a:solidFill>
                <a:latin typeface="Arial"/>
                <a:cs typeface="Arial"/>
              </a:rPr>
              <a:t>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Policy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Implication: </a:t>
            </a:r>
            <a:r>
              <a:rPr sz="2600" spc="-155" dirty="0">
                <a:latin typeface="Times New Roman"/>
                <a:cs typeface="Times New Roman"/>
              </a:rPr>
              <a:t>In </a:t>
            </a:r>
            <a:r>
              <a:rPr sz="2600" spc="-110" dirty="0">
                <a:latin typeface="Times New Roman"/>
                <a:cs typeface="Times New Roman"/>
              </a:rPr>
              <a:t>reality,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competitiveness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300" dirty="0">
                <a:latin typeface="Times New Roman"/>
                <a:cs typeface="Times New Roman"/>
              </a:rPr>
              <a:t>be  </a:t>
            </a:r>
            <a:r>
              <a:rPr sz="2600" spc="-155" dirty="0">
                <a:latin typeface="Times New Roman"/>
                <a:cs typeface="Times New Roman"/>
              </a:rPr>
              <a:t>achieved </a:t>
            </a:r>
            <a:r>
              <a:rPr sz="2600" spc="-210" dirty="0">
                <a:latin typeface="Times New Roman"/>
                <a:cs typeface="Times New Roman"/>
              </a:rPr>
              <a:t>by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joint </a:t>
            </a:r>
            <a:r>
              <a:rPr sz="2600" spc="-95" dirty="0">
                <a:latin typeface="Times New Roman"/>
                <a:cs typeface="Times New Roman"/>
              </a:rPr>
              <a:t>efforts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05" dirty="0">
                <a:latin typeface="Times New Roman"/>
                <a:cs typeface="Times New Roman"/>
              </a:rPr>
              <a:t>private </a:t>
            </a:r>
            <a:r>
              <a:rPr sz="2600" spc="-140" dirty="0">
                <a:latin typeface="Times New Roman"/>
                <a:cs typeface="Times New Roman"/>
              </a:rPr>
              <a:t>and </a:t>
            </a:r>
            <a:r>
              <a:rPr sz="2600" spc="-135" dirty="0">
                <a:latin typeface="Times New Roman"/>
                <a:cs typeface="Times New Roman"/>
              </a:rPr>
              <a:t>public  </a:t>
            </a:r>
            <a:r>
              <a:rPr sz="2600" spc="-95" dirty="0">
                <a:latin typeface="Times New Roman"/>
                <a:cs typeface="Times New Roman"/>
              </a:rPr>
              <a:t>participation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35" dirty="0">
                <a:latin typeface="Times New Roman"/>
                <a:cs typeface="Times New Roman"/>
              </a:rPr>
              <a:t>building </a:t>
            </a:r>
            <a:r>
              <a:rPr sz="2600" spc="-110" dirty="0">
                <a:latin typeface="Times New Roman"/>
                <a:cs typeface="Times New Roman"/>
              </a:rPr>
              <a:t>competitive </a:t>
            </a:r>
            <a:r>
              <a:rPr sz="2600" spc="-90" dirty="0">
                <a:latin typeface="Times New Roman"/>
                <a:cs typeface="Times New Roman"/>
              </a:rPr>
              <a:t>strength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55" dirty="0">
                <a:latin typeface="Times New Roman"/>
                <a:cs typeface="Times New Roman"/>
              </a:rPr>
              <a:t>business  </a:t>
            </a:r>
            <a:r>
              <a:rPr sz="2600" spc="-125" dirty="0">
                <a:latin typeface="Times New Roman"/>
                <a:cs typeface="Times New Roman"/>
              </a:rPr>
              <a:t>community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135" dirty="0">
                <a:latin typeface="Times New Roman"/>
                <a:cs typeface="Times New Roman"/>
              </a:rPr>
              <a:t>well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105" dirty="0">
                <a:latin typeface="Times New Roman"/>
                <a:cs typeface="Times New Roman"/>
              </a:rPr>
              <a:t>nations. </a:t>
            </a:r>
            <a:r>
              <a:rPr sz="2600" spc="-155" dirty="0">
                <a:latin typeface="Times New Roman"/>
                <a:cs typeface="Times New Roman"/>
              </a:rPr>
              <a:t>This </a:t>
            </a:r>
            <a:r>
              <a:rPr sz="2600" spc="-170" dirty="0">
                <a:latin typeface="Times New Roman"/>
                <a:cs typeface="Times New Roman"/>
              </a:rPr>
              <a:t>is </a:t>
            </a:r>
            <a:r>
              <a:rPr sz="2600" spc="-125" dirty="0">
                <a:latin typeface="Times New Roman"/>
                <a:cs typeface="Times New Roman"/>
              </a:rPr>
              <a:t>explained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195" dirty="0">
                <a:latin typeface="Arial"/>
                <a:cs typeface="Arial"/>
              </a:rPr>
              <a:t>Porter’s  </a:t>
            </a:r>
            <a:r>
              <a:rPr sz="2600" spc="-140" dirty="0">
                <a:latin typeface="Times New Roman"/>
                <a:cs typeface="Times New Roman"/>
              </a:rPr>
              <a:t>Diamond </a:t>
            </a:r>
            <a:r>
              <a:rPr sz="2600" spc="-120" dirty="0">
                <a:latin typeface="Times New Roman"/>
                <a:cs typeface="Times New Roman"/>
              </a:rPr>
              <a:t>Theory. </a:t>
            </a:r>
            <a:r>
              <a:rPr sz="2600" spc="-165" dirty="0">
                <a:latin typeface="Times New Roman"/>
                <a:cs typeface="Times New Roman"/>
              </a:rPr>
              <a:t>Both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42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invest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5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upgrade </a:t>
            </a:r>
            <a:r>
              <a:rPr sz="2600" spc="-65" dirty="0">
                <a:latin typeface="Times New Roman"/>
                <a:cs typeface="Times New Roman"/>
              </a:rPr>
              <a:t>their  </a:t>
            </a:r>
            <a:r>
              <a:rPr sz="2600" spc="-95" dirty="0">
                <a:latin typeface="Times New Roman"/>
                <a:cs typeface="Times New Roman"/>
              </a:rPr>
              <a:t>production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00" dirty="0">
                <a:latin typeface="Times New Roman"/>
                <a:cs typeface="Times New Roman"/>
              </a:rPr>
              <a:t>supportive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factors.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93450" y="6289162"/>
            <a:ext cx="264858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45" dirty="0"/>
              <a:t>Dr. </a:t>
            </a:r>
            <a:r>
              <a:rPr spc="-95" dirty="0"/>
              <a:t>Binod </a:t>
            </a:r>
            <a:r>
              <a:rPr spc="-65" dirty="0"/>
              <a:t>Ghimire,Tribhuvan 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124" y="6329835"/>
            <a:ext cx="2901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664"/>
              </a:lnSpc>
            </a:pPr>
            <a:fld id="{81D60167-4931-47E6-BA6A-407CBD079E47}" type="slidenum"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pPr marL="39370">
                <a:lnSpc>
                  <a:spcPts val="1664"/>
                </a:lnSpc>
              </a:pPr>
              <a:t>48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7096"/>
            <a:ext cx="2862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References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33597"/>
            <a:ext cx="730694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International Business by Charles </a:t>
            </a:r>
            <a:r>
              <a:rPr sz="2800" spc="-130" dirty="0">
                <a:latin typeface="Times New Roman"/>
                <a:cs typeface="Times New Roman"/>
              </a:rPr>
              <a:t>W. </a:t>
            </a:r>
            <a:r>
              <a:rPr sz="2800" spc="-10" dirty="0">
                <a:latin typeface="Times New Roman"/>
                <a:cs typeface="Times New Roman"/>
              </a:rPr>
              <a:t>L.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Hill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International Business by Arhan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Sthapit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International Business by Murari Prasad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Gautam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Economics by Paul A. Samuelson and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Nordhaus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800" spc="-15" dirty="0">
                <a:latin typeface="Times New Roman"/>
                <a:cs typeface="Times New Roman"/>
              </a:rPr>
              <a:t>Wikipedia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15" dirty="0">
                <a:solidFill>
                  <a:srgbClr val="CC9800"/>
                </a:solidFill>
                <a:latin typeface="Times New Roman"/>
                <a:cs typeface="Times New Roman"/>
              </a:rPr>
              <a:t> </a:t>
            </a:r>
            <a:r>
              <a:rPr sz="2800" u="heavy" spc="-20" dirty="0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  <a:hlinkClick r:id="rId2"/>
              </a:rPr>
              <a:t>www.wikipedia.org</a:t>
            </a:r>
            <a:endParaRPr sz="280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buAutoNum type="arabicPeriod"/>
              <a:tabLst>
                <a:tab pos="443865" algn="l"/>
                <a:tab pos="444500" algn="l"/>
              </a:tabLst>
            </a:pPr>
            <a:r>
              <a:rPr sz="2800" spc="-55" dirty="0">
                <a:latin typeface="Times New Roman"/>
                <a:cs typeface="Times New Roman"/>
                <a:hlinkClick r:id="rId3"/>
              </a:rPr>
              <a:t>www. </a:t>
            </a:r>
            <a:r>
              <a:rPr sz="2800" spc="-5" dirty="0">
                <a:latin typeface="Times New Roman"/>
                <a:cs typeface="Times New Roman"/>
              </a:rPr>
              <a:t>slideshare.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124" y="6329835"/>
            <a:ext cx="2901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664"/>
              </a:lnSpc>
            </a:pPr>
            <a:fld id="{81D60167-4931-47E6-BA6A-407CBD079E47}" type="slidenum"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pPr marL="39370">
                <a:lnSpc>
                  <a:spcPts val="1664"/>
                </a:lnSpc>
              </a:pPr>
              <a:t>49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976625"/>
            <a:ext cx="7922259" cy="453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71120" indent="-273685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6385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sector </a:t>
            </a:r>
            <a:r>
              <a:rPr sz="2600" spc="-100" dirty="0">
                <a:latin typeface="Times New Roman"/>
                <a:cs typeface="Times New Roman"/>
              </a:rPr>
              <a:t>generated </a:t>
            </a:r>
            <a:r>
              <a:rPr sz="2600" spc="-160" dirty="0">
                <a:latin typeface="Times New Roman"/>
                <a:cs typeface="Times New Roman"/>
              </a:rPr>
              <a:t>sales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35" dirty="0">
                <a:latin typeface="Times New Roman"/>
                <a:cs typeface="Times New Roman"/>
              </a:rPr>
              <a:t>close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14" dirty="0">
                <a:latin typeface="Times New Roman"/>
                <a:cs typeface="Times New Roman"/>
              </a:rPr>
              <a:t>$24 billion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0" dirty="0">
                <a:latin typeface="Times New Roman"/>
                <a:cs typeface="Times New Roman"/>
              </a:rPr>
              <a:t>2010, </a:t>
            </a:r>
            <a:r>
              <a:rPr sz="2600" spc="-185" dirty="0">
                <a:latin typeface="Times New Roman"/>
                <a:cs typeface="Times New Roman"/>
              </a:rPr>
              <a:t>more  </a:t>
            </a:r>
            <a:r>
              <a:rPr sz="2600" spc="-110" dirty="0">
                <a:latin typeface="Times New Roman"/>
                <a:cs typeface="Times New Roman"/>
              </a:rPr>
              <a:t>than </a:t>
            </a:r>
            <a:r>
              <a:rPr sz="2600" spc="-120" dirty="0">
                <a:latin typeface="Times New Roman"/>
                <a:cs typeface="Times New Roman"/>
              </a:rPr>
              <a:t>double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figure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70" dirty="0">
                <a:latin typeface="Times New Roman"/>
                <a:cs typeface="Times New Roman"/>
              </a:rPr>
              <a:t>2005. </a:t>
            </a:r>
            <a:r>
              <a:rPr sz="2600" spc="-125" dirty="0">
                <a:latin typeface="Times New Roman"/>
                <a:cs typeface="Times New Roman"/>
              </a:rPr>
              <a:t>Driving </a:t>
            </a:r>
            <a:r>
              <a:rPr sz="2600" spc="-114" dirty="0">
                <a:latin typeface="Times New Roman"/>
                <a:cs typeface="Times New Roman"/>
              </a:rPr>
              <a:t>this </a:t>
            </a:r>
            <a:r>
              <a:rPr sz="2600" spc="-105" dirty="0">
                <a:latin typeface="Times New Roman"/>
                <a:cs typeface="Times New Roman"/>
              </a:rPr>
              <a:t>growth </a:t>
            </a:r>
            <a:r>
              <a:rPr sz="2600" spc="-204" dirty="0">
                <a:latin typeface="Times New Roman"/>
                <a:cs typeface="Times New Roman"/>
              </a:rPr>
              <a:t>have </a:t>
            </a:r>
            <a:r>
              <a:rPr sz="2600" spc="-110" dirty="0">
                <a:latin typeface="Times New Roman"/>
                <a:cs typeface="Times New Roman"/>
              </a:rPr>
              <a:t>been  </a:t>
            </a:r>
            <a:r>
              <a:rPr sz="2600" spc="-130" dirty="0">
                <a:latin typeface="Times New Roman"/>
                <a:cs typeface="Times New Roman"/>
              </a:rPr>
              <a:t>surging </a:t>
            </a:r>
            <a:r>
              <a:rPr sz="2600" spc="-55" dirty="0">
                <a:latin typeface="Times New Roman"/>
                <a:cs typeface="Times New Roman"/>
              </a:rPr>
              <a:t>exports. </a:t>
            </a:r>
            <a:r>
              <a:rPr sz="2600" spc="-150" dirty="0">
                <a:latin typeface="Times New Roman"/>
                <a:cs typeface="Times New Roman"/>
              </a:rPr>
              <a:t>In </a:t>
            </a:r>
            <a:r>
              <a:rPr sz="2600" spc="-110" dirty="0">
                <a:latin typeface="Times New Roman"/>
                <a:cs typeface="Times New Roman"/>
              </a:rPr>
              <a:t>2000 </a:t>
            </a:r>
            <a:r>
              <a:rPr sz="2600" spc="-120" dirty="0">
                <a:latin typeface="Times New Roman"/>
                <a:cs typeface="Times New Roman"/>
              </a:rPr>
              <a:t>pharmaceutical </a:t>
            </a:r>
            <a:r>
              <a:rPr sz="2600" spc="-70" dirty="0">
                <a:latin typeface="Times New Roman"/>
                <a:cs typeface="Times New Roman"/>
              </a:rPr>
              <a:t>exports </a:t>
            </a:r>
            <a:r>
              <a:rPr sz="2600" spc="-114" dirty="0">
                <a:latin typeface="Times New Roman"/>
                <a:cs typeface="Times New Roman"/>
              </a:rPr>
              <a:t>from </a:t>
            </a:r>
            <a:r>
              <a:rPr sz="2600" spc="-155" dirty="0">
                <a:latin typeface="Times New Roman"/>
                <a:cs typeface="Times New Roman"/>
              </a:rPr>
              <a:t>India  </a:t>
            </a:r>
            <a:r>
              <a:rPr sz="2600" spc="-114" dirty="0">
                <a:latin typeface="Times New Roman"/>
                <a:cs typeface="Times New Roman"/>
              </a:rPr>
              <a:t>amounted </a:t>
            </a:r>
            <a:r>
              <a:rPr sz="2600" spc="-40" dirty="0">
                <a:latin typeface="Times New Roman"/>
                <a:cs typeface="Times New Roman"/>
              </a:rPr>
              <a:t>to </a:t>
            </a:r>
            <a:r>
              <a:rPr sz="2600" spc="-110" dirty="0">
                <a:latin typeface="Times New Roman"/>
                <a:cs typeface="Times New Roman"/>
              </a:rPr>
              <a:t>about $1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billion.</a:t>
            </a:r>
            <a:endParaRPr sz="2600">
              <a:latin typeface="Times New Roman"/>
              <a:cs typeface="Times New Roman"/>
            </a:endParaRPr>
          </a:p>
          <a:p>
            <a:pPr marL="285750" marR="5080" indent="-273685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6385" algn="l"/>
              </a:tabLst>
            </a:pPr>
            <a:r>
              <a:rPr sz="2600" spc="-315" dirty="0">
                <a:latin typeface="Times New Roman"/>
                <a:cs typeface="Times New Roman"/>
              </a:rPr>
              <a:t>By </a:t>
            </a:r>
            <a:r>
              <a:rPr sz="2600" spc="-70" dirty="0">
                <a:latin typeface="Times New Roman"/>
                <a:cs typeface="Times New Roman"/>
              </a:rPr>
              <a:t>2010,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figure </a:t>
            </a:r>
            <a:r>
              <a:rPr sz="2600" spc="-190" dirty="0">
                <a:latin typeface="Times New Roman"/>
                <a:cs typeface="Times New Roman"/>
              </a:rPr>
              <a:t>was </a:t>
            </a:r>
            <a:r>
              <a:rPr sz="2600" spc="-114" dirty="0">
                <a:latin typeface="Times New Roman"/>
                <a:cs typeface="Times New Roman"/>
              </a:rPr>
              <a:t>nearing </a:t>
            </a:r>
            <a:r>
              <a:rPr sz="2600" spc="-110" dirty="0">
                <a:latin typeface="Times New Roman"/>
                <a:cs typeface="Times New Roman"/>
              </a:rPr>
              <a:t>$10 </a:t>
            </a:r>
            <a:r>
              <a:rPr sz="2600" spc="-90" dirty="0">
                <a:latin typeface="Times New Roman"/>
                <a:cs typeface="Times New Roman"/>
              </a:rPr>
              <a:t>billion. </a:t>
            </a:r>
            <a:r>
              <a:rPr sz="2600" spc="-175" dirty="0">
                <a:latin typeface="Times New Roman"/>
                <a:cs typeface="Times New Roman"/>
              </a:rPr>
              <a:t>Much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200" dirty="0">
                <a:latin typeface="Times New Roman"/>
                <a:cs typeface="Times New Roman"/>
              </a:rPr>
              <a:t>this  </a:t>
            </a:r>
            <a:r>
              <a:rPr sz="2600" spc="-105" dirty="0">
                <a:latin typeface="Times New Roman"/>
                <a:cs typeface="Times New Roman"/>
              </a:rPr>
              <a:t>growth </a:t>
            </a:r>
            <a:r>
              <a:rPr sz="2600" spc="-190" dirty="0">
                <a:latin typeface="Times New Roman"/>
                <a:cs typeface="Times New Roman"/>
              </a:rPr>
              <a:t>has </a:t>
            </a:r>
            <a:r>
              <a:rPr sz="2600" spc="-114" dirty="0">
                <a:latin typeface="Times New Roman"/>
                <a:cs typeface="Times New Roman"/>
              </a:rPr>
              <a:t>been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result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90" dirty="0">
                <a:latin typeface="Times New Roman"/>
                <a:cs typeface="Times New Roman"/>
              </a:rPr>
              <a:t>partnerships </a:t>
            </a:r>
            <a:r>
              <a:rPr sz="2600" spc="-110" dirty="0">
                <a:latin typeface="Times New Roman"/>
                <a:cs typeface="Times New Roman"/>
              </a:rPr>
              <a:t>between </a:t>
            </a:r>
            <a:r>
              <a:rPr sz="2600" spc="-105" dirty="0">
                <a:latin typeface="Times New Roman"/>
                <a:cs typeface="Times New Roman"/>
              </a:rPr>
              <a:t>Western  </a:t>
            </a:r>
            <a:r>
              <a:rPr sz="2600" spc="-145" dirty="0">
                <a:latin typeface="Times New Roman"/>
                <a:cs typeface="Times New Roman"/>
              </a:rPr>
              <a:t>and Indian </a:t>
            </a:r>
            <a:r>
              <a:rPr sz="2600" spc="-85" dirty="0">
                <a:latin typeface="Times New Roman"/>
                <a:cs typeface="Times New Roman"/>
              </a:rPr>
              <a:t>firms. </a:t>
            </a:r>
            <a:r>
              <a:rPr sz="2600" spc="-105" dirty="0">
                <a:latin typeface="Times New Roman"/>
                <a:cs typeface="Times New Roman"/>
              </a:rPr>
              <a:t>Western </a:t>
            </a:r>
            <a:r>
              <a:rPr sz="2600" spc="-145" dirty="0">
                <a:latin typeface="Times New Roman"/>
                <a:cs typeface="Times New Roman"/>
              </a:rPr>
              <a:t>companies </a:t>
            </a:r>
            <a:r>
              <a:rPr sz="2600" spc="-204" dirty="0">
                <a:latin typeface="Times New Roman"/>
                <a:cs typeface="Times New Roman"/>
              </a:rPr>
              <a:t>have </a:t>
            </a:r>
            <a:r>
              <a:rPr sz="2600" spc="-120" dirty="0">
                <a:latin typeface="Times New Roman"/>
                <a:cs typeface="Times New Roman"/>
              </a:rPr>
              <a:t>been </a:t>
            </a:r>
            <a:r>
              <a:rPr sz="2600" spc="-145" dirty="0">
                <a:latin typeface="Times New Roman"/>
                <a:cs typeface="Times New Roman"/>
              </a:rPr>
              <a:t>increasingly  </a:t>
            </a:r>
            <a:r>
              <a:rPr sz="2600" spc="-110" dirty="0">
                <a:latin typeface="Times New Roman"/>
                <a:cs typeface="Times New Roman"/>
              </a:rPr>
              <a:t>outsourcing </a:t>
            </a:r>
            <a:r>
              <a:rPr sz="2600" spc="-130" dirty="0">
                <a:latin typeface="Times New Roman"/>
                <a:cs typeface="Times New Roman"/>
              </a:rPr>
              <a:t>manufacturing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60" dirty="0">
                <a:latin typeface="Times New Roman"/>
                <a:cs typeface="Times New Roman"/>
              </a:rPr>
              <a:t>packaging </a:t>
            </a:r>
            <a:r>
              <a:rPr sz="2600" spc="-120" dirty="0">
                <a:latin typeface="Times New Roman"/>
                <a:cs typeface="Times New Roman"/>
              </a:rPr>
              <a:t>activities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3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India.</a:t>
            </a:r>
            <a:endParaRPr sz="2600">
              <a:latin typeface="Times New Roman"/>
              <a:cs typeface="Times New Roman"/>
            </a:endParaRPr>
          </a:p>
          <a:p>
            <a:pPr marL="285750" marR="5715" indent="-273685" algn="just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360680" algn="l"/>
              </a:tabLst>
            </a:pPr>
            <a:r>
              <a:rPr dirty="0"/>
              <a:t>	</a:t>
            </a:r>
            <a:r>
              <a:rPr sz="2600" spc="-135" dirty="0">
                <a:latin typeface="Times New Roman"/>
                <a:cs typeface="Times New Roman"/>
              </a:rPr>
              <a:t>India's </a:t>
            </a:r>
            <a:r>
              <a:rPr sz="2600" spc="-165" dirty="0">
                <a:latin typeface="Times New Roman"/>
                <a:cs typeface="Times New Roman"/>
              </a:rPr>
              <a:t>advantages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25" dirty="0">
                <a:latin typeface="Times New Roman"/>
                <a:cs typeface="Times New Roman"/>
              </a:rPr>
              <a:t>manufacturing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60" dirty="0">
                <a:latin typeface="Times New Roman"/>
                <a:cs typeface="Times New Roman"/>
              </a:rPr>
              <a:t>packaging </a:t>
            </a:r>
            <a:r>
              <a:rPr sz="2600" spc="-165" dirty="0">
                <a:latin typeface="Times New Roman"/>
                <a:cs typeface="Times New Roman"/>
              </a:rPr>
              <a:t>include  </a:t>
            </a:r>
            <a:r>
              <a:rPr sz="2600" spc="-125" dirty="0">
                <a:latin typeface="Times New Roman"/>
                <a:cs typeface="Times New Roman"/>
              </a:rPr>
              <a:t>relatively </a:t>
            </a:r>
            <a:r>
              <a:rPr sz="2600" spc="-145" dirty="0">
                <a:latin typeface="Times New Roman"/>
                <a:cs typeface="Times New Roman"/>
              </a:rPr>
              <a:t>low </a:t>
            </a:r>
            <a:r>
              <a:rPr sz="2600" spc="-175" dirty="0">
                <a:latin typeface="Times New Roman"/>
                <a:cs typeface="Times New Roman"/>
              </a:rPr>
              <a:t>wage </a:t>
            </a:r>
            <a:r>
              <a:rPr sz="2600" spc="-60" dirty="0">
                <a:latin typeface="Times New Roman"/>
                <a:cs typeface="Times New Roman"/>
              </a:rPr>
              <a:t>rates, </a:t>
            </a:r>
            <a:r>
              <a:rPr sz="2600" spc="-160" dirty="0">
                <a:latin typeface="Times New Roman"/>
                <a:cs typeface="Times New Roman"/>
              </a:rPr>
              <a:t>an </a:t>
            </a:r>
            <a:r>
              <a:rPr sz="2600" spc="-110" dirty="0">
                <a:latin typeface="Times New Roman"/>
                <a:cs typeface="Times New Roman"/>
              </a:rPr>
              <a:t>educated </a:t>
            </a:r>
            <a:r>
              <a:rPr sz="2600" spc="-95" dirty="0">
                <a:latin typeface="Times New Roman"/>
                <a:cs typeface="Times New Roman"/>
              </a:rPr>
              <a:t>workforce,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75" dirty="0">
                <a:latin typeface="Times New Roman"/>
                <a:cs typeface="Times New Roman"/>
              </a:rPr>
              <a:t>the  </a:t>
            </a:r>
            <a:r>
              <a:rPr sz="2600" spc="-120" dirty="0">
                <a:latin typeface="Times New Roman"/>
                <a:cs typeface="Times New Roman"/>
              </a:rPr>
              <a:t>widespread </a:t>
            </a:r>
            <a:r>
              <a:rPr sz="2600" spc="-135" dirty="0">
                <a:latin typeface="Times New Roman"/>
                <a:cs typeface="Times New Roman"/>
              </a:rPr>
              <a:t>use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70" dirty="0">
                <a:latin typeface="Times New Roman"/>
                <a:cs typeface="Times New Roman"/>
              </a:rPr>
              <a:t>English </a:t>
            </a:r>
            <a:r>
              <a:rPr sz="2600" spc="-204" dirty="0">
                <a:latin typeface="Times New Roman"/>
                <a:cs typeface="Times New Roman"/>
              </a:rPr>
              <a:t>as a </a:t>
            </a:r>
            <a:r>
              <a:rPr sz="2600" spc="-150" dirty="0">
                <a:latin typeface="Times New Roman"/>
                <a:cs typeface="Times New Roman"/>
              </a:rPr>
              <a:t>business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language.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5</a:t>
            </a:fld>
            <a:endParaRPr spc="4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0124" y="6329835"/>
            <a:ext cx="2901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664"/>
              </a:lnSpc>
            </a:pPr>
            <a:fld id="{81D60167-4931-47E6-BA6A-407CBD079E47}" type="slidenum"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pPr marL="39370">
                <a:lnSpc>
                  <a:spcPts val="1664"/>
                </a:lnSpc>
              </a:pPr>
              <a:t>50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marR="508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Theories </a:t>
            </a:r>
            <a:r>
              <a:rPr spc="-30" dirty="0"/>
              <a:t>of </a:t>
            </a:r>
            <a:r>
              <a:rPr spc="-35" dirty="0"/>
              <a:t>international </a:t>
            </a:r>
            <a:r>
              <a:rPr spc="-45" dirty="0"/>
              <a:t>trade</a:t>
            </a:r>
            <a:r>
              <a:rPr spc="-335" dirty="0"/>
              <a:t> </a:t>
            </a:r>
            <a:r>
              <a:rPr spc="-80" dirty="0"/>
              <a:t>and  </a:t>
            </a:r>
            <a:r>
              <a:rPr spc="-70" dirty="0"/>
              <a:t>investment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433825"/>
            <a:ext cx="7604125" cy="3669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225" dirty="0">
                <a:latin typeface="Times New Roman"/>
                <a:cs typeface="Times New Roman"/>
              </a:rPr>
              <a:t>An </a:t>
            </a:r>
            <a:r>
              <a:rPr sz="2600" spc="-90" dirty="0">
                <a:latin typeface="Times New Roman"/>
                <a:cs typeface="Times New Roman"/>
              </a:rPr>
              <a:t>international </a:t>
            </a:r>
            <a:r>
              <a:rPr sz="2600" spc="-150" dirty="0">
                <a:latin typeface="Times New Roman"/>
                <a:cs typeface="Times New Roman"/>
              </a:rPr>
              <a:t>business </a:t>
            </a:r>
            <a:r>
              <a:rPr sz="2600" spc="-85" dirty="0">
                <a:latin typeface="Times New Roman"/>
                <a:cs typeface="Times New Roman"/>
              </a:rPr>
              <a:t>theory </a:t>
            </a:r>
            <a:r>
              <a:rPr sz="2600" spc="-114" dirty="0">
                <a:latin typeface="Times New Roman"/>
                <a:cs typeface="Times New Roman"/>
              </a:rPr>
              <a:t>must </a:t>
            </a:r>
            <a:r>
              <a:rPr sz="2600" spc="-125" dirty="0">
                <a:latin typeface="Times New Roman"/>
                <a:cs typeface="Times New Roman"/>
              </a:rPr>
              <a:t>look </a:t>
            </a:r>
            <a:r>
              <a:rPr sz="2600" spc="-100" dirty="0">
                <a:latin typeface="Times New Roman"/>
                <a:cs typeface="Times New Roman"/>
              </a:rPr>
              <a:t>at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distribution 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75" dirty="0">
                <a:latin typeface="Times New Roman"/>
                <a:cs typeface="Times New Roman"/>
              </a:rPr>
              <a:t>gains </a:t>
            </a:r>
            <a:r>
              <a:rPr sz="2600" spc="-114" dirty="0">
                <a:latin typeface="Times New Roman"/>
                <a:cs typeface="Times New Roman"/>
              </a:rPr>
              <a:t>from </a:t>
            </a:r>
            <a:r>
              <a:rPr sz="2600" spc="-90" dirty="0">
                <a:latin typeface="Times New Roman"/>
                <a:cs typeface="Times New Roman"/>
              </a:rPr>
              <a:t>international </a:t>
            </a:r>
            <a:r>
              <a:rPr sz="2600" spc="-150" dirty="0">
                <a:latin typeface="Times New Roman"/>
                <a:cs typeface="Times New Roman"/>
              </a:rPr>
              <a:t>business </a:t>
            </a:r>
            <a:r>
              <a:rPr sz="2600" spc="-120" dirty="0">
                <a:latin typeface="Times New Roman"/>
                <a:cs typeface="Times New Roman"/>
              </a:rPr>
              <a:t>activities </a:t>
            </a:r>
            <a:r>
              <a:rPr sz="2600" spc="-105" dirty="0">
                <a:latin typeface="Times New Roman"/>
                <a:cs typeface="Times New Roman"/>
              </a:rPr>
              <a:t>between </a:t>
            </a:r>
            <a:r>
              <a:rPr sz="2600" spc="-75" dirty="0">
                <a:latin typeface="Times New Roman"/>
                <a:cs typeface="Times New Roman"/>
              </a:rPr>
              <a:t>the  </a:t>
            </a:r>
            <a:r>
              <a:rPr sz="2600" spc="-114" dirty="0">
                <a:latin typeface="Times New Roman"/>
                <a:cs typeface="Times New Roman"/>
              </a:rPr>
              <a:t>firms </a:t>
            </a:r>
            <a:r>
              <a:rPr sz="2600" spc="-155" dirty="0">
                <a:latin typeface="Times New Roman"/>
                <a:cs typeface="Times New Roman"/>
              </a:rPr>
              <a:t>involved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Governments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45" dirty="0">
                <a:latin typeface="Times New Roman"/>
                <a:cs typeface="Times New Roman"/>
              </a:rPr>
              <a:t>each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45" dirty="0">
                <a:latin typeface="Times New Roman"/>
                <a:cs typeface="Times New Roman"/>
              </a:rPr>
              <a:t>and  </a:t>
            </a:r>
            <a:r>
              <a:rPr sz="2600" spc="-110" dirty="0">
                <a:latin typeface="Times New Roman"/>
                <a:cs typeface="Times New Roman"/>
              </a:rPr>
              <a:t>between </a:t>
            </a:r>
            <a:r>
              <a:rPr sz="2600" spc="-45" dirty="0">
                <a:latin typeface="Times New Roman"/>
                <a:cs typeface="Times New Roman"/>
              </a:rPr>
              <a:t>(or </a:t>
            </a:r>
            <a:r>
              <a:rPr sz="2600" spc="-145" dirty="0">
                <a:latin typeface="Times New Roman"/>
                <a:cs typeface="Times New Roman"/>
              </a:rPr>
              <a:t>among) </a:t>
            </a:r>
            <a:r>
              <a:rPr sz="2600" spc="-110" dirty="0">
                <a:latin typeface="Times New Roman"/>
                <a:cs typeface="Times New Roman"/>
              </a:rPr>
              <a:t>relevant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Governments</a:t>
            </a:r>
            <a:endParaRPr sz="2600">
              <a:latin typeface="Times New Roman"/>
              <a:cs typeface="Times New Roman"/>
            </a:endParaRPr>
          </a:p>
          <a:p>
            <a:pPr marL="285115" marR="55244" indent="-273050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When </a:t>
            </a:r>
            <a:r>
              <a:rPr sz="2600" spc="-120" dirty="0">
                <a:latin typeface="Times New Roman"/>
                <a:cs typeface="Times New Roman"/>
              </a:rPr>
              <a:t>Governments </a:t>
            </a:r>
            <a:r>
              <a:rPr sz="2600" spc="-155" dirty="0">
                <a:latin typeface="Times New Roman"/>
                <a:cs typeface="Times New Roman"/>
              </a:rPr>
              <a:t>wish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75" dirty="0">
                <a:latin typeface="Times New Roman"/>
                <a:cs typeface="Times New Roman"/>
              </a:rPr>
              <a:t>redistribute the </a:t>
            </a:r>
            <a:r>
              <a:rPr sz="2600" spc="-125" dirty="0">
                <a:latin typeface="Times New Roman"/>
                <a:cs typeface="Times New Roman"/>
              </a:rPr>
              <a:t>costs </a:t>
            </a:r>
            <a:r>
              <a:rPr sz="2600" spc="-145" dirty="0">
                <a:latin typeface="Times New Roman"/>
                <a:cs typeface="Times New Roman"/>
              </a:rPr>
              <a:t>and  </a:t>
            </a:r>
            <a:r>
              <a:rPr sz="2600" spc="-120" dirty="0">
                <a:latin typeface="Times New Roman"/>
                <a:cs typeface="Times New Roman"/>
              </a:rPr>
              <a:t>benefits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90" dirty="0">
                <a:latin typeface="Times New Roman"/>
                <a:cs typeface="Times New Roman"/>
              </a:rPr>
              <a:t>international </a:t>
            </a:r>
            <a:r>
              <a:rPr sz="2600" spc="-150" dirty="0">
                <a:latin typeface="Times New Roman"/>
                <a:cs typeface="Times New Roman"/>
              </a:rPr>
              <a:t>business </a:t>
            </a:r>
            <a:r>
              <a:rPr sz="2600" spc="-100" dirty="0">
                <a:latin typeface="Times New Roman"/>
                <a:cs typeface="Times New Roman"/>
              </a:rPr>
              <a:t>activities, </a:t>
            </a:r>
            <a:r>
              <a:rPr sz="2600" spc="-120" dirty="0">
                <a:latin typeface="Times New Roman"/>
                <a:cs typeface="Times New Roman"/>
              </a:rPr>
              <a:t>they </a:t>
            </a:r>
            <a:r>
              <a:rPr sz="2600" spc="-135" dirty="0">
                <a:latin typeface="Times New Roman"/>
                <a:cs typeface="Times New Roman"/>
              </a:rPr>
              <a:t>impose  policies </a:t>
            </a:r>
            <a:r>
              <a:rPr sz="2600" spc="-140" dirty="0">
                <a:latin typeface="Times New Roman"/>
                <a:cs typeface="Times New Roman"/>
              </a:rPr>
              <a:t>which </a:t>
            </a:r>
            <a:r>
              <a:rPr sz="2600" spc="-114" dirty="0">
                <a:latin typeface="Times New Roman"/>
                <a:cs typeface="Times New Roman"/>
              </a:rPr>
              <a:t>firms must </a:t>
            </a:r>
            <a:r>
              <a:rPr sz="2600" spc="-120" dirty="0">
                <a:latin typeface="Times New Roman"/>
                <a:cs typeface="Times New Roman"/>
              </a:rPr>
              <a:t>take </a:t>
            </a:r>
            <a:r>
              <a:rPr sz="2600" spc="-80" dirty="0">
                <a:latin typeface="Times New Roman"/>
                <a:cs typeface="Times New Roman"/>
              </a:rPr>
              <a:t>into </a:t>
            </a:r>
            <a:r>
              <a:rPr sz="2600" spc="-120" dirty="0">
                <a:latin typeface="Times New Roman"/>
                <a:cs typeface="Times New Roman"/>
              </a:rPr>
              <a:t>account in </a:t>
            </a:r>
            <a:r>
              <a:rPr sz="2600" spc="-65" dirty="0">
                <a:latin typeface="Times New Roman"/>
                <a:cs typeface="Times New Roman"/>
              </a:rPr>
              <a:t>their </a:t>
            </a:r>
            <a:r>
              <a:rPr sz="2600" spc="-120" dirty="0">
                <a:latin typeface="Times New Roman"/>
                <a:cs typeface="Times New Roman"/>
              </a:rPr>
              <a:t>decision-  </a:t>
            </a:r>
            <a:r>
              <a:rPr sz="2600" spc="-150" dirty="0">
                <a:latin typeface="Times New Roman"/>
                <a:cs typeface="Times New Roman"/>
              </a:rPr>
              <a:t>making-and </a:t>
            </a:r>
            <a:r>
              <a:rPr sz="2600" spc="-114" dirty="0">
                <a:latin typeface="Times New Roman"/>
                <a:cs typeface="Times New Roman"/>
              </a:rPr>
              <a:t>this </a:t>
            </a:r>
            <a:r>
              <a:rPr sz="2600" spc="-60" dirty="0">
                <a:latin typeface="Times New Roman"/>
                <a:cs typeface="Times New Roman"/>
              </a:rPr>
              <a:t>action/reaction </a:t>
            </a:r>
            <a:r>
              <a:rPr sz="2600" spc="-105" dirty="0">
                <a:latin typeface="Times New Roman"/>
                <a:cs typeface="Times New Roman"/>
              </a:rPr>
              <a:t>environment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subject 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300" dirty="0">
                <a:latin typeface="Times New Roman"/>
                <a:cs typeface="Times New Roman"/>
              </a:rPr>
              <a:t>IB </a:t>
            </a:r>
            <a:r>
              <a:rPr sz="2600" spc="-85" dirty="0">
                <a:latin typeface="Times New Roman"/>
                <a:cs typeface="Times New Roman"/>
              </a:rPr>
              <a:t>theory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explain.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6</a:t>
            </a:fld>
            <a:endParaRPr spc="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8" y="4644"/>
                  </a:lnTo>
                  <a:lnTo>
                    <a:pt x="139617" y="17964"/>
                  </a:lnTo>
                  <a:lnTo>
                    <a:pt x="100786" y="39040"/>
                  </a:lnTo>
                  <a:lnTo>
                    <a:pt x="66954" y="66954"/>
                  </a:lnTo>
                  <a:lnTo>
                    <a:pt x="39040" y="100786"/>
                  </a:lnTo>
                  <a:lnTo>
                    <a:pt x="17964" y="139617"/>
                  </a:lnTo>
                  <a:lnTo>
                    <a:pt x="4644" y="182528"/>
                  </a:lnTo>
                  <a:lnTo>
                    <a:pt x="0" y="228599"/>
                  </a:lnTo>
                  <a:lnTo>
                    <a:pt x="4644" y="274671"/>
                  </a:lnTo>
                  <a:lnTo>
                    <a:pt x="17964" y="317582"/>
                  </a:lnTo>
                  <a:lnTo>
                    <a:pt x="39040" y="356413"/>
                  </a:lnTo>
                  <a:lnTo>
                    <a:pt x="66954" y="390245"/>
                  </a:lnTo>
                  <a:lnTo>
                    <a:pt x="100786" y="418159"/>
                  </a:lnTo>
                  <a:lnTo>
                    <a:pt x="139617" y="439235"/>
                  </a:lnTo>
                  <a:lnTo>
                    <a:pt x="182528" y="452555"/>
                  </a:lnTo>
                  <a:lnTo>
                    <a:pt x="228599" y="457199"/>
                  </a:lnTo>
                  <a:lnTo>
                    <a:pt x="274667" y="452555"/>
                  </a:lnTo>
                  <a:lnTo>
                    <a:pt x="317577" y="439235"/>
                  </a:lnTo>
                  <a:lnTo>
                    <a:pt x="356407" y="418159"/>
                  </a:lnTo>
                  <a:lnTo>
                    <a:pt x="390240" y="390245"/>
                  </a:lnTo>
                  <a:lnTo>
                    <a:pt x="418156" y="356413"/>
                  </a:lnTo>
                  <a:lnTo>
                    <a:pt x="439234" y="317582"/>
                  </a:lnTo>
                  <a:lnTo>
                    <a:pt x="452555" y="274671"/>
                  </a:lnTo>
                  <a:lnTo>
                    <a:pt x="457199" y="228599"/>
                  </a:lnTo>
                  <a:lnTo>
                    <a:pt x="452555" y="182528"/>
                  </a:lnTo>
                  <a:lnTo>
                    <a:pt x="439234" y="139617"/>
                  </a:lnTo>
                  <a:lnTo>
                    <a:pt x="418156" y="100786"/>
                  </a:lnTo>
                  <a:lnTo>
                    <a:pt x="390240" y="66954"/>
                  </a:lnTo>
                  <a:lnTo>
                    <a:pt x="356407" y="39040"/>
                  </a:lnTo>
                  <a:lnTo>
                    <a:pt x="317577" y="17964"/>
                  </a:lnTo>
                  <a:lnTo>
                    <a:pt x="274667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7</a:t>
            </a:fld>
            <a:endParaRPr spc="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50" y="688970"/>
            <a:ext cx="4358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Mercantilism</a:t>
            </a:r>
            <a:r>
              <a:rPr spc="-175" dirty="0"/>
              <a:t> </a:t>
            </a:r>
            <a:r>
              <a:rPr spc="-19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50" y="1433825"/>
            <a:ext cx="7627620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first </a:t>
            </a:r>
            <a:r>
              <a:rPr sz="2600" spc="-85" dirty="0">
                <a:latin typeface="Times New Roman"/>
                <a:cs typeface="Times New Roman"/>
              </a:rPr>
              <a:t>theory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95" dirty="0">
                <a:latin typeface="Times New Roman"/>
                <a:cs typeface="Times New Roman"/>
              </a:rPr>
              <a:t>international </a:t>
            </a:r>
            <a:r>
              <a:rPr sz="2600" spc="-50" dirty="0">
                <a:latin typeface="Times New Roman"/>
                <a:cs typeface="Times New Roman"/>
              </a:rPr>
              <a:t>trade, </a:t>
            </a:r>
            <a:r>
              <a:rPr sz="2600" spc="-130" dirty="0">
                <a:latin typeface="Times New Roman"/>
                <a:cs typeface="Times New Roman"/>
              </a:rPr>
              <a:t>mercantilism,  </a:t>
            </a:r>
            <a:r>
              <a:rPr sz="2600" spc="-105" dirty="0">
                <a:latin typeface="Times New Roman"/>
                <a:cs typeface="Times New Roman"/>
              </a:rPr>
              <a:t>emerged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65" dirty="0">
                <a:latin typeface="Times New Roman"/>
                <a:cs typeface="Times New Roman"/>
              </a:rPr>
              <a:t>England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latin typeface="Times New Roman"/>
                <a:cs typeface="Times New Roman"/>
              </a:rPr>
              <a:t>mid </a:t>
            </a:r>
            <a:r>
              <a:rPr sz="2600" spc="-95" dirty="0">
                <a:latin typeface="Times New Roman"/>
                <a:cs typeface="Times New Roman"/>
              </a:rPr>
              <a:t>sixteenth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century.</a:t>
            </a:r>
            <a:endParaRPr sz="2600">
              <a:latin typeface="Times New Roman"/>
              <a:cs typeface="Times New Roman"/>
            </a:endParaRPr>
          </a:p>
          <a:p>
            <a:pPr marL="285115" indent="-273050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35" dirty="0">
                <a:latin typeface="Times New Roman"/>
                <a:cs typeface="Times New Roman"/>
              </a:rPr>
              <a:t>Prevailed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30" dirty="0">
                <a:latin typeface="Times New Roman"/>
                <a:cs typeface="Times New Roman"/>
              </a:rPr>
              <a:t>developed </a:t>
            </a:r>
            <a:r>
              <a:rPr sz="2600" spc="-114" dirty="0">
                <a:latin typeface="Times New Roman"/>
                <a:cs typeface="Times New Roman"/>
              </a:rPr>
              <a:t>from 1400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14" dirty="0">
                <a:latin typeface="Times New Roman"/>
                <a:cs typeface="Times New Roman"/>
              </a:rPr>
              <a:t>1770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AD.</a:t>
            </a:r>
            <a:endParaRPr sz="2600">
              <a:latin typeface="Times New Roman"/>
              <a:cs typeface="Times New Roman"/>
            </a:endParaRPr>
          </a:p>
          <a:p>
            <a:pPr marL="285115" marR="511175" indent="-273050" algn="just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spc="-155" dirty="0">
                <a:latin typeface="Times New Roman"/>
                <a:cs typeface="Times New Roman"/>
              </a:rPr>
              <a:t>Systematically </a:t>
            </a:r>
            <a:r>
              <a:rPr sz="2600" spc="-130" dirty="0">
                <a:latin typeface="Times New Roman"/>
                <a:cs typeface="Times New Roman"/>
              </a:rPr>
              <a:t>developed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160" dirty="0">
                <a:latin typeface="Times New Roman"/>
                <a:cs typeface="Times New Roman"/>
              </a:rPr>
              <a:t>an 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Italian Economist </a:t>
            </a:r>
            <a:r>
              <a:rPr sz="2600" spc="-180" dirty="0">
                <a:solidFill>
                  <a:srgbClr val="006FC0"/>
                </a:solidFill>
                <a:latin typeface="Times New Roman"/>
                <a:cs typeface="Times New Roman"/>
              </a:rPr>
              <a:t>Antonio 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Serra.</a:t>
            </a:r>
            <a:endParaRPr sz="2600">
              <a:latin typeface="Times New Roman"/>
              <a:cs typeface="Times New Roman"/>
            </a:endParaRPr>
          </a:p>
          <a:p>
            <a:pPr marL="285115" marR="15875" indent="-273050" algn="just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320675" algn="l"/>
              </a:tabLst>
            </a:pPr>
            <a:r>
              <a:rPr dirty="0"/>
              <a:t>	</a:t>
            </a: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principle </a:t>
            </a:r>
            <a:r>
              <a:rPr sz="2600" spc="-105" dirty="0">
                <a:latin typeface="Times New Roman"/>
                <a:cs typeface="Times New Roman"/>
              </a:rPr>
              <a:t>assertion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14" dirty="0">
                <a:latin typeface="Times New Roman"/>
                <a:cs typeface="Times New Roman"/>
              </a:rPr>
              <a:t>mercantilism </a:t>
            </a:r>
            <a:r>
              <a:rPr sz="2600" spc="-195" dirty="0">
                <a:latin typeface="Times New Roman"/>
                <a:cs typeface="Times New Roman"/>
              </a:rPr>
              <a:t>was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140" dirty="0">
                <a:latin typeface="Times New Roman"/>
                <a:cs typeface="Times New Roman"/>
              </a:rPr>
              <a:t>gold </a:t>
            </a:r>
            <a:r>
              <a:rPr sz="2600" spc="-250" dirty="0">
                <a:latin typeface="Times New Roman"/>
                <a:cs typeface="Times New Roman"/>
              </a:rPr>
              <a:t>and  </a:t>
            </a:r>
            <a:r>
              <a:rPr sz="2600" spc="-130" dirty="0">
                <a:latin typeface="Times New Roman"/>
                <a:cs typeface="Times New Roman"/>
              </a:rPr>
              <a:t>silver </a:t>
            </a:r>
            <a:r>
              <a:rPr sz="2600" spc="-110" dirty="0">
                <a:latin typeface="Times New Roman"/>
                <a:cs typeface="Times New Roman"/>
              </a:rPr>
              <a:t>were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70" dirty="0">
                <a:latin typeface="Times New Roman"/>
                <a:cs typeface="Times New Roman"/>
              </a:rPr>
              <a:t>mainstays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25" dirty="0">
                <a:latin typeface="Times New Roman"/>
                <a:cs typeface="Times New Roman"/>
              </a:rPr>
              <a:t>national </a:t>
            </a:r>
            <a:r>
              <a:rPr sz="2600" spc="-130" dirty="0">
                <a:latin typeface="Times New Roman"/>
                <a:cs typeface="Times New Roman"/>
              </a:rPr>
              <a:t>wealth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25" dirty="0">
                <a:latin typeface="Times New Roman"/>
                <a:cs typeface="Times New Roman"/>
              </a:rPr>
              <a:t>essential </a:t>
            </a:r>
            <a:r>
              <a:rPr sz="2600" spc="-40" dirty="0">
                <a:latin typeface="Times New Roman"/>
                <a:cs typeface="Times New Roman"/>
              </a:rPr>
              <a:t>to  </a:t>
            </a:r>
            <a:r>
              <a:rPr sz="2600" spc="-140" dirty="0">
                <a:latin typeface="Times New Roman"/>
                <a:cs typeface="Times New Roman"/>
              </a:rPr>
              <a:t>vigorous </a:t>
            </a:r>
            <a:r>
              <a:rPr sz="2600" spc="-95" dirty="0">
                <a:latin typeface="Times New Roman"/>
                <a:cs typeface="Times New Roman"/>
              </a:rPr>
              <a:t>commerce. </a:t>
            </a:r>
            <a:r>
              <a:rPr sz="2600" spc="-150" dirty="0">
                <a:latin typeface="Times New Roman"/>
                <a:cs typeface="Times New Roman"/>
              </a:rPr>
              <a:t>At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55" dirty="0">
                <a:latin typeface="Times New Roman"/>
                <a:cs typeface="Times New Roman"/>
              </a:rPr>
              <a:t>time, </a:t>
            </a:r>
            <a:r>
              <a:rPr sz="2600" spc="-140" dirty="0">
                <a:latin typeface="Times New Roman"/>
                <a:cs typeface="Times New Roman"/>
              </a:rPr>
              <a:t>gold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25" dirty="0">
                <a:latin typeface="Times New Roman"/>
                <a:cs typeface="Times New Roman"/>
              </a:rPr>
              <a:t>silver </a:t>
            </a:r>
            <a:r>
              <a:rPr sz="2600" spc="-110" dirty="0">
                <a:latin typeface="Times New Roman"/>
                <a:cs typeface="Times New Roman"/>
              </a:rPr>
              <a:t>were </a:t>
            </a:r>
            <a:r>
              <a:rPr sz="2600" spc="-75" dirty="0">
                <a:latin typeface="Times New Roman"/>
                <a:cs typeface="Times New Roman"/>
              </a:rPr>
              <a:t>the  </a:t>
            </a:r>
            <a:r>
              <a:rPr sz="2600" spc="-95" dirty="0">
                <a:latin typeface="Times New Roman"/>
                <a:cs typeface="Times New Roman"/>
              </a:rPr>
              <a:t>currency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70" dirty="0">
                <a:latin typeface="Times New Roman"/>
                <a:cs typeface="Times New Roman"/>
              </a:rPr>
              <a:t>trade </a:t>
            </a:r>
            <a:r>
              <a:rPr sz="2600" spc="-110" dirty="0">
                <a:latin typeface="Times New Roman"/>
                <a:cs typeface="Times New Roman"/>
              </a:rPr>
              <a:t>between </a:t>
            </a:r>
            <a:r>
              <a:rPr sz="2600" spc="-80" dirty="0">
                <a:latin typeface="Times New Roman"/>
                <a:cs typeface="Times New Roman"/>
              </a:rPr>
              <a:t>countries;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20" dirty="0">
                <a:latin typeface="Times New Roman"/>
                <a:cs typeface="Times New Roman"/>
              </a:rPr>
              <a:t>could </a:t>
            </a:r>
            <a:r>
              <a:rPr sz="2600" spc="-80" dirty="0">
                <a:latin typeface="Times New Roman"/>
                <a:cs typeface="Times New Roman"/>
              </a:rPr>
              <a:t>earn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gold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silver </a:t>
            </a:r>
            <a:r>
              <a:rPr sz="2600" spc="-200" dirty="0">
                <a:solidFill>
                  <a:srgbClr val="006FC0"/>
                </a:solidFill>
                <a:latin typeface="Times New Roman"/>
                <a:cs typeface="Times New Roman"/>
              </a:rPr>
              <a:t>by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exporting</a:t>
            </a:r>
            <a:r>
              <a:rPr sz="2600" spc="2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goods</a:t>
            </a:r>
            <a:r>
              <a:rPr sz="2600" spc="-12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8</a:t>
            </a:fld>
            <a:endParaRPr spc="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052825"/>
            <a:ext cx="8074659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6385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55" dirty="0">
                <a:latin typeface="Times New Roman"/>
                <a:cs typeface="Times New Roman"/>
              </a:rPr>
              <a:t>main </a:t>
            </a:r>
            <a:r>
              <a:rPr sz="2600" spc="-130" dirty="0">
                <a:latin typeface="Times New Roman"/>
                <a:cs typeface="Times New Roman"/>
              </a:rPr>
              <a:t>belief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14" dirty="0">
                <a:latin typeface="Times New Roman"/>
                <a:cs typeface="Times New Roman"/>
              </a:rPr>
              <a:t>mercantilism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40" dirty="0">
                <a:latin typeface="Times New Roman"/>
                <a:cs typeface="Times New Roman"/>
              </a:rPr>
              <a:t>to </a:t>
            </a:r>
            <a:r>
              <a:rPr sz="2600" spc="-130" dirty="0">
                <a:latin typeface="Times New Roman"/>
                <a:cs typeface="Times New Roman"/>
              </a:rPr>
              <a:t>maintain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70" dirty="0">
                <a:latin typeface="Times New Roman"/>
                <a:cs typeface="Times New Roman"/>
              </a:rPr>
              <a:t>trade </a:t>
            </a:r>
            <a:r>
              <a:rPr sz="2600" spc="-85" dirty="0">
                <a:latin typeface="Times New Roman"/>
                <a:cs typeface="Times New Roman"/>
              </a:rPr>
              <a:t>surplus, </a:t>
            </a:r>
            <a:r>
              <a:rPr sz="2600" spc="-185" dirty="0">
                <a:latin typeface="Times New Roman"/>
                <a:cs typeface="Times New Roman"/>
              </a:rPr>
              <a:t>to  </a:t>
            </a:r>
            <a:r>
              <a:rPr sz="2600" spc="-50" dirty="0">
                <a:latin typeface="Times New Roman"/>
                <a:cs typeface="Times New Roman"/>
              </a:rPr>
              <a:t>export </a:t>
            </a:r>
            <a:r>
              <a:rPr sz="2600" spc="-90" dirty="0">
                <a:latin typeface="Times New Roman"/>
                <a:cs typeface="Times New Roman"/>
              </a:rPr>
              <a:t>more </a:t>
            </a:r>
            <a:r>
              <a:rPr sz="2600" spc="-110" dirty="0">
                <a:latin typeface="Times New Roman"/>
                <a:cs typeface="Times New Roman"/>
              </a:rPr>
              <a:t>than </a:t>
            </a:r>
            <a:r>
              <a:rPr sz="2600" spc="-45" dirty="0">
                <a:latin typeface="Times New Roman"/>
                <a:cs typeface="Times New Roman"/>
              </a:rPr>
              <a:t>it </a:t>
            </a:r>
            <a:r>
              <a:rPr sz="2600" spc="-50" dirty="0">
                <a:latin typeface="Times New Roman"/>
                <a:cs typeface="Times New Roman"/>
              </a:rPr>
              <a:t>imported. </a:t>
            </a:r>
            <a:r>
              <a:rPr sz="2600" spc="-315" dirty="0">
                <a:latin typeface="Times New Roman"/>
                <a:cs typeface="Times New Roman"/>
              </a:rPr>
              <a:t>By </a:t>
            </a:r>
            <a:r>
              <a:rPr sz="2600" spc="-140" dirty="0">
                <a:latin typeface="Times New Roman"/>
                <a:cs typeface="Times New Roman"/>
              </a:rPr>
              <a:t>doing </a:t>
            </a:r>
            <a:r>
              <a:rPr sz="2600" spc="-85" dirty="0">
                <a:latin typeface="Times New Roman"/>
                <a:cs typeface="Times New Roman"/>
              </a:rPr>
              <a:t>so,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90" dirty="0">
                <a:latin typeface="Times New Roman"/>
                <a:cs typeface="Times New Roman"/>
              </a:rPr>
              <a:t>country </a:t>
            </a:r>
            <a:r>
              <a:rPr sz="2600" spc="-135" dirty="0">
                <a:latin typeface="Times New Roman"/>
                <a:cs typeface="Times New Roman"/>
              </a:rPr>
              <a:t>would  accumulate </a:t>
            </a:r>
            <a:r>
              <a:rPr sz="2600" spc="-140" dirty="0">
                <a:latin typeface="Times New Roman"/>
                <a:cs typeface="Times New Roman"/>
              </a:rPr>
              <a:t>gold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30" dirty="0">
                <a:latin typeface="Times New Roman"/>
                <a:cs typeface="Times New Roman"/>
              </a:rPr>
              <a:t>silver </a:t>
            </a:r>
            <a:r>
              <a:rPr sz="2600" spc="-80" dirty="0">
                <a:latin typeface="Times New Roman"/>
                <a:cs typeface="Times New Roman"/>
              </a:rPr>
              <a:t>and, </a:t>
            </a:r>
            <a:r>
              <a:rPr sz="2600" spc="-130" dirty="0">
                <a:latin typeface="Times New Roman"/>
                <a:cs typeface="Times New Roman"/>
              </a:rPr>
              <a:t>consequently, </a:t>
            </a:r>
            <a:r>
              <a:rPr sz="2600" spc="-125" dirty="0">
                <a:latin typeface="Times New Roman"/>
                <a:cs typeface="Times New Roman"/>
              </a:rPr>
              <a:t>increase </a:t>
            </a:r>
            <a:r>
              <a:rPr sz="2600" spc="-100" dirty="0">
                <a:latin typeface="Times New Roman"/>
                <a:cs typeface="Times New Roman"/>
              </a:rPr>
              <a:t>its  </a:t>
            </a:r>
            <a:r>
              <a:rPr sz="2600" spc="-125" dirty="0">
                <a:latin typeface="Times New Roman"/>
                <a:cs typeface="Times New Roman"/>
              </a:rPr>
              <a:t>national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wealth, 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prestige,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600" spc="-1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power.</a:t>
            </a:r>
            <a:endParaRPr sz="2600">
              <a:latin typeface="Times New Roman"/>
              <a:cs typeface="Times New Roman"/>
            </a:endParaRPr>
          </a:p>
          <a:p>
            <a:pPr marL="285750" marR="232410" indent="-273685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6385" algn="l"/>
              </a:tabLst>
            </a:pPr>
            <a:r>
              <a:rPr sz="2600" spc="-150" dirty="0">
                <a:latin typeface="Times New Roman"/>
                <a:cs typeface="Times New Roman"/>
              </a:rPr>
              <a:t>Economic </a:t>
            </a:r>
            <a:r>
              <a:rPr sz="2600" spc="-114" dirty="0">
                <a:latin typeface="Times New Roman"/>
                <a:cs typeface="Times New Roman"/>
              </a:rPr>
              <a:t>assets, </a:t>
            </a:r>
            <a:r>
              <a:rPr sz="2600" spc="-40" dirty="0">
                <a:latin typeface="Times New Roman"/>
                <a:cs typeface="Times New Roman"/>
              </a:rPr>
              <a:t>or </a:t>
            </a:r>
            <a:r>
              <a:rPr sz="2600" spc="-95" dirty="0">
                <a:latin typeface="Times New Roman"/>
                <a:cs typeface="Times New Roman"/>
              </a:rPr>
              <a:t>capital,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80" dirty="0">
                <a:latin typeface="Times New Roman"/>
                <a:cs typeface="Times New Roman"/>
              </a:rPr>
              <a:t>represented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120" dirty="0">
                <a:latin typeface="Times New Roman"/>
                <a:cs typeface="Times New Roman"/>
              </a:rPr>
              <a:t>bullion </a:t>
            </a:r>
            <a:r>
              <a:rPr sz="2600" spc="-80" dirty="0">
                <a:latin typeface="Times New Roman"/>
                <a:cs typeface="Times New Roman"/>
              </a:rPr>
              <a:t>(gold,  </a:t>
            </a:r>
            <a:r>
              <a:rPr sz="2600" spc="-125" dirty="0">
                <a:latin typeface="Times New Roman"/>
                <a:cs typeface="Times New Roman"/>
              </a:rPr>
              <a:t>silver,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70" dirty="0">
                <a:latin typeface="Times New Roman"/>
                <a:cs typeface="Times New Roman"/>
              </a:rPr>
              <a:t>trade </a:t>
            </a:r>
            <a:r>
              <a:rPr sz="2600" spc="-140" dirty="0">
                <a:latin typeface="Times New Roman"/>
                <a:cs typeface="Times New Roman"/>
              </a:rPr>
              <a:t>value) </a:t>
            </a:r>
            <a:r>
              <a:rPr sz="2600" spc="-114" dirty="0">
                <a:latin typeface="Times New Roman"/>
                <a:cs typeface="Times New Roman"/>
              </a:rPr>
              <a:t>held </a:t>
            </a:r>
            <a:r>
              <a:rPr sz="2600" spc="-204" dirty="0">
                <a:latin typeface="Times New Roman"/>
                <a:cs typeface="Times New Roman"/>
              </a:rPr>
              <a:t>by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state, </a:t>
            </a:r>
            <a:r>
              <a:rPr sz="2600" spc="-140" dirty="0">
                <a:latin typeface="Times New Roman"/>
                <a:cs typeface="Times New Roman"/>
              </a:rPr>
              <a:t>which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00" dirty="0">
                <a:latin typeface="Times New Roman"/>
                <a:cs typeface="Times New Roman"/>
              </a:rPr>
              <a:t>best </a:t>
            </a:r>
            <a:r>
              <a:rPr sz="2600" spc="-125" dirty="0">
                <a:latin typeface="Times New Roman"/>
                <a:cs typeface="Times New Roman"/>
              </a:rPr>
              <a:t>increased  </a:t>
            </a:r>
            <a:r>
              <a:rPr sz="2600" spc="-105" dirty="0">
                <a:latin typeface="Times New Roman"/>
                <a:cs typeface="Times New Roman"/>
              </a:rPr>
              <a:t>through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positive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balance </a:t>
            </a:r>
            <a:r>
              <a:rPr sz="2600" spc="-16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trade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65" dirty="0">
                <a:latin typeface="Times New Roman"/>
                <a:cs typeface="Times New Roman"/>
              </a:rPr>
              <a:t>other </a:t>
            </a:r>
            <a:r>
              <a:rPr sz="2600" spc="-125" dirty="0">
                <a:latin typeface="Times New Roman"/>
                <a:cs typeface="Times New Roman"/>
              </a:rPr>
              <a:t>nations </a:t>
            </a:r>
            <a:r>
              <a:rPr sz="2600" spc="-65" dirty="0">
                <a:latin typeface="Times New Roman"/>
                <a:cs typeface="Times New Roman"/>
              </a:rPr>
              <a:t>(exports  </a:t>
            </a:r>
            <a:r>
              <a:rPr sz="2600" spc="-145" dirty="0">
                <a:latin typeface="Times New Roman"/>
                <a:cs typeface="Times New Roman"/>
              </a:rPr>
              <a:t>minus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imports).</a:t>
            </a:r>
            <a:endParaRPr sz="2600">
              <a:latin typeface="Times New Roman"/>
              <a:cs typeface="Times New Roman"/>
            </a:endParaRPr>
          </a:p>
          <a:p>
            <a:pPr marL="285750" marR="16510" indent="-273685">
              <a:lnSpc>
                <a:spcPct val="100000"/>
              </a:lnSpc>
              <a:spcBef>
                <a:spcPts val="605"/>
              </a:spcBef>
              <a:buClr>
                <a:srgbClr val="D24716"/>
              </a:buClr>
              <a:buSzPct val="84615"/>
              <a:buFont typeface="Arial"/>
              <a:buChar char=""/>
              <a:tabLst>
                <a:tab pos="286385" algn="l"/>
                <a:tab pos="4773930" algn="l"/>
              </a:tabLst>
            </a:pPr>
            <a:r>
              <a:rPr sz="2600" spc="-130" dirty="0">
                <a:latin typeface="Times New Roman"/>
                <a:cs typeface="Times New Roman"/>
              </a:rPr>
              <a:t>Mercantilism </a:t>
            </a:r>
            <a:r>
              <a:rPr sz="2600" spc="-155" dirty="0">
                <a:latin typeface="Times New Roman"/>
                <a:cs typeface="Times New Roman"/>
              </a:rPr>
              <a:t>suggests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ruling </a:t>
            </a:r>
            <a:r>
              <a:rPr sz="2600" spc="-114" dirty="0">
                <a:latin typeface="Times New Roman"/>
                <a:cs typeface="Times New Roman"/>
              </a:rPr>
              <a:t>government </a:t>
            </a:r>
            <a:r>
              <a:rPr sz="2600" spc="-135" dirty="0">
                <a:latin typeface="Times New Roman"/>
                <a:cs typeface="Times New Roman"/>
              </a:rPr>
              <a:t>should </a:t>
            </a:r>
            <a:r>
              <a:rPr sz="2600" spc="-220" dirty="0">
                <a:latin typeface="Times New Roman"/>
                <a:cs typeface="Times New Roman"/>
              </a:rPr>
              <a:t>advance  </a:t>
            </a:r>
            <a:r>
              <a:rPr sz="2600" spc="-105" dirty="0">
                <a:latin typeface="Times New Roman"/>
                <a:cs typeface="Times New Roman"/>
              </a:rPr>
              <a:t>these </a:t>
            </a:r>
            <a:r>
              <a:rPr sz="2600" spc="-170" dirty="0">
                <a:latin typeface="Times New Roman"/>
                <a:cs typeface="Times New Roman"/>
              </a:rPr>
              <a:t>goals </a:t>
            </a:r>
            <a:r>
              <a:rPr sz="2600" spc="-204" dirty="0">
                <a:latin typeface="Times New Roman"/>
                <a:cs typeface="Times New Roman"/>
              </a:rPr>
              <a:t>by </a:t>
            </a:r>
            <a:r>
              <a:rPr sz="2600" spc="-170" dirty="0">
                <a:latin typeface="Times New Roman"/>
                <a:cs typeface="Times New Roman"/>
              </a:rPr>
              <a:t>playing</a:t>
            </a:r>
            <a:r>
              <a:rPr sz="2600" spc="229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protectionist	</a:t>
            </a:r>
            <a:r>
              <a:rPr sz="2600" spc="-75" dirty="0">
                <a:latin typeface="Times New Roman"/>
                <a:cs typeface="Times New Roman"/>
              </a:rPr>
              <a:t>role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55" dirty="0">
                <a:latin typeface="Times New Roman"/>
                <a:cs typeface="Times New Roman"/>
              </a:rPr>
              <a:t>economy,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2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encouraging 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exports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through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subsidies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35" dirty="0">
                <a:latin typeface="Times New Roman"/>
                <a:cs typeface="Times New Roman"/>
              </a:rPr>
              <a:t>discouraging </a:t>
            </a:r>
            <a:r>
              <a:rPr sz="2600" spc="-55" dirty="0">
                <a:solidFill>
                  <a:srgbClr val="006FC0"/>
                </a:solidFill>
                <a:latin typeface="Times New Roman"/>
                <a:cs typeface="Times New Roman"/>
              </a:rPr>
              <a:t>imports,  </a:t>
            </a: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especially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through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use </a:t>
            </a: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tariffs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600" spc="2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quota.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28" y="4644"/>
                </a:lnTo>
                <a:lnTo>
                  <a:pt x="139617" y="17964"/>
                </a:lnTo>
                <a:lnTo>
                  <a:pt x="100786" y="39040"/>
                </a:lnTo>
                <a:lnTo>
                  <a:pt x="66954" y="66954"/>
                </a:lnTo>
                <a:lnTo>
                  <a:pt x="39040" y="100786"/>
                </a:lnTo>
                <a:lnTo>
                  <a:pt x="17964" y="139617"/>
                </a:lnTo>
                <a:lnTo>
                  <a:pt x="4644" y="182528"/>
                </a:lnTo>
                <a:lnTo>
                  <a:pt x="0" y="228599"/>
                </a:lnTo>
                <a:lnTo>
                  <a:pt x="4644" y="274671"/>
                </a:lnTo>
                <a:lnTo>
                  <a:pt x="17964" y="317582"/>
                </a:lnTo>
                <a:lnTo>
                  <a:pt x="39040" y="356413"/>
                </a:lnTo>
                <a:lnTo>
                  <a:pt x="66954" y="390245"/>
                </a:lnTo>
                <a:lnTo>
                  <a:pt x="100786" y="418159"/>
                </a:lnTo>
                <a:lnTo>
                  <a:pt x="139617" y="439235"/>
                </a:lnTo>
                <a:lnTo>
                  <a:pt x="182528" y="452555"/>
                </a:lnTo>
                <a:lnTo>
                  <a:pt x="228599" y="457199"/>
                </a:lnTo>
                <a:lnTo>
                  <a:pt x="274667" y="452555"/>
                </a:lnTo>
                <a:lnTo>
                  <a:pt x="317577" y="439235"/>
                </a:lnTo>
                <a:lnTo>
                  <a:pt x="356407" y="418159"/>
                </a:lnTo>
                <a:lnTo>
                  <a:pt x="390240" y="390245"/>
                </a:lnTo>
                <a:lnTo>
                  <a:pt x="418156" y="356413"/>
                </a:lnTo>
                <a:lnTo>
                  <a:pt x="439234" y="317582"/>
                </a:lnTo>
                <a:lnTo>
                  <a:pt x="452555" y="274671"/>
                </a:lnTo>
                <a:lnTo>
                  <a:pt x="457199" y="228599"/>
                </a:lnTo>
                <a:lnTo>
                  <a:pt x="452555" y="182528"/>
                </a:lnTo>
                <a:lnTo>
                  <a:pt x="439234" y="139617"/>
                </a:lnTo>
                <a:lnTo>
                  <a:pt x="418156" y="100786"/>
                </a:lnTo>
                <a:lnTo>
                  <a:pt x="390240" y="66954"/>
                </a:lnTo>
                <a:lnTo>
                  <a:pt x="356407" y="39040"/>
                </a:lnTo>
                <a:lnTo>
                  <a:pt x="317577" y="17964"/>
                </a:lnTo>
                <a:lnTo>
                  <a:pt x="274667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231648" y="6329835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pPr marL="38100">
                <a:lnSpc>
                  <a:spcPts val="1664"/>
                </a:lnSpc>
              </a:pPr>
              <a:t>9</a:t>
            </a:fld>
            <a:endParaRPr spc="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3457</Words>
  <Application>Microsoft Office PowerPoint</Application>
  <PresentationFormat>On-screen Show (4:3)</PresentationFormat>
  <Paragraphs>278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Contents</vt:lpstr>
      <vt:lpstr>Slide 3</vt:lpstr>
      <vt:lpstr>Slide 4</vt:lpstr>
      <vt:lpstr>Slide 5</vt:lpstr>
      <vt:lpstr>Theories of international trade and  investment</vt:lpstr>
      <vt:lpstr>Slide 7</vt:lpstr>
      <vt:lpstr>Mercantilism Theory</vt:lpstr>
      <vt:lpstr>Slide 9</vt:lpstr>
      <vt:lpstr>Doctrine ( teachings)</vt:lpstr>
      <vt:lpstr>Criticism</vt:lpstr>
      <vt:lpstr>Absolute Advantage</vt:lpstr>
      <vt:lpstr>Slide 13</vt:lpstr>
      <vt:lpstr>Criticism</vt:lpstr>
      <vt:lpstr>Comparative Advantage Theory</vt:lpstr>
      <vt:lpstr>Ricardo's Assumptions:-</vt:lpstr>
      <vt:lpstr>Ricardo's Example</vt:lpstr>
      <vt:lpstr>Slide 18</vt:lpstr>
      <vt:lpstr>Heckscher-Ohlin Theory</vt:lpstr>
      <vt:lpstr>Global Implication of Heckscher-Ohlin Theory</vt:lpstr>
      <vt:lpstr>Global Implication of Heckscher-Ohlin Theory</vt:lpstr>
      <vt:lpstr>Practical Examples in Purview of Factor Relationships</vt:lpstr>
      <vt:lpstr>Differentiating Heckscher-Ohlin Theory from Comparative  Advantage</vt:lpstr>
      <vt:lpstr>Slide 24</vt:lpstr>
      <vt:lpstr>The Product Life-Cycle Theory</vt:lpstr>
      <vt:lpstr>Product Life-Cycle Stages</vt:lpstr>
      <vt:lpstr>Product Life-Cycle Stages (cont’d)</vt:lpstr>
      <vt:lpstr>Stage 1: INTRODUCTION</vt:lpstr>
      <vt:lpstr>Stage 2: GROWTH</vt:lpstr>
      <vt:lpstr>Stage 3: MATURITY</vt:lpstr>
      <vt:lpstr>Stage 4: DECLINE</vt:lpstr>
      <vt:lpstr>Graphical Interpretation</vt:lpstr>
      <vt:lpstr>Verification of PLC Theory along  Examples</vt:lpstr>
      <vt:lpstr>Limitations of PLC Theory</vt:lpstr>
      <vt:lpstr>Porter’s Diamond</vt:lpstr>
      <vt:lpstr>Determinants of Global Competitive Advantage</vt:lpstr>
      <vt:lpstr>Demand Conditions</vt:lpstr>
      <vt:lpstr>Factor Endowments</vt:lpstr>
      <vt:lpstr>Related and Supporting Industries</vt:lpstr>
      <vt:lpstr>Firm Strategy, Rivalry and Structure</vt:lpstr>
      <vt:lpstr>New Trade Theory</vt:lpstr>
      <vt:lpstr>Theories of International  Investment (FDI-Based Theories)</vt:lpstr>
      <vt:lpstr>Internalization Theory</vt:lpstr>
      <vt:lpstr>Dunning’s Eclectic Paradigm</vt:lpstr>
      <vt:lpstr>NON-FDI BASED EXPLANATIONS:</vt:lpstr>
      <vt:lpstr>Slide 46</vt:lpstr>
      <vt:lpstr>Implications of international trade  and investment theories</vt:lpstr>
      <vt:lpstr>Slide 48</vt:lpstr>
      <vt:lpstr>References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PC-2</dc:creator>
  <cp:lastModifiedBy>PC-2</cp:lastModifiedBy>
  <cp:revision>3</cp:revision>
  <dcterms:created xsi:type="dcterms:W3CDTF">2020-04-14T13:59:37Z</dcterms:created>
  <dcterms:modified xsi:type="dcterms:W3CDTF">2020-04-14T14:17:44Z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2020-04-14T00:00:00Z</vt:filetime>
  </property>
</Properties>
</file>