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5" dirty="0"/>
              <a:t>Slide </a:t>
            </a:r>
            <a:fld id="{81D60167-4931-47E6-BA6A-407CBD079E47}" type="slidenum">
              <a:rPr spc="-5" dirty="0"/>
              <a:pPr marL="12700">
                <a:lnSpc>
                  <a:spcPts val="1620"/>
                </a:lnSpc>
              </a:pPr>
              <a:t>‹#›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225" y="3061034"/>
            <a:ext cx="4588014" cy="707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29815" y="3057398"/>
            <a:ext cx="4479290" cy="59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29815" y="3057398"/>
            <a:ext cx="4479290" cy="598805"/>
          </a:xfrm>
          <a:custGeom>
            <a:avLst/>
            <a:gdLst/>
            <a:ahLst/>
            <a:cxnLst/>
            <a:rect l="l" t="t" r="r" b="b"/>
            <a:pathLst>
              <a:path w="4479290" h="598804">
                <a:moveTo>
                  <a:pt x="1295400" y="120523"/>
                </a:moveTo>
                <a:lnTo>
                  <a:pt x="1213739" y="366140"/>
                </a:lnTo>
                <a:lnTo>
                  <a:pt x="1377569" y="366140"/>
                </a:lnTo>
                <a:lnTo>
                  <a:pt x="1295908" y="120523"/>
                </a:lnTo>
                <a:lnTo>
                  <a:pt x="1295400" y="120523"/>
                </a:lnTo>
                <a:close/>
              </a:path>
              <a:path w="4479290" h="598804">
                <a:moveTo>
                  <a:pt x="3636899" y="96392"/>
                </a:moveTo>
                <a:lnTo>
                  <a:pt x="3597132" y="100488"/>
                </a:lnTo>
                <a:lnTo>
                  <a:pt x="3550721" y="121562"/>
                </a:lnTo>
                <a:lnTo>
                  <a:pt x="3517646" y="156210"/>
                </a:lnTo>
                <a:lnTo>
                  <a:pt x="3496732" y="202215"/>
                </a:lnTo>
                <a:lnTo>
                  <a:pt x="3486880" y="257333"/>
                </a:lnTo>
                <a:lnTo>
                  <a:pt x="3485007" y="296925"/>
                </a:lnTo>
                <a:lnTo>
                  <a:pt x="3485459" y="319954"/>
                </a:lnTo>
                <a:lnTo>
                  <a:pt x="3489078" y="362487"/>
                </a:lnTo>
                <a:lnTo>
                  <a:pt x="3496391" y="400186"/>
                </a:lnTo>
                <a:lnTo>
                  <a:pt x="3516376" y="446531"/>
                </a:lnTo>
                <a:lnTo>
                  <a:pt x="3548290" y="479464"/>
                </a:lnTo>
                <a:lnTo>
                  <a:pt x="3594115" y="497871"/>
                </a:lnTo>
                <a:lnTo>
                  <a:pt x="3633724" y="501396"/>
                </a:lnTo>
                <a:lnTo>
                  <a:pt x="3654464" y="500393"/>
                </a:lnTo>
                <a:lnTo>
                  <a:pt x="3706114" y="485266"/>
                </a:lnTo>
                <a:lnTo>
                  <a:pt x="3743332" y="454673"/>
                </a:lnTo>
                <a:lnTo>
                  <a:pt x="3768216" y="411607"/>
                </a:lnTo>
                <a:lnTo>
                  <a:pt x="3781363" y="358372"/>
                </a:lnTo>
                <a:lnTo>
                  <a:pt x="3785034" y="319180"/>
                </a:lnTo>
                <a:lnTo>
                  <a:pt x="3785489" y="298703"/>
                </a:lnTo>
                <a:lnTo>
                  <a:pt x="3785056" y="276443"/>
                </a:lnTo>
                <a:lnTo>
                  <a:pt x="3781524" y="235017"/>
                </a:lnTo>
                <a:lnTo>
                  <a:pt x="3768772" y="181244"/>
                </a:lnTo>
                <a:lnTo>
                  <a:pt x="3744759" y="139519"/>
                </a:lnTo>
                <a:lnTo>
                  <a:pt x="3708273" y="110998"/>
                </a:lnTo>
                <a:lnTo>
                  <a:pt x="3657427" y="97299"/>
                </a:lnTo>
                <a:lnTo>
                  <a:pt x="3636899" y="96392"/>
                </a:lnTo>
                <a:close/>
              </a:path>
              <a:path w="4479290" h="598804">
                <a:moveTo>
                  <a:pt x="17399" y="10287"/>
                </a:moveTo>
                <a:lnTo>
                  <a:pt x="424561" y="10287"/>
                </a:lnTo>
                <a:lnTo>
                  <a:pt x="427228" y="10287"/>
                </a:lnTo>
                <a:lnTo>
                  <a:pt x="429768" y="11049"/>
                </a:lnTo>
                <a:lnTo>
                  <a:pt x="431927" y="12700"/>
                </a:lnTo>
                <a:lnTo>
                  <a:pt x="434213" y="14350"/>
                </a:lnTo>
                <a:lnTo>
                  <a:pt x="436118" y="17017"/>
                </a:lnTo>
                <a:lnTo>
                  <a:pt x="437515" y="20700"/>
                </a:lnTo>
                <a:lnTo>
                  <a:pt x="439039" y="24511"/>
                </a:lnTo>
                <a:lnTo>
                  <a:pt x="440182" y="29463"/>
                </a:lnTo>
                <a:lnTo>
                  <a:pt x="440944" y="35687"/>
                </a:lnTo>
                <a:lnTo>
                  <a:pt x="441706" y="41910"/>
                </a:lnTo>
                <a:lnTo>
                  <a:pt x="442087" y="49529"/>
                </a:lnTo>
                <a:lnTo>
                  <a:pt x="442087" y="58419"/>
                </a:lnTo>
                <a:lnTo>
                  <a:pt x="442087" y="67055"/>
                </a:lnTo>
                <a:lnTo>
                  <a:pt x="441706" y="74422"/>
                </a:lnTo>
                <a:lnTo>
                  <a:pt x="440944" y="80517"/>
                </a:lnTo>
                <a:lnTo>
                  <a:pt x="440182" y="86740"/>
                </a:lnTo>
                <a:lnTo>
                  <a:pt x="439039" y="91566"/>
                </a:lnTo>
                <a:lnTo>
                  <a:pt x="437515" y="95376"/>
                </a:lnTo>
                <a:lnTo>
                  <a:pt x="436118" y="99060"/>
                </a:lnTo>
                <a:lnTo>
                  <a:pt x="434213" y="101726"/>
                </a:lnTo>
                <a:lnTo>
                  <a:pt x="431927" y="103631"/>
                </a:lnTo>
                <a:lnTo>
                  <a:pt x="429768" y="105410"/>
                </a:lnTo>
                <a:lnTo>
                  <a:pt x="427228" y="106299"/>
                </a:lnTo>
                <a:lnTo>
                  <a:pt x="424561" y="106299"/>
                </a:lnTo>
                <a:lnTo>
                  <a:pt x="279908" y="106299"/>
                </a:lnTo>
                <a:lnTo>
                  <a:pt x="279908" y="571881"/>
                </a:lnTo>
                <a:lnTo>
                  <a:pt x="279908" y="574928"/>
                </a:lnTo>
                <a:lnTo>
                  <a:pt x="279019" y="577595"/>
                </a:lnTo>
                <a:lnTo>
                  <a:pt x="276987" y="580008"/>
                </a:lnTo>
                <a:lnTo>
                  <a:pt x="275082" y="582294"/>
                </a:lnTo>
                <a:lnTo>
                  <a:pt x="271907" y="584326"/>
                </a:lnTo>
                <a:lnTo>
                  <a:pt x="267462" y="585724"/>
                </a:lnTo>
                <a:lnTo>
                  <a:pt x="263017" y="587247"/>
                </a:lnTo>
                <a:lnTo>
                  <a:pt x="256921" y="588518"/>
                </a:lnTo>
                <a:lnTo>
                  <a:pt x="220980" y="590676"/>
                </a:lnTo>
                <a:lnTo>
                  <a:pt x="212857" y="590603"/>
                </a:lnTo>
                <a:lnTo>
                  <a:pt x="174625" y="585724"/>
                </a:lnTo>
                <a:lnTo>
                  <a:pt x="170053" y="584326"/>
                </a:lnTo>
                <a:lnTo>
                  <a:pt x="166878" y="582294"/>
                </a:lnTo>
                <a:lnTo>
                  <a:pt x="164973" y="580008"/>
                </a:lnTo>
                <a:lnTo>
                  <a:pt x="163068" y="577595"/>
                </a:lnTo>
                <a:lnTo>
                  <a:pt x="162052" y="574928"/>
                </a:lnTo>
                <a:lnTo>
                  <a:pt x="162052" y="571881"/>
                </a:lnTo>
                <a:lnTo>
                  <a:pt x="162052" y="106299"/>
                </a:lnTo>
                <a:lnTo>
                  <a:pt x="17399" y="106299"/>
                </a:lnTo>
                <a:lnTo>
                  <a:pt x="14478" y="106299"/>
                </a:lnTo>
                <a:lnTo>
                  <a:pt x="11937" y="105410"/>
                </a:lnTo>
                <a:lnTo>
                  <a:pt x="1143" y="80517"/>
                </a:lnTo>
                <a:lnTo>
                  <a:pt x="381" y="74422"/>
                </a:lnTo>
                <a:lnTo>
                  <a:pt x="0" y="67055"/>
                </a:lnTo>
                <a:lnTo>
                  <a:pt x="0" y="58419"/>
                </a:lnTo>
                <a:lnTo>
                  <a:pt x="0" y="49529"/>
                </a:lnTo>
                <a:lnTo>
                  <a:pt x="381" y="41910"/>
                </a:lnTo>
                <a:lnTo>
                  <a:pt x="1143" y="35687"/>
                </a:lnTo>
                <a:lnTo>
                  <a:pt x="1905" y="29463"/>
                </a:lnTo>
                <a:lnTo>
                  <a:pt x="14478" y="10287"/>
                </a:lnTo>
                <a:lnTo>
                  <a:pt x="17399" y="10287"/>
                </a:lnTo>
                <a:close/>
              </a:path>
              <a:path w="4479290" h="598804">
                <a:moveTo>
                  <a:pt x="2067560" y="8509"/>
                </a:moveTo>
                <a:lnTo>
                  <a:pt x="2108962" y="13335"/>
                </a:lnTo>
                <a:lnTo>
                  <a:pt x="2116709" y="19685"/>
                </a:lnTo>
                <a:lnTo>
                  <a:pt x="2118233" y="21971"/>
                </a:lnTo>
                <a:lnTo>
                  <a:pt x="2118995" y="24637"/>
                </a:lnTo>
                <a:lnTo>
                  <a:pt x="2118995" y="27686"/>
                </a:lnTo>
                <a:lnTo>
                  <a:pt x="2118995" y="546988"/>
                </a:lnTo>
                <a:lnTo>
                  <a:pt x="2118995" y="553719"/>
                </a:lnTo>
                <a:lnTo>
                  <a:pt x="2117725" y="559943"/>
                </a:lnTo>
                <a:lnTo>
                  <a:pt x="2115439" y="565276"/>
                </a:lnTo>
                <a:lnTo>
                  <a:pt x="2113026" y="570610"/>
                </a:lnTo>
                <a:lnTo>
                  <a:pt x="2109851" y="575056"/>
                </a:lnTo>
                <a:lnTo>
                  <a:pt x="2105787" y="578612"/>
                </a:lnTo>
                <a:lnTo>
                  <a:pt x="2101723" y="582168"/>
                </a:lnTo>
                <a:lnTo>
                  <a:pt x="2097024" y="584834"/>
                </a:lnTo>
                <a:lnTo>
                  <a:pt x="2091563" y="586485"/>
                </a:lnTo>
                <a:lnTo>
                  <a:pt x="2085975" y="588137"/>
                </a:lnTo>
                <a:lnTo>
                  <a:pt x="2080387" y="588899"/>
                </a:lnTo>
                <a:lnTo>
                  <a:pt x="2074799" y="588899"/>
                </a:lnTo>
                <a:lnTo>
                  <a:pt x="2024761" y="588899"/>
                </a:lnTo>
                <a:lnTo>
                  <a:pt x="1983105" y="579882"/>
                </a:lnTo>
                <a:lnTo>
                  <a:pt x="1953595" y="544516"/>
                </a:lnTo>
                <a:lnTo>
                  <a:pt x="1938147" y="515619"/>
                </a:lnTo>
                <a:lnTo>
                  <a:pt x="1794383" y="245617"/>
                </a:lnTo>
                <a:lnTo>
                  <a:pt x="1775309" y="207238"/>
                </a:lnTo>
                <a:lnTo>
                  <a:pt x="1756679" y="166004"/>
                </a:lnTo>
                <a:lnTo>
                  <a:pt x="1745742" y="139318"/>
                </a:lnTo>
                <a:lnTo>
                  <a:pt x="1744852" y="139318"/>
                </a:lnTo>
                <a:lnTo>
                  <a:pt x="1746996" y="187396"/>
                </a:lnTo>
                <a:lnTo>
                  <a:pt x="1748154" y="235807"/>
                </a:lnTo>
                <a:lnTo>
                  <a:pt x="1748409" y="269239"/>
                </a:lnTo>
                <a:lnTo>
                  <a:pt x="1748409" y="571500"/>
                </a:lnTo>
                <a:lnTo>
                  <a:pt x="1748409" y="574420"/>
                </a:lnTo>
                <a:lnTo>
                  <a:pt x="1747520" y="577088"/>
                </a:lnTo>
                <a:lnTo>
                  <a:pt x="1745869" y="579501"/>
                </a:lnTo>
                <a:lnTo>
                  <a:pt x="1744345" y="581913"/>
                </a:lnTo>
                <a:lnTo>
                  <a:pt x="1702458" y="590603"/>
                </a:lnTo>
                <a:lnTo>
                  <a:pt x="1694814" y="590676"/>
                </a:lnTo>
                <a:lnTo>
                  <a:pt x="1687337" y="590603"/>
                </a:lnTo>
                <a:lnTo>
                  <a:pt x="1648968" y="583945"/>
                </a:lnTo>
                <a:lnTo>
                  <a:pt x="1644777" y="579501"/>
                </a:lnTo>
                <a:lnTo>
                  <a:pt x="1643252" y="577088"/>
                </a:lnTo>
                <a:lnTo>
                  <a:pt x="1642618" y="574420"/>
                </a:lnTo>
                <a:lnTo>
                  <a:pt x="1642618" y="571500"/>
                </a:lnTo>
                <a:lnTo>
                  <a:pt x="1642618" y="52197"/>
                </a:lnTo>
                <a:lnTo>
                  <a:pt x="1661336" y="16127"/>
                </a:lnTo>
                <a:lnTo>
                  <a:pt x="1685036" y="10287"/>
                </a:lnTo>
                <a:lnTo>
                  <a:pt x="1747901" y="10287"/>
                </a:lnTo>
                <a:lnTo>
                  <a:pt x="1791208" y="18287"/>
                </a:lnTo>
                <a:lnTo>
                  <a:pt x="1818493" y="47535"/>
                </a:lnTo>
                <a:lnTo>
                  <a:pt x="1830959" y="70485"/>
                </a:lnTo>
                <a:lnTo>
                  <a:pt x="1943481" y="281686"/>
                </a:lnTo>
                <a:lnTo>
                  <a:pt x="1948410" y="291258"/>
                </a:lnTo>
                <a:lnTo>
                  <a:pt x="1953291" y="300735"/>
                </a:lnTo>
                <a:lnTo>
                  <a:pt x="1958125" y="310118"/>
                </a:lnTo>
                <a:lnTo>
                  <a:pt x="1962912" y="319404"/>
                </a:lnTo>
                <a:lnTo>
                  <a:pt x="1967648" y="328717"/>
                </a:lnTo>
                <a:lnTo>
                  <a:pt x="1985887" y="365702"/>
                </a:lnTo>
                <a:lnTo>
                  <a:pt x="1994562" y="383938"/>
                </a:lnTo>
                <a:lnTo>
                  <a:pt x="1998852" y="392938"/>
                </a:lnTo>
                <a:lnTo>
                  <a:pt x="2003093" y="401818"/>
                </a:lnTo>
                <a:lnTo>
                  <a:pt x="2007250" y="410733"/>
                </a:lnTo>
                <a:lnTo>
                  <a:pt x="2011336" y="419673"/>
                </a:lnTo>
                <a:lnTo>
                  <a:pt x="2015363" y="428625"/>
                </a:lnTo>
                <a:lnTo>
                  <a:pt x="2015871" y="428625"/>
                </a:lnTo>
                <a:lnTo>
                  <a:pt x="2014192" y="380261"/>
                </a:lnTo>
                <a:lnTo>
                  <a:pt x="2013331" y="330326"/>
                </a:lnTo>
                <a:lnTo>
                  <a:pt x="2013204" y="298703"/>
                </a:lnTo>
                <a:lnTo>
                  <a:pt x="2013204" y="27686"/>
                </a:lnTo>
                <a:lnTo>
                  <a:pt x="2013204" y="24637"/>
                </a:lnTo>
                <a:lnTo>
                  <a:pt x="2014093" y="21971"/>
                </a:lnTo>
                <a:lnTo>
                  <a:pt x="2015871" y="19685"/>
                </a:lnTo>
                <a:lnTo>
                  <a:pt x="2017649" y="17272"/>
                </a:lnTo>
                <a:lnTo>
                  <a:pt x="2020570" y="15112"/>
                </a:lnTo>
                <a:lnTo>
                  <a:pt x="2024761" y="13335"/>
                </a:lnTo>
                <a:lnTo>
                  <a:pt x="2028952" y="11556"/>
                </a:lnTo>
                <a:lnTo>
                  <a:pt x="2059916" y="8580"/>
                </a:lnTo>
                <a:lnTo>
                  <a:pt x="2067560" y="8509"/>
                </a:lnTo>
                <a:close/>
              </a:path>
              <a:path w="4479290" h="598804">
                <a:moveTo>
                  <a:pt x="4066286" y="7619"/>
                </a:moveTo>
                <a:lnTo>
                  <a:pt x="4107815" y="11049"/>
                </a:lnTo>
                <a:lnTo>
                  <a:pt x="4121912" y="18287"/>
                </a:lnTo>
                <a:lnTo>
                  <a:pt x="4123817" y="20700"/>
                </a:lnTo>
                <a:lnTo>
                  <a:pt x="4124833" y="23367"/>
                </a:lnTo>
                <a:lnTo>
                  <a:pt x="4124833" y="26288"/>
                </a:lnTo>
                <a:lnTo>
                  <a:pt x="4124833" y="367411"/>
                </a:lnTo>
                <a:lnTo>
                  <a:pt x="4129547" y="413881"/>
                </a:lnTo>
                <a:lnTo>
                  <a:pt x="4143597" y="450119"/>
                </a:lnTo>
                <a:lnTo>
                  <a:pt x="4175013" y="483234"/>
                </a:lnTo>
                <a:lnTo>
                  <a:pt x="4218924" y="499745"/>
                </a:lnTo>
                <a:lnTo>
                  <a:pt x="4244848" y="501776"/>
                </a:lnTo>
                <a:lnTo>
                  <a:pt x="4258375" y="501253"/>
                </a:lnTo>
                <a:lnTo>
                  <a:pt x="4304976" y="488632"/>
                </a:lnTo>
                <a:lnTo>
                  <a:pt x="4338651" y="459982"/>
                </a:lnTo>
                <a:lnTo>
                  <a:pt x="4358550" y="416040"/>
                </a:lnTo>
                <a:lnTo>
                  <a:pt x="4363212" y="374141"/>
                </a:lnTo>
                <a:lnTo>
                  <a:pt x="4363212" y="26288"/>
                </a:lnTo>
                <a:lnTo>
                  <a:pt x="4363212" y="23367"/>
                </a:lnTo>
                <a:lnTo>
                  <a:pt x="4364101" y="20700"/>
                </a:lnTo>
                <a:lnTo>
                  <a:pt x="4365879" y="18287"/>
                </a:lnTo>
                <a:lnTo>
                  <a:pt x="4367657" y="15875"/>
                </a:lnTo>
                <a:lnTo>
                  <a:pt x="4406106" y="7921"/>
                </a:lnTo>
                <a:lnTo>
                  <a:pt x="4421759" y="7619"/>
                </a:lnTo>
                <a:lnTo>
                  <a:pt x="4429855" y="7693"/>
                </a:lnTo>
                <a:lnTo>
                  <a:pt x="4471670" y="13969"/>
                </a:lnTo>
                <a:lnTo>
                  <a:pt x="4479290" y="23367"/>
                </a:lnTo>
                <a:lnTo>
                  <a:pt x="4479290" y="26288"/>
                </a:lnTo>
                <a:lnTo>
                  <a:pt x="4479290" y="372744"/>
                </a:lnTo>
                <a:lnTo>
                  <a:pt x="4475384" y="423116"/>
                </a:lnTo>
                <a:lnTo>
                  <a:pt x="4463669" y="467867"/>
                </a:lnTo>
                <a:lnTo>
                  <a:pt x="4444349" y="506650"/>
                </a:lnTo>
                <a:lnTo>
                  <a:pt x="4417695" y="538861"/>
                </a:lnTo>
                <a:lnTo>
                  <a:pt x="4383786" y="564483"/>
                </a:lnTo>
                <a:lnTo>
                  <a:pt x="4342638" y="583057"/>
                </a:lnTo>
                <a:lnTo>
                  <a:pt x="4294663" y="594486"/>
                </a:lnTo>
                <a:lnTo>
                  <a:pt x="4240021" y="598296"/>
                </a:lnTo>
                <a:lnTo>
                  <a:pt x="4213473" y="597441"/>
                </a:lnTo>
                <a:lnTo>
                  <a:pt x="4164566" y="590635"/>
                </a:lnTo>
                <a:lnTo>
                  <a:pt x="4121370" y="576988"/>
                </a:lnTo>
                <a:lnTo>
                  <a:pt x="4084742" y="556311"/>
                </a:lnTo>
                <a:lnTo>
                  <a:pt x="4054879" y="528637"/>
                </a:lnTo>
                <a:lnTo>
                  <a:pt x="4032019" y="494156"/>
                </a:lnTo>
                <a:lnTo>
                  <a:pt x="4016305" y="452814"/>
                </a:lnTo>
                <a:lnTo>
                  <a:pt x="4008356" y="404514"/>
                </a:lnTo>
                <a:lnTo>
                  <a:pt x="4007358" y="377698"/>
                </a:lnTo>
                <a:lnTo>
                  <a:pt x="4007358" y="26288"/>
                </a:lnTo>
                <a:lnTo>
                  <a:pt x="4007358" y="23367"/>
                </a:lnTo>
                <a:lnTo>
                  <a:pt x="4008247" y="20700"/>
                </a:lnTo>
                <a:lnTo>
                  <a:pt x="4010025" y="18287"/>
                </a:lnTo>
                <a:lnTo>
                  <a:pt x="4011803" y="15875"/>
                </a:lnTo>
                <a:lnTo>
                  <a:pt x="4050474" y="7921"/>
                </a:lnTo>
                <a:lnTo>
                  <a:pt x="4057999" y="7693"/>
                </a:lnTo>
                <a:lnTo>
                  <a:pt x="4066286" y="7619"/>
                </a:lnTo>
                <a:close/>
              </a:path>
              <a:path w="4479290" h="598804">
                <a:moveTo>
                  <a:pt x="2955290" y="7619"/>
                </a:moveTo>
                <a:lnTo>
                  <a:pt x="2996311" y="9016"/>
                </a:lnTo>
                <a:lnTo>
                  <a:pt x="3018028" y="18287"/>
                </a:lnTo>
                <a:lnTo>
                  <a:pt x="3020314" y="20954"/>
                </a:lnTo>
                <a:lnTo>
                  <a:pt x="3022473" y="24384"/>
                </a:lnTo>
                <a:lnTo>
                  <a:pt x="3024505" y="28575"/>
                </a:lnTo>
                <a:lnTo>
                  <a:pt x="3088767" y="170561"/>
                </a:lnTo>
                <a:lnTo>
                  <a:pt x="3093485" y="180971"/>
                </a:lnTo>
                <a:lnTo>
                  <a:pt x="3111902" y="225365"/>
                </a:lnTo>
                <a:lnTo>
                  <a:pt x="3125851" y="261619"/>
                </a:lnTo>
                <a:lnTo>
                  <a:pt x="3126740" y="261619"/>
                </a:lnTo>
                <a:lnTo>
                  <a:pt x="3144139" y="214756"/>
                </a:lnTo>
                <a:lnTo>
                  <a:pt x="3161665" y="171450"/>
                </a:lnTo>
                <a:lnTo>
                  <a:pt x="3225038" y="30352"/>
                </a:lnTo>
                <a:lnTo>
                  <a:pt x="3226435" y="25526"/>
                </a:lnTo>
                <a:lnTo>
                  <a:pt x="3228340" y="21843"/>
                </a:lnTo>
                <a:lnTo>
                  <a:pt x="3230626" y="18923"/>
                </a:lnTo>
                <a:lnTo>
                  <a:pt x="3232785" y="16128"/>
                </a:lnTo>
                <a:lnTo>
                  <a:pt x="3236214" y="13842"/>
                </a:lnTo>
                <a:lnTo>
                  <a:pt x="3240659" y="12064"/>
                </a:lnTo>
                <a:lnTo>
                  <a:pt x="3245104" y="10287"/>
                </a:lnTo>
                <a:lnTo>
                  <a:pt x="3289681" y="7619"/>
                </a:lnTo>
                <a:lnTo>
                  <a:pt x="3301730" y="7689"/>
                </a:lnTo>
                <a:lnTo>
                  <a:pt x="3345053" y="11429"/>
                </a:lnTo>
                <a:lnTo>
                  <a:pt x="3352673" y="22351"/>
                </a:lnTo>
                <a:lnTo>
                  <a:pt x="3350895" y="28575"/>
                </a:lnTo>
                <a:lnTo>
                  <a:pt x="3182112" y="368807"/>
                </a:lnTo>
                <a:lnTo>
                  <a:pt x="3182112" y="571881"/>
                </a:lnTo>
                <a:lnTo>
                  <a:pt x="3182112" y="574928"/>
                </a:lnTo>
                <a:lnTo>
                  <a:pt x="3181223" y="577595"/>
                </a:lnTo>
                <a:lnTo>
                  <a:pt x="3179191" y="580008"/>
                </a:lnTo>
                <a:lnTo>
                  <a:pt x="3177286" y="582294"/>
                </a:lnTo>
                <a:lnTo>
                  <a:pt x="3174111" y="584326"/>
                </a:lnTo>
                <a:lnTo>
                  <a:pt x="3169666" y="585724"/>
                </a:lnTo>
                <a:lnTo>
                  <a:pt x="3165221" y="587247"/>
                </a:lnTo>
                <a:lnTo>
                  <a:pt x="3123184" y="590676"/>
                </a:lnTo>
                <a:lnTo>
                  <a:pt x="3114897" y="590603"/>
                </a:lnTo>
                <a:lnTo>
                  <a:pt x="3076575" y="585724"/>
                </a:lnTo>
                <a:lnTo>
                  <a:pt x="3071876" y="584326"/>
                </a:lnTo>
                <a:lnTo>
                  <a:pt x="3068701" y="582294"/>
                </a:lnTo>
                <a:lnTo>
                  <a:pt x="3066923" y="580008"/>
                </a:lnTo>
                <a:lnTo>
                  <a:pt x="3065145" y="577595"/>
                </a:lnTo>
                <a:lnTo>
                  <a:pt x="3064256" y="574928"/>
                </a:lnTo>
                <a:lnTo>
                  <a:pt x="3064256" y="571881"/>
                </a:lnTo>
                <a:lnTo>
                  <a:pt x="3064256" y="368807"/>
                </a:lnTo>
                <a:lnTo>
                  <a:pt x="2906268" y="53975"/>
                </a:lnTo>
                <a:lnTo>
                  <a:pt x="2902362" y="46216"/>
                </a:lnTo>
                <a:lnTo>
                  <a:pt x="2899219" y="39338"/>
                </a:lnTo>
                <a:lnTo>
                  <a:pt x="2896838" y="33365"/>
                </a:lnTo>
                <a:lnTo>
                  <a:pt x="2895219" y="28321"/>
                </a:lnTo>
                <a:lnTo>
                  <a:pt x="2893695" y="22225"/>
                </a:lnTo>
                <a:lnTo>
                  <a:pt x="2894584" y="17652"/>
                </a:lnTo>
                <a:lnTo>
                  <a:pt x="2933446" y="7889"/>
                </a:lnTo>
                <a:lnTo>
                  <a:pt x="2943689" y="7689"/>
                </a:lnTo>
                <a:lnTo>
                  <a:pt x="2955290" y="7619"/>
                </a:lnTo>
                <a:close/>
              </a:path>
              <a:path w="4479290" h="598804">
                <a:moveTo>
                  <a:pt x="2303526" y="7619"/>
                </a:moveTo>
                <a:lnTo>
                  <a:pt x="2345436" y="11049"/>
                </a:lnTo>
                <a:lnTo>
                  <a:pt x="2361946" y="23494"/>
                </a:lnTo>
                <a:lnTo>
                  <a:pt x="2361946" y="26797"/>
                </a:lnTo>
                <a:lnTo>
                  <a:pt x="2361946" y="272796"/>
                </a:lnTo>
                <a:lnTo>
                  <a:pt x="2531237" y="27177"/>
                </a:lnTo>
                <a:lnTo>
                  <a:pt x="2533269" y="23367"/>
                </a:lnTo>
                <a:lnTo>
                  <a:pt x="2535809" y="20192"/>
                </a:lnTo>
                <a:lnTo>
                  <a:pt x="2568702" y="8509"/>
                </a:lnTo>
                <a:lnTo>
                  <a:pt x="2574631" y="8102"/>
                </a:lnTo>
                <a:lnTo>
                  <a:pt x="2581370" y="7826"/>
                </a:lnTo>
                <a:lnTo>
                  <a:pt x="2588918" y="7669"/>
                </a:lnTo>
                <a:lnTo>
                  <a:pt x="2597277" y="7619"/>
                </a:lnTo>
                <a:lnTo>
                  <a:pt x="2605827" y="7693"/>
                </a:lnTo>
                <a:lnTo>
                  <a:pt x="2645283" y="12700"/>
                </a:lnTo>
                <a:lnTo>
                  <a:pt x="2649855" y="14350"/>
                </a:lnTo>
                <a:lnTo>
                  <a:pt x="2653030" y="16382"/>
                </a:lnTo>
                <a:lnTo>
                  <a:pt x="2654808" y="18796"/>
                </a:lnTo>
                <a:lnTo>
                  <a:pt x="2656586" y="21081"/>
                </a:lnTo>
                <a:lnTo>
                  <a:pt x="2657602" y="23749"/>
                </a:lnTo>
                <a:lnTo>
                  <a:pt x="2657602" y="26797"/>
                </a:lnTo>
                <a:lnTo>
                  <a:pt x="2657602" y="31876"/>
                </a:lnTo>
                <a:lnTo>
                  <a:pt x="2638298" y="67817"/>
                </a:lnTo>
                <a:lnTo>
                  <a:pt x="2479802" y="275463"/>
                </a:lnTo>
                <a:lnTo>
                  <a:pt x="2652649" y="536701"/>
                </a:lnTo>
                <a:lnTo>
                  <a:pt x="2666492" y="568197"/>
                </a:lnTo>
                <a:lnTo>
                  <a:pt x="2666492" y="570610"/>
                </a:lnTo>
                <a:lnTo>
                  <a:pt x="2666492" y="573913"/>
                </a:lnTo>
                <a:lnTo>
                  <a:pt x="2665603" y="576833"/>
                </a:lnTo>
                <a:lnTo>
                  <a:pt x="2663952" y="579246"/>
                </a:lnTo>
                <a:lnTo>
                  <a:pt x="2662428" y="581787"/>
                </a:lnTo>
                <a:lnTo>
                  <a:pt x="2622026" y="590375"/>
                </a:lnTo>
                <a:lnTo>
                  <a:pt x="2605278" y="590676"/>
                </a:lnTo>
                <a:lnTo>
                  <a:pt x="2591802" y="590536"/>
                </a:lnTo>
                <a:lnTo>
                  <a:pt x="2549017" y="584707"/>
                </a:lnTo>
                <a:lnTo>
                  <a:pt x="2536571" y="570991"/>
                </a:lnTo>
                <a:lnTo>
                  <a:pt x="2361946" y="296925"/>
                </a:lnTo>
                <a:lnTo>
                  <a:pt x="2361946" y="570991"/>
                </a:lnTo>
                <a:lnTo>
                  <a:pt x="2361946" y="574294"/>
                </a:lnTo>
                <a:lnTo>
                  <a:pt x="2361057" y="577088"/>
                </a:lnTo>
                <a:lnTo>
                  <a:pt x="2319337" y="590375"/>
                </a:lnTo>
                <a:lnTo>
                  <a:pt x="2303526" y="590676"/>
                </a:lnTo>
                <a:lnTo>
                  <a:pt x="2295384" y="590603"/>
                </a:lnTo>
                <a:lnTo>
                  <a:pt x="2257044" y="585596"/>
                </a:lnTo>
                <a:lnTo>
                  <a:pt x="2252599" y="583945"/>
                </a:lnTo>
                <a:lnTo>
                  <a:pt x="2249424" y="581913"/>
                </a:lnTo>
                <a:lnTo>
                  <a:pt x="2247392" y="579501"/>
                </a:lnTo>
                <a:lnTo>
                  <a:pt x="2245487" y="577088"/>
                </a:lnTo>
                <a:lnTo>
                  <a:pt x="2244598" y="574294"/>
                </a:lnTo>
                <a:lnTo>
                  <a:pt x="2244598" y="570991"/>
                </a:lnTo>
                <a:lnTo>
                  <a:pt x="2244598" y="26797"/>
                </a:lnTo>
                <a:lnTo>
                  <a:pt x="2244598" y="23494"/>
                </a:lnTo>
                <a:lnTo>
                  <a:pt x="2245487" y="20700"/>
                </a:lnTo>
                <a:lnTo>
                  <a:pt x="2287920" y="7921"/>
                </a:lnTo>
                <a:lnTo>
                  <a:pt x="2295384" y="7693"/>
                </a:lnTo>
                <a:lnTo>
                  <a:pt x="2303526" y="7619"/>
                </a:lnTo>
                <a:close/>
              </a:path>
              <a:path w="4479290" h="598804">
                <a:moveTo>
                  <a:pt x="1297177" y="7619"/>
                </a:moveTo>
                <a:lnTo>
                  <a:pt x="1309729" y="7647"/>
                </a:lnTo>
                <a:lnTo>
                  <a:pt x="1320911" y="7746"/>
                </a:lnTo>
                <a:lnTo>
                  <a:pt x="1330735" y="7941"/>
                </a:lnTo>
                <a:lnTo>
                  <a:pt x="1339214" y="8254"/>
                </a:lnTo>
                <a:lnTo>
                  <a:pt x="1349629" y="8636"/>
                </a:lnTo>
                <a:lnTo>
                  <a:pt x="1357757" y="9778"/>
                </a:lnTo>
                <a:lnTo>
                  <a:pt x="1363472" y="11429"/>
                </a:lnTo>
                <a:lnTo>
                  <a:pt x="1369314" y="12953"/>
                </a:lnTo>
                <a:lnTo>
                  <a:pt x="1373505" y="15493"/>
                </a:lnTo>
                <a:lnTo>
                  <a:pt x="1376045" y="18796"/>
                </a:lnTo>
                <a:lnTo>
                  <a:pt x="1378585" y="21971"/>
                </a:lnTo>
                <a:lnTo>
                  <a:pt x="1380744" y="26542"/>
                </a:lnTo>
                <a:lnTo>
                  <a:pt x="1382522" y="32130"/>
                </a:lnTo>
                <a:lnTo>
                  <a:pt x="1561084" y="544194"/>
                </a:lnTo>
                <a:lnTo>
                  <a:pt x="1568704" y="575944"/>
                </a:lnTo>
                <a:lnTo>
                  <a:pt x="1567561" y="580644"/>
                </a:lnTo>
                <a:lnTo>
                  <a:pt x="1522803" y="590605"/>
                </a:lnTo>
                <a:lnTo>
                  <a:pt x="1512443" y="590676"/>
                </a:lnTo>
                <a:lnTo>
                  <a:pt x="1501653" y="590631"/>
                </a:lnTo>
                <a:lnTo>
                  <a:pt x="1462024" y="588644"/>
                </a:lnTo>
                <a:lnTo>
                  <a:pt x="1448181" y="581787"/>
                </a:lnTo>
                <a:lnTo>
                  <a:pt x="1446402" y="579374"/>
                </a:lnTo>
                <a:lnTo>
                  <a:pt x="1444879" y="576199"/>
                </a:lnTo>
                <a:lnTo>
                  <a:pt x="1443736" y="572388"/>
                </a:lnTo>
                <a:lnTo>
                  <a:pt x="1404874" y="456311"/>
                </a:lnTo>
                <a:lnTo>
                  <a:pt x="1187831" y="456311"/>
                </a:lnTo>
                <a:lnTo>
                  <a:pt x="1151255" y="569213"/>
                </a:lnTo>
                <a:lnTo>
                  <a:pt x="1149985" y="573404"/>
                </a:lnTo>
                <a:lnTo>
                  <a:pt x="1148461" y="576960"/>
                </a:lnTo>
                <a:lnTo>
                  <a:pt x="1146556" y="579754"/>
                </a:lnTo>
                <a:lnTo>
                  <a:pt x="1144651" y="582549"/>
                </a:lnTo>
                <a:lnTo>
                  <a:pt x="1141476" y="584834"/>
                </a:lnTo>
                <a:lnTo>
                  <a:pt x="1137158" y="586485"/>
                </a:lnTo>
                <a:lnTo>
                  <a:pt x="1132839" y="588137"/>
                </a:lnTo>
                <a:lnTo>
                  <a:pt x="1087882" y="590676"/>
                </a:lnTo>
                <a:lnTo>
                  <a:pt x="1078144" y="590603"/>
                </a:lnTo>
                <a:lnTo>
                  <a:pt x="1039622" y="582929"/>
                </a:lnTo>
                <a:lnTo>
                  <a:pt x="1036574" y="579501"/>
                </a:lnTo>
                <a:lnTo>
                  <a:pt x="1035558" y="574675"/>
                </a:lnTo>
                <a:lnTo>
                  <a:pt x="1036447" y="568325"/>
                </a:lnTo>
                <a:lnTo>
                  <a:pt x="1037373" y="563254"/>
                </a:lnTo>
                <a:lnTo>
                  <a:pt x="1221359" y="30734"/>
                </a:lnTo>
                <a:lnTo>
                  <a:pt x="1227582" y="18541"/>
                </a:lnTo>
                <a:lnTo>
                  <a:pt x="1229995" y="15366"/>
                </a:lnTo>
                <a:lnTo>
                  <a:pt x="1233805" y="12953"/>
                </a:lnTo>
                <a:lnTo>
                  <a:pt x="1239012" y="11429"/>
                </a:lnTo>
                <a:lnTo>
                  <a:pt x="1244219" y="9778"/>
                </a:lnTo>
                <a:lnTo>
                  <a:pt x="1251331" y="8636"/>
                </a:lnTo>
                <a:lnTo>
                  <a:pt x="1260602" y="8254"/>
                </a:lnTo>
                <a:lnTo>
                  <a:pt x="1268102" y="7941"/>
                </a:lnTo>
                <a:lnTo>
                  <a:pt x="1276699" y="7747"/>
                </a:lnTo>
                <a:lnTo>
                  <a:pt x="1286390" y="7647"/>
                </a:lnTo>
                <a:lnTo>
                  <a:pt x="1297177" y="7619"/>
                </a:lnTo>
                <a:close/>
              </a:path>
              <a:path w="4479290" h="598804">
                <a:moveTo>
                  <a:pt x="569214" y="7619"/>
                </a:moveTo>
                <a:lnTo>
                  <a:pt x="611124" y="11049"/>
                </a:lnTo>
                <a:lnTo>
                  <a:pt x="624967" y="18287"/>
                </a:lnTo>
                <a:lnTo>
                  <a:pt x="626745" y="20700"/>
                </a:lnTo>
                <a:lnTo>
                  <a:pt x="627634" y="23367"/>
                </a:lnTo>
                <a:lnTo>
                  <a:pt x="627634" y="26288"/>
                </a:lnTo>
                <a:lnTo>
                  <a:pt x="627634" y="238378"/>
                </a:lnTo>
                <a:lnTo>
                  <a:pt x="843788" y="238378"/>
                </a:lnTo>
                <a:lnTo>
                  <a:pt x="843788" y="26288"/>
                </a:lnTo>
                <a:lnTo>
                  <a:pt x="843788" y="23367"/>
                </a:lnTo>
                <a:lnTo>
                  <a:pt x="844677" y="20700"/>
                </a:lnTo>
                <a:lnTo>
                  <a:pt x="846709" y="18287"/>
                </a:lnTo>
                <a:lnTo>
                  <a:pt x="848614" y="15875"/>
                </a:lnTo>
                <a:lnTo>
                  <a:pt x="886777" y="7921"/>
                </a:lnTo>
                <a:lnTo>
                  <a:pt x="902716" y="7619"/>
                </a:lnTo>
                <a:lnTo>
                  <a:pt x="910834" y="7693"/>
                </a:lnTo>
                <a:lnTo>
                  <a:pt x="948689" y="12446"/>
                </a:lnTo>
                <a:lnTo>
                  <a:pt x="958214" y="18287"/>
                </a:lnTo>
                <a:lnTo>
                  <a:pt x="960247" y="20700"/>
                </a:lnTo>
                <a:lnTo>
                  <a:pt x="961136" y="23367"/>
                </a:lnTo>
                <a:lnTo>
                  <a:pt x="961136" y="26288"/>
                </a:lnTo>
                <a:lnTo>
                  <a:pt x="961136" y="571881"/>
                </a:lnTo>
                <a:lnTo>
                  <a:pt x="961136" y="574928"/>
                </a:lnTo>
                <a:lnTo>
                  <a:pt x="960247" y="577595"/>
                </a:lnTo>
                <a:lnTo>
                  <a:pt x="958214" y="580008"/>
                </a:lnTo>
                <a:lnTo>
                  <a:pt x="956310" y="582294"/>
                </a:lnTo>
                <a:lnTo>
                  <a:pt x="953135" y="584326"/>
                </a:lnTo>
                <a:lnTo>
                  <a:pt x="948689" y="585724"/>
                </a:lnTo>
                <a:lnTo>
                  <a:pt x="944245" y="587247"/>
                </a:lnTo>
                <a:lnTo>
                  <a:pt x="902716" y="590676"/>
                </a:lnTo>
                <a:lnTo>
                  <a:pt x="894353" y="590603"/>
                </a:lnTo>
                <a:lnTo>
                  <a:pt x="855980" y="585724"/>
                </a:lnTo>
                <a:lnTo>
                  <a:pt x="851662" y="584326"/>
                </a:lnTo>
                <a:lnTo>
                  <a:pt x="848614" y="582294"/>
                </a:lnTo>
                <a:lnTo>
                  <a:pt x="846709" y="580008"/>
                </a:lnTo>
                <a:lnTo>
                  <a:pt x="844677" y="577595"/>
                </a:lnTo>
                <a:lnTo>
                  <a:pt x="843788" y="574928"/>
                </a:lnTo>
                <a:lnTo>
                  <a:pt x="843788" y="571881"/>
                </a:lnTo>
                <a:lnTo>
                  <a:pt x="843788" y="338454"/>
                </a:lnTo>
                <a:lnTo>
                  <a:pt x="627634" y="338454"/>
                </a:lnTo>
                <a:lnTo>
                  <a:pt x="627634" y="571881"/>
                </a:lnTo>
                <a:lnTo>
                  <a:pt x="627634" y="574928"/>
                </a:lnTo>
                <a:lnTo>
                  <a:pt x="615569" y="585724"/>
                </a:lnTo>
                <a:lnTo>
                  <a:pt x="611124" y="587247"/>
                </a:lnTo>
                <a:lnTo>
                  <a:pt x="569214" y="590676"/>
                </a:lnTo>
                <a:lnTo>
                  <a:pt x="561072" y="590603"/>
                </a:lnTo>
                <a:lnTo>
                  <a:pt x="522732" y="585724"/>
                </a:lnTo>
                <a:lnTo>
                  <a:pt x="518287" y="584326"/>
                </a:lnTo>
                <a:lnTo>
                  <a:pt x="515112" y="582294"/>
                </a:lnTo>
                <a:lnTo>
                  <a:pt x="513080" y="580008"/>
                </a:lnTo>
                <a:lnTo>
                  <a:pt x="511175" y="577595"/>
                </a:lnTo>
                <a:lnTo>
                  <a:pt x="510286" y="574928"/>
                </a:lnTo>
                <a:lnTo>
                  <a:pt x="510286" y="571881"/>
                </a:lnTo>
                <a:lnTo>
                  <a:pt x="510286" y="26288"/>
                </a:lnTo>
                <a:lnTo>
                  <a:pt x="510286" y="23367"/>
                </a:lnTo>
                <a:lnTo>
                  <a:pt x="511175" y="20700"/>
                </a:lnTo>
                <a:lnTo>
                  <a:pt x="553608" y="7921"/>
                </a:lnTo>
                <a:lnTo>
                  <a:pt x="561072" y="7693"/>
                </a:lnTo>
                <a:lnTo>
                  <a:pt x="569214" y="7619"/>
                </a:lnTo>
                <a:close/>
              </a:path>
              <a:path w="4479290" h="598804">
                <a:moveTo>
                  <a:pt x="3640836" y="0"/>
                </a:moveTo>
                <a:lnTo>
                  <a:pt x="3702669" y="4365"/>
                </a:lnTo>
                <a:lnTo>
                  <a:pt x="3756787" y="17399"/>
                </a:lnTo>
                <a:lnTo>
                  <a:pt x="3802856" y="39481"/>
                </a:lnTo>
                <a:lnTo>
                  <a:pt x="3840734" y="70992"/>
                </a:lnTo>
                <a:lnTo>
                  <a:pt x="3870277" y="111887"/>
                </a:lnTo>
                <a:lnTo>
                  <a:pt x="3891534" y="162305"/>
                </a:lnTo>
                <a:lnTo>
                  <a:pt x="3904503" y="222392"/>
                </a:lnTo>
                <a:lnTo>
                  <a:pt x="3908806" y="292480"/>
                </a:lnTo>
                <a:lnTo>
                  <a:pt x="3907686" y="327439"/>
                </a:lnTo>
                <a:lnTo>
                  <a:pt x="3898733" y="391689"/>
                </a:lnTo>
                <a:lnTo>
                  <a:pt x="3880871" y="448298"/>
                </a:lnTo>
                <a:lnTo>
                  <a:pt x="3854340" y="496407"/>
                </a:lnTo>
                <a:lnTo>
                  <a:pt x="3819142" y="535820"/>
                </a:lnTo>
                <a:lnTo>
                  <a:pt x="3775465" y="565919"/>
                </a:lnTo>
                <a:lnTo>
                  <a:pt x="3723429" y="586563"/>
                </a:lnTo>
                <a:lnTo>
                  <a:pt x="3663318" y="596989"/>
                </a:lnTo>
                <a:lnTo>
                  <a:pt x="3630168" y="598296"/>
                </a:lnTo>
                <a:lnTo>
                  <a:pt x="3597523" y="597199"/>
                </a:lnTo>
                <a:lnTo>
                  <a:pt x="3538710" y="588385"/>
                </a:lnTo>
                <a:lnTo>
                  <a:pt x="3488467" y="570640"/>
                </a:lnTo>
                <a:lnTo>
                  <a:pt x="3446557" y="543728"/>
                </a:lnTo>
                <a:lnTo>
                  <a:pt x="3413103" y="507535"/>
                </a:lnTo>
                <a:lnTo>
                  <a:pt x="3388008" y="461537"/>
                </a:lnTo>
                <a:lnTo>
                  <a:pt x="3371246" y="405655"/>
                </a:lnTo>
                <a:lnTo>
                  <a:pt x="3362864" y="339603"/>
                </a:lnTo>
                <a:lnTo>
                  <a:pt x="3361817" y="302767"/>
                </a:lnTo>
                <a:lnTo>
                  <a:pt x="3362936" y="268577"/>
                </a:lnTo>
                <a:lnTo>
                  <a:pt x="3371889" y="205434"/>
                </a:lnTo>
                <a:lnTo>
                  <a:pt x="3389697" y="149574"/>
                </a:lnTo>
                <a:lnTo>
                  <a:pt x="3416264" y="101949"/>
                </a:lnTo>
                <a:lnTo>
                  <a:pt x="3451479" y="62781"/>
                </a:lnTo>
                <a:lnTo>
                  <a:pt x="3495103" y="32595"/>
                </a:lnTo>
                <a:lnTo>
                  <a:pt x="3547110" y="11787"/>
                </a:lnTo>
                <a:lnTo>
                  <a:pt x="3607498" y="1309"/>
                </a:lnTo>
                <a:lnTo>
                  <a:pt x="3640836" y="0"/>
                </a:lnTo>
                <a:close/>
              </a:path>
            </a:pathLst>
          </a:custGeom>
          <a:ln w="18288">
            <a:solidFill>
              <a:srgbClr val="FBFB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1534" y="312165"/>
            <a:ext cx="136093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5994" y="2942542"/>
            <a:ext cx="5181600" cy="322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5" dirty="0"/>
              <a:t>Slide </a:t>
            </a:r>
            <a:fld id="{81D60167-4931-47E6-BA6A-407CBD079E47}" type="slidenum">
              <a:rPr spc="-5" dirty="0"/>
              <a:pPr marL="12700">
                <a:lnSpc>
                  <a:spcPts val="1620"/>
                </a:lnSpc>
              </a:pPr>
              <a:t>‹#›</a:t>
            </a:fld>
            <a:r>
              <a:rPr spc="-5" dirty="0"/>
              <a:t>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4744288"/>
            <a:ext cx="4981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ladea"/>
                <a:cs typeface="Caladea"/>
              </a:rPr>
              <a:t>Different </a:t>
            </a:r>
            <a:r>
              <a:rPr sz="4000" spc="-45" dirty="0">
                <a:latin typeface="Caladea"/>
                <a:cs typeface="Caladea"/>
              </a:rPr>
              <a:t>Trade</a:t>
            </a:r>
            <a:r>
              <a:rPr sz="4000" spc="-40" dirty="0">
                <a:latin typeface="Caladea"/>
                <a:cs typeface="Caladea"/>
              </a:rPr>
              <a:t> </a:t>
            </a:r>
            <a:r>
              <a:rPr sz="4000" spc="-10" dirty="0">
                <a:latin typeface="Caladea"/>
                <a:cs typeface="Caladea"/>
              </a:rPr>
              <a:t>Blocs</a:t>
            </a:r>
            <a:endParaRPr sz="40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400" y="2743200"/>
            <a:ext cx="1514475" cy="1224280"/>
            <a:chOff x="533400" y="2743200"/>
            <a:chExt cx="1514475" cy="1224280"/>
          </a:xfrm>
        </p:grpSpPr>
        <p:sp>
          <p:nvSpPr>
            <p:cNvPr id="4" name="object 4"/>
            <p:cNvSpPr/>
            <p:nvPr/>
          </p:nvSpPr>
          <p:spPr>
            <a:xfrm>
              <a:off x="564533" y="2774115"/>
              <a:ext cx="1483069" cy="11932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2743200"/>
              <a:ext cx="1490472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619572" y="2848199"/>
            <a:ext cx="1218042" cy="117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2667000"/>
            <a:ext cx="1365503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1852" y="2640418"/>
            <a:ext cx="1285268" cy="13964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7065" y="312165"/>
            <a:ext cx="9251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</a:t>
            </a:r>
            <a:r>
              <a:rPr spc="-50" dirty="0"/>
              <a:t>E</a:t>
            </a:r>
            <a:r>
              <a:rPr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6896196" y="1790912"/>
            <a:ext cx="1718877" cy="164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040" y="1083309"/>
            <a:ext cx="7214870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OPEC 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10" dirty="0">
                <a:latin typeface="Carlito"/>
                <a:cs typeface="Carlito"/>
              </a:rPr>
              <a:t>Organization </a:t>
            </a:r>
            <a:r>
              <a:rPr sz="2000" b="1" dirty="0">
                <a:latin typeface="Carlito"/>
                <a:cs typeface="Carlito"/>
              </a:rPr>
              <a:t>of the </a:t>
            </a:r>
            <a:r>
              <a:rPr sz="2000" b="1" spc="-10" dirty="0">
                <a:latin typeface="Carlito"/>
                <a:cs typeface="Carlito"/>
              </a:rPr>
              <a:t>Petroleum </a:t>
            </a:r>
            <a:r>
              <a:rPr sz="2000" b="1" dirty="0">
                <a:latin typeface="Carlito"/>
                <a:cs typeface="Carlito"/>
              </a:rPr>
              <a:t>Exporting </a:t>
            </a:r>
            <a:r>
              <a:rPr sz="2000" b="1" spc="-5" dirty="0">
                <a:latin typeface="Carlito"/>
                <a:cs typeface="Carlito"/>
              </a:rPr>
              <a:t>Countries.</a:t>
            </a:r>
            <a:endParaRPr sz="20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was established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5" dirty="0">
                <a:latin typeface="Carlito"/>
                <a:cs typeface="Carlito"/>
              </a:rPr>
              <a:t>14</a:t>
            </a:r>
            <a:r>
              <a:rPr sz="1950" b="1" spc="7" baseline="25641" dirty="0">
                <a:latin typeface="Carlito"/>
                <a:cs typeface="Carlito"/>
              </a:rPr>
              <a:t>th </a:t>
            </a:r>
            <a:r>
              <a:rPr sz="2000" b="1" spc="-20" dirty="0">
                <a:latin typeface="Carlito"/>
                <a:cs typeface="Carlito"/>
              </a:rPr>
              <a:t>September,</a:t>
            </a:r>
            <a:r>
              <a:rPr sz="2000" b="1" spc="-1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1960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oil cartel </a:t>
            </a:r>
            <a:r>
              <a:rPr sz="2000" dirty="0">
                <a:latin typeface="Carlito"/>
                <a:cs typeface="Carlito"/>
              </a:rPr>
              <a:t>whose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b="1" spc="-10" dirty="0">
                <a:latin typeface="Carlito"/>
                <a:cs typeface="Carlito"/>
              </a:rPr>
              <a:t>coordinate </a:t>
            </a:r>
            <a:r>
              <a:rPr sz="2000" b="1" dirty="0">
                <a:latin typeface="Carlito"/>
                <a:cs typeface="Carlito"/>
              </a:rPr>
              <a:t>the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policies</a:t>
            </a:r>
            <a:endParaRPr sz="20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oil-producing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countries.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headquartered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b="1" spc="-5" dirty="0">
                <a:latin typeface="Carlito"/>
                <a:cs typeface="Carlito"/>
              </a:rPr>
              <a:t>Vienna,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Austria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9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3521786"/>
            <a:ext cx="2078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Member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Countries: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827145"/>
            <a:ext cx="16573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Iraq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Kuwait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Iran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Saudi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Arabia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5046040"/>
            <a:ext cx="16122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Venezuela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Libya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United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Arab  </a:t>
            </a:r>
            <a:r>
              <a:rPr sz="2000" spc="-15" dirty="0">
                <a:latin typeface="Carlito"/>
                <a:cs typeface="Carlito"/>
              </a:rPr>
              <a:t>Emirates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7375" y="3903345"/>
            <a:ext cx="137414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Qatar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Indonesia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Algeria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Nigeria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Ecuador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Angola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Gabon.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6629" y="3674745"/>
            <a:ext cx="2418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rlito"/>
                <a:cs typeface="Carlito"/>
              </a:rPr>
              <a:t>Type: </a:t>
            </a:r>
            <a:r>
              <a:rPr sz="2000" b="1" spc="-5" dirty="0">
                <a:latin typeface="Carlito"/>
                <a:cs typeface="Carlito"/>
              </a:rPr>
              <a:t>Common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Market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621" y="312165"/>
            <a:ext cx="1172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45" dirty="0"/>
              <a:t>E</a:t>
            </a:r>
            <a:r>
              <a:rPr dirty="0"/>
              <a:t>AN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0" y="1524000"/>
            <a:ext cx="1706879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940" y="1083309"/>
            <a:ext cx="6118225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ASEAN </a:t>
            </a:r>
            <a:r>
              <a:rPr sz="2000" spc="-10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5" dirty="0">
                <a:latin typeface="Carlito"/>
                <a:cs typeface="Carlito"/>
              </a:rPr>
              <a:t>Association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Southeast </a:t>
            </a:r>
            <a:r>
              <a:rPr sz="2000" b="1" dirty="0">
                <a:latin typeface="Carlito"/>
                <a:cs typeface="Carlito"/>
              </a:rPr>
              <a:t>Asian </a:t>
            </a:r>
            <a:r>
              <a:rPr sz="2000" b="1" spc="-5" dirty="0">
                <a:latin typeface="Carlito"/>
                <a:cs typeface="Carlito"/>
              </a:rPr>
              <a:t>Nations.</a:t>
            </a:r>
            <a:endParaRPr sz="200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was formed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5" dirty="0">
                <a:latin typeface="Carlito"/>
                <a:cs typeface="Carlito"/>
              </a:rPr>
              <a:t>8</a:t>
            </a:r>
            <a:r>
              <a:rPr sz="1950" b="1" spc="7" baseline="25641" dirty="0">
                <a:latin typeface="Carlito"/>
                <a:cs typeface="Carlito"/>
              </a:rPr>
              <a:t>th </a:t>
            </a:r>
            <a:r>
              <a:rPr sz="2000" b="1" spc="-5" dirty="0">
                <a:latin typeface="Carlito"/>
                <a:cs typeface="Carlito"/>
              </a:rPr>
              <a:t>August</a:t>
            </a:r>
            <a:r>
              <a:rPr sz="2000" b="1" spc="-1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1967.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63500" marR="177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is a </a:t>
            </a:r>
            <a:r>
              <a:rPr sz="2000" b="1" dirty="0">
                <a:latin typeface="Carlito"/>
                <a:cs typeface="Carlito"/>
              </a:rPr>
              <a:t>political and </a:t>
            </a:r>
            <a:r>
              <a:rPr sz="2000" b="1" spc="-5" dirty="0">
                <a:latin typeface="Carlito"/>
                <a:cs typeface="Carlito"/>
              </a:rPr>
              <a:t>economic </a:t>
            </a:r>
            <a:r>
              <a:rPr sz="2000" b="1" spc="-10" dirty="0">
                <a:latin typeface="Carlito"/>
                <a:cs typeface="Carlito"/>
              </a:rPr>
              <a:t>organisation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ten </a:t>
            </a:r>
            <a:r>
              <a:rPr sz="2000" spc="-5" dirty="0">
                <a:latin typeface="Carlito"/>
                <a:cs typeface="Carlito"/>
              </a:rPr>
              <a:t>countries  </a:t>
            </a:r>
            <a:r>
              <a:rPr sz="2000" spc="-10" dirty="0">
                <a:latin typeface="Carlito"/>
                <a:cs typeface="Carlito"/>
              </a:rPr>
              <a:t>located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b="1" spc="-5" dirty="0">
                <a:latin typeface="Carlito"/>
                <a:cs typeface="Carlito"/>
              </a:rPr>
              <a:t>Southeast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Asia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850" y="6443726"/>
            <a:ext cx="1044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5" dirty="0">
                <a:solidFill>
                  <a:srgbClr val="888888"/>
                </a:solidFill>
                <a:latin typeface="Carlito"/>
                <a:cs typeface="Carlito"/>
              </a:rPr>
              <a:t>Slide 10 /</a:t>
            </a:r>
            <a:r>
              <a:rPr sz="1600" spc="-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7629" y="3295015"/>
            <a:ext cx="211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Type: </a:t>
            </a:r>
            <a:r>
              <a:rPr sz="1800" b="1" spc="-5" dirty="0">
                <a:latin typeface="Carlito"/>
                <a:cs typeface="Carlito"/>
              </a:rPr>
              <a:t>Economic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Union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93847"/>
            <a:ext cx="110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Members: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01725"/>
            <a:ext cx="1379855" cy="25781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Indonesia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Malaysia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Philippines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Singapore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Thailand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Brunei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Myanmar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Cambodia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Laos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054038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10.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Vietnam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pc="-15" dirty="0"/>
              <a:t>It’s </a:t>
            </a:r>
            <a:r>
              <a:rPr spc="-5" dirty="0"/>
              <a:t>aims</a:t>
            </a:r>
            <a:r>
              <a:rPr spc="-10" dirty="0"/>
              <a:t> </a:t>
            </a:r>
            <a:r>
              <a:rPr dirty="0"/>
              <a:t>include: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5" dirty="0">
                <a:latin typeface="Carlito"/>
                <a:cs typeface="Carlito"/>
              </a:rPr>
              <a:t>→ </a:t>
            </a:r>
            <a:r>
              <a:rPr b="0" spc="-5" dirty="0">
                <a:latin typeface="Carlito"/>
                <a:cs typeface="Carlito"/>
              </a:rPr>
              <a:t>Accelerating economic</a:t>
            </a:r>
            <a:r>
              <a:rPr b="0" spc="-4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growth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dirty="0">
                <a:latin typeface="Carlito"/>
                <a:cs typeface="Carlito"/>
              </a:rPr>
              <a:t>→ Social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progress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dirty="0">
                <a:latin typeface="Carlito"/>
                <a:cs typeface="Carlito"/>
              </a:rPr>
              <a:t>→ </a:t>
            </a:r>
            <a:r>
              <a:rPr b="0" spc="-10" dirty="0">
                <a:latin typeface="Carlito"/>
                <a:cs typeface="Carlito"/>
              </a:rPr>
              <a:t>Cultural development </a:t>
            </a:r>
            <a:r>
              <a:rPr b="0" dirty="0">
                <a:latin typeface="Carlito"/>
                <a:cs typeface="Carlito"/>
              </a:rPr>
              <a:t>among its</a:t>
            </a:r>
            <a:r>
              <a:rPr b="0" spc="-2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members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0" spc="5" dirty="0">
                <a:latin typeface="Carlito"/>
                <a:cs typeface="Carlito"/>
              </a:rPr>
              <a:t>→ </a:t>
            </a:r>
            <a:r>
              <a:rPr b="0" spc="-10" dirty="0">
                <a:latin typeface="Carlito"/>
                <a:cs typeface="Carlito"/>
              </a:rPr>
              <a:t>Protection </a:t>
            </a:r>
            <a:r>
              <a:rPr b="0" dirty="0">
                <a:latin typeface="Carlito"/>
                <a:cs typeface="Carlito"/>
              </a:rPr>
              <a:t>of </a:t>
            </a:r>
            <a:r>
              <a:rPr b="0" spc="-5" dirty="0">
                <a:latin typeface="Carlito"/>
                <a:cs typeface="Carlito"/>
              </a:rPr>
              <a:t>regional peace </a:t>
            </a:r>
            <a:r>
              <a:rPr b="0" dirty="0">
                <a:latin typeface="Carlito"/>
                <a:cs typeface="Carlito"/>
              </a:rPr>
              <a:t>and</a:t>
            </a:r>
            <a:r>
              <a:rPr b="0" spc="-5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stability</a:t>
            </a: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</a:pPr>
            <a:r>
              <a:rPr b="0" dirty="0">
                <a:latin typeface="Carlito"/>
                <a:cs typeface="Carlito"/>
              </a:rPr>
              <a:t>→ </a:t>
            </a:r>
            <a:r>
              <a:rPr b="0" spc="-5" dirty="0">
                <a:latin typeface="Carlito"/>
                <a:cs typeface="Carlito"/>
              </a:rPr>
              <a:t>Opportunities </a:t>
            </a:r>
            <a:r>
              <a:rPr b="0" spc="-15" dirty="0">
                <a:latin typeface="Carlito"/>
                <a:cs typeface="Carlito"/>
              </a:rPr>
              <a:t>for </a:t>
            </a:r>
            <a:r>
              <a:rPr b="0" dirty="0">
                <a:latin typeface="Carlito"/>
                <a:cs typeface="Carlito"/>
              </a:rPr>
              <a:t>member </a:t>
            </a:r>
            <a:r>
              <a:rPr b="0" spc="-5" dirty="0">
                <a:latin typeface="Carlito"/>
                <a:cs typeface="Carlito"/>
              </a:rPr>
              <a:t>countries </a:t>
            </a:r>
            <a:r>
              <a:rPr b="0" spc="-15" dirty="0">
                <a:latin typeface="Carlito"/>
                <a:cs typeface="Carlito"/>
              </a:rPr>
              <a:t>to </a:t>
            </a:r>
            <a:r>
              <a:rPr b="0" spc="-5" dirty="0">
                <a:latin typeface="Carlito"/>
                <a:cs typeface="Carlito"/>
              </a:rPr>
              <a:t>discuss  </a:t>
            </a:r>
            <a:r>
              <a:rPr b="0" spc="-10" dirty="0">
                <a:latin typeface="Carlito"/>
                <a:cs typeface="Carlito"/>
              </a:rPr>
              <a:t>differences</a:t>
            </a:r>
            <a:r>
              <a:rPr b="0" spc="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peacefully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5676" y="228600"/>
            <a:ext cx="763524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814" y="312165"/>
            <a:ext cx="1148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</a:t>
            </a:r>
            <a:r>
              <a:rPr dirty="0"/>
              <a:t>AA</a:t>
            </a:r>
            <a:r>
              <a:rPr spc="-25" dirty="0"/>
              <a:t>R</a:t>
            </a:r>
            <a:r>
              <a:rPr dirty="0"/>
              <a:t>C</a:t>
            </a:r>
          </a:p>
        </p:txBody>
      </p:sp>
      <p:sp>
        <p:nvSpPr>
          <p:cNvPr id="4" name="object 4"/>
          <p:cNvSpPr/>
          <p:nvPr/>
        </p:nvSpPr>
        <p:spPr>
          <a:xfrm>
            <a:off x="7274645" y="1362385"/>
            <a:ext cx="1735828" cy="1885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540" y="1235709"/>
            <a:ext cx="711200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SAARC </a:t>
            </a:r>
            <a:r>
              <a:rPr sz="2000" spc="-10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dirty="0">
                <a:latin typeface="Carlito"/>
                <a:cs typeface="Carlito"/>
              </a:rPr>
              <a:t>South Asian </a:t>
            </a:r>
            <a:r>
              <a:rPr sz="2000" b="1" spc="-5" dirty="0">
                <a:latin typeface="Carlito"/>
                <a:cs typeface="Carlito"/>
              </a:rPr>
              <a:t>Association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spc="-10" dirty="0">
                <a:latin typeface="Carlito"/>
                <a:cs typeface="Carlito"/>
              </a:rPr>
              <a:t>Regional Cooperation</a:t>
            </a:r>
            <a:endParaRPr sz="200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arlito"/>
                <a:cs typeface="Carlito"/>
              </a:rPr>
              <a:t>Headquartered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b="1" spc="-5" dirty="0">
                <a:latin typeface="Carlito"/>
                <a:cs typeface="Carlito"/>
              </a:rPr>
              <a:t>Kathmandu,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Nepal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was established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5" dirty="0">
                <a:latin typeface="Carlito"/>
                <a:cs typeface="Carlito"/>
              </a:rPr>
              <a:t>8</a:t>
            </a:r>
            <a:r>
              <a:rPr sz="1950" b="1" spc="7" baseline="25641" dirty="0">
                <a:latin typeface="Carlito"/>
                <a:cs typeface="Carlito"/>
              </a:rPr>
              <a:t>th </a:t>
            </a:r>
            <a:r>
              <a:rPr sz="2000" b="1" spc="-5" dirty="0">
                <a:latin typeface="Carlito"/>
                <a:cs typeface="Carlito"/>
              </a:rPr>
              <a:t>December</a:t>
            </a:r>
            <a:r>
              <a:rPr sz="2000" b="1" spc="-1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1985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139700">
              <a:lnSpc>
                <a:spcPct val="100000"/>
              </a:lnSpc>
              <a:tabLst>
                <a:tab pos="2044700" algn="l"/>
              </a:tabLst>
            </a:pPr>
            <a:r>
              <a:rPr sz="2000" b="1" spc="-5" dirty="0">
                <a:latin typeface="Carlito"/>
                <a:cs typeface="Carlito"/>
              </a:rPr>
              <a:t>Members:	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10" dirty="0">
                <a:latin typeface="Carlito"/>
                <a:cs typeface="Carlito"/>
              </a:rPr>
              <a:t>SAARC </a:t>
            </a:r>
            <a:r>
              <a:rPr sz="2000" b="1" dirty="0">
                <a:latin typeface="Carlito"/>
                <a:cs typeface="Carlito"/>
              </a:rPr>
              <a:t>policies </a:t>
            </a:r>
            <a:r>
              <a:rPr sz="2000" b="1" spc="-5" dirty="0">
                <a:latin typeface="Carlito"/>
                <a:cs typeface="Carlito"/>
              </a:rPr>
              <a:t>aim </a:t>
            </a:r>
            <a:r>
              <a:rPr sz="2000" b="1" spc="-15" dirty="0">
                <a:latin typeface="Carlito"/>
                <a:cs typeface="Carlito"/>
              </a:rPr>
              <a:t>to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promote: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850" y="6443726"/>
            <a:ext cx="1044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5" dirty="0">
                <a:solidFill>
                  <a:srgbClr val="888888"/>
                </a:solidFill>
                <a:latin typeface="Carlito"/>
                <a:cs typeface="Carlito"/>
              </a:rPr>
              <a:t>Slide 11 /</a:t>
            </a:r>
            <a:r>
              <a:rPr sz="1600" spc="-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610736"/>
            <a:ext cx="1588770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60" dirty="0">
                <a:latin typeface="Carlito"/>
                <a:cs typeface="Carlito"/>
              </a:rPr>
              <a:t>f</a:t>
            </a:r>
            <a:r>
              <a:rPr sz="2000" dirty="0">
                <a:latin typeface="Carlito"/>
                <a:cs typeface="Carlito"/>
              </a:rPr>
              <a:t>g</a:t>
            </a:r>
            <a:r>
              <a:rPr sz="2000" spc="5" dirty="0">
                <a:latin typeface="Carlito"/>
                <a:cs typeface="Carlito"/>
              </a:rPr>
              <a:t>h</a:t>
            </a:r>
            <a:r>
              <a:rPr sz="2000" dirty="0">
                <a:latin typeface="Carlito"/>
                <a:cs typeface="Carlito"/>
              </a:rPr>
              <a:t>ani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Bangladesh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Bhutan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India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881448"/>
            <a:ext cx="1296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5.	Mald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spc="-30" dirty="0">
                <a:latin typeface="Carlito"/>
                <a:cs typeface="Carlito"/>
              </a:rPr>
              <a:t>v</a:t>
            </a:r>
            <a:r>
              <a:rPr sz="2000" dirty="0">
                <a:latin typeface="Carlito"/>
                <a:cs typeface="Carlito"/>
              </a:rPr>
              <a:t>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199126"/>
            <a:ext cx="128524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Nepal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Pakistan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Sri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Lanka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8794" y="3551910"/>
            <a:ext cx="629920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2000" dirty="0">
                <a:latin typeface="Symbol"/>
                <a:cs typeface="Symbol"/>
              </a:rPr>
              <a:t>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rlito"/>
                <a:cs typeface="Carlito"/>
              </a:rPr>
              <a:t>Welfare</a:t>
            </a:r>
            <a:r>
              <a:rPr sz="2000" spc="-5" dirty="0">
                <a:latin typeface="Carlito"/>
                <a:cs typeface="Carlito"/>
              </a:rPr>
              <a:t> economics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Symbol"/>
                <a:cs typeface="Symbol"/>
              </a:rPr>
              <a:t>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rlito"/>
                <a:cs typeface="Carlito"/>
              </a:rPr>
              <a:t>Collective self-reliance </a:t>
            </a:r>
            <a:r>
              <a:rPr sz="2000" dirty="0">
                <a:latin typeface="Carlito"/>
                <a:cs typeface="Carlito"/>
              </a:rPr>
              <a:t>among the </a:t>
            </a:r>
            <a:r>
              <a:rPr sz="2000" spc="-5" dirty="0">
                <a:latin typeface="Carlito"/>
                <a:cs typeface="Carlito"/>
              </a:rPr>
              <a:t>countries of </a:t>
            </a:r>
            <a:r>
              <a:rPr sz="2000" dirty="0">
                <a:latin typeface="Carlito"/>
                <a:cs typeface="Carlito"/>
              </a:rPr>
              <a:t>South Asia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Symbol"/>
                <a:cs typeface="Symbol"/>
              </a:rPr>
              <a:t>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rlito"/>
                <a:cs typeface="Carlito"/>
              </a:rPr>
              <a:t>Accelerate </a:t>
            </a:r>
            <a:r>
              <a:rPr sz="2000" spc="-5" dirty="0">
                <a:latin typeface="Carlito"/>
                <a:cs typeface="Carlito"/>
              </a:rPr>
              <a:t>socio-cultural </a:t>
            </a:r>
            <a:r>
              <a:rPr sz="2000" spc="-10" dirty="0">
                <a:latin typeface="Carlito"/>
                <a:cs typeface="Carlito"/>
              </a:rPr>
              <a:t>development </a:t>
            </a:r>
            <a:r>
              <a:rPr sz="2000" dirty="0">
                <a:latin typeface="Carlito"/>
                <a:cs typeface="Carlito"/>
              </a:rPr>
              <a:t>in the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region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2000" dirty="0">
                <a:latin typeface="Symbol"/>
                <a:cs typeface="Symbol"/>
              </a:rPr>
              <a:t>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rlito"/>
                <a:cs typeface="Carlito"/>
              </a:rPr>
              <a:t>Develop </a:t>
            </a:r>
            <a:r>
              <a:rPr sz="2000" spc="-5" dirty="0">
                <a:latin typeface="Carlito"/>
                <a:cs typeface="Carlito"/>
              </a:rPr>
              <a:t>good </a:t>
            </a:r>
            <a:r>
              <a:rPr sz="2000" spc="-10" dirty="0">
                <a:latin typeface="Carlito"/>
                <a:cs typeface="Carlito"/>
              </a:rPr>
              <a:t>external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relations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7629" y="3447110"/>
            <a:ext cx="20662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Type: </a:t>
            </a:r>
            <a:r>
              <a:rPr sz="1800" b="1" spc="-10" dirty="0">
                <a:latin typeface="Carlito"/>
                <a:cs typeface="Carlito"/>
              </a:rPr>
              <a:t>Free </a:t>
            </a:r>
            <a:r>
              <a:rPr sz="1800" b="1" spc="-30" dirty="0">
                <a:latin typeface="Carlito"/>
                <a:cs typeface="Carlito"/>
              </a:rPr>
              <a:t>Trade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Area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997" y="312165"/>
            <a:ext cx="488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083309"/>
            <a:ext cx="431419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EU </a:t>
            </a:r>
            <a:r>
              <a:rPr sz="2000" spc="-10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5" dirty="0">
                <a:latin typeface="Carlito"/>
                <a:cs typeface="Carlito"/>
              </a:rPr>
              <a:t>European</a:t>
            </a:r>
            <a:r>
              <a:rPr sz="2000" b="1" dirty="0">
                <a:latin typeface="Carlito"/>
                <a:cs typeface="Carlito"/>
              </a:rPr>
              <a:t> Union.</a:t>
            </a:r>
            <a:endParaRPr sz="2000">
              <a:latin typeface="Carlito"/>
              <a:cs typeface="Carlito"/>
            </a:endParaRPr>
          </a:p>
          <a:p>
            <a:pPr marL="76200" marR="68580" algn="just">
              <a:lnSpc>
                <a:spcPct val="175200"/>
              </a:lnSpc>
              <a:spcBef>
                <a:spcPts val="595"/>
              </a:spcBef>
            </a:pPr>
            <a:r>
              <a:rPr sz="2000" spc="-5" dirty="0">
                <a:latin typeface="Carlito"/>
                <a:cs typeface="Carlito"/>
              </a:rPr>
              <a:t>Came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10" dirty="0">
                <a:latin typeface="Carlito"/>
                <a:cs typeface="Carlito"/>
              </a:rPr>
              <a:t>existence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dirty="0">
                <a:latin typeface="Carlito"/>
                <a:cs typeface="Carlito"/>
              </a:rPr>
              <a:t>1</a:t>
            </a:r>
            <a:r>
              <a:rPr sz="1950" b="1" baseline="25641" dirty="0">
                <a:latin typeface="Carlito"/>
                <a:cs typeface="Carlito"/>
              </a:rPr>
              <a:t>st </a:t>
            </a:r>
            <a:r>
              <a:rPr sz="2000" b="1" spc="-5" dirty="0">
                <a:latin typeface="Carlito"/>
                <a:cs typeface="Carlito"/>
              </a:rPr>
              <a:t>January </a:t>
            </a:r>
            <a:r>
              <a:rPr sz="2000" b="1" dirty="0">
                <a:latin typeface="Carlito"/>
                <a:cs typeface="Carlito"/>
              </a:rPr>
              <a:t>1958  </a:t>
            </a: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headquartered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b="1" dirty="0">
                <a:latin typeface="Carlito"/>
                <a:cs typeface="Carlito"/>
              </a:rPr>
              <a:t>Brussels, Belgium 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b="1" dirty="0">
                <a:latin typeface="Carlito"/>
                <a:cs typeface="Carlito"/>
              </a:rPr>
              <a:t>28 </a:t>
            </a:r>
            <a:r>
              <a:rPr sz="1800" b="1" spc="-5" dirty="0">
                <a:latin typeface="Carlito"/>
                <a:cs typeface="Carlito"/>
              </a:rPr>
              <a:t>member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countries</a:t>
            </a:r>
            <a:r>
              <a:rPr sz="1800" spc="-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1143000"/>
            <a:ext cx="3276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3336163"/>
            <a:ext cx="1869439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United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Kingdom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Belgium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Finland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France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Germany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Netherlands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Norway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Poland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Portugal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850" y="6443726"/>
            <a:ext cx="1044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5" dirty="0">
                <a:solidFill>
                  <a:srgbClr val="888888"/>
                </a:solidFill>
                <a:latin typeface="Carlito"/>
                <a:cs typeface="Carlito"/>
              </a:rPr>
              <a:t>Slide 12 /</a:t>
            </a:r>
            <a:r>
              <a:rPr sz="1600" spc="-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805627"/>
            <a:ext cx="226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10. Greece </a:t>
            </a:r>
            <a:r>
              <a:rPr sz="1800" dirty="0">
                <a:latin typeface="Carlito"/>
                <a:cs typeface="Carlito"/>
              </a:rPr>
              <a:t>and 18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775" y="4055745"/>
            <a:ext cx="518604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67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b="1" spc="-5" dirty="0">
                <a:latin typeface="Carlito"/>
                <a:cs typeface="Carlito"/>
              </a:rPr>
              <a:t>January </a:t>
            </a:r>
            <a:r>
              <a:rPr sz="2000" b="1" dirty="0">
                <a:latin typeface="Carlito"/>
                <a:cs typeface="Carlito"/>
              </a:rPr>
              <a:t>1999</a:t>
            </a:r>
            <a:r>
              <a:rPr sz="2000" dirty="0">
                <a:latin typeface="Carlito"/>
                <a:cs typeface="Carlito"/>
              </a:rPr>
              <a:t>, a common </a:t>
            </a:r>
            <a:r>
              <a:rPr sz="2000" spc="-5" dirty="0">
                <a:latin typeface="Carlito"/>
                <a:cs typeface="Carlito"/>
              </a:rPr>
              <a:t>currency </a:t>
            </a:r>
            <a:r>
              <a:rPr sz="2000" b="1" dirty="0">
                <a:latin typeface="Carlito"/>
                <a:cs typeface="Carlito"/>
              </a:rPr>
              <a:t>€</a:t>
            </a:r>
            <a:r>
              <a:rPr sz="2000" b="1" spc="-9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(Euro</a:t>
            </a:r>
            <a:r>
              <a:rPr sz="2000" spc="-5" dirty="0">
                <a:latin typeface="Carlito"/>
                <a:cs typeface="Carlito"/>
              </a:rPr>
              <a:t>)  </a:t>
            </a:r>
            <a:r>
              <a:rPr sz="2000" spc="-10" dirty="0">
                <a:latin typeface="Carlito"/>
                <a:cs typeface="Carlito"/>
              </a:rPr>
              <a:t>was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introduced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EU </a:t>
            </a:r>
            <a:r>
              <a:rPr sz="2000" spc="-20" dirty="0">
                <a:latin typeface="Carlito"/>
                <a:cs typeface="Carlito"/>
              </a:rPr>
              <a:t>offers </a:t>
            </a:r>
            <a:r>
              <a:rPr sz="2000" b="1" spc="-5" dirty="0">
                <a:latin typeface="Carlito"/>
                <a:cs typeface="Carlito"/>
              </a:rPr>
              <a:t>financial aid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developing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countries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828" y="3371215"/>
            <a:ext cx="211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Type: </a:t>
            </a:r>
            <a:r>
              <a:rPr sz="1800" b="1" spc="-5" dirty="0">
                <a:latin typeface="Carlito"/>
                <a:cs typeface="Carlito"/>
              </a:rPr>
              <a:t>Economic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Union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0775" y="5351475"/>
            <a:ext cx="4700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It is a </a:t>
            </a:r>
            <a:r>
              <a:rPr sz="2000" b="1" spc="-10" dirty="0">
                <a:latin typeface="Carlito"/>
                <a:cs typeface="Carlito"/>
              </a:rPr>
              <a:t>strong trade </a:t>
            </a:r>
            <a:r>
              <a:rPr sz="2000" b="1" dirty="0">
                <a:latin typeface="Carlito"/>
                <a:cs typeface="Carlito"/>
              </a:rPr>
              <a:t>bloc </a:t>
            </a:r>
            <a:r>
              <a:rPr sz="2000" spc="-15" dirty="0">
                <a:latin typeface="Carlito"/>
                <a:cs typeface="Carlito"/>
              </a:rPr>
              <a:t>politically, </a:t>
            </a:r>
            <a:r>
              <a:rPr sz="2000" spc="-5" dirty="0">
                <a:latin typeface="Carlito"/>
                <a:cs typeface="Carlito"/>
              </a:rPr>
              <a:t>industrially 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economically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058" y="312165"/>
            <a:ext cx="1053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-40" dirty="0"/>
              <a:t>A</a:t>
            </a:r>
            <a:r>
              <a:rPr spc="-5" dirty="0"/>
              <a:t>CM</a:t>
            </a:r>
          </a:p>
        </p:txBody>
      </p:sp>
      <p:sp>
        <p:nvSpPr>
          <p:cNvPr id="3" name="object 3"/>
          <p:cNvSpPr/>
          <p:nvPr/>
        </p:nvSpPr>
        <p:spPr>
          <a:xfrm>
            <a:off x="5943600" y="1673013"/>
            <a:ext cx="2831726" cy="295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083309"/>
            <a:ext cx="5649595" cy="4789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CACM </a:t>
            </a:r>
            <a:r>
              <a:rPr sz="2000" spc="-10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15" dirty="0">
                <a:latin typeface="Carlito"/>
                <a:cs typeface="Carlito"/>
              </a:rPr>
              <a:t>Central </a:t>
            </a:r>
            <a:r>
              <a:rPr sz="2000" b="1" dirty="0">
                <a:latin typeface="Carlito"/>
                <a:cs typeface="Carlito"/>
              </a:rPr>
              <a:t>American </a:t>
            </a:r>
            <a:r>
              <a:rPr sz="2000" b="1" spc="-5" dirty="0">
                <a:latin typeface="Carlito"/>
                <a:cs typeface="Carlito"/>
              </a:rPr>
              <a:t>Common </a:t>
            </a:r>
            <a:r>
              <a:rPr sz="2000" b="1" spc="-15" dirty="0">
                <a:latin typeface="Carlito"/>
                <a:cs typeface="Carlito"/>
              </a:rPr>
              <a:t>Market.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000" spc="-20" dirty="0">
                <a:latin typeface="Carlito"/>
                <a:cs typeface="Carlito"/>
              </a:rPr>
              <a:t>Type: </a:t>
            </a:r>
            <a:r>
              <a:rPr sz="2000" b="1" spc="-10" dirty="0">
                <a:latin typeface="Carlito"/>
                <a:cs typeface="Carlito"/>
              </a:rPr>
              <a:t>Customs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Union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was established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5" dirty="0">
                <a:latin typeface="Carlito"/>
                <a:cs typeface="Carlito"/>
              </a:rPr>
              <a:t>15</a:t>
            </a:r>
            <a:r>
              <a:rPr sz="1950" b="1" spc="7" baseline="25641" dirty="0">
                <a:latin typeface="Carlito"/>
                <a:cs typeface="Carlito"/>
              </a:rPr>
              <a:t>th </a:t>
            </a:r>
            <a:r>
              <a:rPr sz="2000" b="1" spc="-5" dirty="0">
                <a:latin typeface="Carlito"/>
                <a:cs typeface="Carlito"/>
              </a:rPr>
              <a:t>December</a:t>
            </a:r>
            <a:r>
              <a:rPr sz="2000" b="1" spc="-114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1960.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Headquartered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b="1" spc="-10" dirty="0">
                <a:latin typeface="Carlito"/>
                <a:cs typeface="Carlito"/>
              </a:rPr>
              <a:t>Guatemala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30" dirty="0">
                <a:latin typeface="Carlito"/>
                <a:cs typeface="Carlito"/>
              </a:rPr>
              <a:t>City.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b="1" dirty="0">
                <a:latin typeface="Carlito"/>
                <a:cs typeface="Carlito"/>
              </a:rPr>
              <a:t>5 </a:t>
            </a:r>
            <a:r>
              <a:rPr sz="2000" b="1" spc="-15" dirty="0">
                <a:latin typeface="Carlito"/>
                <a:cs typeface="Carlito"/>
              </a:rPr>
              <a:t>Central </a:t>
            </a:r>
            <a:r>
              <a:rPr sz="2000" b="1" dirty="0">
                <a:latin typeface="Carlito"/>
                <a:cs typeface="Carlito"/>
              </a:rPr>
              <a:t>American member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countries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Carlito"/>
                <a:cs typeface="Carlito"/>
              </a:rPr>
              <a:t>Guatemala</a:t>
            </a:r>
            <a:endParaRPr sz="20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Carlito"/>
                <a:cs typeface="Carlito"/>
              </a:rPr>
              <a:t>Honduras</a:t>
            </a:r>
            <a:endParaRPr sz="20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Carlito"/>
                <a:cs typeface="Carlito"/>
              </a:rPr>
              <a:t>El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Salvador</a:t>
            </a:r>
            <a:endParaRPr sz="20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Carlito"/>
                <a:cs typeface="Carlito"/>
              </a:rPr>
              <a:t>Nicaragua</a:t>
            </a:r>
            <a:endParaRPr sz="2000">
              <a:latin typeface="Carlito"/>
              <a:cs typeface="Carlito"/>
            </a:endParaRPr>
          </a:p>
          <a:p>
            <a:pPr marL="431800" indent="-3429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000" spc="-15" dirty="0">
                <a:latin typeface="Carlito"/>
                <a:cs typeface="Carlito"/>
              </a:rPr>
              <a:t>Costa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Rica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2850" y="6443726"/>
            <a:ext cx="1044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5" dirty="0">
                <a:solidFill>
                  <a:srgbClr val="888888"/>
                </a:solidFill>
                <a:latin typeface="Carlito"/>
                <a:cs typeface="Carlito"/>
              </a:rPr>
              <a:t>Slide 13 /</a:t>
            </a:r>
            <a:r>
              <a:rPr sz="1600" spc="-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312165"/>
            <a:ext cx="1056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ALADI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9509"/>
            <a:ext cx="525145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ALADI is a Spanish </a:t>
            </a:r>
            <a:r>
              <a:rPr sz="2000" spc="-5" dirty="0">
                <a:latin typeface="Carlito"/>
                <a:cs typeface="Carlito"/>
              </a:rPr>
              <a:t>abbreviation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spc="-5" dirty="0">
                <a:latin typeface="Carlito"/>
                <a:cs typeface="Carlito"/>
              </a:rPr>
              <a:t>Latin</a:t>
            </a:r>
            <a:r>
              <a:rPr sz="2000" b="1" spc="-9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American  </a:t>
            </a:r>
            <a:r>
              <a:rPr sz="2000" b="1" spc="-15" dirty="0">
                <a:latin typeface="Carlito"/>
                <a:cs typeface="Carlito"/>
              </a:rPr>
              <a:t>Integration</a:t>
            </a:r>
            <a:r>
              <a:rPr sz="2000" b="1" spc="-5" dirty="0">
                <a:latin typeface="Carlito"/>
                <a:cs typeface="Carlito"/>
              </a:rPr>
              <a:t> Association.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established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b="1" dirty="0">
                <a:latin typeface="Carlito"/>
                <a:cs typeface="Carlito"/>
              </a:rPr>
              <a:t>12 </a:t>
            </a:r>
            <a:r>
              <a:rPr sz="2000" b="1" spc="-5" dirty="0">
                <a:latin typeface="Carlito"/>
                <a:cs typeface="Carlito"/>
              </a:rPr>
              <a:t>August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1980</a:t>
            </a:r>
            <a:endParaRPr sz="2000">
              <a:latin typeface="Carlito"/>
              <a:cs typeface="Carlito"/>
            </a:endParaRPr>
          </a:p>
          <a:p>
            <a:pPr marL="12700" marR="9461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replaced </a:t>
            </a:r>
            <a:r>
              <a:rPr sz="2000" b="1" spc="-5" dirty="0">
                <a:latin typeface="Carlito"/>
                <a:cs typeface="Carlito"/>
              </a:rPr>
              <a:t>Latin American </a:t>
            </a:r>
            <a:r>
              <a:rPr sz="2000" b="1" spc="-10" dirty="0">
                <a:latin typeface="Carlito"/>
                <a:cs typeface="Carlito"/>
              </a:rPr>
              <a:t>Free </a:t>
            </a:r>
            <a:r>
              <a:rPr sz="2000" b="1" spc="-35" dirty="0">
                <a:latin typeface="Carlito"/>
                <a:cs typeface="Carlito"/>
              </a:rPr>
              <a:t>Trade </a:t>
            </a:r>
            <a:r>
              <a:rPr sz="2000" b="1" spc="-10" dirty="0">
                <a:latin typeface="Carlito"/>
                <a:cs typeface="Carlito"/>
              </a:rPr>
              <a:t>Agreement  </a:t>
            </a:r>
            <a:r>
              <a:rPr sz="2000" b="1" spc="-20" dirty="0">
                <a:latin typeface="Carlito"/>
                <a:cs typeface="Carlito"/>
              </a:rPr>
              <a:t>(LAFTA)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1295400"/>
            <a:ext cx="25146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28028" y="3447110"/>
            <a:ext cx="2113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Type: </a:t>
            </a:r>
            <a:r>
              <a:rPr sz="1800" b="1" spc="-5" dirty="0">
                <a:latin typeface="Carlito"/>
                <a:cs typeface="Carlito"/>
              </a:rPr>
              <a:t>Economic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Union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2850" y="6443726"/>
            <a:ext cx="1044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5" dirty="0">
                <a:solidFill>
                  <a:srgbClr val="888888"/>
                </a:solidFill>
                <a:latin typeface="Carlito"/>
                <a:cs typeface="Carlito"/>
              </a:rPr>
              <a:t>Slide 14 /</a:t>
            </a:r>
            <a:r>
              <a:rPr sz="1600" spc="-7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293186"/>
            <a:ext cx="2967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b="1" dirty="0">
                <a:latin typeface="Carlito"/>
                <a:cs typeface="Carlito"/>
              </a:rPr>
              <a:t>13 </a:t>
            </a:r>
            <a:r>
              <a:rPr sz="2000" b="1" spc="-5" dirty="0">
                <a:latin typeface="Carlito"/>
                <a:cs typeface="Carlito"/>
              </a:rPr>
              <a:t>member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countries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903345"/>
            <a:ext cx="13779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-25" dirty="0">
                <a:latin typeface="Carlito"/>
                <a:cs typeface="Carlito"/>
              </a:rPr>
              <a:t>r</a:t>
            </a:r>
            <a:r>
              <a:rPr sz="2000" spc="-10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tina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Bolivia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Brazil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Chile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122240"/>
            <a:ext cx="13474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Colombia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Cuba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Panama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194" y="3903345"/>
            <a:ext cx="14249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Mexico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Paraguay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Ecuador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Peru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Uruguay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Venezuela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175" y="3979545"/>
            <a:ext cx="1489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ALADI </a:t>
            </a:r>
            <a:r>
              <a:rPr sz="2000" b="1" spc="-5" dirty="0">
                <a:latin typeface="Carlito"/>
                <a:cs typeface="Carlito"/>
              </a:rPr>
              <a:t>aims</a:t>
            </a:r>
            <a:r>
              <a:rPr sz="2000" b="1" spc="-8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at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175" y="4589145"/>
            <a:ext cx="474853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Harmonious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balanced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socio-economic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development</a:t>
            </a:r>
            <a:endParaRPr sz="2000">
              <a:latin typeface="Carlito"/>
              <a:cs typeface="Carlito"/>
            </a:endParaRPr>
          </a:p>
          <a:p>
            <a:pPr marL="355600" marR="601345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Progressive establishment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Latin-  American Common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Market.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1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388365"/>
            <a:ext cx="3626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 </a:t>
            </a:r>
            <a:r>
              <a:rPr dirty="0"/>
              <a:t>is a </a:t>
            </a:r>
            <a:r>
              <a:rPr spc="-50" dirty="0"/>
              <a:t>Trade</a:t>
            </a:r>
            <a:r>
              <a:rPr spc="-80" dirty="0"/>
              <a:t> </a:t>
            </a:r>
            <a:r>
              <a:rPr dirty="0"/>
              <a:t>Bloc?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7390130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countries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→	Which </a:t>
            </a:r>
            <a:r>
              <a:rPr sz="2400" spc="-10" dirty="0">
                <a:latin typeface="Carlito"/>
                <a:cs typeface="Carlito"/>
              </a:rPr>
              <a:t>are geographically </a:t>
            </a:r>
            <a:r>
              <a:rPr sz="2400" dirty="0">
                <a:latin typeface="Carlito"/>
                <a:cs typeface="Carlito"/>
              </a:rPr>
              <a:t>close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other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→	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spc="-10" dirty="0">
                <a:latin typeface="Carlito"/>
                <a:cs typeface="Carlito"/>
              </a:rPr>
              <a:t>trade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policies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→	With their mutual </a:t>
            </a:r>
            <a:r>
              <a:rPr sz="2400" spc="-15" dirty="0">
                <a:latin typeface="Carlito"/>
                <a:cs typeface="Carlito"/>
              </a:rPr>
              <a:t>co-operation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free flow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0" dirty="0">
                <a:latin typeface="Carlito"/>
                <a:cs typeface="Carlito"/>
              </a:rPr>
              <a:t> goods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Carlito"/>
                <a:cs typeface="Carlito"/>
              </a:rPr>
              <a:t>Trade </a:t>
            </a:r>
            <a:r>
              <a:rPr sz="2400" spc="-5" dirty="0">
                <a:latin typeface="Carlito"/>
                <a:cs typeface="Carlito"/>
              </a:rPr>
              <a:t>blocs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liberal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member </a:t>
            </a:r>
            <a:r>
              <a:rPr sz="2400" spc="-10" dirty="0">
                <a:latin typeface="Carlito"/>
                <a:cs typeface="Carlito"/>
              </a:rPr>
              <a:t>countries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non-member </a:t>
            </a:r>
            <a:r>
              <a:rPr sz="2400" spc="-10" dirty="0">
                <a:latin typeface="Carlito"/>
                <a:cs typeface="Carlito"/>
              </a:rPr>
              <a:t>countries</a:t>
            </a:r>
            <a:endParaRPr sz="2400">
              <a:latin typeface="Carlito"/>
              <a:cs typeface="Carlito"/>
            </a:endParaRPr>
          </a:p>
          <a:p>
            <a:pPr marL="12700" marR="150495">
              <a:lnSpc>
                <a:spcPct val="100000"/>
              </a:lnSpc>
              <a:spcBef>
                <a:spcPts val="2039"/>
              </a:spcBef>
            </a:pPr>
            <a:r>
              <a:rPr sz="2400" spc="-10" dirty="0">
                <a:latin typeface="Carlito"/>
                <a:cs typeface="Carlito"/>
              </a:rPr>
              <a:t>They </a:t>
            </a:r>
            <a:r>
              <a:rPr sz="2400" spc="-15" dirty="0">
                <a:latin typeface="Carlito"/>
                <a:cs typeface="Carlito"/>
              </a:rPr>
              <a:t>facilitate </a:t>
            </a:r>
            <a:r>
              <a:rPr sz="2400" spc="-10" dirty="0">
                <a:latin typeface="Carlito"/>
                <a:cs typeface="Carlito"/>
              </a:rPr>
              <a:t>trade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member </a:t>
            </a:r>
            <a:r>
              <a:rPr sz="2400" spc="-10" dirty="0">
                <a:latin typeface="Carlito"/>
                <a:cs typeface="Carlito"/>
              </a:rPr>
              <a:t>countries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5" dirty="0">
                <a:latin typeface="Carlito"/>
                <a:cs typeface="Carlito"/>
              </a:rPr>
              <a:t>but  </a:t>
            </a: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10" dirty="0">
                <a:latin typeface="Carlito"/>
                <a:cs typeface="Carlito"/>
              </a:rPr>
              <a:t>barriers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trade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member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countries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794" y="312165"/>
            <a:ext cx="3435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 </a:t>
            </a:r>
            <a:r>
              <a:rPr dirty="0"/>
              <a:t>of </a:t>
            </a:r>
            <a:r>
              <a:rPr spc="-50" dirty="0"/>
              <a:t>Trade</a:t>
            </a:r>
            <a:r>
              <a:rPr spc="-45" dirty="0"/>
              <a:t> </a:t>
            </a:r>
            <a:r>
              <a:rPr dirty="0"/>
              <a:t>Blocs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9952" y="1805876"/>
            <a:ext cx="7309484" cy="2527935"/>
            <a:chOff x="889952" y="1805876"/>
            <a:chExt cx="7309484" cy="2527935"/>
          </a:xfrm>
        </p:grpSpPr>
        <p:sp>
          <p:nvSpPr>
            <p:cNvPr id="4" name="object 4"/>
            <p:cNvSpPr/>
            <p:nvPr/>
          </p:nvSpPr>
          <p:spPr>
            <a:xfrm>
              <a:off x="6729222" y="3973830"/>
              <a:ext cx="1457325" cy="346710"/>
            </a:xfrm>
            <a:custGeom>
              <a:avLst/>
              <a:gdLst/>
              <a:ahLst/>
              <a:cxnLst/>
              <a:rect l="l" t="t" r="r" b="b"/>
              <a:pathLst>
                <a:path w="1457325" h="346710">
                  <a:moveTo>
                    <a:pt x="728472" y="0"/>
                  </a:moveTo>
                  <a:lnTo>
                    <a:pt x="728472" y="236220"/>
                  </a:lnTo>
                  <a:lnTo>
                    <a:pt x="1456944" y="236220"/>
                  </a:lnTo>
                  <a:lnTo>
                    <a:pt x="1456944" y="346710"/>
                  </a:lnTo>
                </a:path>
                <a:path w="1457325" h="346710">
                  <a:moveTo>
                    <a:pt x="728472" y="0"/>
                  </a:moveTo>
                  <a:lnTo>
                    <a:pt x="728472" y="236220"/>
                  </a:lnTo>
                  <a:lnTo>
                    <a:pt x="0" y="236220"/>
                  </a:lnTo>
                  <a:lnTo>
                    <a:pt x="0" y="346710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1441" y="2576322"/>
              <a:ext cx="5827395" cy="641350"/>
            </a:xfrm>
            <a:custGeom>
              <a:avLst/>
              <a:gdLst/>
              <a:ahLst/>
              <a:cxnLst/>
              <a:rect l="l" t="t" r="r" b="b"/>
              <a:pathLst>
                <a:path w="5827395" h="641350">
                  <a:moveTo>
                    <a:pt x="2883408" y="0"/>
                  </a:moveTo>
                  <a:lnTo>
                    <a:pt x="2883408" y="530605"/>
                  </a:lnTo>
                  <a:lnTo>
                    <a:pt x="5826886" y="530605"/>
                  </a:lnTo>
                  <a:lnTo>
                    <a:pt x="5826886" y="641095"/>
                  </a:lnTo>
                </a:path>
                <a:path w="5827395" h="641350">
                  <a:moveTo>
                    <a:pt x="2883408" y="0"/>
                  </a:moveTo>
                  <a:lnTo>
                    <a:pt x="2883408" y="530605"/>
                  </a:lnTo>
                  <a:lnTo>
                    <a:pt x="3641725" y="530605"/>
                  </a:lnTo>
                  <a:lnTo>
                    <a:pt x="3641725" y="641095"/>
                  </a:lnTo>
                </a:path>
                <a:path w="5827395" h="641350">
                  <a:moveTo>
                    <a:pt x="2883916" y="0"/>
                  </a:moveTo>
                  <a:lnTo>
                    <a:pt x="2883916" y="530605"/>
                  </a:lnTo>
                  <a:lnTo>
                    <a:pt x="2185416" y="530605"/>
                  </a:lnTo>
                  <a:lnTo>
                    <a:pt x="2185416" y="641095"/>
                  </a:lnTo>
                </a:path>
                <a:path w="5827395" h="641350">
                  <a:moveTo>
                    <a:pt x="2883788" y="0"/>
                  </a:moveTo>
                  <a:lnTo>
                    <a:pt x="2883788" y="530605"/>
                  </a:lnTo>
                  <a:lnTo>
                    <a:pt x="0" y="530605"/>
                  </a:lnTo>
                  <a:lnTo>
                    <a:pt x="0" y="641095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8966" y="1818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5">
                  <a:moveTo>
                    <a:pt x="1116076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2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5"/>
                  </a:lnTo>
                  <a:lnTo>
                    <a:pt x="1191768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8966" y="1818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5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1"/>
                  </a:lnTo>
                  <a:lnTo>
                    <a:pt x="1191768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2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1554" y="1945386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1116203" y="0"/>
                  </a:moveTo>
                  <a:lnTo>
                    <a:pt x="75565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4"/>
                  </a:lnTo>
                  <a:lnTo>
                    <a:pt x="0" y="680338"/>
                  </a:lnTo>
                  <a:lnTo>
                    <a:pt x="5931" y="709773"/>
                  </a:lnTo>
                  <a:lnTo>
                    <a:pt x="22113" y="733790"/>
                  </a:lnTo>
                  <a:lnTo>
                    <a:pt x="46130" y="749972"/>
                  </a:lnTo>
                  <a:lnTo>
                    <a:pt x="75565" y="755903"/>
                  </a:lnTo>
                  <a:lnTo>
                    <a:pt x="1116203" y="755903"/>
                  </a:lnTo>
                  <a:lnTo>
                    <a:pt x="1145637" y="749972"/>
                  </a:lnTo>
                  <a:lnTo>
                    <a:pt x="1169654" y="733790"/>
                  </a:lnTo>
                  <a:lnTo>
                    <a:pt x="1185836" y="709773"/>
                  </a:lnTo>
                  <a:lnTo>
                    <a:pt x="1191768" y="680338"/>
                  </a:lnTo>
                  <a:lnTo>
                    <a:pt x="1191768" y="75564"/>
                  </a:lnTo>
                  <a:lnTo>
                    <a:pt x="1185836" y="46130"/>
                  </a:lnTo>
                  <a:lnTo>
                    <a:pt x="1169654" y="22113"/>
                  </a:lnTo>
                  <a:lnTo>
                    <a:pt x="1145637" y="5931"/>
                  </a:lnTo>
                  <a:lnTo>
                    <a:pt x="111620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1554" y="1945386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0" y="75564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5" y="0"/>
                  </a:lnTo>
                  <a:lnTo>
                    <a:pt x="1116203" y="0"/>
                  </a:lnTo>
                  <a:lnTo>
                    <a:pt x="1145637" y="5931"/>
                  </a:lnTo>
                  <a:lnTo>
                    <a:pt x="1169654" y="22113"/>
                  </a:lnTo>
                  <a:lnTo>
                    <a:pt x="1185836" y="46130"/>
                  </a:lnTo>
                  <a:lnTo>
                    <a:pt x="1191768" y="75564"/>
                  </a:lnTo>
                  <a:lnTo>
                    <a:pt x="1191768" y="680338"/>
                  </a:lnTo>
                  <a:lnTo>
                    <a:pt x="1185836" y="709773"/>
                  </a:lnTo>
                  <a:lnTo>
                    <a:pt x="1169654" y="733790"/>
                  </a:lnTo>
                  <a:lnTo>
                    <a:pt x="1145637" y="749972"/>
                  </a:lnTo>
                  <a:lnTo>
                    <a:pt x="1116203" y="755903"/>
                  </a:lnTo>
                  <a:lnTo>
                    <a:pt x="75565" y="755903"/>
                  </a:lnTo>
                  <a:lnTo>
                    <a:pt x="46130" y="749972"/>
                  </a:lnTo>
                  <a:lnTo>
                    <a:pt x="22113" y="733790"/>
                  </a:lnTo>
                  <a:lnTo>
                    <a:pt x="5931" y="709773"/>
                  </a:lnTo>
                  <a:lnTo>
                    <a:pt x="0" y="680338"/>
                  </a:lnTo>
                  <a:lnTo>
                    <a:pt x="0" y="7556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969" y="3973830"/>
              <a:ext cx="4371340" cy="346710"/>
            </a:xfrm>
            <a:custGeom>
              <a:avLst/>
              <a:gdLst/>
              <a:ahLst/>
              <a:cxnLst/>
              <a:rect l="l" t="t" r="r" b="b"/>
              <a:pathLst>
                <a:path w="4371340" h="346710">
                  <a:moveTo>
                    <a:pt x="728472" y="0"/>
                  </a:moveTo>
                  <a:lnTo>
                    <a:pt x="728472" y="236220"/>
                  </a:lnTo>
                  <a:lnTo>
                    <a:pt x="1456944" y="236220"/>
                  </a:lnTo>
                  <a:lnTo>
                    <a:pt x="1456944" y="346710"/>
                  </a:lnTo>
                </a:path>
                <a:path w="4371340" h="346710">
                  <a:moveTo>
                    <a:pt x="728472" y="0"/>
                  </a:moveTo>
                  <a:lnTo>
                    <a:pt x="728472" y="236220"/>
                  </a:lnTo>
                  <a:lnTo>
                    <a:pt x="0" y="236220"/>
                  </a:lnTo>
                  <a:lnTo>
                    <a:pt x="0" y="346710"/>
                  </a:lnTo>
                </a:path>
                <a:path w="4371340" h="346710">
                  <a:moveTo>
                    <a:pt x="2913888" y="0"/>
                  </a:moveTo>
                  <a:lnTo>
                    <a:pt x="2913888" y="346710"/>
                  </a:lnTo>
                </a:path>
                <a:path w="4371340" h="346710">
                  <a:moveTo>
                    <a:pt x="4370832" y="0"/>
                  </a:moveTo>
                  <a:lnTo>
                    <a:pt x="4370832" y="346710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47209" y="1987042"/>
            <a:ext cx="60007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480" marR="5080" indent="-18415">
              <a:lnSpc>
                <a:spcPts val="2210"/>
              </a:lnSpc>
              <a:spcBef>
                <a:spcPts val="335"/>
              </a:spcBef>
            </a:pPr>
            <a:r>
              <a:rPr sz="2000" spc="-125" dirty="0">
                <a:latin typeface="Carlito"/>
                <a:cs typeface="Carlito"/>
              </a:rPr>
              <a:t>T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ade  Blocs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2540" y="3203384"/>
            <a:ext cx="1350645" cy="909955"/>
            <a:chOff x="1022540" y="3203384"/>
            <a:chExt cx="1350645" cy="909955"/>
          </a:xfrm>
        </p:grpSpPr>
        <p:sp>
          <p:nvSpPr>
            <p:cNvPr id="13" name="object 13"/>
            <p:cNvSpPr/>
            <p:nvPr/>
          </p:nvSpPr>
          <p:spPr>
            <a:xfrm>
              <a:off x="1035557" y="3216402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5" y="0"/>
                  </a:moveTo>
                  <a:lnTo>
                    <a:pt x="75742" y="0"/>
                  </a:lnTo>
                  <a:lnTo>
                    <a:pt x="46259" y="5951"/>
                  </a:lnTo>
                  <a:lnTo>
                    <a:pt x="22183" y="22177"/>
                  </a:lnTo>
                  <a:lnTo>
                    <a:pt x="5951" y="46237"/>
                  </a:lnTo>
                  <a:lnTo>
                    <a:pt x="0" y="75692"/>
                  </a:lnTo>
                  <a:lnTo>
                    <a:pt x="0" y="681736"/>
                  </a:lnTo>
                  <a:lnTo>
                    <a:pt x="5951" y="711190"/>
                  </a:lnTo>
                  <a:lnTo>
                    <a:pt x="22183" y="735250"/>
                  </a:lnTo>
                  <a:lnTo>
                    <a:pt x="46259" y="751476"/>
                  </a:lnTo>
                  <a:lnTo>
                    <a:pt x="75742" y="757428"/>
                  </a:lnTo>
                  <a:lnTo>
                    <a:pt x="1116075" y="757428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7" y="681736"/>
                  </a:lnTo>
                  <a:lnTo>
                    <a:pt x="1191767" y="75692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5557" y="3216402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2"/>
                  </a:moveTo>
                  <a:lnTo>
                    <a:pt x="5951" y="46237"/>
                  </a:lnTo>
                  <a:lnTo>
                    <a:pt x="22183" y="22177"/>
                  </a:lnTo>
                  <a:lnTo>
                    <a:pt x="46259" y="5951"/>
                  </a:lnTo>
                  <a:lnTo>
                    <a:pt x="75742" y="0"/>
                  </a:lnTo>
                  <a:lnTo>
                    <a:pt x="1116075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7" y="75692"/>
                  </a:lnTo>
                  <a:lnTo>
                    <a:pt x="1191767" y="681736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5" y="757428"/>
                  </a:lnTo>
                  <a:lnTo>
                    <a:pt x="75742" y="757428"/>
                  </a:lnTo>
                  <a:lnTo>
                    <a:pt x="46259" y="751476"/>
                  </a:lnTo>
                  <a:lnTo>
                    <a:pt x="22183" y="735250"/>
                  </a:lnTo>
                  <a:lnTo>
                    <a:pt x="5951" y="711190"/>
                  </a:lnTo>
                  <a:lnTo>
                    <a:pt x="0" y="681736"/>
                  </a:lnTo>
                  <a:lnTo>
                    <a:pt x="0" y="756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8145" y="3342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742" y="0"/>
                  </a:lnTo>
                  <a:lnTo>
                    <a:pt x="46259" y="5951"/>
                  </a:lnTo>
                  <a:lnTo>
                    <a:pt x="22183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83" y="735250"/>
                  </a:lnTo>
                  <a:lnTo>
                    <a:pt x="46259" y="751476"/>
                  </a:lnTo>
                  <a:lnTo>
                    <a:pt x="75742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7" y="681735"/>
                  </a:lnTo>
                  <a:lnTo>
                    <a:pt x="1191767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8145" y="3342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83" y="22177"/>
                  </a:lnTo>
                  <a:lnTo>
                    <a:pt x="46259" y="5951"/>
                  </a:lnTo>
                  <a:lnTo>
                    <a:pt x="75742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7" y="75691"/>
                  </a:lnTo>
                  <a:lnTo>
                    <a:pt x="1191767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742" y="757427"/>
                  </a:lnTo>
                  <a:lnTo>
                    <a:pt x="46259" y="751476"/>
                  </a:lnTo>
                  <a:lnTo>
                    <a:pt x="22183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61617" y="3419347"/>
            <a:ext cx="1001394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83845" marR="5080" indent="-271780">
              <a:lnSpc>
                <a:spcPts val="1970"/>
              </a:lnSpc>
              <a:spcBef>
                <a:spcPts val="325"/>
              </a:spcBef>
            </a:pPr>
            <a:r>
              <a:rPr sz="1800" spc="-10" dirty="0">
                <a:latin typeface="Carlito"/>
                <a:cs typeface="Carlito"/>
              </a:rPr>
              <a:t>Free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Trade  </a:t>
            </a:r>
            <a:r>
              <a:rPr sz="1800" spc="-10" dirty="0">
                <a:latin typeface="Carlito"/>
                <a:cs typeface="Carlito"/>
              </a:rPr>
              <a:t>Area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4068" y="4308284"/>
            <a:ext cx="1350645" cy="908685"/>
            <a:chOff x="294068" y="4308284"/>
            <a:chExt cx="1350645" cy="908685"/>
          </a:xfrm>
        </p:grpSpPr>
        <p:sp>
          <p:nvSpPr>
            <p:cNvPr id="19" name="object 19"/>
            <p:cNvSpPr/>
            <p:nvPr/>
          </p:nvSpPr>
          <p:spPr>
            <a:xfrm>
              <a:off x="307086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1116202" y="0"/>
                  </a:moveTo>
                  <a:lnTo>
                    <a:pt x="75590" y="0"/>
                  </a:lnTo>
                  <a:lnTo>
                    <a:pt x="46168" y="5931"/>
                  </a:lnTo>
                  <a:lnTo>
                    <a:pt x="22140" y="22113"/>
                  </a:lnTo>
                  <a:lnTo>
                    <a:pt x="5940" y="46130"/>
                  </a:lnTo>
                  <a:lnTo>
                    <a:pt x="0" y="75565"/>
                  </a:lnTo>
                  <a:lnTo>
                    <a:pt x="0" y="680339"/>
                  </a:lnTo>
                  <a:lnTo>
                    <a:pt x="5940" y="709773"/>
                  </a:lnTo>
                  <a:lnTo>
                    <a:pt x="22140" y="733790"/>
                  </a:lnTo>
                  <a:lnTo>
                    <a:pt x="46168" y="749972"/>
                  </a:lnTo>
                  <a:lnTo>
                    <a:pt x="75590" y="755904"/>
                  </a:lnTo>
                  <a:lnTo>
                    <a:pt x="1116202" y="755904"/>
                  </a:lnTo>
                  <a:lnTo>
                    <a:pt x="1145637" y="749972"/>
                  </a:lnTo>
                  <a:lnTo>
                    <a:pt x="1169654" y="733790"/>
                  </a:lnTo>
                  <a:lnTo>
                    <a:pt x="1185836" y="709773"/>
                  </a:lnTo>
                  <a:lnTo>
                    <a:pt x="1191768" y="680339"/>
                  </a:lnTo>
                  <a:lnTo>
                    <a:pt x="1191768" y="75565"/>
                  </a:lnTo>
                  <a:lnTo>
                    <a:pt x="1185836" y="46130"/>
                  </a:lnTo>
                  <a:lnTo>
                    <a:pt x="1169654" y="22113"/>
                  </a:lnTo>
                  <a:lnTo>
                    <a:pt x="1145637" y="5931"/>
                  </a:lnTo>
                  <a:lnTo>
                    <a:pt x="111620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086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0" y="75565"/>
                  </a:moveTo>
                  <a:lnTo>
                    <a:pt x="5940" y="46130"/>
                  </a:lnTo>
                  <a:lnTo>
                    <a:pt x="22140" y="22113"/>
                  </a:lnTo>
                  <a:lnTo>
                    <a:pt x="46168" y="5931"/>
                  </a:lnTo>
                  <a:lnTo>
                    <a:pt x="75590" y="0"/>
                  </a:lnTo>
                  <a:lnTo>
                    <a:pt x="1116202" y="0"/>
                  </a:lnTo>
                  <a:lnTo>
                    <a:pt x="1145637" y="5931"/>
                  </a:lnTo>
                  <a:lnTo>
                    <a:pt x="1169654" y="22113"/>
                  </a:lnTo>
                  <a:lnTo>
                    <a:pt x="1185836" y="46130"/>
                  </a:lnTo>
                  <a:lnTo>
                    <a:pt x="1191768" y="75565"/>
                  </a:lnTo>
                  <a:lnTo>
                    <a:pt x="1191768" y="680339"/>
                  </a:lnTo>
                  <a:lnTo>
                    <a:pt x="1185836" y="709773"/>
                  </a:lnTo>
                  <a:lnTo>
                    <a:pt x="1169654" y="733790"/>
                  </a:lnTo>
                  <a:lnTo>
                    <a:pt x="1145637" y="749972"/>
                  </a:lnTo>
                  <a:lnTo>
                    <a:pt x="1116202" y="755904"/>
                  </a:lnTo>
                  <a:lnTo>
                    <a:pt x="75590" y="755904"/>
                  </a:lnTo>
                  <a:lnTo>
                    <a:pt x="46168" y="749972"/>
                  </a:lnTo>
                  <a:lnTo>
                    <a:pt x="22140" y="733790"/>
                  </a:lnTo>
                  <a:lnTo>
                    <a:pt x="5940" y="709773"/>
                  </a:lnTo>
                  <a:lnTo>
                    <a:pt x="0" y="680339"/>
                  </a:lnTo>
                  <a:lnTo>
                    <a:pt x="0" y="75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674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742" y="0"/>
                  </a:lnTo>
                  <a:lnTo>
                    <a:pt x="46259" y="5951"/>
                  </a:lnTo>
                  <a:lnTo>
                    <a:pt x="22183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83" y="735250"/>
                  </a:lnTo>
                  <a:lnTo>
                    <a:pt x="46259" y="751476"/>
                  </a:lnTo>
                  <a:lnTo>
                    <a:pt x="75742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5"/>
                  </a:lnTo>
                  <a:lnTo>
                    <a:pt x="1191768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9674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83" y="22177"/>
                  </a:lnTo>
                  <a:lnTo>
                    <a:pt x="46259" y="5951"/>
                  </a:lnTo>
                  <a:lnTo>
                    <a:pt x="75742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1"/>
                  </a:lnTo>
                  <a:lnTo>
                    <a:pt x="1191768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742" y="757427"/>
                  </a:lnTo>
                  <a:lnTo>
                    <a:pt x="46259" y="751476"/>
                  </a:lnTo>
                  <a:lnTo>
                    <a:pt x="22183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6076" y="4648580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NAF</a:t>
            </a:r>
            <a:r>
              <a:rPr sz="1800" spc="-14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51012" y="4308284"/>
            <a:ext cx="1350645" cy="908685"/>
            <a:chOff x="1751012" y="4308284"/>
            <a:chExt cx="1350645" cy="908685"/>
          </a:xfrm>
        </p:grpSpPr>
        <p:sp>
          <p:nvSpPr>
            <p:cNvPr id="25" name="object 25"/>
            <p:cNvSpPr/>
            <p:nvPr/>
          </p:nvSpPr>
          <p:spPr>
            <a:xfrm>
              <a:off x="1764029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1116202" y="0"/>
                  </a:moveTo>
                  <a:lnTo>
                    <a:pt x="75564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5"/>
                  </a:lnTo>
                  <a:lnTo>
                    <a:pt x="0" y="680339"/>
                  </a:lnTo>
                  <a:lnTo>
                    <a:pt x="5931" y="709773"/>
                  </a:lnTo>
                  <a:lnTo>
                    <a:pt x="22113" y="733790"/>
                  </a:lnTo>
                  <a:lnTo>
                    <a:pt x="46130" y="749972"/>
                  </a:lnTo>
                  <a:lnTo>
                    <a:pt x="75564" y="755904"/>
                  </a:lnTo>
                  <a:lnTo>
                    <a:pt x="1116202" y="755904"/>
                  </a:lnTo>
                  <a:lnTo>
                    <a:pt x="1145637" y="749972"/>
                  </a:lnTo>
                  <a:lnTo>
                    <a:pt x="1169654" y="733790"/>
                  </a:lnTo>
                  <a:lnTo>
                    <a:pt x="1185836" y="709773"/>
                  </a:lnTo>
                  <a:lnTo>
                    <a:pt x="1191768" y="680339"/>
                  </a:lnTo>
                  <a:lnTo>
                    <a:pt x="1191768" y="75565"/>
                  </a:lnTo>
                  <a:lnTo>
                    <a:pt x="1185836" y="46130"/>
                  </a:lnTo>
                  <a:lnTo>
                    <a:pt x="1169654" y="22113"/>
                  </a:lnTo>
                  <a:lnTo>
                    <a:pt x="1145637" y="5931"/>
                  </a:lnTo>
                  <a:lnTo>
                    <a:pt x="111620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4029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0" y="75565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4" y="0"/>
                  </a:lnTo>
                  <a:lnTo>
                    <a:pt x="1116202" y="0"/>
                  </a:lnTo>
                  <a:lnTo>
                    <a:pt x="1145637" y="5931"/>
                  </a:lnTo>
                  <a:lnTo>
                    <a:pt x="1169654" y="22113"/>
                  </a:lnTo>
                  <a:lnTo>
                    <a:pt x="1185836" y="46130"/>
                  </a:lnTo>
                  <a:lnTo>
                    <a:pt x="1191768" y="75565"/>
                  </a:lnTo>
                  <a:lnTo>
                    <a:pt x="1191768" y="680339"/>
                  </a:lnTo>
                  <a:lnTo>
                    <a:pt x="1185836" y="709773"/>
                  </a:lnTo>
                  <a:lnTo>
                    <a:pt x="1169654" y="733790"/>
                  </a:lnTo>
                  <a:lnTo>
                    <a:pt x="1145637" y="749972"/>
                  </a:lnTo>
                  <a:lnTo>
                    <a:pt x="1116202" y="755904"/>
                  </a:lnTo>
                  <a:lnTo>
                    <a:pt x="75564" y="755904"/>
                  </a:lnTo>
                  <a:lnTo>
                    <a:pt x="46130" y="749972"/>
                  </a:lnTo>
                  <a:lnTo>
                    <a:pt x="22113" y="733790"/>
                  </a:lnTo>
                  <a:lnTo>
                    <a:pt x="5931" y="709773"/>
                  </a:lnTo>
                  <a:lnTo>
                    <a:pt x="0" y="680339"/>
                  </a:lnTo>
                  <a:lnTo>
                    <a:pt x="0" y="75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6618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2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5"/>
                  </a:lnTo>
                  <a:lnTo>
                    <a:pt x="1191768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6618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1"/>
                  </a:lnTo>
                  <a:lnTo>
                    <a:pt x="1191768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2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71445" y="4648580"/>
            <a:ext cx="638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AA</a:t>
            </a:r>
            <a:r>
              <a:rPr sz="1800" spc="-1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07956" y="3203384"/>
            <a:ext cx="1350645" cy="909955"/>
            <a:chOff x="3207956" y="3203384"/>
            <a:chExt cx="1350645" cy="909955"/>
          </a:xfrm>
        </p:grpSpPr>
        <p:sp>
          <p:nvSpPr>
            <p:cNvPr id="31" name="object 31"/>
            <p:cNvSpPr/>
            <p:nvPr/>
          </p:nvSpPr>
          <p:spPr>
            <a:xfrm>
              <a:off x="3220974" y="3216402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2"/>
                  </a:lnTo>
                  <a:lnTo>
                    <a:pt x="0" y="681736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8"/>
                  </a:lnTo>
                  <a:lnTo>
                    <a:pt x="1116076" y="757428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7" y="681736"/>
                  </a:lnTo>
                  <a:lnTo>
                    <a:pt x="1191767" y="75692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0974" y="3216402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2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7" y="75692"/>
                  </a:lnTo>
                  <a:lnTo>
                    <a:pt x="1191767" y="681736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8"/>
                  </a:lnTo>
                  <a:lnTo>
                    <a:pt x="75691" y="757428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6"/>
                  </a:lnTo>
                  <a:lnTo>
                    <a:pt x="0" y="756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2038" y="3342894"/>
              <a:ext cx="1193800" cy="757555"/>
            </a:xfrm>
            <a:custGeom>
              <a:avLst/>
              <a:gdLst/>
              <a:ahLst/>
              <a:cxnLst/>
              <a:rect l="l" t="t" r="r" b="b"/>
              <a:pathLst>
                <a:path w="1193800" h="757554">
                  <a:moveTo>
                    <a:pt x="1117600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7"/>
                  </a:lnTo>
                  <a:lnTo>
                    <a:pt x="1117600" y="757427"/>
                  </a:lnTo>
                  <a:lnTo>
                    <a:pt x="1147054" y="751476"/>
                  </a:lnTo>
                  <a:lnTo>
                    <a:pt x="1171114" y="735250"/>
                  </a:lnTo>
                  <a:lnTo>
                    <a:pt x="1187340" y="711190"/>
                  </a:lnTo>
                  <a:lnTo>
                    <a:pt x="1193291" y="681735"/>
                  </a:lnTo>
                  <a:lnTo>
                    <a:pt x="1193291" y="75691"/>
                  </a:lnTo>
                  <a:lnTo>
                    <a:pt x="1187340" y="46237"/>
                  </a:lnTo>
                  <a:lnTo>
                    <a:pt x="1171114" y="22177"/>
                  </a:lnTo>
                  <a:lnTo>
                    <a:pt x="1147054" y="5951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52038" y="3342894"/>
              <a:ext cx="1193800" cy="757555"/>
            </a:xfrm>
            <a:custGeom>
              <a:avLst/>
              <a:gdLst/>
              <a:ahLst/>
              <a:cxnLst/>
              <a:rect l="l" t="t" r="r" b="b"/>
              <a:pathLst>
                <a:path w="1193800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7600" y="0"/>
                  </a:lnTo>
                  <a:lnTo>
                    <a:pt x="1147054" y="5951"/>
                  </a:lnTo>
                  <a:lnTo>
                    <a:pt x="1171114" y="22177"/>
                  </a:lnTo>
                  <a:lnTo>
                    <a:pt x="1187340" y="46237"/>
                  </a:lnTo>
                  <a:lnTo>
                    <a:pt x="1193291" y="75691"/>
                  </a:lnTo>
                  <a:lnTo>
                    <a:pt x="1193291" y="681735"/>
                  </a:lnTo>
                  <a:lnTo>
                    <a:pt x="1187340" y="711190"/>
                  </a:lnTo>
                  <a:lnTo>
                    <a:pt x="1171114" y="735250"/>
                  </a:lnTo>
                  <a:lnTo>
                    <a:pt x="1147054" y="751476"/>
                  </a:lnTo>
                  <a:lnTo>
                    <a:pt x="1117600" y="757427"/>
                  </a:lnTo>
                  <a:lnTo>
                    <a:pt x="75691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37330" y="3419347"/>
            <a:ext cx="82169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31445" marR="5080" indent="-119380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Carlito"/>
                <a:cs typeface="Carlito"/>
              </a:rPr>
              <a:t>Cu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</a:rPr>
              <a:t>oms  Union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07956" y="4308284"/>
            <a:ext cx="1350645" cy="908685"/>
            <a:chOff x="3207956" y="4308284"/>
            <a:chExt cx="1350645" cy="908685"/>
          </a:xfrm>
        </p:grpSpPr>
        <p:sp>
          <p:nvSpPr>
            <p:cNvPr id="37" name="object 37"/>
            <p:cNvSpPr/>
            <p:nvPr/>
          </p:nvSpPr>
          <p:spPr>
            <a:xfrm>
              <a:off x="3220974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1116202" y="0"/>
                  </a:moveTo>
                  <a:lnTo>
                    <a:pt x="75564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5"/>
                  </a:lnTo>
                  <a:lnTo>
                    <a:pt x="0" y="680339"/>
                  </a:lnTo>
                  <a:lnTo>
                    <a:pt x="5931" y="709773"/>
                  </a:lnTo>
                  <a:lnTo>
                    <a:pt x="22113" y="733790"/>
                  </a:lnTo>
                  <a:lnTo>
                    <a:pt x="46130" y="749972"/>
                  </a:lnTo>
                  <a:lnTo>
                    <a:pt x="75564" y="755904"/>
                  </a:lnTo>
                  <a:lnTo>
                    <a:pt x="1116202" y="755904"/>
                  </a:lnTo>
                  <a:lnTo>
                    <a:pt x="1145637" y="749972"/>
                  </a:lnTo>
                  <a:lnTo>
                    <a:pt x="1169654" y="733790"/>
                  </a:lnTo>
                  <a:lnTo>
                    <a:pt x="1185836" y="709773"/>
                  </a:lnTo>
                  <a:lnTo>
                    <a:pt x="1191767" y="680339"/>
                  </a:lnTo>
                  <a:lnTo>
                    <a:pt x="1191767" y="75565"/>
                  </a:lnTo>
                  <a:lnTo>
                    <a:pt x="1185836" y="46130"/>
                  </a:lnTo>
                  <a:lnTo>
                    <a:pt x="1169654" y="22113"/>
                  </a:lnTo>
                  <a:lnTo>
                    <a:pt x="1145637" y="5931"/>
                  </a:lnTo>
                  <a:lnTo>
                    <a:pt x="111620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0974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0" y="75565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4" y="0"/>
                  </a:lnTo>
                  <a:lnTo>
                    <a:pt x="1116202" y="0"/>
                  </a:lnTo>
                  <a:lnTo>
                    <a:pt x="1145637" y="5931"/>
                  </a:lnTo>
                  <a:lnTo>
                    <a:pt x="1169654" y="22113"/>
                  </a:lnTo>
                  <a:lnTo>
                    <a:pt x="1185836" y="46130"/>
                  </a:lnTo>
                  <a:lnTo>
                    <a:pt x="1191767" y="75565"/>
                  </a:lnTo>
                  <a:lnTo>
                    <a:pt x="1191767" y="680339"/>
                  </a:lnTo>
                  <a:lnTo>
                    <a:pt x="1185836" y="709773"/>
                  </a:lnTo>
                  <a:lnTo>
                    <a:pt x="1169654" y="733790"/>
                  </a:lnTo>
                  <a:lnTo>
                    <a:pt x="1145637" y="749972"/>
                  </a:lnTo>
                  <a:lnTo>
                    <a:pt x="1116202" y="755904"/>
                  </a:lnTo>
                  <a:lnTo>
                    <a:pt x="75564" y="755904"/>
                  </a:lnTo>
                  <a:lnTo>
                    <a:pt x="46130" y="749972"/>
                  </a:lnTo>
                  <a:lnTo>
                    <a:pt x="22113" y="733790"/>
                  </a:lnTo>
                  <a:lnTo>
                    <a:pt x="5931" y="709773"/>
                  </a:lnTo>
                  <a:lnTo>
                    <a:pt x="0" y="680339"/>
                  </a:lnTo>
                  <a:lnTo>
                    <a:pt x="0" y="75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52038" y="4446269"/>
              <a:ext cx="1193800" cy="757555"/>
            </a:xfrm>
            <a:custGeom>
              <a:avLst/>
              <a:gdLst/>
              <a:ahLst/>
              <a:cxnLst/>
              <a:rect l="l" t="t" r="r" b="b"/>
              <a:pathLst>
                <a:path w="1193800" h="757554">
                  <a:moveTo>
                    <a:pt x="1117600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7"/>
                  </a:lnTo>
                  <a:lnTo>
                    <a:pt x="1117600" y="757427"/>
                  </a:lnTo>
                  <a:lnTo>
                    <a:pt x="1147054" y="751476"/>
                  </a:lnTo>
                  <a:lnTo>
                    <a:pt x="1171114" y="735250"/>
                  </a:lnTo>
                  <a:lnTo>
                    <a:pt x="1187340" y="711190"/>
                  </a:lnTo>
                  <a:lnTo>
                    <a:pt x="1193291" y="681735"/>
                  </a:lnTo>
                  <a:lnTo>
                    <a:pt x="1193291" y="75691"/>
                  </a:lnTo>
                  <a:lnTo>
                    <a:pt x="1187340" y="46237"/>
                  </a:lnTo>
                  <a:lnTo>
                    <a:pt x="1171114" y="22177"/>
                  </a:lnTo>
                  <a:lnTo>
                    <a:pt x="1147054" y="5951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52038" y="4446269"/>
              <a:ext cx="1193800" cy="757555"/>
            </a:xfrm>
            <a:custGeom>
              <a:avLst/>
              <a:gdLst/>
              <a:ahLst/>
              <a:cxnLst/>
              <a:rect l="l" t="t" r="r" b="b"/>
              <a:pathLst>
                <a:path w="1193800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7600" y="0"/>
                  </a:lnTo>
                  <a:lnTo>
                    <a:pt x="1147054" y="5951"/>
                  </a:lnTo>
                  <a:lnTo>
                    <a:pt x="1171114" y="22177"/>
                  </a:lnTo>
                  <a:lnTo>
                    <a:pt x="1187340" y="46237"/>
                  </a:lnTo>
                  <a:lnTo>
                    <a:pt x="1193291" y="75691"/>
                  </a:lnTo>
                  <a:lnTo>
                    <a:pt x="1193291" y="681735"/>
                  </a:lnTo>
                  <a:lnTo>
                    <a:pt x="1187340" y="711190"/>
                  </a:lnTo>
                  <a:lnTo>
                    <a:pt x="1171114" y="735250"/>
                  </a:lnTo>
                  <a:lnTo>
                    <a:pt x="1147054" y="751476"/>
                  </a:lnTo>
                  <a:lnTo>
                    <a:pt x="1117600" y="757427"/>
                  </a:lnTo>
                  <a:lnTo>
                    <a:pt x="75691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650107" y="4648580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CM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63376" y="3203384"/>
            <a:ext cx="1350645" cy="909955"/>
            <a:chOff x="4663376" y="3203384"/>
            <a:chExt cx="1350645" cy="909955"/>
          </a:xfrm>
        </p:grpSpPr>
        <p:sp>
          <p:nvSpPr>
            <p:cNvPr id="43" name="object 43"/>
            <p:cNvSpPr/>
            <p:nvPr/>
          </p:nvSpPr>
          <p:spPr>
            <a:xfrm>
              <a:off x="4676394" y="3216402"/>
              <a:ext cx="1193800" cy="757555"/>
            </a:xfrm>
            <a:custGeom>
              <a:avLst/>
              <a:gdLst/>
              <a:ahLst/>
              <a:cxnLst/>
              <a:rect l="l" t="t" r="r" b="b"/>
              <a:pathLst>
                <a:path w="1193800" h="757554">
                  <a:moveTo>
                    <a:pt x="1117600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2"/>
                  </a:lnTo>
                  <a:lnTo>
                    <a:pt x="0" y="681736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8"/>
                  </a:lnTo>
                  <a:lnTo>
                    <a:pt x="1117600" y="757428"/>
                  </a:lnTo>
                  <a:lnTo>
                    <a:pt x="1147054" y="751476"/>
                  </a:lnTo>
                  <a:lnTo>
                    <a:pt x="1171114" y="735250"/>
                  </a:lnTo>
                  <a:lnTo>
                    <a:pt x="1187340" y="711190"/>
                  </a:lnTo>
                  <a:lnTo>
                    <a:pt x="1193291" y="681736"/>
                  </a:lnTo>
                  <a:lnTo>
                    <a:pt x="1193291" y="75692"/>
                  </a:lnTo>
                  <a:lnTo>
                    <a:pt x="1187340" y="46237"/>
                  </a:lnTo>
                  <a:lnTo>
                    <a:pt x="1171114" y="22177"/>
                  </a:lnTo>
                  <a:lnTo>
                    <a:pt x="1147054" y="5951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76394" y="3216402"/>
              <a:ext cx="1193800" cy="757555"/>
            </a:xfrm>
            <a:custGeom>
              <a:avLst/>
              <a:gdLst/>
              <a:ahLst/>
              <a:cxnLst/>
              <a:rect l="l" t="t" r="r" b="b"/>
              <a:pathLst>
                <a:path w="1193800" h="757554">
                  <a:moveTo>
                    <a:pt x="0" y="75692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7600" y="0"/>
                  </a:lnTo>
                  <a:lnTo>
                    <a:pt x="1147054" y="5951"/>
                  </a:lnTo>
                  <a:lnTo>
                    <a:pt x="1171114" y="22177"/>
                  </a:lnTo>
                  <a:lnTo>
                    <a:pt x="1187340" y="46237"/>
                  </a:lnTo>
                  <a:lnTo>
                    <a:pt x="1193291" y="75692"/>
                  </a:lnTo>
                  <a:lnTo>
                    <a:pt x="1193291" y="681736"/>
                  </a:lnTo>
                  <a:lnTo>
                    <a:pt x="1187340" y="711190"/>
                  </a:lnTo>
                  <a:lnTo>
                    <a:pt x="1171114" y="735250"/>
                  </a:lnTo>
                  <a:lnTo>
                    <a:pt x="1147054" y="751476"/>
                  </a:lnTo>
                  <a:lnTo>
                    <a:pt x="1117600" y="757428"/>
                  </a:lnTo>
                  <a:lnTo>
                    <a:pt x="75691" y="757428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6"/>
                  </a:lnTo>
                  <a:lnTo>
                    <a:pt x="0" y="756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08982" y="3342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7" y="681735"/>
                  </a:lnTo>
                  <a:lnTo>
                    <a:pt x="1191767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08982" y="3342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7" y="75691"/>
                  </a:lnTo>
                  <a:lnTo>
                    <a:pt x="1191767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1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8366" y="3419347"/>
            <a:ext cx="87376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2235" marR="5080" indent="-90170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Carlito"/>
                <a:cs typeface="Carlito"/>
              </a:rPr>
              <a:t>Common  </a:t>
            </a:r>
            <a:r>
              <a:rPr sz="1800" spc="-15" dirty="0">
                <a:latin typeface="Carlito"/>
                <a:cs typeface="Carlito"/>
              </a:rPr>
              <a:t>Market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63376" y="4308284"/>
            <a:ext cx="1350645" cy="908685"/>
            <a:chOff x="4663376" y="4308284"/>
            <a:chExt cx="1350645" cy="908685"/>
          </a:xfrm>
        </p:grpSpPr>
        <p:sp>
          <p:nvSpPr>
            <p:cNvPr id="49" name="object 49"/>
            <p:cNvSpPr/>
            <p:nvPr/>
          </p:nvSpPr>
          <p:spPr>
            <a:xfrm>
              <a:off x="4676394" y="4321301"/>
              <a:ext cx="1193800" cy="756285"/>
            </a:xfrm>
            <a:custGeom>
              <a:avLst/>
              <a:gdLst/>
              <a:ahLst/>
              <a:cxnLst/>
              <a:rect l="l" t="t" r="r" b="b"/>
              <a:pathLst>
                <a:path w="1193800" h="756285">
                  <a:moveTo>
                    <a:pt x="1117727" y="0"/>
                  </a:moveTo>
                  <a:lnTo>
                    <a:pt x="75564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5"/>
                  </a:lnTo>
                  <a:lnTo>
                    <a:pt x="0" y="680339"/>
                  </a:lnTo>
                  <a:lnTo>
                    <a:pt x="5931" y="709773"/>
                  </a:lnTo>
                  <a:lnTo>
                    <a:pt x="22113" y="733790"/>
                  </a:lnTo>
                  <a:lnTo>
                    <a:pt x="46130" y="749972"/>
                  </a:lnTo>
                  <a:lnTo>
                    <a:pt x="75564" y="755904"/>
                  </a:lnTo>
                  <a:lnTo>
                    <a:pt x="1117727" y="755904"/>
                  </a:lnTo>
                  <a:lnTo>
                    <a:pt x="1147161" y="749972"/>
                  </a:lnTo>
                  <a:lnTo>
                    <a:pt x="1171178" y="733790"/>
                  </a:lnTo>
                  <a:lnTo>
                    <a:pt x="1187360" y="709773"/>
                  </a:lnTo>
                  <a:lnTo>
                    <a:pt x="1193291" y="680339"/>
                  </a:lnTo>
                  <a:lnTo>
                    <a:pt x="1193291" y="75565"/>
                  </a:lnTo>
                  <a:lnTo>
                    <a:pt x="1187360" y="46130"/>
                  </a:lnTo>
                  <a:lnTo>
                    <a:pt x="1171178" y="22113"/>
                  </a:lnTo>
                  <a:lnTo>
                    <a:pt x="1147161" y="5931"/>
                  </a:lnTo>
                  <a:lnTo>
                    <a:pt x="1117727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76394" y="4321301"/>
              <a:ext cx="1193800" cy="756285"/>
            </a:xfrm>
            <a:custGeom>
              <a:avLst/>
              <a:gdLst/>
              <a:ahLst/>
              <a:cxnLst/>
              <a:rect l="l" t="t" r="r" b="b"/>
              <a:pathLst>
                <a:path w="1193800" h="756285">
                  <a:moveTo>
                    <a:pt x="0" y="75565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4" y="0"/>
                  </a:lnTo>
                  <a:lnTo>
                    <a:pt x="1117727" y="0"/>
                  </a:lnTo>
                  <a:lnTo>
                    <a:pt x="1147161" y="5931"/>
                  </a:lnTo>
                  <a:lnTo>
                    <a:pt x="1171178" y="22113"/>
                  </a:lnTo>
                  <a:lnTo>
                    <a:pt x="1187360" y="46130"/>
                  </a:lnTo>
                  <a:lnTo>
                    <a:pt x="1193291" y="75565"/>
                  </a:lnTo>
                  <a:lnTo>
                    <a:pt x="1193291" y="680339"/>
                  </a:lnTo>
                  <a:lnTo>
                    <a:pt x="1187360" y="709773"/>
                  </a:lnTo>
                  <a:lnTo>
                    <a:pt x="1171178" y="733790"/>
                  </a:lnTo>
                  <a:lnTo>
                    <a:pt x="1147161" y="749972"/>
                  </a:lnTo>
                  <a:lnTo>
                    <a:pt x="1117727" y="755904"/>
                  </a:lnTo>
                  <a:lnTo>
                    <a:pt x="75564" y="755904"/>
                  </a:lnTo>
                  <a:lnTo>
                    <a:pt x="46130" y="749972"/>
                  </a:lnTo>
                  <a:lnTo>
                    <a:pt x="22113" y="733790"/>
                  </a:lnTo>
                  <a:lnTo>
                    <a:pt x="5931" y="709773"/>
                  </a:lnTo>
                  <a:lnTo>
                    <a:pt x="0" y="680339"/>
                  </a:lnTo>
                  <a:lnTo>
                    <a:pt x="0" y="75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8982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7" y="681735"/>
                  </a:lnTo>
                  <a:lnTo>
                    <a:pt x="1191767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8982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7" y="75691"/>
                  </a:lnTo>
                  <a:lnTo>
                    <a:pt x="1191767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1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43627" y="4648580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5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848792" y="3203384"/>
            <a:ext cx="1350645" cy="909955"/>
            <a:chOff x="6848792" y="3203384"/>
            <a:chExt cx="1350645" cy="909955"/>
          </a:xfrm>
        </p:grpSpPr>
        <p:sp>
          <p:nvSpPr>
            <p:cNvPr id="55" name="object 55"/>
            <p:cNvSpPr/>
            <p:nvPr/>
          </p:nvSpPr>
          <p:spPr>
            <a:xfrm>
              <a:off x="6861810" y="3216402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2"/>
                  </a:lnTo>
                  <a:lnTo>
                    <a:pt x="0" y="681736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2" y="757428"/>
                  </a:lnTo>
                  <a:lnTo>
                    <a:pt x="1116076" y="757428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6"/>
                  </a:lnTo>
                  <a:lnTo>
                    <a:pt x="1191768" y="75692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61810" y="3216402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2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2"/>
                  </a:lnTo>
                  <a:lnTo>
                    <a:pt x="1191768" y="681736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8"/>
                  </a:lnTo>
                  <a:lnTo>
                    <a:pt x="75692" y="757428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6"/>
                  </a:lnTo>
                  <a:lnTo>
                    <a:pt x="0" y="756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94398" y="3342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2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5"/>
                  </a:lnTo>
                  <a:lnTo>
                    <a:pt x="1191768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4398" y="3342894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1"/>
                  </a:lnTo>
                  <a:lnTo>
                    <a:pt x="1191768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2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130922" y="3419347"/>
            <a:ext cx="92265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0340" marR="5080" indent="-168275">
              <a:lnSpc>
                <a:spcPts val="1970"/>
              </a:lnSpc>
              <a:spcBef>
                <a:spcPts val="325"/>
              </a:spcBef>
            </a:pPr>
            <a:r>
              <a:rPr sz="1800" spc="-25" dirty="0">
                <a:latin typeface="Carlito"/>
                <a:cs typeface="Carlito"/>
              </a:rPr>
              <a:t>E</a:t>
            </a:r>
            <a:r>
              <a:rPr sz="1800" spc="-15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m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c  </a:t>
            </a:r>
            <a:r>
              <a:rPr sz="1800" spc="-5" dirty="0">
                <a:latin typeface="Carlito"/>
                <a:cs typeface="Carlito"/>
              </a:rPr>
              <a:t>Union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120320" y="4308284"/>
            <a:ext cx="1350645" cy="908685"/>
            <a:chOff x="6120320" y="4308284"/>
            <a:chExt cx="1350645" cy="908685"/>
          </a:xfrm>
        </p:grpSpPr>
        <p:sp>
          <p:nvSpPr>
            <p:cNvPr id="61" name="object 61"/>
            <p:cNvSpPr/>
            <p:nvPr/>
          </p:nvSpPr>
          <p:spPr>
            <a:xfrm>
              <a:off x="6133338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1116203" y="0"/>
                  </a:moveTo>
                  <a:lnTo>
                    <a:pt x="75564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5"/>
                  </a:lnTo>
                  <a:lnTo>
                    <a:pt x="0" y="680339"/>
                  </a:lnTo>
                  <a:lnTo>
                    <a:pt x="5931" y="709773"/>
                  </a:lnTo>
                  <a:lnTo>
                    <a:pt x="22113" y="733790"/>
                  </a:lnTo>
                  <a:lnTo>
                    <a:pt x="46130" y="749972"/>
                  </a:lnTo>
                  <a:lnTo>
                    <a:pt x="75564" y="755904"/>
                  </a:lnTo>
                  <a:lnTo>
                    <a:pt x="1116203" y="755904"/>
                  </a:lnTo>
                  <a:lnTo>
                    <a:pt x="1145637" y="749972"/>
                  </a:lnTo>
                  <a:lnTo>
                    <a:pt x="1169654" y="733790"/>
                  </a:lnTo>
                  <a:lnTo>
                    <a:pt x="1185836" y="709773"/>
                  </a:lnTo>
                  <a:lnTo>
                    <a:pt x="1191767" y="680339"/>
                  </a:lnTo>
                  <a:lnTo>
                    <a:pt x="1191767" y="75565"/>
                  </a:lnTo>
                  <a:lnTo>
                    <a:pt x="1185836" y="46130"/>
                  </a:lnTo>
                  <a:lnTo>
                    <a:pt x="1169654" y="22113"/>
                  </a:lnTo>
                  <a:lnTo>
                    <a:pt x="1145637" y="5931"/>
                  </a:lnTo>
                  <a:lnTo>
                    <a:pt x="111620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33338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0" y="75565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4" y="0"/>
                  </a:lnTo>
                  <a:lnTo>
                    <a:pt x="1116203" y="0"/>
                  </a:lnTo>
                  <a:lnTo>
                    <a:pt x="1145637" y="5931"/>
                  </a:lnTo>
                  <a:lnTo>
                    <a:pt x="1169654" y="22113"/>
                  </a:lnTo>
                  <a:lnTo>
                    <a:pt x="1185836" y="46130"/>
                  </a:lnTo>
                  <a:lnTo>
                    <a:pt x="1191767" y="75565"/>
                  </a:lnTo>
                  <a:lnTo>
                    <a:pt x="1191767" y="680339"/>
                  </a:lnTo>
                  <a:lnTo>
                    <a:pt x="1185836" y="709773"/>
                  </a:lnTo>
                  <a:lnTo>
                    <a:pt x="1169654" y="733790"/>
                  </a:lnTo>
                  <a:lnTo>
                    <a:pt x="1145637" y="749972"/>
                  </a:lnTo>
                  <a:lnTo>
                    <a:pt x="1116203" y="755904"/>
                  </a:lnTo>
                  <a:lnTo>
                    <a:pt x="75564" y="755904"/>
                  </a:lnTo>
                  <a:lnTo>
                    <a:pt x="46130" y="749972"/>
                  </a:lnTo>
                  <a:lnTo>
                    <a:pt x="22113" y="733790"/>
                  </a:lnTo>
                  <a:lnTo>
                    <a:pt x="5931" y="709773"/>
                  </a:lnTo>
                  <a:lnTo>
                    <a:pt x="0" y="680339"/>
                  </a:lnTo>
                  <a:lnTo>
                    <a:pt x="0" y="75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65926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5"/>
                  </a:lnTo>
                  <a:lnTo>
                    <a:pt x="1191768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65926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1"/>
                  </a:lnTo>
                  <a:lnTo>
                    <a:pt x="1191768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1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720967" y="4648580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EU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577328" y="4308347"/>
            <a:ext cx="1350645" cy="908685"/>
            <a:chOff x="7577328" y="4308347"/>
            <a:chExt cx="1350645" cy="908685"/>
          </a:xfrm>
        </p:grpSpPr>
        <p:sp>
          <p:nvSpPr>
            <p:cNvPr id="67" name="object 67"/>
            <p:cNvSpPr/>
            <p:nvPr/>
          </p:nvSpPr>
          <p:spPr>
            <a:xfrm>
              <a:off x="7590282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1116202" y="0"/>
                  </a:moveTo>
                  <a:lnTo>
                    <a:pt x="75565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5"/>
                  </a:lnTo>
                  <a:lnTo>
                    <a:pt x="0" y="680339"/>
                  </a:lnTo>
                  <a:lnTo>
                    <a:pt x="5931" y="709773"/>
                  </a:lnTo>
                  <a:lnTo>
                    <a:pt x="22113" y="733790"/>
                  </a:lnTo>
                  <a:lnTo>
                    <a:pt x="46130" y="749972"/>
                  </a:lnTo>
                  <a:lnTo>
                    <a:pt x="75565" y="755904"/>
                  </a:lnTo>
                  <a:lnTo>
                    <a:pt x="1116202" y="755904"/>
                  </a:lnTo>
                  <a:lnTo>
                    <a:pt x="1145637" y="749972"/>
                  </a:lnTo>
                  <a:lnTo>
                    <a:pt x="1169654" y="733790"/>
                  </a:lnTo>
                  <a:lnTo>
                    <a:pt x="1185836" y="709773"/>
                  </a:lnTo>
                  <a:lnTo>
                    <a:pt x="1191768" y="680339"/>
                  </a:lnTo>
                  <a:lnTo>
                    <a:pt x="1191768" y="75565"/>
                  </a:lnTo>
                  <a:lnTo>
                    <a:pt x="1185836" y="46130"/>
                  </a:lnTo>
                  <a:lnTo>
                    <a:pt x="1169654" y="22113"/>
                  </a:lnTo>
                  <a:lnTo>
                    <a:pt x="1145637" y="5931"/>
                  </a:lnTo>
                  <a:lnTo>
                    <a:pt x="111620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90282" y="4321301"/>
              <a:ext cx="1191895" cy="756285"/>
            </a:xfrm>
            <a:custGeom>
              <a:avLst/>
              <a:gdLst/>
              <a:ahLst/>
              <a:cxnLst/>
              <a:rect l="l" t="t" r="r" b="b"/>
              <a:pathLst>
                <a:path w="1191895" h="756285">
                  <a:moveTo>
                    <a:pt x="0" y="75565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5" y="0"/>
                  </a:lnTo>
                  <a:lnTo>
                    <a:pt x="1116202" y="0"/>
                  </a:lnTo>
                  <a:lnTo>
                    <a:pt x="1145637" y="5931"/>
                  </a:lnTo>
                  <a:lnTo>
                    <a:pt x="1169654" y="22113"/>
                  </a:lnTo>
                  <a:lnTo>
                    <a:pt x="1185836" y="46130"/>
                  </a:lnTo>
                  <a:lnTo>
                    <a:pt x="1191768" y="75565"/>
                  </a:lnTo>
                  <a:lnTo>
                    <a:pt x="1191768" y="680339"/>
                  </a:lnTo>
                  <a:lnTo>
                    <a:pt x="1185836" y="709773"/>
                  </a:lnTo>
                  <a:lnTo>
                    <a:pt x="1169654" y="733790"/>
                  </a:lnTo>
                  <a:lnTo>
                    <a:pt x="1145637" y="749972"/>
                  </a:lnTo>
                  <a:lnTo>
                    <a:pt x="1116202" y="755904"/>
                  </a:lnTo>
                  <a:lnTo>
                    <a:pt x="75565" y="755904"/>
                  </a:lnTo>
                  <a:lnTo>
                    <a:pt x="46130" y="749972"/>
                  </a:lnTo>
                  <a:lnTo>
                    <a:pt x="22113" y="733790"/>
                  </a:lnTo>
                  <a:lnTo>
                    <a:pt x="5931" y="709773"/>
                  </a:lnTo>
                  <a:lnTo>
                    <a:pt x="0" y="680339"/>
                  </a:lnTo>
                  <a:lnTo>
                    <a:pt x="0" y="75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22870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1116076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681735"/>
                  </a:lnTo>
                  <a:lnTo>
                    <a:pt x="5951" y="711190"/>
                  </a:lnTo>
                  <a:lnTo>
                    <a:pt x="22177" y="735250"/>
                  </a:lnTo>
                  <a:lnTo>
                    <a:pt x="46237" y="751476"/>
                  </a:lnTo>
                  <a:lnTo>
                    <a:pt x="75691" y="757427"/>
                  </a:lnTo>
                  <a:lnTo>
                    <a:pt x="1116076" y="757427"/>
                  </a:lnTo>
                  <a:lnTo>
                    <a:pt x="1145530" y="751476"/>
                  </a:lnTo>
                  <a:lnTo>
                    <a:pt x="1169590" y="735250"/>
                  </a:lnTo>
                  <a:lnTo>
                    <a:pt x="1185816" y="711190"/>
                  </a:lnTo>
                  <a:lnTo>
                    <a:pt x="1191768" y="681735"/>
                  </a:lnTo>
                  <a:lnTo>
                    <a:pt x="1191768" y="75691"/>
                  </a:lnTo>
                  <a:lnTo>
                    <a:pt x="1185816" y="46237"/>
                  </a:lnTo>
                  <a:lnTo>
                    <a:pt x="1169590" y="22177"/>
                  </a:lnTo>
                  <a:lnTo>
                    <a:pt x="1145530" y="5951"/>
                  </a:lnTo>
                  <a:lnTo>
                    <a:pt x="11160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22870" y="4446269"/>
              <a:ext cx="1191895" cy="757555"/>
            </a:xfrm>
            <a:custGeom>
              <a:avLst/>
              <a:gdLst/>
              <a:ahLst/>
              <a:cxnLst/>
              <a:rect l="l" t="t" r="r" b="b"/>
              <a:pathLst>
                <a:path w="1191895" h="75755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1116076" y="0"/>
                  </a:lnTo>
                  <a:lnTo>
                    <a:pt x="1145530" y="5951"/>
                  </a:lnTo>
                  <a:lnTo>
                    <a:pt x="1169590" y="22177"/>
                  </a:lnTo>
                  <a:lnTo>
                    <a:pt x="1185816" y="46237"/>
                  </a:lnTo>
                  <a:lnTo>
                    <a:pt x="1191768" y="75691"/>
                  </a:lnTo>
                  <a:lnTo>
                    <a:pt x="1191768" y="681735"/>
                  </a:lnTo>
                  <a:lnTo>
                    <a:pt x="1185816" y="711190"/>
                  </a:lnTo>
                  <a:lnTo>
                    <a:pt x="1169590" y="735250"/>
                  </a:lnTo>
                  <a:lnTo>
                    <a:pt x="1145530" y="751476"/>
                  </a:lnTo>
                  <a:lnTo>
                    <a:pt x="1116076" y="757427"/>
                  </a:lnTo>
                  <a:lnTo>
                    <a:pt x="75691" y="757427"/>
                  </a:lnTo>
                  <a:lnTo>
                    <a:pt x="46237" y="751476"/>
                  </a:lnTo>
                  <a:lnTo>
                    <a:pt x="22177" y="735250"/>
                  </a:lnTo>
                  <a:lnTo>
                    <a:pt x="5951" y="711190"/>
                  </a:lnTo>
                  <a:lnTo>
                    <a:pt x="0" y="681735"/>
                  </a:lnTo>
                  <a:lnTo>
                    <a:pt x="0" y="75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027289" y="4648580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ALADI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2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3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312165"/>
            <a:ext cx="3916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Features </a:t>
            </a:r>
            <a:r>
              <a:rPr dirty="0"/>
              <a:t>of </a:t>
            </a:r>
            <a:r>
              <a:rPr spc="-50" dirty="0"/>
              <a:t>Trade</a:t>
            </a:r>
            <a:r>
              <a:rPr spc="-85" dirty="0"/>
              <a:t> </a:t>
            </a:r>
            <a:r>
              <a:rPr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1957"/>
            <a:ext cx="6433185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latin typeface="Symbol"/>
                <a:cs typeface="Symbol"/>
              </a:rPr>
              <a:t>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Carlito"/>
                <a:cs typeface="Carlito"/>
              </a:rPr>
              <a:t>Voluntary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2800" spc="-5" dirty="0">
                <a:latin typeface="Symbol"/>
                <a:cs typeface="Symbol"/>
              </a:rPr>
              <a:t>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rlito"/>
                <a:cs typeface="Carlito"/>
              </a:rPr>
              <a:t>Mutual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Negotiations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2800" spc="-5" dirty="0">
                <a:latin typeface="Symbol"/>
                <a:cs typeface="Symbol"/>
              </a:rPr>
              <a:t>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rlito"/>
                <a:cs typeface="Carlito"/>
              </a:rPr>
              <a:t>Regional in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800" spc="-5" dirty="0">
                <a:latin typeface="Symbol"/>
                <a:cs typeface="Symbol"/>
              </a:rPr>
              <a:t>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arlito"/>
                <a:cs typeface="Carlito"/>
              </a:rPr>
              <a:t>Divisions based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political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considerations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800" spc="-5" dirty="0">
                <a:latin typeface="Symbol"/>
                <a:cs typeface="Symbol"/>
              </a:rPr>
              <a:t>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arlito"/>
                <a:cs typeface="Carlito"/>
              </a:rPr>
              <a:t>Existence </a:t>
            </a:r>
            <a:r>
              <a:rPr sz="2800" spc="-10" dirty="0">
                <a:latin typeface="Carlito"/>
                <a:cs typeface="Carlito"/>
              </a:rPr>
              <a:t>based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usefulness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4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994" y="312165"/>
            <a:ext cx="423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 </a:t>
            </a:r>
            <a:r>
              <a:rPr dirty="0"/>
              <a:t>of </a:t>
            </a:r>
            <a:r>
              <a:rPr spc="-50" dirty="0"/>
              <a:t>Trade</a:t>
            </a:r>
            <a:r>
              <a:rPr spc="-114" dirty="0"/>
              <a:t> </a:t>
            </a:r>
            <a:r>
              <a:rPr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7572"/>
            <a:ext cx="7063740" cy="505523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5" dirty="0">
                <a:latin typeface="Carlito"/>
                <a:cs typeface="Carlito"/>
              </a:rPr>
              <a:t>→ </a:t>
            </a:r>
            <a:r>
              <a:rPr sz="2200" spc="-10" dirty="0">
                <a:latin typeface="Carlito"/>
                <a:cs typeface="Carlito"/>
              </a:rPr>
              <a:t>Reduction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trade barriers </a:t>
            </a:r>
            <a:r>
              <a:rPr sz="2200" spc="-5" dirty="0">
                <a:latin typeface="Carlito"/>
                <a:cs typeface="Carlito"/>
              </a:rPr>
              <a:t>among the member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countries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→ </a:t>
            </a:r>
            <a:r>
              <a:rPr sz="2200" spc="-10" dirty="0">
                <a:latin typeface="Carlito"/>
                <a:cs typeface="Carlito"/>
              </a:rPr>
              <a:t>Maintaining </a:t>
            </a:r>
            <a:r>
              <a:rPr sz="2200" spc="-20" dirty="0">
                <a:latin typeface="Carlito"/>
                <a:cs typeface="Carlito"/>
              </a:rPr>
              <a:t>better</a:t>
            </a:r>
            <a:r>
              <a:rPr sz="2200" spc="-254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rlito"/>
                <a:cs typeface="Carlito"/>
              </a:rPr>
              <a:t>→ Imposing </a:t>
            </a:r>
            <a:r>
              <a:rPr sz="2200" spc="-10" dirty="0">
                <a:latin typeface="Carlito"/>
                <a:cs typeface="Carlito"/>
              </a:rPr>
              <a:t>barriers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non member</a:t>
            </a:r>
            <a:r>
              <a:rPr sz="2200" spc="-2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countries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→ Promoting </a:t>
            </a:r>
            <a:r>
              <a:rPr sz="2200" spc="-10" dirty="0">
                <a:latin typeface="Carlito"/>
                <a:cs typeface="Carlito"/>
              </a:rPr>
              <a:t>free </a:t>
            </a:r>
            <a:r>
              <a:rPr sz="2200" spc="-20" dirty="0">
                <a:latin typeface="Carlito"/>
                <a:cs typeface="Carlito"/>
              </a:rPr>
              <a:t>transfer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30" dirty="0">
                <a:latin typeface="Carlito"/>
                <a:cs typeface="Carlito"/>
              </a:rPr>
              <a:t>labour, </a:t>
            </a:r>
            <a:r>
              <a:rPr sz="2200" spc="-15" dirty="0">
                <a:latin typeface="Carlito"/>
                <a:cs typeface="Carlito"/>
              </a:rPr>
              <a:t>capital </a:t>
            </a:r>
            <a:r>
              <a:rPr sz="2200" spc="-5" dirty="0">
                <a:latin typeface="Carlito"/>
                <a:cs typeface="Carlito"/>
              </a:rPr>
              <a:t>and other</a:t>
            </a:r>
            <a:r>
              <a:rPr sz="2200" spc="-10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factors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19100" algn="l"/>
              </a:tabLst>
            </a:pPr>
            <a:r>
              <a:rPr sz="2200" spc="-5" dirty="0">
                <a:latin typeface="Carlito"/>
                <a:cs typeface="Carlito"/>
              </a:rPr>
              <a:t>→	</a:t>
            </a:r>
            <a:r>
              <a:rPr sz="2200" spc="-10" dirty="0">
                <a:latin typeface="Carlito"/>
                <a:cs typeface="Carlito"/>
              </a:rPr>
              <a:t>Creating common </a:t>
            </a:r>
            <a:r>
              <a:rPr sz="2200" spc="-5" dirty="0">
                <a:latin typeface="Carlito"/>
                <a:cs typeface="Carlito"/>
              </a:rPr>
              <a:t>currency and </a:t>
            </a:r>
            <a:r>
              <a:rPr sz="2200" spc="-15" dirty="0">
                <a:latin typeface="Carlito"/>
                <a:cs typeface="Carlito"/>
              </a:rPr>
              <a:t>Central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Bank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→ Collective</a:t>
            </a:r>
            <a:r>
              <a:rPr sz="2200" spc="-2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Bargaining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→ Assisting member</a:t>
            </a:r>
            <a:r>
              <a:rPr sz="2200" spc="-2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countries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→ </a:t>
            </a:r>
            <a:r>
              <a:rPr sz="2200" spc="-10" dirty="0">
                <a:latin typeface="Carlito"/>
                <a:cs typeface="Carlito"/>
              </a:rPr>
              <a:t>Enhancing </a:t>
            </a:r>
            <a:r>
              <a:rPr sz="2200" spc="-15" dirty="0">
                <a:latin typeface="Carlito"/>
                <a:cs typeface="Carlito"/>
              </a:rPr>
              <a:t>welfare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3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consumers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rlito"/>
                <a:cs typeface="Carlito"/>
              </a:rPr>
              <a:t>→ </a:t>
            </a:r>
            <a:r>
              <a:rPr sz="2200" spc="-10" dirty="0">
                <a:latin typeface="Carlito"/>
                <a:cs typeface="Carlito"/>
              </a:rPr>
              <a:t>Generating</a:t>
            </a:r>
            <a:r>
              <a:rPr sz="2200" spc="-2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competition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→ Promoting </a:t>
            </a:r>
            <a:r>
              <a:rPr sz="2200" spc="-10" dirty="0">
                <a:latin typeface="Carlito"/>
                <a:cs typeface="Carlito"/>
              </a:rPr>
              <a:t>Higher</a:t>
            </a:r>
            <a:r>
              <a:rPr sz="2200" spc="-2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Employment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5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312165"/>
            <a:ext cx="5000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Positive </a:t>
            </a:r>
            <a:r>
              <a:rPr spc="-25" dirty="0"/>
              <a:t>Effects </a:t>
            </a:r>
            <a:r>
              <a:rPr dirty="0"/>
              <a:t>of </a:t>
            </a:r>
            <a:r>
              <a:rPr spc="-50" dirty="0"/>
              <a:t>Trade</a:t>
            </a:r>
            <a:r>
              <a:rPr spc="-55" dirty="0"/>
              <a:t> </a:t>
            </a:r>
            <a:r>
              <a:rPr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0560"/>
            <a:ext cx="5796280" cy="49637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Economic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Integration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Co-operative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Spirit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Expansion 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Markets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Growth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region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Uniform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policies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Increase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trade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Product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Market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Development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Benefits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consumers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member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countries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dirty="0">
                <a:latin typeface="Carlito"/>
                <a:cs typeface="Carlito"/>
              </a:rPr>
              <a:t>/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factors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6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312165"/>
            <a:ext cx="5165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Negative </a:t>
            </a:r>
            <a:r>
              <a:rPr spc="-25" dirty="0"/>
              <a:t>Effects </a:t>
            </a:r>
            <a:r>
              <a:rPr spc="5" dirty="0"/>
              <a:t>of </a:t>
            </a:r>
            <a:r>
              <a:rPr spc="-50" dirty="0"/>
              <a:t>Trade </a:t>
            </a:r>
            <a:r>
              <a:rPr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461"/>
            <a:ext cx="6767195" cy="449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Negative effects are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non-member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countries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Common External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Barriers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Absence </a:t>
            </a:r>
            <a:r>
              <a:rPr sz="2400" spc="-5" dirty="0">
                <a:latin typeface="Carlito"/>
                <a:cs typeface="Carlito"/>
              </a:rPr>
              <a:t>of Collective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Bargaining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Affects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10" dirty="0">
                <a:latin typeface="Carlito"/>
                <a:cs typeface="Carlito"/>
              </a:rPr>
              <a:t>Affects </a:t>
            </a:r>
            <a:r>
              <a:rPr sz="2400" dirty="0">
                <a:latin typeface="Carlito"/>
                <a:cs typeface="Carlito"/>
              </a:rPr>
              <a:t>global and </a:t>
            </a:r>
            <a:r>
              <a:rPr sz="2400" spc="-5" dirty="0">
                <a:latin typeface="Carlito"/>
                <a:cs typeface="Carlito"/>
              </a:rPr>
              <a:t>international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trade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High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Tariffs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rlito"/>
                <a:cs typeface="Carlito"/>
              </a:rPr>
              <a:t>→ Import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Restrictions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Loss of </a:t>
            </a:r>
            <a:r>
              <a:rPr sz="2400" spc="-10" dirty="0">
                <a:latin typeface="Carlito"/>
                <a:cs typeface="Carlito"/>
              </a:rPr>
              <a:t>Political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Sovereignty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7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194" y="312165"/>
            <a:ext cx="5698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Trade </a:t>
            </a:r>
            <a:r>
              <a:rPr dirty="0"/>
              <a:t>Blocs &amp; </a:t>
            </a:r>
            <a:r>
              <a:rPr spc="-15" dirty="0"/>
              <a:t>Intra-regional</a:t>
            </a:r>
            <a:r>
              <a:rPr spc="-5" dirty="0"/>
              <a:t> </a:t>
            </a:r>
            <a:r>
              <a:rPr spc="-15" dirty="0"/>
              <a:t>trade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5709"/>
            <a:ext cx="8641080" cy="470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Intra-regional trade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10" dirty="0">
                <a:latin typeface="Carlito"/>
                <a:cs typeface="Carlito"/>
              </a:rPr>
              <a:t>trade </a:t>
            </a:r>
            <a:r>
              <a:rPr sz="2000" spc="-5" dirty="0">
                <a:latin typeface="Carlito"/>
                <a:cs typeface="Carlito"/>
              </a:rPr>
              <a:t>carried on </a:t>
            </a:r>
            <a:r>
              <a:rPr sz="2000" dirty="0">
                <a:latin typeface="Carlito"/>
                <a:cs typeface="Carlito"/>
              </a:rPr>
              <a:t>within </a:t>
            </a:r>
            <a:r>
              <a:rPr sz="2000" spc="-5" dirty="0">
                <a:latin typeface="Carlito"/>
                <a:cs typeface="Carlito"/>
              </a:rPr>
              <a:t>one trading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blocs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rlito"/>
                <a:cs typeface="Carlito"/>
              </a:rPr>
              <a:t>Trade </a:t>
            </a:r>
            <a:r>
              <a:rPr sz="2000" dirty="0">
                <a:latin typeface="Carlito"/>
                <a:cs typeface="Carlito"/>
              </a:rPr>
              <a:t>Blocs </a:t>
            </a:r>
            <a:r>
              <a:rPr sz="2000" spc="-15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contributed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15" dirty="0">
                <a:latin typeface="Carlito"/>
                <a:cs typeface="Carlito"/>
              </a:rPr>
              <a:t>favorable factors 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growth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Intra-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regional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Trade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Removal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trade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barriers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Transfer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labour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capital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Uniformity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political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economic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policies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10" dirty="0">
                <a:latin typeface="Carlito"/>
                <a:cs typeface="Carlito"/>
              </a:rPr>
              <a:t>relations </a:t>
            </a:r>
            <a:r>
              <a:rPr sz="2000" spc="-5" dirty="0">
                <a:latin typeface="Carlito"/>
                <a:cs typeface="Carlito"/>
              </a:rPr>
              <a:t>between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members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Transport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infrastructural</a:t>
            </a:r>
            <a:r>
              <a:rPr sz="2000" spc="-5" dirty="0">
                <a:latin typeface="Carlito"/>
                <a:cs typeface="Carlito"/>
              </a:rPr>
              <a:t> facilities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Common </a:t>
            </a:r>
            <a:r>
              <a:rPr sz="2000" spc="-10" dirty="0">
                <a:latin typeface="Carlito"/>
                <a:cs typeface="Carlito"/>
              </a:rPr>
              <a:t>external barriers </a:t>
            </a:r>
            <a:r>
              <a:rPr sz="2000" spc="-5" dirty="0">
                <a:latin typeface="Carlito"/>
                <a:cs typeface="Carlito"/>
              </a:rPr>
              <a:t>on non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members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Common economic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policy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38" y="312165"/>
            <a:ext cx="1144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NAF</a:t>
            </a:r>
            <a:r>
              <a:rPr spc="-250" dirty="0"/>
              <a:t>T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6915191" y="1657669"/>
            <a:ext cx="1982640" cy="1589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159509"/>
            <a:ext cx="8315959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NAFTA </a:t>
            </a:r>
            <a:r>
              <a:rPr sz="2000" spc="-10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b="1" dirty="0">
                <a:latin typeface="Carlito"/>
                <a:cs typeface="Carlito"/>
              </a:rPr>
              <a:t>North American </a:t>
            </a:r>
            <a:r>
              <a:rPr sz="2000" b="1" spc="-10" dirty="0">
                <a:latin typeface="Carlito"/>
                <a:cs typeface="Carlito"/>
              </a:rPr>
              <a:t>Free </a:t>
            </a:r>
            <a:r>
              <a:rPr sz="2000" b="1" spc="-35" dirty="0">
                <a:latin typeface="Carlito"/>
                <a:cs typeface="Carlito"/>
              </a:rPr>
              <a:t>Trade</a:t>
            </a:r>
            <a:r>
              <a:rPr sz="2000" b="1" spc="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Agreement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agreement </a:t>
            </a:r>
            <a:r>
              <a:rPr sz="2000" dirty="0">
                <a:latin typeface="Carlito"/>
                <a:cs typeface="Carlito"/>
              </a:rPr>
              <a:t>signed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b="1" spc="-5" dirty="0">
                <a:latin typeface="Carlito"/>
                <a:cs typeface="Carlito"/>
              </a:rPr>
              <a:t>Canada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b="1" spc="-10" dirty="0">
                <a:latin typeface="Carlito"/>
                <a:cs typeface="Carlito"/>
              </a:rPr>
              <a:t>Mexico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and 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United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Carlito"/>
                <a:cs typeface="Carlito"/>
              </a:rPr>
              <a:t>States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came </a:t>
            </a:r>
            <a:r>
              <a:rPr sz="2000" spc="-15" dirty="0">
                <a:latin typeface="Carlito"/>
                <a:cs typeface="Carlito"/>
              </a:rPr>
              <a:t>into force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b="1" spc="-5" dirty="0">
                <a:latin typeface="Carlito"/>
                <a:cs typeface="Carlito"/>
              </a:rPr>
              <a:t>January </a:t>
            </a:r>
            <a:r>
              <a:rPr sz="2000" b="1" dirty="0">
                <a:latin typeface="Carlito"/>
                <a:cs typeface="Carlito"/>
              </a:rPr>
              <a:t>1,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1994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It is the </a:t>
            </a:r>
            <a:r>
              <a:rPr sz="2000" b="1" spc="-5" dirty="0">
                <a:latin typeface="Carlito"/>
                <a:cs typeface="Carlito"/>
              </a:rPr>
              <a:t>most powerful </a:t>
            </a:r>
            <a:r>
              <a:rPr sz="2000" spc="-5" dirty="0">
                <a:latin typeface="Carlito"/>
                <a:cs typeface="Carlito"/>
              </a:rPr>
              <a:t>trade </a:t>
            </a:r>
            <a:r>
              <a:rPr sz="2000" dirty="0">
                <a:latin typeface="Carlito"/>
                <a:cs typeface="Carlito"/>
              </a:rPr>
              <a:t>bloc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world</a:t>
            </a:r>
            <a:endParaRPr sz="2000">
              <a:latin typeface="Carlito"/>
              <a:cs typeface="Carlito"/>
            </a:endParaRPr>
          </a:p>
          <a:p>
            <a:pPr marL="6261735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Type: </a:t>
            </a:r>
            <a:r>
              <a:rPr sz="1800" b="1" spc="-10" dirty="0">
                <a:latin typeface="Carlito"/>
                <a:cs typeface="Carlito"/>
              </a:rPr>
              <a:t>Free </a:t>
            </a:r>
            <a:r>
              <a:rPr sz="1800" b="1" spc="-30" dirty="0">
                <a:latin typeface="Carlito"/>
                <a:cs typeface="Carlito"/>
              </a:rPr>
              <a:t>Trade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Area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30" dirty="0">
                <a:latin typeface="Carlito"/>
                <a:cs typeface="Carlito"/>
              </a:rPr>
              <a:t>NAFTA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supplements: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North </a:t>
            </a:r>
            <a:r>
              <a:rPr sz="2000" spc="-5" dirty="0">
                <a:latin typeface="Carlito"/>
                <a:cs typeface="Carlito"/>
              </a:rPr>
              <a:t>American Agreement on </a:t>
            </a:r>
            <a:r>
              <a:rPr sz="2000" spc="-15" dirty="0">
                <a:latin typeface="Carlito"/>
                <a:cs typeface="Carlito"/>
              </a:rPr>
              <a:t>Environmental </a:t>
            </a:r>
            <a:r>
              <a:rPr sz="2000" spc="-10" dirty="0">
                <a:latin typeface="Carlito"/>
                <a:cs typeface="Carlito"/>
              </a:rPr>
              <a:t>Cooperation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(NAAEC)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North American </a:t>
            </a:r>
            <a:r>
              <a:rPr sz="2000" spc="-10" dirty="0">
                <a:latin typeface="Carlito"/>
                <a:cs typeface="Carlito"/>
              </a:rPr>
              <a:t>Agreement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5" dirty="0">
                <a:latin typeface="Carlito"/>
                <a:cs typeface="Carlito"/>
              </a:rPr>
              <a:t>Labour </a:t>
            </a:r>
            <a:r>
              <a:rPr sz="2000" spc="-10" dirty="0">
                <a:latin typeface="Carlito"/>
                <a:cs typeface="Carlito"/>
              </a:rPr>
              <a:t>Cooperation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(NAALC)</a:t>
            </a:r>
            <a:endParaRPr sz="2000">
              <a:latin typeface="Carlito"/>
              <a:cs typeface="Carlito"/>
            </a:endParaRPr>
          </a:p>
          <a:p>
            <a:pPr marL="12700" marR="1761489">
              <a:lnSpc>
                <a:spcPct val="100000"/>
              </a:lnSpc>
              <a:spcBef>
                <a:spcPts val="1575"/>
              </a:spcBef>
            </a:pPr>
            <a:r>
              <a:rPr sz="2000" spc="-10" dirty="0">
                <a:latin typeface="Carlito"/>
                <a:cs typeface="Carlito"/>
              </a:rPr>
              <a:t>Intra-regional trade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member countries is </a:t>
            </a:r>
            <a:r>
              <a:rPr sz="2000" b="1" dirty="0">
                <a:latin typeface="Carlito"/>
                <a:cs typeface="Carlito"/>
              </a:rPr>
              <a:t>US $ 767  Billion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64957" y="6443726"/>
            <a:ext cx="942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5" dirty="0"/>
              <a:t>Slide 8 /</a:t>
            </a:r>
            <a:r>
              <a:rPr spc="-80" dirty="0"/>
              <a:t> </a:t>
            </a:r>
            <a:r>
              <a:rPr spc="-10" dirty="0"/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743</Words>
  <Application>Microsoft Office PowerPoint</Application>
  <PresentationFormat>On-screen Show 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Different Trade Blocs</vt:lpstr>
      <vt:lpstr>What is a Trade Bloc?</vt:lpstr>
      <vt:lpstr>Types of Trade Blocs</vt:lpstr>
      <vt:lpstr>Features of Trade Blocs</vt:lpstr>
      <vt:lpstr>Objectives of Trade Blocs</vt:lpstr>
      <vt:lpstr>Positive Effects of Trade Blocs</vt:lpstr>
      <vt:lpstr>Negative Effects of Trade Blocs</vt:lpstr>
      <vt:lpstr>Trade Blocs &amp; Intra-regional trade</vt:lpstr>
      <vt:lpstr>NAFTA</vt:lpstr>
      <vt:lpstr>OPEC</vt:lpstr>
      <vt:lpstr>ASEAN</vt:lpstr>
      <vt:lpstr>SAARC</vt:lpstr>
      <vt:lpstr>EU</vt:lpstr>
      <vt:lpstr>CACM</vt:lpstr>
      <vt:lpstr>ALADI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Trade Blocs</dc:title>
  <dc:creator>PC-2</dc:creator>
  <cp:lastModifiedBy>PC-2</cp:lastModifiedBy>
  <cp:revision>2</cp:revision>
  <dcterms:created xsi:type="dcterms:W3CDTF">2020-04-14T14:00:54Z</dcterms:created>
  <dcterms:modified xsi:type="dcterms:W3CDTF">2020-04-14T14:22:05Z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2020-04-14T00:00:00Z</vt:filetime>
  </property>
</Properties>
</file>