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2590799"/>
            <a:ext cx="8686800" cy="2286000"/>
          </a:xfrm>
          <a:custGeom>
            <a:avLst/>
            <a:gdLst/>
            <a:ahLst/>
            <a:cxnLst/>
            <a:rect l="l" t="t" r="r" b="b"/>
            <a:pathLst>
              <a:path w="8686800" h="2286000">
                <a:moveTo>
                  <a:pt x="8686800" y="0"/>
                </a:moveTo>
                <a:lnTo>
                  <a:pt x="0" y="0"/>
                </a:lnTo>
                <a:lnTo>
                  <a:pt x="0" y="2286000"/>
                </a:lnTo>
                <a:lnTo>
                  <a:pt x="8686800" y="2286000"/>
                </a:lnTo>
                <a:lnTo>
                  <a:pt x="86868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2590799"/>
            <a:ext cx="8686800" cy="2286000"/>
          </a:xfrm>
          <a:custGeom>
            <a:avLst/>
            <a:gdLst/>
            <a:ahLst/>
            <a:cxnLst/>
            <a:rect l="l" t="t" r="r" b="b"/>
            <a:pathLst>
              <a:path w="8686800" h="2286000">
                <a:moveTo>
                  <a:pt x="0" y="2286000"/>
                </a:moveTo>
                <a:lnTo>
                  <a:pt x="8686800" y="22860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9800" y="762000"/>
            <a:ext cx="472440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5885" y="726389"/>
            <a:ext cx="2331720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529842"/>
            <a:ext cx="8376919" cy="416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thapedia.in/index.php?title=Foreign_Institutional_Investor_(FII)" TargetMode="External"/><Relationship Id="rId13" Type="http://schemas.openxmlformats.org/officeDocument/2006/relationships/hyperlink" Target="http://www.dnaindia.com/" TargetMode="External"/><Relationship Id="rId18" Type="http://schemas.openxmlformats.org/officeDocument/2006/relationships/hyperlink" Target="http://www.dnaindia.com/money/report-sebi-scraps-debt-limit-auction-to-lure-fiis-to-gilts-1888682" TargetMode="External"/><Relationship Id="rId3" Type="http://schemas.openxmlformats.org/officeDocument/2006/relationships/hyperlink" Target="http://rbi.org.in/Scripts/BS_FemaNotifications.aspx?Id=174" TargetMode="External"/><Relationship Id="rId7" Type="http://schemas.openxmlformats.org/officeDocument/2006/relationships/hyperlink" Target="http://www.nseindia.com/education/resources/download/ismr2008ch8.pdf" TargetMode="External"/><Relationship Id="rId12" Type="http://schemas.openxmlformats.org/officeDocument/2006/relationships/hyperlink" Target="http://www.dnaindia.com/money/report-after-months-liquidity-edges-towards-surplus-1858800" TargetMode="External"/><Relationship Id="rId17" Type="http://schemas.openxmlformats.org/officeDocument/2006/relationships/hyperlink" Target="http://www.dnaindia.com/money/market-report-sensex-soars-574-points-in-early-trade-as-federal-reserve-defers-qe-tapering-1890930" TargetMode="External"/><Relationship Id="rId2" Type="http://schemas.openxmlformats.org/officeDocument/2006/relationships/hyperlink" Target="http://www.google.com/" TargetMode="External"/><Relationship Id="rId16" Type="http://schemas.openxmlformats.org/officeDocument/2006/relationships/hyperlink" Target="http://www.dnaindia.com/money/report-nifty-surges-as-concerns-over-fed-s-stimulus-tapering-recede-19213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osrjournals.org/iosr-jbm/papers/Vol5-issue1/A0510104.pdf" TargetMode="External"/><Relationship Id="rId11" Type="http://schemas.openxmlformats.org/officeDocument/2006/relationships/hyperlink" Target="http://currentaffairs-businessnews.com/category/international-business/" TargetMode="External"/><Relationship Id="rId5" Type="http://schemas.openxmlformats.org/officeDocument/2006/relationships/hyperlink" Target="http://www.sebi.gov.in/sebiweb/investment/statistics.jsp?=fii" TargetMode="External"/><Relationship Id="rId15" Type="http://schemas.openxmlformats.org/officeDocument/2006/relationships/hyperlink" Target="http://www.dnaindia.com/money/market-report-sensex-falls-for-2nd-day-on-profit-booking-down-80-points-1914382" TargetMode="External"/><Relationship Id="rId10" Type="http://schemas.openxmlformats.org/officeDocument/2006/relationships/hyperlink" Target="http://businesstoday.intoday.in/story/the-importance-of-fii-investments-for-the-indian-market/1/186486.html" TargetMode="External"/><Relationship Id="rId4" Type="http://schemas.openxmlformats.org/officeDocument/2006/relationships/hyperlink" Target="http://rbi.org.in/Scripts/BS_FemaNotifications.aspx" TargetMode="External"/><Relationship Id="rId9" Type="http://schemas.openxmlformats.org/officeDocument/2006/relationships/hyperlink" Target="http://www.arthapedia.in/" TargetMode="External"/><Relationship Id="rId14" Type="http://schemas.openxmlformats.org/officeDocument/2006/relationships/hyperlink" Target="http://www.dnaindia.com/money/report-how-to-fix-the-economy-and-soon-1877084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216650"/>
            <a:chOff x="0" y="0"/>
            <a:chExt cx="9144000" cy="62166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411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8848" y="5318759"/>
              <a:ext cx="7755635" cy="8976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486" y="5468823"/>
            <a:ext cx="7330440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60"/>
              </a:lnSpc>
              <a:spcBef>
                <a:spcPts val="100"/>
              </a:spcBef>
            </a:pPr>
            <a:r>
              <a:rPr sz="4400" dirty="0"/>
              <a:t>Foreign Institutional</a:t>
            </a:r>
            <a:r>
              <a:rPr sz="4400" spc="-35" dirty="0"/>
              <a:t> </a:t>
            </a:r>
            <a:r>
              <a:rPr sz="4400" spc="-5" dirty="0"/>
              <a:t>Investors</a:t>
            </a:r>
            <a:endParaRPr sz="4400"/>
          </a:p>
          <a:p>
            <a:pPr marL="3175" algn="ctr">
              <a:lnSpc>
                <a:spcPts val="4100"/>
              </a:lnSpc>
            </a:pPr>
            <a:r>
              <a:rPr sz="3600" i="1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3600" i="1" spc="-125" dirty="0">
                <a:solidFill>
                  <a:srgbClr val="404040"/>
                </a:solidFill>
                <a:latin typeface="Times New Roman"/>
                <a:cs typeface="Times New Roman"/>
              </a:rPr>
              <a:t>it’s </a:t>
            </a:r>
            <a:r>
              <a:rPr sz="3600" i="1" dirty="0">
                <a:solidFill>
                  <a:srgbClr val="404040"/>
                </a:solidFill>
                <a:latin typeface="Times New Roman"/>
                <a:cs typeface="Times New Roman"/>
              </a:rPr>
              <a:t>impact on</a:t>
            </a:r>
            <a:r>
              <a:rPr sz="3600" i="1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404040"/>
                </a:solidFill>
                <a:latin typeface="Times New Roman"/>
                <a:cs typeface="Times New Roman"/>
              </a:rPr>
              <a:t>India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4597399"/>
            <a:ext cx="6781799" cy="2260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719709"/>
            <a:ext cx="67202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latin typeface="Arial"/>
                <a:cs typeface="Arial"/>
              </a:rPr>
              <a:t>The Eligibility Criteria For</a:t>
            </a:r>
            <a:r>
              <a:rPr sz="3400" i="1" spc="-125" dirty="0">
                <a:latin typeface="Arial"/>
                <a:cs typeface="Arial"/>
              </a:rPr>
              <a:t> </a:t>
            </a:r>
            <a:r>
              <a:rPr sz="3400" i="1" spc="-5" dirty="0">
                <a:latin typeface="Arial"/>
                <a:cs typeface="Arial"/>
              </a:rPr>
              <a:t>Applicant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781301"/>
            <a:ext cx="7677784" cy="398652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84785" marR="926465" indent="16510">
              <a:lnSpc>
                <a:spcPct val="80000"/>
              </a:lnSpc>
              <a:spcBef>
                <a:spcPts val="620"/>
              </a:spcBef>
            </a:pP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per Regulation </a:t>
            </a:r>
            <a:r>
              <a:rPr sz="2200" spc="-5" dirty="0">
                <a:latin typeface="Carlito"/>
                <a:cs typeface="Carlito"/>
              </a:rPr>
              <a:t>6 of </a:t>
            </a:r>
            <a:r>
              <a:rPr sz="2200" spc="-10" dirty="0">
                <a:latin typeface="Carlito"/>
                <a:cs typeface="Carlito"/>
              </a:rPr>
              <a:t>SEBI (FII) Regulations,1995, Foreign  Institutional </a:t>
            </a:r>
            <a:r>
              <a:rPr sz="2200" spc="-20" dirty="0">
                <a:latin typeface="Carlito"/>
                <a:cs typeface="Carlito"/>
              </a:rPr>
              <a:t>Investors </a:t>
            </a:r>
            <a:r>
              <a:rPr sz="2200" spc="-10" dirty="0">
                <a:latin typeface="Carlito"/>
                <a:cs typeface="Carlito"/>
              </a:rPr>
              <a:t>are required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fulfill the following  conditions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qualify </a:t>
            </a:r>
            <a:r>
              <a:rPr sz="2200" spc="-20" dirty="0">
                <a:latin typeface="Carlito"/>
                <a:cs typeface="Carlito"/>
              </a:rPr>
              <a:t>for grant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registration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Carlito"/>
              <a:cs typeface="Carlito"/>
            </a:endParaRPr>
          </a:p>
          <a:p>
            <a:pPr marL="184785" marR="419100" indent="-172720">
              <a:lnSpc>
                <a:spcPct val="80000"/>
              </a:lnSpc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rlito"/>
                <a:cs typeface="Carlito"/>
              </a:rPr>
              <a:t>Applicant </a:t>
            </a:r>
            <a:r>
              <a:rPr sz="2200" spc="-5" dirty="0">
                <a:latin typeface="Carlito"/>
                <a:cs typeface="Carlito"/>
              </a:rPr>
              <a:t>should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15" dirty="0">
                <a:latin typeface="Carlito"/>
                <a:cs typeface="Carlito"/>
              </a:rPr>
              <a:t>track record, </a:t>
            </a:r>
            <a:r>
              <a:rPr sz="2200" spc="-10" dirty="0">
                <a:latin typeface="Carlito"/>
                <a:cs typeface="Carlito"/>
              </a:rPr>
              <a:t>professional </a:t>
            </a:r>
            <a:r>
              <a:rPr sz="2200" spc="-15" dirty="0">
                <a:latin typeface="Carlito"/>
                <a:cs typeface="Carlito"/>
              </a:rPr>
              <a:t>competence,  </a:t>
            </a:r>
            <a:r>
              <a:rPr sz="2200" spc="-10" dirty="0">
                <a:latin typeface="Carlito"/>
                <a:cs typeface="Carlito"/>
              </a:rPr>
              <a:t>financial soundness, experience, </a:t>
            </a:r>
            <a:r>
              <a:rPr sz="2200" spc="-15" dirty="0">
                <a:latin typeface="Carlito"/>
                <a:cs typeface="Carlito"/>
              </a:rPr>
              <a:t>general </a:t>
            </a:r>
            <a:r>
              <a:rPr sz="2200" spc="-10" dirty="0">
                <a:latin typeface="Carlito"/>
                <a:cs typeface="Carlito"/>
              </a:rPr>
              <a:t>reputation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fairness 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integrity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000">
              <a:latin typeface="Carlito"/>
              <a:cs typeface="Carlito"/>
            </a:endParaRPr>
          </a:p>
          <a:p>
            <a:pPr marL="184785" marR="5080" indent="-172720">
              <a:lnSpc>
                <a:spcPts val="2110"/>
              </a:lnSpc>
              <a:buFont typeface="Arial"/>
              <a:buChar char="•"/>
              <a:tabLst>
                <a:tab pos="185420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applicant </a:t>
            </a:r>
            <a:r>
              <a:rPr sz="2200" spc="-5" dirty="0">
                <a:latin typeface="Carlito"/>
                <a:cs typeface="Carlito"/>
              </a:rPr>
              <a:t>should be </a:t>
            </a:r>
            <a:r>
              <a:rPr sz="2200" spc="-15" dirty="0">
                <a:latin typeface="Carlito"/>
                <a:cs typeface="Carlito"/>
              </a:rPr>
              <a:t>regulated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5" dirty="0">
                <a:latin typeface="Carlito"/>
                <a:cs typeface="Carlito"/>
              </a:rPr>
              <a:t>appropriate foreign  </a:t>
            </a:r>
            <a:r>
              <a:rPr sz="2200" spc="-10" dirty="0">
                <a:latin typeface="Carlito"/>
                <a:cs typeface="Carlito"/>
              </a:rPr>
              <a:t>regulatory </a:t>
            </a:r>
            <a:r>
              <a:rPr sz="2200" spc="-5" dirty="0">
                <a:latin typeface="Carlito"/>
                <a:cs typeface="Carlito"/>
              </a:rPr>
              <a:t>authority 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same </a:t>
            </a:r>
            <a:r>
              <a:rPr sz="2200" spc="-15" dirty="0">
                <a:latin typeface="Carlito"/>
                <a:cs typeface="Carlito"/>
              </a:rPr>
              <a:t>capacity/category </a:t>
            </a:r>
            <a:r>
              <a:rPr sz="2200" spc="-10" dirty="0">
                <a:latin typeface="Carlito"/>
                <a:cs typeface="Carlito"/>
              </a:rPr>
              <a:t>where  </a:t>
            </a:r>
            <a:r>
              <a:rPr sz="2200" spc="-15" dirty="0">
                <a:latin typeface="Carlito"/>
                <a:cs typeface="Carlito"/>
              </a:rPr>
              <a:t>registration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sought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SEBI. </a:t>
            </a:r>
            <a:r>
              <a:rPr sz="2200" spc="-15" dirty="0">
                <a:latin typeface="Carlito"/>
                <a:cs typeface="Carlito"/>
              </a:rPr>
              <a:t>Registration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authorities,  </a:t>
            </a:r>
            <a:r>
              <a:rPr sz="2200" spc="-5" dirty="0">
                <a:latin typeface="Carlito"/>
                <a:cs typeface="Carlito"/>
              </a:rPr>
              <a:t>which </a:t>
            </a:r>
            <a:r>
              <a:rPr sz="2200" spc="-10" dirty="0">
                <a:latin typeface="Carlito"/>
                <a:cs typeface="Carlito"/>
              </a:rPr>
              <a:t>are responsible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incorporation,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not adequate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qualify  as </a:t>
            </a:r>
            <a:r>
              <a:rPr sz="2200" spc="-10" dirty="0">
                <a:latin typeface="Carlito"/>
                <a:cs typeface="Carlito"/>
              </a:rPr>
              <a:t>Foreign Institutional</a:t>
            </a:r>
            <a:r>
              <a:rPr sz="2200" spc="-20" dirty="0">
                <a:latin typeface="Carlito"/>
                <a:cs typeface="Carlito"/>
              </a:rPr>
              <a:t> Investor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1800" y="4518786"/>
              <a:ext cx="2362199" cy="23392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470" y="854836"/>
              <a:ext cx="1685594" cy="3994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7542" y="1810258"/>
            <a:ext cx="7693025" cy="27679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applicant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required to </a:t>
            </a:r>
            <a:r>
              <a:rPr sz="2100" spc="-20" dirty="0">
                <a:latin typeface="Carlito"/>
                <a:cs typeface="Carlito"/>
              </a:rPr>
              <a:t>have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permission </a:t>
            </a:r>
            <a:r>
              <a:rPr sz="2100" spc="-5" dirty="0">
                <a:latin typeface="Carlito"/>
                <a:cs typeface="Carlito"/>
              </a:rPr>
              <a:t>under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provisions 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Foreign </a:t>
            </a:r>
            <a:r>
              <a:rPr sz="2100" spc="-10" dirty="0">
                <a:latin typeface="Carlito"/>
                <a:cs typeface="Carlito"/>
              </a:rPr>
              <a:t>Exchange </a:t>
            </a:r>
            <a:r>
              <a:rPr sz="2100" spc="-5" dirty="0">
                <a:latin typeface="Carlito"/>
                <a:cs typeface="Carlito"/>
              </a:rPr>
              <a:t>Management </a:t>
            </a:r>
            <a:r>
              <a:rPr sz="2100" dirty="0">
                <a:latin typeface="Carlito"/>
                <a:cs typeface="Carlito"/>
              </a:rPr>
              <a:t>Act, 1999 </a:t>
            </a:r>
            <a:r>
              <a:rPr sz="2100" spc="-15" dirty="0">
                <a:latin typeface="Carlito"/>
                <a:cs typeface="Carlito"/>
              </a:rPr>
              <a:t>from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Reserve  </a:t>
            </a:r>
            <a:r>
              <a:rPr sz="2100" dirty="0">
                <a:latin typeface="Carlito"/>
                <a:cs typeface="Carlito"/>
              </a:rPr>
              <a:t>Bank </a:t>
            </a:r>
            <a:r>
              <a:rPr sz="2100" spc="-5" dirty="0">
                <a:latin typeface="Carlito"/>
                <a:cs typeface="Carlito"/>
              </a:rPr>
              <a:t>of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India.</a:t>
            </a:r>
            <a:endParaRPr sz="2100">
              <a:latin typeface="Carlito"/>
              <a:cs typeface="Carlito"/>
            </a:endParaRPr>
          </a:p>
          <a:p>
            <a:pPr marL="184785" marR="14604" indent="-172720">
              <a:lnSpc>
                <a:spcPts val="2270"/>
              </a:lnSpc>
              <a:spcBef>
                <a:spcPts val="79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Applicant must </a:t>
            </a:r>
            <a:r>
              <a:rPr sz="2100" spc="-5" dirty="0">
                <a:latin typeface="Carlito"/>
                <a:cs typeface="Carlito"/>
              </a:rPr>
              <a:t>be </a:t>
            </a:r>
            <a:r>
              <a:rPr sz="2100" spc="-10" dirty="0">
                <a:latin typeface="Carlito"/>
                <a:cs typeface="Carlito"/>
              </a:rPr>
              <a:t>legally permitted to </a:t>
            </a:r>
            <a:r>
              <a:rPr sz="2100" spc="-20" dirty="0">
                <a:latin typeface="Carlito"/>
                <a:cs typeface="Carlito"/>
              </a:rPr>
              <a:t>invest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securities outside </a:t>
            </a:r>
            <a:r>
              <a:rPr sz="2100" dirty="0">
                <a:latin typeface="Carlito"/>
                <a:cs typeface="Carlito"/>
              </a:rPr>
              <a:t>the  </a:t>
            </a:r>
            <a:r>
              <a:rPr sz="2100" spc="-10" dirty="0">
                <a:latin typeface="Carlito"/>
                <a:cs typeface="Carlito"/>
              </a:rPr>
              <a:t>country </a:t>
            </a:r>
            <a:r>
              <a:rPr sz="2100" spc="-5" dirty="0">
                <a:latin typeface="Carlito"/>
                <a:cs typeface="Carlito"/>
              </a:rPr>
              <a:t>or </a:t>
            </a:r>
            <a:r>
              <a:rPr sz="2100" dirty="0">
                <a:latin typeface="Carlito"/>
                <a:cs typeface="Carlito"/>
              </a:rPr>
              <a:t>its </a:t>
            </a:r>
            <a:r>
              <a:rPr sz="2100" spc="-10" dirty="0">
                <a:latin typeface="Carlito"/>
                <a:cs typeface="Carlito"/>
              </a:rPr>
              <a:t>in-corporation </a:t>
            </a:r>
            <a:r>
              <a:rPr sz="2100" dirty="0">
                <a:latin typeface="Carlito"/>
                <a:cs typeface="Carlito"/>
              </a:rPr>
              <a:t>/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establishment.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applicant </a:t>
            </a:r>
            <a:r>
              <a:rPr sz="2100" spc="-10" dirty="0">
                <a:latin typeface="Carlito"/>
                <a:cs typeface="Carlito"/>
              </a:rPr>
              <a:t>must </a:t>
            </a:r>
            <a:r>
              <a:rPr sz="2100" spc="-5" dirty="0">
                <a:latin typeface="Carlito"/>
                <a:cs typeface="Carlito"/>
              </a:rPr>
              <a:t>be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"fit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0" dirty="0">
                <a:latin typeface="Carlito"/>
                <a:cs typeface="Carlito"/>
              </a:rPr>
              <a:t>proper"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person.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applicant has </a:t>
            </a:r>
            <a:r>
              <a:rPr sz="2100" spc="-10" dirty="0">
                <a:latin typeface="Carlito"/>
                <a:cs typeface="Carlito"/>
              </a:rPr>
              <a:t>to appoint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local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custodian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20" dirty="0">
                <a:latin typeface="Carlito"/>
                <a:cs typeface="Carlito"/>
              </a:rPr>
              <a:t>Payment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-15" dirty="0">
                <a:latin typeface="Carlito"/>
                <a:cs typeface="Carlito"/>
              </a:rPr>
              <a:t>registration </a:t>
            </a:r>
            <a:r>
              <a:rPr sz="2100" spc="-20" dirty="0">
                <a:latin typeface="Carlito"/>
                <a:cs typeface="Carlito"/>
              </a:rPr>
              <a:t>fee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US $</a:t>
            </a:r>
            <a:r>
              <a:rPr sz="2100" spc="7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5,000.00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308" y="854836"/>
            <a:ext cx="3960342" cy="398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8122" y="1371663"/>
            <a:ext cx="5667629" cy="452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97775" y="239775"/>
            <a:ext cx="15240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9709"/>
            <a:ext cx="43434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10" dirty="0">
                <a:latin typeface="Arial"/>
                <a:cs typeface="Arial"/>
              </a:rPr>
              <a:t>Where </a:t>
            </a:r>
            <a:r>
              <a:rPr sz="3400" i="1" spc="-5" dirty="0">
                <a:latin typeface="Arial"/>
                <a:cs typeface="Arial"/>
              </a:rPr>
              <a:t>FII Can</a:t>
            </a:r>
            <a:r>
              <a:rPr sz="3400" i="1" dirty="0">
                <a:latin typeface="Arial"/>
                <a:cs typeface="Arial"/>
              </a:rPr>
              <a:t> </a:t>
            </a:r>
            <a:r>
              <a:rPr sz="3400" i="1" spc="-5" dirty="0">
                <a:latin typeface="Arial"/>
                <a:cs typeface="Arial"/>
              </a:rPr>
              <a:t>Invest?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56917"/>
            <a:ext cx="7374890" cy="4192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Current </a:t>
            </a:r>
            <a:r>
              <a:rPr sz="2200" spc="-10" dirty="0">
                <a:latin typeface="Carlito"/>
                <a:cs typeface="Carlito"/>
              </a:rPr>
              <a:t>financial instruments are available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FII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investments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arlito"/>
              <a:cs typeface="Carlito"/>
            </a:endParaRPr>
          </a:p>
          <a:p>
            <a:pPr marL="194945" marR="5080" indent="-182880">
              <a:lnSpc>
                <a:spcPct val="70100"/>
              </a:lnSpc>
              <a:spcBef>
                <a:spcPts val="5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Carlito"/>
                <a:cs typeface="Carlito"/>
              </a:rPr>
              <a:t>Securities in primary and </a:t>
            </a:r>
            <a:r>
              <a:rPr sz="2200" spc="-10" dirty="0">
                <a:latin typeface="Carlito"/>
                <a:cs typeface="Carlito"/>
              </a:rPr>
              <a:t>secondary </a:t>
            </a:r>
            <a:r>
              <a:rPr sz="2200" spc="-15" dirty="0">
                <a:latin typeface="Carlito"/>
                <a:cs typeface="Carlito"/>
              </a:rPr>
              <a:t>markets </a:t>
            </a:r>
            <a:r>
              <a:rPr sz="2200" spc="-5" dirty="0">
                <a:latin typeface="Carlito"/>
                <a:cs typeface="Carlito"/>
              </a:rPr>
              <a:t>including </a:t>
            </a:r>
            <a:r>
              <a:rPr sz="2200" spc="-10" dirty="0">
                <a:latin typeface="Carlito"/>
                <a:cs typeface="Carlito"/>
              </a:rPr>
              <a:t>shares,  debentures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warrants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companies, unlisted, listed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be  listed </a:t>
            </a:r>
            <a:r>
              <a:rPr sz="2200" spc="-5" dirty="0">
                <a:latin typeface="Carlito"/>
                <a:cs typeface="Carlito"/>
              </a:rPr>
              <a:t>on a </a:t>
            </a:r>
            <a:r>
              <a:rPr sz="2200" spc="-15" dirty="0">
                <a:latin typeface="Carlito"/>
                <a:cs typeface="Carlito"/>
              </a:rPr>
              <a:t>recognized stock </a:t>
            </a:r>
            <a:r>
              <a:rPr sz="2200" spc="-20" dirty="0">
                <a:latin typeface="Carlito"/>
                <a:cs typeface="Carlito"/>
              </a:rPr>
              <a:t>exchange </a:t>
            </a:r>
            <a:r>
              <a:rPr sz="2200" spc="-5" dirty="0">
                <a:latin typeface="Carlito"/>
                <a:cs typeface="Carlito"/>
              </a:rPr>
              <a:t>in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India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D75B6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Carlito"/>
                <a:cs typeface="Carlito"/>
              </a:rPr>
              <a:t>Units of </a:t>
            </a:r>
            <a:r>
              <a:rPr sz="2200" spc="-10" dirty="0">
                <a:latin typeface="Carlito"/>
                <a:cs typeface="Carlito"/>
              </a:rPr>
              <a:t>mutual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funds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D75B6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200" spc="-15" dirty="0">
                <a:latin typeface="Carlito"/>
                <a:cs typeface="Carlito"/>
              </a:rPr>
              <a:t>Dated </a:t>
            </a:r>
            <a:r>
              <a:rPr sz="2200" spc="-10" dirty="0">
                <a:latin typeface="Carlito"/>
                <a:cs typeface="Carlito"/>
              </a:rPr>
              <a:t>Government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Securities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D75B6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200" spc="-15" dirty="0">
                <a:latin typeface="Carlito"/>
                <a:cs typeface="Carlito"/>
              </a:rPr>
              <a:t>Derivatives traded </a:t>
            </a:r>
            <a:r>
              <a:rPr sz="2200" spc="-5" dirty="0">
                <a:latin typeface="Carlito"/>
                <a:cs typeface="Carlito"/>
              </a:rPr>
              <a:t>on a </a:t>
            </a:r>
            <a:r>
              <a:rPr sz="2200" spc="-15" dirty="0">
                <a:latin typeface="Carlito"/>
                <a:cs typeface="Carlito"/>
              </a:rPr>
              <a:t>recognized stock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exchange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D75B6"/>
              </a:buClr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200" spc="-10" dirty="0">
                <a:latin typeface="Carlito"/>
                <a:cs typeface="Carlito"/>
              </a:rPr>
              <a:t>Commercial </a:t>
            </a:r>
            <a:r>
              <a:rPr sz="2200" spc="-15" dirty="0">
                <a:latin typeface="Carlito"/>
                <a:cs typeface="Carlito"/>
              </a:rPr>
              <a:t>papers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542" y="900430"/>
            <a:ext cx="7624445" cy="55333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marR="195580" indent="-17272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sz="2000" spc="-5" dirty="0">
                <a:latin typeface="Carlito"/>
                <a:cs typeface="Carlito"/>
              </a:rPr>
              <a:t>FIIs can </a:t>
            </a:r>
            <a:r>
              <a:rPr sz="2000" spc="-10" dirty="0">
                <a:latin typeface="Carlito"/>
                <a:cs typeface="Carlito"/>
              </a:rPr>
              <a:t>buy/sell </a:t>
            </a:r>
            <a:r>
              <a:rPr sz="2000" spc="-5" dirty="0">
                <a:latin typeface="Carlito"/>
                <a:cs typeface="Carlito"/>
              </a:rPr>
              <a:t>securities on </a:t>
            </a:r>
            <a:r>
              <a:rPr sz="2000" dirty="0">
                <a:latin typeface="Carlito"/>
                <a:cs typeface="Carlito"/>
              </a:rPr>
              <a:t>Indian </a:t>
            </a:r>
            <a:r>
              <a:rPr sz="2000" spc="-15" dirty="0">
                <a:latin typeface="Carlito"/>
                <a:cs typeface="Carlito"/>
              </a:rPr>
              <a:t>stock </a:t>
            </a:r>
            <a:r>
              <a:rPr sz="2000" spc="-10" dirty="0">
                <a:latin typeface="Carlito"/>
                <a:cs typeface="Carlito"/>
              </a:rPr>
              <a:t>exchanges, </a:t>
            </a:r>
            <a:r>
              <a:rPr sz="2000" spc="-5" dirty="0">
                <a:latin typeface="Carlito"/>
                <a:cs typeface="Carlito"/>
              </a:rPr>
              <a:t>but they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15" dirty="0">
                <a:latin typeface="Carlito"/>
                <a:cs typeface="Carlito"/>
              </a:rPr>
              <a:t>to  </a:t>
            </a:r>
            <a:r>
              <a:rPr sz="2000" spc="-10" dirty="0">
                <a:latin typeface="Carlito"/>
                <a:cs typeface="Carlito"/>
              </a:rPr>
              <a:t>get registered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15" dirty="0">
                <a:latin typeface="Carlito"/>
                <a:cs typeface="Carlito"/>
              </a:rPr>
              <a:t>stock market </a:t>
            </a:r>
            <a:r>
              <a:rPr sz="2000" spc="-10" dirty="0">
                <a:latin typeface="Carlito"/>
                <a:cs typeface="Carlito"/>
              </a:rPr>
              <a:t>regulator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SEBI.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850">
              <a:latin typeface="Carlito"/>
              <a:cs typeface="Carlito"/>
            </a:endParaRPr>
          </a:p>
          <a:p>
            <a:pPr marL="184785" indent="-172720">
              <a:lnSpc>
                <a:spcPts val="2280"/>
              </a:lnSpc>
              <a:buFont typeface="Arial"/>
              <a:buChar char="•"/>
              <a:tabLst>
                <a:tab pos="185420" algn="l"/>
              </a:tabLst>
            </a:pPr>
            <a:r>
              <a:rPr sz="2000" spc="-5" dirty="0">
                <a:latin typeface="Carlito"/>
                <a:cs typeface="Carlito"/>
              </a:rPr>
              <a:t>They can also </a:t>
            </a:r>
            <a:r>
              <a:rPr sz="2000" spc="-15" dirty="0">
                <a:latin typeface="Carlito"/>
                <a:cs typeface="Carlito"/>
              </a:rPr>
              <a:t>invest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listed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unlisted </a:t>
            </a:r>
            <a:r>
              <a:rPr sz="2000" spc="-5" dirty="0">
                <a:latin typeface="Carlito"/>
                <a:cs typeface="Carlito"/>
              </a:rPr>
              <a:t>securities outside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stock</a:t>
            </a:r>
            <a:endParaRPr sz="2000">
              <a:latin typeface="Carlito"/>
              <a:cs typeface="Carlito"/>
            </a:endParaRPr>
          </a:p>
          <a:p>
            <a:pPr marL="184785">
              <a:lnSpc>
                <a:spcPts val="2280"/>
              </a:lnSpc>
            </a:pPr>
            <a:r>
              <a:rPr sz="2000" spc="-10" dirty="0">
                <a:latin typeface="Carlito"/>
                <a:cs typeface="Carlito"/>
              </a:rPr>
              <a:t>exchanges </a:t>
            </a:r>
            <a:r>
              <a:rPr sz="2000" dirty="0">
                <a:latin typeface="Carlito"/>
                <a:cs typeface="Carlito"/>
              </a:rPr>
              <a:t>if the </a:t>
            </a:r>
            <a:r>
              <a:rPr sz="2000" spc="-5" dirty="0">
                <a:latin typeface="Carlito"/>
                <a:cs typeface="Carlito"/>
              </a:rPr>
              <a:t>price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25" dirty="0">
                <a:latin typeface="Carlito"/>
                <a:cs typeface="Carlito"/>
              </a:rPr>
              <a:t>stake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sold </a:t>
            </a:r>
            <a:r>
              <a:rPr sz="2000" dirty="0">
                <a:latin typeface="Carlito"/>
                <a:cs typeface="Carlito"/>
              </a:rPr>
              <a:t>has </a:t>
            </a:r>
            <a:r>
              <a:rPr sz="2000" spc="-5" dirty="0">
                <a:latin typeface="Carlito"/>
                <a:cs typeface="Carlito"/>
              </a:rPr>
              <a:t>been </a:t>
            </a:r>
            <a:r>
              <a:rPr sz="2000" spc="-10" dirty="0">
                <a:latin typeface="Carlito"/>
                <a:cs typeface="Carlito"/>
              </a:rPr>
              <a:t>approved </a:t>
            </a:r>
            <a:r>
              <a:rPr sz="2000" spc="-5" dirty="0">
                <a:latin typeface="Carlito"/>
                <a:cs typeface="Carlito"/>
              </a:rPr>
              <a:t>by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RBI.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84785" marR="36195" indent="-172720">
              <a:lnSpc>
                <a:spcPts val="2160"/>
              </a:lnSpc>
              <a:spcBef>
                <a:spcPts val="1360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rlito"/>
                <a:cs typeface="Carlito"/>
              </a:rPr>
              <a:t>No individual </a:t>
            </a:r>
            <a:r>
              <a:rPr sz="2000" spc="-5" dirty="0">
                <a:latin typeface="Carlito"/>
                <a:cs typeface="Carlito"/>
              </a:rPr>
              <a:t>FII/sub-account can acquire </a:t>
            </a:r>
            <a:r>
              <a:rPr sz="2000" spc="-10" dirty="0">
                <a:latin typeface="Carlito"/>
                <a:cs typeface="Carlito"/>
              </a:rPr>
              <a:t>more </a:t>
            </a:r>
            <a:r>
              <a:rPr sz="2000" dirty="0">
                <a:latin typeface="Carlito"/>
                <a:cs typeface="Carlito"/>
              </a:rPr>
              <a:t>than 10%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paid up  capital of </a:t>
            </a:r>
            <a:r>
              <a:rPr sz="2000" dirty="0">
                <a:latin typeface="Carlito"/>
                <a:cs typeface="Carlito"/>
              </a:rPr>
              <a:t>an Indian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company.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marL="184785" marR="118110" indent="-172720">
              <a:lnSpc>
                <a:spcPts val="2160"/>
              </a:lnSpc>
              <a:spcBef>
                <a:spcPts val="1315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addition,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government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10" dirty="0">
                <a:latin typeface="Carlito"/>
                <a:cs typeface="Carlito"/>
              </a:rPr>
              <a:t>introduces </a:t>
            </a:r>
            <a:r>
              <a:rPr sz="2000" spc="-5" dirty="0">
                <a:latin typeface="Carlito"/>
                <a:cs typeface="Carlito"/>
              </a:rPr>
              <a:t>new regulations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time 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time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ensure that FII </a:t>
            </a:r>
            <a:r>
              <a:rPr sz="2000" spc="-15" dirty="0">
                <a:latin typeface="Carlito"/>
                <a:cs typeface="Carlito"/>
              </a:rPr>
              <a:t>investments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40" dirty="0">
                <a:latin typeface="Carlito"/>
                <a:cs typeface="Carlito"/>
              </a:rPr>
              <a:t>order. </a:t>
            </a:r>
            <a:r>
              <a:rPr sz="2000" spc="-10" dirty="0">
                <a:latin typeface="Carlito"/>
                <a:cs typeface="Carlito"/>
              </a:rPr>
              <a:t>For example,  </a:t>
            </a:r>
            <a:r>
              <a:rPr sz="2000" spc="-15" dirty="0">
                <a:latin typeface="Carlito"/>
                <a:cs typeface="Carlito"/>
              </a:rPr>
              <a:t>investment </a:t>
            </a:r>
            <a:r>
              <a:rPr sz="2000" spc="-5" dirty="0">
                <a:latin typeface="Carlito"/>
                <a:cs typeface="Carlito"/>
              </a:rPr>
              <a:t>through </a:t>
            </a:r>
            <a:r>
              <a:rPr sz="2000" spc="-10" dirty="0">
                <a:latin typeface="Carlito"/>
                <a:cs typeface="Carlito"/>
              </a:rPr>
              <a:t>participatory notes </a:t>
            </a:r>
            <a:r>
              <a:rPr sz="2000" spc="-5" dirty="0">
                <a:latin typeface="Carlito"/>
                <a:cs typeface="Carlito"/>
              </a:rPr>
              <a:t>(PNs) </a:t>
            </a:r>
            <a:r>
              <a:rPr sz="2000" spc="-1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curbed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SEBI  </a:t>
            </a:r>
            <a:r>
              <a:rPr sz="2000" spc="-20" dirty="0">
                <a:latin typeface="Carlito"/>
                <a:cs typeface="Carlito"/>
              </a:rPr>
              <a:t>recently.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marL="184785" marR="5080" indent="-172720">
              <a:lnSpc>
                <a:spcPts val="2160"/>
              </a:lnSpc>
              <a:spcBef>
                <a:spcPts val="1315"/>
              </a:spcBef>
              <a:buFont typeface="Arial"/>
              <a:buChar char="•"/>
              <a:tabLst>
                <a:tab pos="185420" algn="l"/>
              </a:tabLst>
            </a:pPr>
            <a:r>
              <a:rPr sz="2000" spc="-5" dirty="0">
                <a:latin typeface="Carlito"/>
                <a:cs typeface="Carlito"/>
              </a:rPr>
              <a:t>The opening of </a:t>
            </a:r>
            <a:r>
              <a:rPr sz="2000" dirty="0">
                <a:latin typeface="Carlito"/>
                <a:cs typeface="Carlito"/>
              </a:rPr>
              <a:t>the Indian </a:t>
            </a:r>
            <a:r>
              <a:rPr sz="2000" spc="-15" dirty="0">
                <a:latin typeface="Carlito"/>
                <a:cs typeface="Carlito"/>
              </a:rPr>
              <a:t>stock market to </a:t>
            </a:r>
            <a:r>
              <a:rPr sz="2000" spc="-10" dirty="0">
                <a:latin typeface="Carlito"/>
                <a:cs typeface="Carlito"/>
              </a:rPr>
              <a:t>Foreign </a:t>
            </a:r>
            <a:r>
              <a:rPr sz="2000" spc="-5" dirty="0">
                <a:latin typeface="Carlito"/>
                <a:cs typeface="Carlito"/>
              </a:rPr>
              <a:t>Institutional </a:t>
            </a:r>
            <a:r>
              <a:rPr sz="2000" spc="-20" dirty="0">
                <a:latin typeface="Carlito"/>
                <a:cs typeface="Carlito"/>
              </a:rPr>
              <a:t>Investors  </a:t>
            </a:r>
            <a:r>
              <a:rPr sz="2000" dirty="0">
                <a:latin typeface="Carlito"/>
                <a:cs typeface="Carlito"/>
              </a:rPr>
              <a:t>(FII) in 1992 made </a:t>
            </a:r>
            <a:r>
              <a:rPr sz="2000" spc="-25" dirty="0">
                <a:latin typeface="Carlito"/>
                <a:cs typeface="Carlito"/>
              </a:rPr>
              <a:t>way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substantial </a:t>
            </a:r>
            <a:r>
              <a:rPr sz="2000" spc="-15" dirty="0">
                <a:latin typeface="Carlito"/>
                <a:cs typeface="Carlito"/>
              </a:rPr>
              <a:t>foreign </a:t>
            </a:r>
            <a:r>
              <a:rPr sz="2000" spc="-5" dirty="0">
                <a:latin typeface="Carlito"/>
                <a:cs typeface="Carlito"/>
              </a:rPr>
              <a:t>funds. Since </a:t>
            </a:r>
            <a:r>
              <a:rPr sz="2000" dirty="0">
                <a:latin typeface="Carlito"/>
                <a:cs typeface="Carlito"/>
              </a:rPr>
              <a:t>then, the  number </a:t>
            </a:r>
            <a:r>
              <a:rPr sz="2000" spc="-5" dirty="0">
                <a:latin typeface="Carlito"/>
                <a:cs typeface="Carlito"/>
              </a:rPr>
              <a:t>of FIIs has been increasing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740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currently.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125" y="133350"/>
            <a:ext cx="2867025" cy="742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8125" y="457200"/>
              <a:ext cx="5362575" cy="733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7542" y="1811782"/>
            <a:ext cx="7653020" cy="358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Carlito"/>
                <a:cs typeface="Carlito"/>
              </a:rPr>
              <a:t>Regulation of</a:t>
            </a:r>
            <a:r>
              <a:rPr sz="2000" i="1" spc="-40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FIIs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arlito"/>
              <a:cs typeface="Carlito"/>
            </a:endParaRPr>
          </a:p>
          <a:p>
            <a:pPr marL="184785" indent="-172720">
              <a:lnSpc>
                <a:spcPts val="2280"/>
              </a:lnSpc>
              <a:buFont typeface="Arial"/>
              <a:buChar char="•"/>
              <a:tabLst>
                <a:tab pos="185420" algn="l"/>
              </a:tabLst>
            </a:pPr>
            <a:r>
              <a:rPr sz="2000" spc="-5" dirty="0">
                <a:latin typeface="Carlito"/>
                <a:cs typeface="Carlito"/>
              </a:rPr>
              <a:t>The regulations </a:t>
            </a:r>
            <a:r>
              <a:rPr sz="2000" spc="-15" dirty="0">
                <a:latin typeface="Carlito"/>
                <a:cs typeface="Carlito"/>
              </a:rPr>
              <a:t>for foreign investment </a:t>
            </a:r>
            <a:r>
              <a:rPr sz="2000" dirty="0">
                <a:latin typeface="Carlito"/>
                <a:cs typeface="Carlito"/>
              </a:rPr>
              <a:t>in India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been </a:t>
            </a:r>
            <a:r>
              <a:rPr sz="2000" spc="-10" dirty="0">
                <a:latin typeface="Carlito"/>
                <a:cs typeface="Carlito"/>
              </a:rPr>
              <a:t>framed </a:t>
            </a:r>
            <a:r>
              <a:rPr sz="2000" spc="-5" dirty="0">
                <a:latin typeface="Carlito"/>
                <a:cs typeface="Carlito"/>
              </a:rPr>
              <a:t>by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184785">
              <a:lnSpc>
                <a:spcPts val="2280"/>
              </a:lnSpc>
            </a:pPr>
            <a:r>
              <a:rPr sz="2000" spc="-10" dirty="0">
                <a:latin typeface="Carlito"/>
                <a:cs typeface="Carlito"/>
              </a:rPr>
              <a:t>Reserve </a:t>
            </a:r>
            <a:r>
              <a:rPr sz="2000" dirty="0">
                <a:latin typeface="Carlito"/>
                <a:cs typeface="Carlito"/>
              </a:rPr>
              <a:t>Bank of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India.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84785" marR="5080" indent="-172720">
              <a:lnSpc>
                <a:spcPct val="90000"/>
              </a:lnSpc>
              <a:spcBef>
                <a:spcPts val="1315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line </a:t>
            </a:r>
            <a:r>
              <a:rPr sz="2000" dirty="0">
                <a:latin typeface="Carlito"/>
                <a:cs typeface="Carlito"/>
              </a:rPr>
              <a:t>with the </a:t>
            </a:r>
            <a:r>
              <a:rPr sz="2000" spc="-5" dirty="0">
                <a:latin typeface="Carlito"/>
                <a:cs typeface="Carlito"/>
              </a:rPr>
              <a:t>said regulations, since </a:t>
            </a:r>
            <a:r>
              <a:rPr sz="2000" dirty="0">
                <a:latin typeface="Carlito"/>
                <a:cs typeface="Carlito"/>
              </a:rPr>
              <a:t>2003, the Securities and </a:t>
            </a:r>
            <a:r>
              <a:rPr sz="2000" spc="-5" dirty="0">
                <a:latin typeface="Carlito"/>
                <a:cs typeface="Carlito"/>
              </a:rPr>
              <a:t>Exchange  Board of </a:t>
            </a:r>
            <a:r>
              <a:rPr sz="2000" dirty="0">
                <a:latin typeface="Carlito"/>
                <a:cs typeface="Carlito"/>
              </a:rPr>
              <a:t>India (SEBI) </a:t>
            </a:r>
            <a:r>
              <a:rPr sz="2000" spc="-5" dirty="0">
                <a:latin typeface="Carlito"/>
                <a:cs typeface="Carlito"/>
              </a:rPr>
              <a:t>has been </a:t>
            </a:r>
            <a:r>
              <a:rPr sz="2000" spc="-10" dirty="0">
                <a:latin typeface="Carlito"/>
                <a:cs typeface="Carlito"/>
              </a:rPr>
              <a:t>registering </a:t>
            </a:r>
            <a:r>
              <a:rPr sz="2000" dirty="0">
                <a:latin typeface="Carlito"/>
                <a:cs typeface="Carlito"/>
              </a:rPr>
              <a:t>FIIs and </a:t>
            </a:r>
            <a:r>
              <a:rPr sz="2000" spc="-5" dirty="0">
                <a:latin typeface="Carlito"/>
                <a:cs typeface="Carlito"/>
              </a:rPr>
              <a:t>monitoring  </a:t>
            </a:r>
            <a:r>
              <a:rPr sz="2000" spc="-15" dirty="0">
                <a:latin typeface="Carlito"/>
                <a:cs typeface="Carlito"/>
              </a:rPr>
              <a:t>investments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them </a:t>
            </a:r>
            <a:r>
              <a:rPr sz="2000" spc="-5" dirty="0">
                <a:latin typeface="Carlito"/>
                <a:cs typeface="Carlito"/>
              </a:rPr>
              <a:t>through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portfolio </a:t>
            </a:r>
            <a:r>
              <a:rPr sz="2000" spc="-15" dirty="0">
                <a:latin typeface="Carlito"/>
                <a:cs typeface="Carlito"/>
              </a:rPr>
              <a:t>investment route  </a:t>
            </a:r>
            <a:r>
              <a:rPr sz="2000" dirty="0">
                <a:latin typeface="Carlito"/>
                <a:cs typeface="Carlito"/>
              </a:rPr>
              <a:t>under the SEBI (FII) </a:t>
            </a:r>
            <a:r>
              <a:rPr sz="2000" spc="-5" dirty="0">
                <a:latin typeface="Carlito"/>
                <a:cs typeface="Carlito"/>
              </a:rPr>
              <a:t>regulations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1995.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85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rlito"/>
                <a:cs typeface="Carlito"/>
              </a:rPr>
              <a:t>SEBI acts as the nodal </a:t>
            </a:r>
            <a:r>
              <a:rPr sz="2000" spc="-10" dirty="0">
                <a:latin typeface="Carlito"/>
                <a:cs typeface="Carlito"/>
              </a:rPr>
              <a:t>point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registration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FIIs.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179" y="720928"/>
            <a:ext cx="6936907" cy="5203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367" y="838200"/>
            <a:ext cx="7123819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542" y="1802638"/>
            <a:ext cx="7722870" cy="37617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785" marR="450850" indent="-1727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spc="-5" dirty="0">
                <a:latin typeface="Carlito"/>
                <a:cs typeface="Carlito"/>
              </a:rPr>
              <a:t>FDI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bit 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permanent </a:t>
            </a:r>
            <a:r>
              <a:rPr sz="2400" spc="-10" dirty="0">
                <a:latin typeface="Carlito"/>
                <a:cs typeface="Carlito"/>
              </a:rPr>
              <a:t>nature, </a:t>
            </a:r>
            <a:r>
              <a:rPr sz="2400" spc="-5" dirty="0">
                <a:latin typeface="Carlito"/>
                <a:cs typeface="Carlito"/>
              </a:rPr>
              <a:t>FII flies </a:t>
            </a:r>
            <a:r>
              <a:rPr sz="2400" spc="-25" dirty="0">
                <a:latin typeface="Carlito"/>
                <a:cs typeface="Carlito"/>
              </a:rPr>
              <a:t>away </a:t>
            </a:r>
            <a:r>
              <a:rPr sz="2400" spc="-15" dirty="0">
                <a:latin typeface="Carlito"/>
                <a:cs typeface="Carlito"/>
              </a:rPr>
              <a:t>at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shortest political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economical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disturbance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184785" marR="5080" indent="-172720">
              <a:lnSpc>
                <a:spcPts val="259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Entry </a:t>
            </a:r>
            <a:r>
              <a:rPr sz="2400" dirty="0">
                <a:latin typeface="Carlito"/>
                <a:cs typeface="Carlito"/>
              </a:rPr>
              <a:t>and Exit is </a:t>
            </a:r>
            <a:r>
              <a:rPr sz="2400" spc="-10" dirty="0">
                <a:latin typeface="Carlito"/>
                <a:cs typeface="Carlito"/>
              </a:rPr>
              <a:t>relatively </a:t>
            </a:r>
            <a:r>
              <a:rPr sz="2400" spc="-5" dirty="0">
                <a:latin typeface="Carlito"/>
                <a:cs typeface="Carlito"/>
              </a:rPr>
              <a:t>very </a:t>
            </a:r>
            <a:r>
              <a:rPr sz="2400" spc="-15" dirty="0">
                <a:latin typeface="Carlito"/>
                <a:cs typeface="Carlito"/>
              </a:rPr>
              <a:t>easy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FII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compared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FDI. Entry </a:t>
            </a:r>
            <a:r>
              <a:rPr sz="2400" spc="-10" dirty="0">
                <a:latin typeface="Carlito"/>
                <a:cs typeface="Carlito"/>
              </a:rPr>
              <a:t>difficult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FDI because of </a:t>
            </a:r>
            <a:r>
              <a:rPr sz="2400" spc="-10" dirty="0">
                <a:latin typeface="Carlito"/>
                <a:cs typeface="Carlito"/>
              </a:rPr>
              <a:t>infrastructure  problems. </a:t>
            </a:r>
            <a:r>
              <a:rPr sz="2400" dirty="0">
                <a:latin typeface="Carlito"/>
                <a:cs typeface="Carlito"/>
              </a:rPr>
              <a:t>Exit </a:t>
            </a:r>
            <a:r>
              <a:rPr sz="2400" spc="-10" dirty="0">
                <a:latin typeface="Carlito"/>
                <a:cs typeface="Carlito"/>
              </a:rPr>
              <a:t>more difficult </a:t>
            </a:r>
            <a:r>
              <a:rPr sz="2400" spc="-5" dirty="0">
                <a:latin typeface="Carlito"/>
                <a:cs typeface="Carlito"/>
              </a:rPr>
              <a:t>because of archaic </a:t>
            </a:r>
            <a:r>
              <a:rPr sz="2400" dirty="0">
                <a:latin typeface="Carlito"/>
                <a:cs typeface="Carlito"/>
              </a:rPr>
              <a:t>labor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laws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184785" marR="970280" indent="-172720">
              <a:lnSpc>
                <a:spcPts val="2590"/>
              </a:lnSpc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been blamed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exacerbating </a:t>
            </a:r>
            <a:r>
              <a:rPr sz="2400" spc="-5" dirty="0">
                <a:latin typeface="Carlito"/>
                <a:cs typeface="Carlito"/>
              </a:rPr>
              <a:t>small </a:t>
            </a:r>
            <a:r>
              <a:rPr sz="2400" spc="-10" dirty="0">
                <a:latin typeface="Carlito"/>
                <a:cs typeface="Carlito"/>
              </a:rPr>
              <a:t>economic  problems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10" dirty="0">
                <a:latin typeface="Carlito"/>
                <a:cs typeface="Carlito"/>
              </a:rPr>
              <a:t>country by </a:t>
            </a:r>
            <a:r>
              <a:rPr sz="2400" dirty="0">
                <a:latin typeface="Carlito"/>
                <a:cs typeface="Carlito"/>
              </a:rPr>
              <a:t>making </a:t>
            </a:r>
            <a:r>
              <a:rPr sz="2400" spc="-15" dirty="0">
                <a:latin typeface="Carlito"/>
                <a:cs typeface="Carlito"/>
              </a:rPr>
              <a:t>large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concerted  withdrawals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first </a:t>
            </a:r>
            <a:r>
              <a:rPr sz="2400" spc="-5" dirty="0">
                <a:latin typeface="Carlito"/>
                <a:cs typeface="Carlito"/>
              </a:rPr>
              <a:t>sign </a:t>
            </a:r>
            <a:r>
              <a:rPr sz="2400" spc="-10" dirty="0">
                <a:latin typeface="Carlito"/>
                <a:cs typeface="Carlito"/>
              </a:rPr>
              <a:t>of economic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weakness.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5404" y="4189475"/>
              <a:ext cx="429768" cy="4251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6091" y="4174235"/>
              <a:ext cx="4884420" cy="440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0847" y="4174235"/>
              <a:ext cx="1513331" cy="4404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2428" y="4174235"/>
              <a:ext cx="1949196" cy="4404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6091" y="4462272"/>
              <a:ext cx="7781544" cy="4404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6091" y="4750308"/>
              <a:ext cx="2061972" cy="4404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8400" y="4750308"/>
              <a:ext cx="1164336" cy="4404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7542" y="1810258"/>
            <a:ext cx="7568565" cy="33439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94945" marR="582295" indent="-182880">
              <a:lnSpc>
                <a:spcPts val="2270"/>
              </a:lnSpc>
              <a:spcBef>
                <a:spcPts val="380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100" spc="-5" dirty="0">
                <a:latin typeface="Carlito"/>
                <a:cs typeface="Carlito"/>
              </a:rPr>
              <a:t>FDI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more desirable </a:t>
            </a:r>
            <a:r>
              <a:rPr sz="2100" dirty="0">
                <a:latin typeface="Carlito"/>
                <a:cs typeface="Carlito"/>
              </a:rPr>
              <a:t>than </a:t>
            </a:r>
            <a:r>
              <a:rPr sz="2100" spc="-15" dirty="0">
                <a:latin typeface="Carlito"/>
                <a:cs typeface="Carlito"/>
              </a:rPr>
              <a:t>portfolio investment </a:t>
            </a:r>
            <a:r>
              <a:rPr sz="2100" spc="-5" dirty="0">
                <a:latin typeface="Carlito"/>
                <a:cs typeface="Carlito"/>
              </a:rPr>
              <a:t>because the  </a:t>
            </a:r>
            <a:r>
              <a:rPr sz="2100" spc="-15" dirty="0">
                <a:latin typeface="Carlito"/>
                <a:cs typeface="Carlito"/>
              </a:rPr>
              <a:t>investments </a:t>
            </a:r>
            <a:r>
              <a:rPr sz="2100" spc="-10" dirty="0">
                <a:latin typeface="Carlito"/>
                <a:cs typeface="Carlito"/>
              </a:rPr>
              <a:t>there </a:t>
            </a:r>
            <a:r>
              <a:rPr sz="2100" spc="-5" dirty="0">
                <a:latin typeface="Carlito"/>
                <a:cs typeface="Carlito"/>
              </a:rPr>
              <a:t>under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dirty="0">
                <a:latin typeface="Carlito"/>
                <a:cs typeface="Carlito"/>
              </a:rPr>
              <a:t>made </a:t>
            </a:r>
            <a:r>
              <a:rPr sz="2100" spc="-10" dirty="0">
                <a:latin typeface="Carlito"/>
                <a:cs typeface="Carlito"/>
              </a:rPr>
              <a:t>directly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5" dirty="0">
                <a:latin typeface="Carlito"/>
                <a:cs typeface="Carlito"/>
              </a:rPr>
              <a:t>capital of </a:t>
            </a:r>
            <a:r>
              <a:rPr sz="2100" dirty="0">
                <a:latin typeface="Carlito"/>
                <a:cs typeface="Carlito"/>
              </a:rPr>
              <a:t>the  </a:t>
            </a:r>
            <a:r>
              <a:rPr sz="2100" spc="-10" dirty="0">
                <a:latin typeface="Carlito"/>
                <a:cs typeface="Carlito"/>
              </a:rPr>
              <a:t>company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5" dirty="0">
                <a:latin typeface="Carlito"/>
                <a:cs typeface="Carlito"/>
              </a:rPr>
              <a:t>not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5" dirty="0">
                <a:latin typeface="Carlito"/>
                <a:cs typeface="Carlito"/>
              </a:rPr>
              <a:t>secondary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market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2D75B6"/>
              </a:buClr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194945" marR="346075" indent="-182880">
              <a:lnSpc>
                <a:spcPts val="2270"/>
              </a:lnSpc>
              <a:spcBef>
                <a:spcPts val="1300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100" spc="-5" dirty="0">
                <a:latin typeface="Carlito"/>
                <a:cs typeface="Carlito"/>
              </a:rPr>
              <a:t>FDI </a:t>
            </a:r>
            <a:r>
              <a:rPr sz="2100" spc="-10" dirty="0">
                <a:latin typeface="Carlito"/>
                <a:cs typeface="Carlito"/>
              </a:rPr>
              <a:t>helps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increasing </a:t>
            </a:r>
            <a:r>
              <a:rPr sz="2100" spc="-10" dirty="0">
                <a:latin typeface="Carlito"/>
                <a:cs typeface="Carlito"/>
              </a:rPr>
              <a:t>production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5" dirty="0">
                <a:latin typeface="Carlito"/>
                <a:cs typeface="Carlito"/>
              </a:rPr>
              <a:t>employment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5" dirty="0">
                <a:latin typeface="Carlito"/>
                <a:cs typeface="Carlito"/>
              </a:rPr>
              <a:t>FII does not  </a:t>
            </a:r>
            <a:r>
              <a:rPr sz="2100" spc="-20" dirty="0">
                <a:latin typeface="Carlito"/>
                <a:cs typeface="Carlito"/>
              </a:rPr>
              <a:t>affect </a:t>
            </a:r>
            <a:r>
              <a:rPr sz="2100" spc="-10" dirty="0">
                <a:latin typeface="Carlito"/>
                <a:cs typeface="Carlito"/>
              </a:rPr>
              <a:t>production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5" dirty="0">
                <a:latin typeface="Carlito"/>
                <a:cs typeface="Carlito"/>
              </a:rPr>
              <a:t>employment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2D75B6"/>
              </a:buClr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194945" marR="5080" indent="-182880">
              <a:lnSpc>
                <a:spcPts val="2270"/>
              </a:lnSpc>
              <a:spcBef>
                <a:spcPts val="1295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100" spc="-5" dirty="0">
                <a:latin typeface="Carlito"/>
                <a:cs typeface="Carlito"/>
              </a:rPr>
              <a:t>FII </a:t>
            </a:r>
            <a:r>
              <a:rPr sz="2100" spc="-15" dirty="0">
                <a:latin typeface="Carlito"/>
                <a:cs typeface="Carlito"/>
              </a:rPr>
              <a:t>investment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frequently </a:t>
            </a:r>
            <a:r>
              <a:rPr sz="2100" spc="-20" dirty="0">
                <a:latin typeface="Carlito"/>
                <a:cs typeface="Carlito"/>
              </a:rPr>
              <a:t>referred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as </a:t>
            </a:r>
            <a:r>
              <a:rPr sz="2100" i="1" spc="-5" dirty="0">
                <a:latin typeface="Carlito"/>
                <a:cs typeface="Carlito"/>
              </a:rPr>
              <a:t>hot money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reason  </a:t>
            </a:r>
            <a:r>
              <a:rPr sz="2100" spc="-5" dirty="0">
                <a:latin typeface="Carlito"/>
                <a:cs typeface="Carlito"/>
              </a:rPr>
              <a:t>that </a:t>
            </a:r>
            <a:r>
              <a:rPr sz="2100" dirty="0">
                <a:latin typeface="Carlito"/>
                <a:cs typeface="Carlito"/>
              </a:rPr>
              <a:t>it </a:t>
            </a:r>
            <a:r>
              <a:rPr sz="2100" spc="-10" dirty="0">
                <a:latin typeface="Carlito"/>
                <a:cs typeface="Carlito"/>
              </a:rPr>
              <a:t>can </a:t>
            </a:r>
            <a:r>
              <a:rPr sz="2100" spc="-15" dirty="0">
                <a:latin typeface="Carlito"/>
                <a:cs typeface="Carlito"/>
              </a:rPr>
              <a:t>leave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country at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same speed </a:t>
            </a:r>
            <a:r>
              <a:rPr sz="2100" spc="-15" dirty="0">
                <a:latin typeface="Carlito"/>
                <a:cs typeface="Carlito"/>
              </a:rPr>
              <a:t>at </a:t>
            </a:r>
            <a:r>
              <a:rPr sz="2100" dirty="0">
                <a:latin typeface="Carlito"/>
                <a:cs typeface="Carlito"/>
              </a:rPr>
              <a:t>which it </a:t>
            </a:r>
            <a:r>
              <a:rPr sz="2100" spc="-10" dirty="0">
                <a:latin typeface="Carlito"/>
                <a:cs typeface="Carlito"/>
              </a:rPr>
              <a:t>comes </a:t>
            </a:r>
            <a:r>
              <a:rPr sz="2100" dirty="0">
                <a:latin typeface="Carlito"/>
                <a:cs typeface="Carlito"/>
              </a:rPr>
              <a:t>in,  in </a:t>
            </a:r>
            <a:r>
              <a:rPr sz="2100" spc="-5" dirty="0">
                <a:latin typeface="Carlito"/>
                <a:cs typeface="Carlito"/>
              </a:rPr>
              <a:t>case of FDI </a:t>
            </a:r>
            <a:r>
              <a:rPr sz="2100" dirty="0">
                <a:latin typeface="Carlito"/>
                <a:cs typeface="Carlito"/>
              </a:rPr>
              <a:t>it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spc="-70" dirty="0">
                <a:latin typeface="Arial"/>
                <a:cs typeface="Arial"/>
              </a:rPr>
              <a:t>does’nt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228" y="174752"/>
            <a:ext cx="1800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CON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-10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679450"/>
          <a:ext cx="7315200" cy="6052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755"/>
                <a:gridCol w="5973445"/>
              </a:tblGrid>
              <a:tr h="344550"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25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TOPIC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44677"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Introduction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44550"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6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How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FII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started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6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India?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670431"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Entry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Options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</a:t>
                      </a:r>
                      <a:r>
                        <a:rPr sz="16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FII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381635" indent="-343535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Wingdings"/>
                        <a:buChar char=""/>
                        <a:tabLst>
                          <a:tab pos="381635" algn="l"/>
                          <a:tab pos="382270" algn="l"/>
                        </a:tabLst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Who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16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registered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381635" indent="-343535">
                        <a:lnSpc>
                          <a:spcPct val="100000"/>
                        </a:lnSpc>
                        <a:spcBef>
                          <a:spcPts val="145"/>
                        </a:spcBef>
                        <a:buFont typeface="Wingdings"/>
                        <a:buChar char=""/>
                        <a:tabLst>
                          <a:tab pos="381635" algn="l"/>
                          <a:tab pos="382270" algn="l"/>
                        </a:tabLst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How to</a:t>
                      </a:r>
                      <a:r>
                        <a:rPr sz="16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apply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381635" indent="-3435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Courier New"/>
                        <a:buChar char="o"/>
                        <a:tabLst>
                          <a:tab pos="381635" algn="l"/>
                          <a:tab pos="382270" algn="l"/>
                        </a:tabLst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Eligibility</a:t>
                      </a:r>
                      <a:r>
                        <a:rPr sz="16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criteria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381635" indent="-3435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Courier New"/>
                        <a:buChar char="o"/>
                        <a:tabLst>
                          <a:tab pos="381635" algn="l"/>
                          <a:tab pos="382270" algn="l"/>
                        </a:tabLst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Registration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process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01319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Investment restrictions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44550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6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Policies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Regulations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43154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FII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vs.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FDI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44677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64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Advantages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FII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64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Disadvantages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FII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47649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64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Current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trends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market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(current</a:t>
                      </a:r>
                      <a:r>
                        <a:rPr sz="16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scenario)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44614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Impact of FII on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India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44601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64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Conclusion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Suggestion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44611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864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Bibliography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542" y="1802638"/>
            <a:ext cx="7715884" cy="42176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785" marR="5080" indent="-17272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rlito"/>
                <a:cs typeface="Carlito"/>
              </a:rPr>
              <a:t>. </a:t>
            </a:r>
            <a:r>
              <a:rPr sz="2400" spc="-5" dirty="0">
                <a:latin typeface="Carlito"/>
                <a:cs typeface="Carlito"/>
              </a:rPr>
              <a:t>FIIs </a:t>
            </a:r>
            <a:r>
              <a:rPr sz="2400" spc="-10" dirty="0">
                <a:latin typeface="Carlito"/>
                <a:cs typeface="Carlito"/>
              </a:rPr>
              <a:t>would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required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obtain </a:t>
            </a:r>
            <a:r>
              <a:rPr sz="2400" dirty="0">
                <a:latin typeface="Carlito"/>
                <a:cs typeface="Carlito"/>
              </a:rPr>
              <a:t>an initial </a:t>
            </a:r>
            <a:r>
              <a:rPr sz="2400" spc="-15" dirty="0">
                <a:latin typeface="Carlito"/>
                <a:cs typeface="Carlito"/>
              </a:rPr>
              <a:t>registration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SEBI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enter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market </a:t>
            </a:r>
            <a:r>
              <a:rPr sz="2400" spc="-5" dirty="0">
                <a:latin typeface="Carlito"/>
                <a:cs typeface="Carlito"/>
              </a:rPr>
              <a:t>nominee </a:t>
            </a:r>
            <a:r>
              <a:rPr sz="2400" spc="-10" dirty="0">
                <a:latin typeface="Carlito"/>
                <a:cs typeface="Carlito"/>
              </a:rPr>
              <a:t>companies, </a:t>
            </a:r>
            <a:r>
              <a:rPr sz="2400" spc="-15" dirty="0">
                <a:latin typeface="Carlito"/>
                <a:cs typeface="Carlito"/>
              </a:rPr>
              <a:t>affiliated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subsidiary </a:t>
            </a:r>
            <a:r>
              <a:rPr sz="2400" spc="-10" dirty="0">
                <a:latin typeface="Carlito"/>
                <a:cs typeface="Carlito"/>
              </a:rPr>
              <a:t>companies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FII </a:t>
            </a:r>
            <a:r>
              <a:rPr sz="2400" spc="-5" dirty="0">
                <a:latin typeface="Carlito"/>
                <a:cs typeface="Carlito"/>
              </a:rPr>
              <a:t>will be </a:t>
            </a:r>
            <a:r>
              <a:rPr sz="2400" spc="-15" dirty="0">
                <a:latin typeface="Carlito"/>
                <a:cs typeface="Carlito"/>
              </a:rPr>
              <a:t>treated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5" dirty="0">
                <a:latin typeface="Carlito"/>
                <a:cs typeface="Carlito"/>
              </a:rPr>
              <a:t>FIIs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registration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seek </a:t>
            </a:r>
            <a:r>
              <a:rPr sz="2400" spc="-15" dirty="0">
                <a:latin typeface="Carlito"/>
                <a:cs typeface="Carlito"/>
              </a:rPr>
              <a:t>separate registration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SEBI</a:t>
            </a:r>
            <a:endParaRPr sz="2400">
              <a:latin typeface="Carlito"/>
              <a:cs typeface="Carlito"/>
            </a:endParaRPr>
          </a:p>
          <a:p>
            <a:pPr marL="184785" marR="32384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Since </a:t>
            </a:r>
            <a:r>
              <a:rPr sz="2400" spc="-10" dirty="0">
                <a:latin typeface="Carlito"/>
                <a:cs typeface="Carlito"/>
              </a:rPr>
              <a:t>there are </a:t>
            </a:r>
            <a:r>
              <a:rPr sz="2400" spc="-15" dirty="0">
                <a:latin typeface="Carlito"/>
                <a:cs typeface="Carlito"/>
              </a:rPr>
              <a:t>foreign exchange controls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force, </a:t>
            </a:r>
            <a:r>
              <a:rPr sz="2400" spc="-10" dirty="0">
                <a:latin typeface="Carlito"/>
                <a:cs typeface="Carlito"/>
              </a:rPr>
              <a:t>FIIs shall 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seek </a:t>
            </a:r>
            <a:r>
              <a:rPr sz="2400" spc="-10" dirty="0">
                <a:latin typeface="Carlito"/>
                <a:cs typeface="Carlito"/>
              </a:rPr>
              <a:t>various </a:t>
            </a:r>
            <a:r>
              <a:rPr sz="2400" dirty="0">
                <a:latin typeface="Carlito"/>
                <a:cs typeface="Carlito"/>
              </a:rPr>
              <a:t>permissions </a:t>
            </a:r>
            <a:r>
              <a:rPr sz="2400" spc="-5" dirty="0">
                <a:latin typeface="Carlito"/>
                <a:cs typeface="Carlito"/>
              </a:rPr>
              <a:t>under FERA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RBI, </a:t>
            </a:r>
            <a:r>
              <a:rPr sz="2400" spc="-5" dirty="0">
                <a:latin typeface="Carlito"/>
                <a:cs typeface="Carlito"/>
              </a:rPr>
              <a:t>both  SEBI </a:t>
            </a:r>
            <a:r>
              <a:rPr sz="2400" dirty="0">
                <a:latin typeface="Carlito"/>
                <a:cs typeface="Carlito"/>
              </a:rPr>
              <a:t>and RBI </a:t>
            </a:r>
            <a:r>
              <a:rPr sz="2400" spc="-15" dirty="0">
                <a:latin typeface="Carlito"/>
                <a:cs typeface="Carlito"/>
              </a:rPr>
              <a:t>registration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 under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window  </a:t>
            </a:r>
            <a:r>
              <a:rPr sz="2400" spc="-10" dirty="0">
                <a:latin typeface="Carlito"/>
                <a:cs typeface="Carlito"/>
              </a:rPr>
              <a:t>approach</a:t>
            </a:r>
            <a:endParaRPr sz="2400">
              <a:latin typeface="Carlito"/>
              <a:cs typeface="Carlito"/>
            </a:endParaRPr>
          </a:p>
          <a:p>
            <a:pPr marL="184785" marR="122555" indent="-172720">
              <a:lnSpc>
                <a:spcPts val="2590"/>
              </a:lnSpc>
              <a:spcBef>
                <a:spcPts val="815"/>
              </a:spcBef>
              <a:buChar char="•"/>
              <a:tabLst>
                <a:tab pos="185420" algn="l"/>
              </a:tabLst>
            </a:pPr>
            <a:r>
              <a:rPr sz="2400" spc="-275" dirty="0">
                <a:latin typeface="Arial"/>
                <a:cs typeface="Arial"/>
              </a:rPr>
              <a:t>SEBI’s </a:t>
            </a:r>
            <a:r>
              <a:rPr sz="2400" spc="-10" dirty="0">
                <a:latin typeface="Arial"/>
                <a:cs typeface="Arial"/>
              </a:rPr>
              <a:t>initial </a:t>
            </a:r>
            <a:r>
              <a:rPr sz="2400" spc="-60" dirty="0">
                <a:latin typeface="Arial"/>
                <a:cs typeface="Arial"/>
              </a:rPr>
              <a:t>registration </a:t>
            </a:r>
            <a:r>
              <a:rPr sz="2400" spc="-55" dirty="0">
                <a:latin typeface="Arial"/>
                <a:cs typeface="Arial"/>
              </a:rPr>
              <a:t>would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80" dirty="0">
                <a:latin typeface="Arial"/>
                <a:cs typeface="Arial"/>
              </a:rPr>
              <a:t>valid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120" dirty="0">
                <a:latin typeface="Arial"/>
                <a:cs typeface="Arial"/>
              </a:rPr>
              <a:t>5 </a:t>
            </a:r>
            <a:r>
              <a:rPr sz="2400" spc="-135" dirty="0">
                <a:latin typeface="Arial"/>
                <a:cs typeface="Arial"/>
              </a:rPr>
              <a:t>years. </a:t>
            </a:r>
            <a:r>
              <a:rPr sz="2400" spc="-229" dirty="0">
                <a:latin typeface="Arial"/>
                <a:cs typeface="Arial"/>
              </a:rPr>
              <a:t>RBI’s  </a:t>
            </a:r>
            <a:r>
              <a:rPr sz="2400" spc="-10" dirty="0">
                <a:latin typeface="Carlito"/>
                <a:cs typeface="Carlito"/>
              </a:rPr>
              <a:t>general </a:t>
            </a:r>
            <a:r>
              <a:rPr sz="2400" spc="-5" dirty="0">
                <a:latin typeface="Carlito"/>
                <a:cs typeface="Carlito"/>
              </a:rPr>
              <a:t>permission under </a:t>
            </a:r>
            <a:r>
              <a:rPr sz="2400" dirty="0">
                <a:latin typeface="Carlito"/>
                <a:cs typeface="Carlito"/>
              </a:rPr>
              <a:t>FERA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FII </a:t>
            </a:r>
            <a:r>
              <a:rPr sz="2400" dirty="0">
                <a:latin typeface="Carlito"/>
                <a:cs typeface="Carlito"/>
              </a:rPr>
              <a:t>will also </a:t>
            </a:r>
            <a:r>
              <a:rPr sz="2400" spc="-5" dirty="0">
                <a:latin typeface="Carlito"/>
                <a:cs typeface="Carlito"/>
              </a:rPr>
              <a:t>hold </a:t>
            </a:r>
            <a:r>
              <a:rPr sz="2400" spc="-10" dirty="0">
                <a:latin typeface="Carlito"/>
                <a:cs typeface="Carlito"/>
              </a:rPr>
              <a:t>well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five years, </a:t>
            </a: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renewable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similar </a:t>
            </a:r>
            <a:r>
              <a:rPr sz="2400" spc="-10" dirty="0">
                <a:latin typeface="Carlito"/>
                <a:cs typeface="Carlito"/>
              </a:rPr>
              <a:t>five </a:t>
            </a:r>
            <a:r>
              <a:rPr sz="2400" spc="-5" dirty="0">
                <a:latin typeface="Carlito"/>
                <a:cs typeface="Carlito"/>
              </a:rPr>
              <a:t>periods  </a:t>
            </a:r>
            <a:r>
              <a:rPr sz="2400" spc="-10" dirty="0">
                <a:latin typeface="Carlito"/>
                <a:cs typeface="Carlito"/>
              </a:rPr>
              <a:t>later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542" y="1737106"/>
            <a:ext cx="7279005" cy="17494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spc="-10" dirty="0">
                <a:latin typeface="Carlito"/>
                <a:cs typeface="Carlito"/>
              </a:rPr>
              <a:t>Herding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5" dirty="0">
                <a:latin typeface="Carlito"/>
                <a:cs typeface="Carlito"/>
              </a:rPr>
              <a:t>positive </a:t>
            </a:r>
            <a:r>
              <a:rPr sz="2400" b="1" spc="-10" dirty="0">
                <a:latin typeface="Carlito"/>
                <a:cs typeface="Carlito"/>
              </a:rPr>
              <a:t>feedback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trading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dirty="0">
                <a:latin typeface="Carlito"/>
                <a:cs typeface="Carlito"/>
              </a:rPr>
              <a:t>BOP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vulnerability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spc="-10" dirty="0">
                <a:latin typeface="Carlito"/>
                <a:cs typeface="Carlito"/>
              </a:rPr>
              <a:t>Possibility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taking </a:t>
            </a:r>
            <a:r>
              <a:rPr sz="2400" b="1" spc="-10" dirty="0">
                <a:latin typeface="Carlito"/>
                <a:cs typeface="Carlito"/>
              </a:rPr>
              <a:t>over </a:t>
            </a:r>
            <a:r>
              <a:rPr sz="2400" b="1" spc="-5" dirty="0">
                <a:latin typeface="Carlito"/>
                <a:cs typeface="Carlito"/>
              </a:rPr>
              <a:t>companies </a:t>
            </a:r>
            <a:r>
              <a:rPr sz="2400" b="1" dirty="0">
                <a:latin typeface="Carlito"/>
                <a:cs typeface="Carlito"/>
              </a:rPr>
              <a:t>or </a:t>
            </a:r>
            <a:r>
              <a:rPr sz="2400" b="1" spc="-10" dirty="0">
                <a:latin typeface="Carlito"/>
                <a:cs typeface="Carlito"/>
              </a:rPr>
              <a:t>backdoor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control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spc="-10" dirty="0">
                <a:latin typeface="Carlito"/>
                <a:cs typeface="Carlito"/>
              </a:rPr>
              <a:t>Money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laundering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491742"/>
            <a:ext cx="7713980" cy="49822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4945" marR="5080" indent="-182880">
              <a:lnSpc>
                <a:spcPts val="3020"/>
              </a:lnSpc>
              <a:spcBef>
                <a:spcPts val="480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past </a:t>
            </a:r>
            <a:r>
              <a:rPr sz="2800" spc="-25" dirty="0">
                <a:latin typeface="Carlito"/>
                <a:cs typeface="Carlito"/>
              </a:rPr>
              <a:t>four years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10" dirty="0">
                <a:latin typeface="Carlito"/>
                <a:cs typeface="Carlito"/>
              </a:rPr>
              <a:t>has been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than $41  </a:t>
            </a:r>
            <a:r>
              <a:rPr sz="2800" spc="-10" dirty="0">
                <a:latin typeface="Carlito"/>
                <a:cs typeface="Carlito"/>
              </a:rPr>
              <a:t>trillion worth </a:t>
            </a:r>
            <a:r>
              <a:rPr sz="2800" spc="-5" dirty="0">
                <a:latin typeface="Carlito"/>
                <a:cs typeface="Carlito"/>
              </a:rPr>
              <a:t>of FII </a:t>
            </a:r>
            <a:r>
              <a:rPr sz="2800" spc="-10" dirty="0">
                <a:latin typeface="Carlito"/>
                <a:cs typeface="Carlito"/>
              </a:rPr>
              <a:t>funds </a:t>
            </a:r>
            <a:r>
              <a:rPr sz="2800" spc="-25" dirty="0">
                <a:latin typeface="Carlito"/>
                <a:cs typeface="Carlito"/>
              </a:rPr>
              <a:t>invested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India.</a:t>
            </a:r>
            <a:endParaRPr sz="2800">
              <a:latin typeface="Carlito"/>
              <a:cs typeface="Carlito"/>
            </a:endParaRPr>
          </a:p>
          <a:p>
            <a:pPr marL="194945" marR="210185" indent="-182880">
              <a:lnSpc>
                <a:spcPts val="3020"/>
              </a:lnSpc>
              <a:spcBef>
                <a:spcPts val="815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800" spc="-10" dirty="0">
                <a:latin typeface="Carlito"/>
                <a:cs typeface="Carlito"/>
              </a:rPr>
              <a:t>This has been one </a:t>
            </a:r>
            <a:r>
              <a:rPr sz="2800" spc="-5" dirty="0">
                <a:latin typeface="Carlito"/>
                <a:cs typeface="Carlito"/>
              </a:rPr>
              <a:t>of the major </a:t>
            </a:r>
            <a:r>
              <a:rPr sz="2800" spc="-10" dirty="0">
                <a:latin typeface="Carlito"/>
                <a:cs typeface="Carlito"/>
              </a:rPr>
              <a:t>reasons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0" dirty="0">
                <a:latin typeface="Carlito"/>
                <a:cs typeface="Carlito"/>
              </a:rPr>
              <a:t>bull  </a:t>
            </a:r>
            <a:r>
              <a:rPr sz="2800" spc="-20" dirty="0">
                <a:latin typeface="Carlito"/>
                <a:cs typeface="Carlito"/>
              </a:rPr>
              <a:t>market </a:t>
            </a:r>
            <a:r>
              <a:rPr sz="2800" spc="-10" dirty="0">
                <a:latin typeface="Carlito"/>
                <a:cs typeface="Carlito"/>
              </a:rPr>
              <a:t>witnessing </a:t>
            </a:r>
            <a:r>
              <a:rPr sz="2800" spc="-15" dirty="0">
                <a:latin typeface="Carlito"/>
                <a:cs typeface="Carlito"/>
              </a:rPr>
              <a:t>growth </a:t>
            </a:r>
            <a:r>
              <a:rPr sz="2800" spc="-5" dirty="0">
                <a:latin typeface="Carlito"/>
                <a:cs typeface="Carlito"/>
              </a:rPr>
              <a:t>with the BSE </a:t>
            </a:r>
            <a:r>
              <a:rPr sz="2800" spc="-15" dirty="0">
                <a:latin typeface="Carlito"/>
                <a:cs typeface="Carlito"/>
              </a:rPr>
              <a:t>Sensex  </a:t>
            </a:r>
            <a:r>
              <a:rPr sz="2800" spc="-10" dirty="0">
                <a:latin typeface="Carlito"/>
                <a:cs typeface="Carlito"/>
              </a:rPr>
              <a:t>rising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221%</a:t>
            </a:r>
            <a:endParaRPr sz="2800">
              <a:latin typeface="Carlito"/>
              <a:cs typeface="Carlito"/>
            </a:endParaRPr>
          </a:p>
          <a:p>
            <a:pPr marL="194945" marR="66675" indent="-182880">
              <a:lnSpc>
                <a:spcPts val="3020"/>
              </a:lnSpc>
              <a:spcBef>
                <a:spcPts val="815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present downfall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20" dirty="0">
                <a:latin typeface="Carlito"/>
                <a:cs typeface="Carlito"/>
              </a:rPr>
              <a:t>market </a:t>
            </a:r>
            <a:r>
              <a:rPr sz="2800" spc="-15" dirty="0">
                <a:latin typeface="Carlito"/>
                <a:cs typeface="Carlito"/>
              </a:rPr>
              <a:t>too </a:t>
            </a:r>
            <a:r>
              <a:rPr sz="2800" spc="-10" dirty="0">
                <a:latin typeface="Carlito"/>
                <a:cs typeface="Carlito"/>
              </a:rPr>
              <a:t>is  influenced </a:t>
            </a:r>
            <a:r>
              <a:rPr sz="2800" spc="-5" dirty="0">
                <a:latin typeface="Carlito"/>
                <a:cs typeface="Carlito"/>
              </a:rPr>
              <a:t>as these </a:t>
            </a:r>
            <a:r>
              <a:rPr sz="2800" spc="-10" dirty="0">
                <a:latin typeface="Carlito"/>
                <a:cs typeface="Carlito"/>
              </a:rPr>
              <a:t>FIIs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taking out some </a:t>
            </a:r>
            <a:r>
              <a:rPr sz="2800" spc="-5" dirty="0">
                <a:latin typeface="Carlito"/>
                <a:cs typeface="Carlito"/>
              </a:rPr>
              <a:t>of their  </a:t>
            </a:r>
            <a:r>
              <a:rPr sz="2800" spc="-25" dirty="0">
                <a:latin typeface="Carlito"/>
                <a:cs typeface="Carlito"/>
              </a:rPr>
              <a:t>invested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money.</a:t>
            </a:r>
            <a:endParaRPr sz="2800">
              <a:latin typeface="Carlito"/>
              <a:cs typeface="Carlito"/>
            </a:endParaRPr>
          </a:p>
          <a:p>
            <a:pPr marL="194945" marR="93345" indent="-182880">
              <a:lnSpc>
                <a:spcPct val="90000"/>
              </a:lnSpc>
              <a:spcBef>
                <a:spcPts val="755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long-</a:t>
            </a:r>
            <a:r>
              <a:rPr sz="2800" spc="-15" dirty="0">
                <a:latin typeface="Arial"/>
                <a:cs typeface="Arial"/>
              </a:rPr>
              <a:t>term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20" dirty="0">
                <a:latin typeface="Arial"/>
                <a:cs typeface="Arial"/>
              </a:rPr>
              <a:t>investors, </a:t>
            </a:r>
            <a:r>
              <a:rPr sz="2800" spc="-95" dirty="0">
                <a:latin typeface="Arial"/>
                <a:cs typeface="Arial"/>
              </a:rPr>
              <a:t>there’s </a:t>
            </a:r>
            <a:r>
              <a:rPr sz="2800" spc="25" dirty="0">
                <a:latin typeface="Arial"/>
                <a:cs typeface="Arial"/>
              </a:rPr>
              <a:t>little </a:t>
            </a:r>
            <a:r>
              <a:rPr sz="2800" spc="-185" dirty="0">
                <a:latin typeface="Arial"/>
                <a:cs typeface="Arial"/>
              </a:rPr>
              <a:t>because 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worry but short term </a:t>
            </a:r>
            <a:r>
              <a:rPr sz="2800" spc="-20" dirty="0">
                <a:latin typeface="Carlito"/>
                <a:cs typeface="Carlito"/>
              </a:rPr>
              <a:t>traders </a:t>
            </a:r>
            <a:r>
              <a:rPr sz="2800" spc="-15" dirty="0">
                <a:latin typeface="Carlito"/>
                <a:cs typeface="Carlito"/>
              </a:rPr>
              <a:t>are adversely  getting </a:t>
            </a:r>
            <a:r>
              <a:rPr sz="2800" spc="-20" dirty="0">
                <a:latin typeface="Carlito"/>
                <a:cs typeface="Carlito"/>
              </a:rPr>
              <a:t>affected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role </a:t>
            </a:r>
            <a:r>
              <a:rPr sz="2800" spc="-5" dirty="0">
                <a:latin typeface="Carlito"/>
                <a:cs typeface="Carlito"/>
              </a:rPr>
              <a:t>of FIIs </a:t>
            </a:r>
            <a:r>
              <a:rPr sz="2800" spc="-15" dirty="0">
                <a:latin typeface="Carlito"/>
                <a:cs typeface="Carlito"/>
              </a:rPr>
              <a:t>are playing at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present.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457909"/>
            <a:ext cx="8021320" cy="43180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4785" marR="348615" indent="-172720">
              <a:lnSpc>
                <a:spcPts val="2590"/>
              </a:lnSpc>
              <a:spcBef>
                <a:spcPts val="43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FII do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0" dirty="0">
                <a:latin typeface="Carlito"/>
                <a:cs typeface="Carlito"/>
              </a:rPr>
              <a:t>significant </a:t>
            </a:r>
            <a:r>
              <a:rPr sz="2400" dirty="0">
                <a:latin typeface="Carlito"/>
                <a:cs typeface="Carlito"/>
              </a:rPr>
              <a:t>impact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Indian </a:t>
            </a:r>
            <a:r>
              <a:rPr sz="2400" spc="-10" dirty="0">
                <a:latin typeface="Carlito"/>
                <a:cs typeface="Carlito"/>
              </a:rPr>
              <a:t>Stock </a:t>
            </a:r>
            <a:r>
              <a:rPr sz="2400" spc="-15" dirty="0">
                <a:latin typeface="Carlito"/>
                <a:cs typeface="Carlito"/>
              </a:rPr>
              <a:t>Market </a:t>
            </a:r>
            <a:r>
              <a:rPr sz="2400" spc="-5" dirty="0">
                <a:latin typeface="Carlito"/>
                <a:cs typeface="Carlito"/>
              </a:rPr>
              <a:t>but  </a:t>
            </a: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20" dirty="0">
                <a:latin typeface="Carlito"/>
                <a:cs typeface="Carlito"/>
              </a:rPr>
              <a:t>factors like </a:t>
            </a:r>
            <a:r>
              <a:rPr sz="2400" spc="-10" dirty="0">
                <a:latin typeface="Carlito"/>
                <a:cs typeface="Carlito"/>
              </a:rPr>
              <a:t>government </a:t>
            </a:r>
            <a:r>
              <a:rPr sz="2400" spc="-5" dirty="0">
                <a:latin typeface="Carlito"/>
                <a:cs typeface="Carlito"/>
              </a:rPr>
              <a:t>policies, </a:t>
            </a:r>
            <a:r>
              <a:rPr sz="2400" spc="-10" dirty="0">
                <a:latin typeface="Carlito"/>
                <a:cs typeface="Carlito"/>
              </a:rPr>
              <a:t>budgets,  </a:t>
            </a:r>
            <a:r>
              <a:rPr sz="2400" spc="-5" dirty="0">
                <a:latin typeface="Carlito"/>
                <a:cs typeface="Carlito"/>
              </a:rPr>
              <a:t>bullion </a:t>
            </a:r>
            <a:r>
              <a:rPr sz="2400" spc="-15" dirty="0">
                <a:latin typeface="Carlito"/>
                <a:cs typeface="Carlito"/>
              </a:rPr>
              <a:t>market, </a:t>
            </a:r>
            <a:r>
              <a:rPr sz="2400" spc="-5" dirty="0">
                <a:latin typeface="Carlito"/>
                <a:cs typeface="Carlito"/>
              </a:rPr>
              <a:t>inflation, </a:t>
            </a:r>
            <a:r>
              <a:rPr sz="2400" spc="-10" dirty="0">
                <a:latin typeface="Carlito"/>
                <a:cs typeface="Carlito"/>
              </a:rPr>
              <a:t>economical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political condition,  etc. </a:t>
            </a:r>
            <a:r>
              <a:rPr sz="2400" spc="-5" dirty="0">
                <a:latin typeface="Carlito"/>
                <a:cs typeface="Carlito"/>
              </a:rPr>
              <a:t>do also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an impact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Indian </a:t>
            </a:r>
            <a:r>
              <a:rPr sz="2400" spc="-15" dirty="0">
                <a:latin typeface="Carlito"/>
                <a:cs typeface="Carlito"/>
              </a:rPr>
              <a:t>stock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market.</a:t>
            </a:r>
            <a:endParaRPr sz="2400">
              <a:latin typeface="Carlito"/>
              <a:cs typeface="Carlito"/>
            </a:endParaRPr>
          </a:p>
          <a:p>
            <a:pPr marL="184785" marR="198755" indent="-172720">
              <a:lnSpc>
                <a:spcPts val="2590"/>
              </a:lnSpc>
              <a:spcBef>
                <a:spcPts val="81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FII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not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only </a:t>
            </a:r>
            <a:r>
              <a:rPr sz="2400" spc="-15" dirty="0">
                <a:latin typeface="Carlito"/>
                <a:cs typeface="Carlito"/>
              </a:rPr>
              <a:t>factor affecting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stock </a:t>
            </a:r>
            <a:r>
              <a:rPr sz="2400" dirty="0">
                <a:latin typeface="Carlito"/>
                <a:cs typeface="Carlito"/>
              </a:rPr>
              <a:t>indices. </a:t>
            </a:r>
            <a:r>
              <a:rPr sz="2400" spc="-10" dirty="0">
                <a:latin typeface="Carlito"/>
                <a:cs typeface="Carlito"/>
              </a:rPr>
              <a:t>There 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dirty="0">
                <a:latin typeface="Carlito"/>
                <a:cs typeface="Carlito"/>
              </a:rPr>
              <a:t>major </a:t>
            </a:r>
            <a:r>
              <a:rPr sz="2400" spc="-20" dirty="0">
                <a:latin typeface="Carlito"/>
                <a:cs typeface="Carlito"/>
              </a:rPr>
              <a:t>factors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influence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stock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market.</a:t>
            </a:r>
            <a:endParaRPr sz="2400">
              <a:latin typeface="Carlito"/>
              <a:cs typeface="Carlito"/>
            </a:endParaRPr>
          </a:p>
          <a:p>
            <a:pPr marL="184785" marR="79375" indent="-172720">
              <a:lnSpc>
                <a:spcPts val="2590"/>
              </a:lnSpc>
              <a:spcBef>
                <a:spcPts val="81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rlito"/>
                <a:cs typeface="Carlito"/>
              </a:rPr>
              <a:t>Nowadays </a:t>
            </a:r>
            <a:r>
              <a:rPr sz="2400" spc="-5" dirty="0">
                <a:latin typeface="Carlito"/>
                <a:cs typeface="Carlito"/>
              </a:rPr>
              <a:t>FIIs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major </a:t>
            </a:r>
            <a:r>
              <a:rPr sz="2400" spc="-15" dirty="0">
                <a:latin typeface="Carlito"/>
                <a:cs typeface="Carlito"/>
              </a:rPr>
              <a:t>contributors to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stock markets. 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pros </a:t>
            </a:r>
            <a:r>
              <a:rPr sz="2400" spc="-5" dirty="0">
                <a:latin typeface="Carlito"/>
                <a:cs typeface="Carlito"/>
              </a:rPr>
              <a:t>of allowing FIIs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invest </a:t>
            </a:r>
            <a:r>
              <a:rPr sz="2400" dirty="0">
                <a:latin typeface="Carlito"/>
                <a:cs typeface="Carlito"/>
              </a:rPr>
              <a:t>in the Indian </a:t>
            </a:r>
            <a:r>
              <a:rPr sz="2400" spc="-15" dirty="0">
                <a:latin typeface="Carlito"/>
                <a:cs typeface="Carlito"/>
              </a:rPr>
              <a:t>markets </a:t>
            </a:r>
            <a:r>
              <a:rPr sz="2400" spc="-20" dirty="0">
                <a:latin typeface="Carlito"/>
                <a:cs typeface="Carlito"/>
              </a:rPr>
              <a:t>far  </a:t>
            </a:r>
            <a:r>
              <a:rPr sz="2400" spc="-10" dirty="0">
                <a:latin typeface="Carlito"/>
                <a:cs typeface="Carlito"/>
              </a:rPr>
              <a:t>outweigh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cons.</a:t>
            </a:r>
            <a:endParaRPr sz="2400">
              <a:latin typeface="Carlito"/>
              <a:cs typeface="Carlito"/>
            </a:endParaRPr>
          </a:p>
          <a:p>
            <a:pPr marL="184785" marR="5080" indent="-172720" algn="just">
              <a:lnSpc>
                <a:spcPts val="259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5" dirty="0">
                <a:latin typeface="Carlito"/>
                <a:cs typeface="Carlito"/>
              </a:rPr>
              <a:t>up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policy </a:t>
            </a:r>
            <a:r>
              <a:rPr sz="2400" spc="-20" dirty="0">
                <a:latin typeface="Carlito"/>
                <a:cs typeface="Carlito"/>
              </a:rPr>
              <a:t>makers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India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allow FIIs </a:t>
            </a:r>
            <a:r>
              <a:rPr sz="2400" spc="-15" dirty="0">
                <a:latin typeface="Carlito"/>
                <a:cs typeface="Carlito"/>
              </a:rPr>
              <a:t>to operate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provide </a:t>
            </a:r>
            <a:r>
              <a:rPr sz="2400" dirty="0">
                <a:latin typeface="Carlito"/>
                <a:cs typeface="Carlito"/>
              </a:rPr>
              <a:t>them with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spc="-5" dirty="0">
                <a:latin typeface="Carlito"/>
                <a:cs typeface="Carlito"/>
              </a:rPr>
              <a:t>opportunities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reasons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invest </a:t>
            </a:r>
            <a:r>
              <a:rPr sz="2400" dirty="0">
                <a:latin typeface="Carlito"/>
                <a:cs typeface="Carlito"/>
              </a:rPr>
              <a:t>in  Indian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markets.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859" y="332231"/>
            <a:ext cx="3668395" cy="730250"/>
            <a:chOff x="403859" y="332231"/>
            <a:chExt cx="3668395" cy="730250"/>
          </a:xfrm>
        </p:grpSpPr>
        <p:sp>
          <p:nvSpPr>
            <p:cNvPr id="5" name="object 5"/>
            <p:cNvSpPr/>
            <p:nvPr/>
          </p:nvSpPr>
          <p:spPr>
            <a:xfrm>
              <a:off x="403859" y="332231"/>
              <a:ext cx="3668267" cy="729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4346" y="584961"/>
              <a:ext cx="3048635" cy="3385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66368"/>
            <a:ext cx="3745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SUGGES</a:t>
            </a:r>
            <a:r>
              <a:rPr sz="4000" b="1" spc="-25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693" y="1500885"/>
            <a:ext cx="8039100" cy="40913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785" marR="142875" indent="-172720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Simplifying </a:t>
            </a:r>
            <a:r>
              <a:rPr sz="2400" spc="-10" dirty="0">
                <a:latin typeface="Carlito"/>
                <a:cs typeface="Carlito"/>
              </a:rPr>
              <a:t>procedures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relaxing </a:t>
            </a:r>
            <a:r>
              <a:rPr sz="2400" spc="-5" dirty="0">
                <a:latin typeface="Carlito"/>
                <a:cs typeface="Carlito"/>
              </a:rPr>
              <a:t>entry </a:t>
            </a:r>
            <a:r>
              <a:rPr sz="2400" spc="-10" dirty="0">
                <a:latin typeface="Carlito"/>
                <a:cs typeface="Carlito"/>
              </a:rPr>
              <a:t>barriers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business  </a:t>
            </a:r>
            <a:r>
              <a:rPr sz="2400" dirty="0">
                <a:latin typeface="Carlito"/>
                <a:cs typeface="Carlito"/>
              </a:rPr>
              <a:t>activities and </a:t>
            </a:r>
            <a:r>
              <a:rPr sz="2400" spc="-10" dirty="0">
                <a:latin typeface="Carlito"/>
                <a:cs typeface="Carlito"/>
              </a:rPr>
              <a:t>providing </a:t>
            </a:r>
            <a:r>
              <a:rPr sz="2400" spc="-20" dirty="0">
                <a:latin typeface="Carlito"/>
                <a:cs typeface="Carlito"/>
              </a:rPr>
              <a:t>investor </a:t>
            </a:r>
            <a:r>
              <a:rPr sz="2400" spc="-5" dirty="0">
                <a:latin typeface="Carlito"/>
                <a:cs typeface="Carlito"/>
              </a:rPr>
              <a:t>friendly </a:t>
            </a:r>
            <a:r>
              <a:rPr sz="2400" spc="-10" dirty="0">
                <a:latin typeface="Carlito"/>
                <a:cs typeface="Carlito"/>
              </a:rPr>
              <a:t>laws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tax </a:t>
            </a:r>
            <a:r>
              <a:rPr sz="2400" spc="-25" dirty="0">
                <a:latin typeface="Carlito"/>
                <a:cs typeface="Carlito"/>
              </a:rPr>
              <a:t>system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foreign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investors.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Allowing </a:t>
            </a:r>
            <a:r>
              <a:rPr sz="2400" spc="-15" dirty="0">
                <a:latin typeface="Carlito"/>
                <a:cs typeface="Carlito"/>
              </a:rPr>
              <a:t>foreign investment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more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areas.</a:t>
            </a:r>
            <a:endParaRPr sz="2400">
              <a:latin typeface="Carlito"/>
              <a:cs typeface="Carlito"/>
            </a:endParaRPr>
          </a:p>
          <a:p>
            <a:pPr marL="251460" indent="-23939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51460" algn="l"/>
                <a:tab pos="252095" algn="l"/>
              </a:tabLst>
            </a:pP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different </a:t>
            </a:r>
            <a:r>
              <a:rPr sz="2400" spc="-5" dirty="0">
                <a:latin typeface="Carlito"/>
                <a:cs typeface="Carlito"/>
              </a:rPr>
              <a:t>industries </a:t>
            </a:r>
            <a:r>
              <a:rPr sz="2400" dirty="0">
                <a:latin typeface="Carlito"/>
                <a:cs typeface="Carlito"/>
              </a:rPr>
              <a:t>indices the </a:t>
            </a:r>
            <a:r>
              <a:rPr sz="2400" spc="-5" dirty="0">
                <a:latin typeface="Carlito"/>
                <a:cs typeface="Carlito"/>
              </a:rPr>
              <a:t>FIIs should be</a:t>
            </a:r>
            <a:r>
              <a:rPr sz="2400" spc="-15" dirty="0">
                <a:latin typeface="Carlito"/>
                <a:cs typeface="Carlito"/>
              </a:rPr>
              <a:t> encouraged</a:t>
            </a:r>
            <a:endParaRPr sz="2400">
              <a:latin typeface="Carlito"/>
              <a:cs typeface="Carlito"/>
            </a:endParaRPr>
          </a:p>
          <a:p>
            <a:pPr marL="184785" marR="194310" indent="-172720">
              <a:lnSpc>
                <a:spcPct val="90000"/>
              </a:lnSpc>
              <a:spcBef>
                <a:spcPts val="7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modernize </a:t>
            </a:r>
            <a:r>
              <a:rPr sz="2400" dirty="0">
                <a:latin typeface="Carlito"/>
                <a:cs typeface="Carlito"/>
              </a:rPr>
              <a:t>and also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save </a:t>
            </a:r>
            <a:r>
              <a:rPr sz="2400" spc="-5" dirty="0">
                <a:latin typeface="Carlito"/>
                <a:cs typeface="Carlito"/>
              </a:rPr>
              <a:t>our culture.  Similarly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laws </a:t>
            </a:r>
            <a:r>
              <a:rPr sz="2400" spc="-5" dirty="0">
                <a:latin typeface="Carlito"/>
                <a:cs typeface="Carlito"/>
              </a:rPr>
              <a:t>should be such that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10" dirty="0">
                <a:latin typeface="Carlito"/>
                <a:cs typeface="Carlito"/>
              </a:rPr>
              <a:t>would protect  domestic </a:t>
            </a:r>
            <a:r>
              <a:rPr sz="2400" spc="-20" dirty="0">
                <a:latin typeface="Carlito"/>
                <a:cs typeface="Carlito"/>
              </a:rPr>
              <a:t>investors </a:t>
            </a:r>
            <a:r>
              <a:rPr sz="2400" dirty="0">
                <a:latin typeface="Carlito"/>
                <a:cs typeface="Carlito"/>
              </a:rPr>
              <a:t>and also </a:t>
            </a:r>
            <a:r>
              <a:rPr sz="2400" spc="-15" dirty="0">
                <a:latin typeface="Carlito"/>
                <a:cs typeface="Carlito"/>
              </a:rPr>
              <a:t>promote </a:t>
            </a:r>
            <a:r>
              <a:rPr sz="2400" spc="-10" dirty="0">
                <a:latin typeface="Carlito"/>
                <a:cs typeface="Carlito"/>
              </a:rPr>
              <a:t>trade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country through  FIIs.</a:t>
            </a:r>
            <a:endParaRPr sz="2400">
              <a:latin typeface="Carlito"/>
              <a:cs typeface="Carlito"/>
            </a:endParaRPr>
          </a:p>
          <a:p>
            <a:pPr marL="184785" marR="5080" indent="-172720">
              <a:lnSpc>
                <a:spcPts val="2590"/>
              </a:lnSpc>
              <a:spcBef>
                <a:spcPts val="84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rlito"/>
                <a:cs typeface="Carlito"/>
              </a:rPr>
              <a:t>Encourage </a:t>
            </a:r>
            <a:r>
              <a:rPr sz="2400" spc="-5" dirty="0">
                <a:latin typeface="Carlito"/>
                <a:cs typeface="Carlito"/>
              </a:rPr>
              <a:t>industries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grow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spc="-5" dirty="0">
                <a:latin typeface="Carlito"/>
                <a:cs typeface="Carlito"/>
              </a:rPr>
              <a:t>FIIs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attractive </a:t>
            </a:r>
            <a:r>
              <a:rPr sz="2400" spc="-5" dirty="0">
                <a:latin typeface="Carlito"/>
                <a:cs typeface="Carlito"/>
              </a:rPr>
              <a:t>junction 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invest.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Bibliography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224432"/>
            <a:ext cx="7500620" cy="49276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25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www.google.com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29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http://rbi.org.in/Scripts/BS_FemaNotifications.aspx?Id=174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15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http://rbi.org.in/Scripts/BS_FemaNotifications.aspx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85420" algn="l"/>
              </a:tabLst>
            </a:pPr>
            <a:r>
              <a:rPr sz="1600" spc="-15" dirty="0">
                <a:solidFill>
                  <a:srgbClr val="5B9BD4"/>
                </a:solidFill>
                <a:latin typeface="Carlito"/>
                <a:cs typeface="Carlito"/>
              </a:rPr>
              <a:t>ht</a:t>
            </a:r>
            <a:r>
              <a:rPr sz="1600" spc="-15" dirty="0">
                <a:solidFill>
                  <a:srgbClr val="5B9BD4"/>
                </a:solidFill>
                <a:latin typeface="Carlito"/>
                <a:cs typeface="Carlito"/>
                <a:hlinkClick r:id="rId5"/>
              </a:rPr>
              <a:t>tp:/w</a:t>
            </a:r>
            <a:r>
              <a:rPr sz="1600" spc="-15" dirty="0">
                <a:solidFill>
                  <a:srgbClr val="5B9BD4"/>
                </a:solidFill>
                <a:latin typeface="Carlito"/>
                <a:cs typeface="Carlito"/>
              </a:rPr>
              <a:t>ww</a:t>
            </a:r>
            <a:r>
              <a:rPr sz="1600" spc="-15" dirty="0">
                <a:solidFill>
                  <a:srgbClr val="5B9BD4"/>
                </a:solidFill>
                <a:latin typeface="Carlito"/>
                <a:cs typeface="Carlito"/>
                <a:hlinkClick r:id="rId5"/>
              </a:rPr>
              <a:t>.sebi.gov.in/sebiweb/investment/statistics.jsp?=fii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29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http://www.iosrjournals.org/iosr-jbm/papers/Vol5-issue1/A0510104.pdf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15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http://www.nseindia.com/education/resources/download/ismr2008ch8.pdf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29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Foreign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Institutional </a:t>
            </a: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Investor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(FII) -</a:t>
            </a:r>
            <a:r>
              <a:rPr sz="16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Arthapedia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25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9"/>
              </a:rPr>
              <a:t>www.arthapedia.in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19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The importance of FII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investments </a:t>
            </a: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for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the Indian </a:t>
            </a: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market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- Business</a:t>
            </a:r>
            <a:r>
              <a:rPr sz="1600" u="heavy" spc="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6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0"/>
              </a:rPr>
              <a:t>Today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29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1"/>
              </a:rPr>
              <a:t>http://currentaffairs-businessnews.com/category/international-business/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1"/>
              </a:rPr>
              <a:t>is not</a:t>
            </a:r>
            <a:r>
              <a:rPr sz="16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1"/>
              </a:rPr>
              <a:t>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1"/>
              </a:rPr>
              <a:t>available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185420" algn="l"/>
              </a:tabLst>
            </a:pPr>
            <a:r>
              <a:rPr sz="1600" spc="-10" dirty="0">
                <a:solidFill>
                  <a:srgbClr val="2D75B6"/>
                </a:solidFill>
                <a:latin typeface="Carlito"/>
                <a:cs typeface="Carlito"/>
              </a:rPr>
              <a:t>currentaffairs-businessnews.com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15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After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months,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liquidity edges </a:t>
            </a: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towards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surplus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-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Money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-</a:t>
            </a:r>
            <a:r>
              <a:rPr sz="1600" u="heavy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2"/>
              </a:rPr>
              <a:t>DNA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29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3"/>
              </a:rPr>
              <a:t>www.dnaindia.com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29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How to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fix the </a:t>
            </a:r>
            <a:r>
              <a:rPr sz="16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economy,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And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soon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-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Money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-</a:t>
            </a:r>
            <a:r>
              <a:rPr sz="1600" u="heavy" spc="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4"/>
              </a:rPr>
              <a:t>DNA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15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Sensex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falls </a:t>
            </a: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for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2nd </a:t>
            </a: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day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on profit-booking,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down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80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points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-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Money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-</a:t>
            </a:r>
            <a:r>
              <a:rPr sz="1600" u="heavy" spc="1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5"/>
              </a:rPr>
              <a:t>DNA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29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Nifty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surges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as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concerns over Fed's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stimulus tapering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recede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- Money -</a:t>
            </a:r>
            <a:r>
              <a:rPr sz="1600" u="heavy" spc="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6"/>
              </a:rPr>
              <a:t>DNA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29"/>
              </a:spcBef>
              <a:buClr>
                <a:srgbClr val="5B9BD4"/>
              </a:buClr>
              <a:buFont typeface="Arial"/>
              <a:buChar char="•"/>
              <a:tabLst>
                <a:tab pos="185420" algn="l"/>
              </a:tabLst>
            </a:pP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7"/>
              </a:rPr>
              <a:t>Sensex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7"/>
              </a:rPr>
              <a:t>rallies 601 points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7"/>
              </a:rPr>
              <a:t>as </a:t>
            </a: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7"/>
              </a:rPr>
              <a:t>Fed delays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7"/>
              </a:rPr>
              <a:t>stimulus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7"/>
              </a:rPr>
              <a:t>tapering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7"/>
              </a:rPr>
              <a:t>-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7"/>
              </a:rPr>
              <a:t>Money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7"/>
              </a:rPr>
              <a:t>-</a:t>
            </a:r>
            <a:r>
              <a:rPr sz="1600" u="heavy" spc="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7"/>
              </a:rPr>
              <a:t>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7"/>
              </a:rPr>
              <a:t>DNA</a:t>
            </a:r>
            <a:endParaRPr sz="16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215"/>
              </a:spcBef>
              <a:buClr>
                <a:srgbClr val="5B9BD4"/>
              </a:buClr>
              <a:buFont typeface="Arial"/>
              <a:buChar char="•"/>
              <a:tabLst>
                <a:tab pos="184785" algn="l"/>
              </a:tabLst>
            </a:pP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 </a:t>
            </a:r>
            <a:r>
              <a:rPr sz="1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 scraps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debt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limit auction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to lure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FIIs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to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gilts -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Money </a:t>
            </a:r>
            <a:r>
              <a:rPr sz="1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-</a:t>
            </a:r>
            <a:r>
              <a:rPr sz="1600" u="heavy" spc="10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18"/>
              </a:rPr>
              <a:t>DNA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133" y="391109"/>
            <a:ext cx="64071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Times New Roman"/>
                <a:cs typeface="Times New Roman"/>
              </a:rPr>
              <a:t>GROUP</a:t>
            </a:r>
            <a:r>
              <a:rPr sz="5400" b="1" spc="-370" dirty="0">
                <a:latin typeface="Times New Roman"/>
                <a:cs typeface="Times New Roman"/>
              </a:rPr>
              <a:t> </a:t>
            </a:r>
            <a:r>
              <a:rPr sz="5400" b="1" spc="-5" dirty="0">
                <a:latin typeface="Times New Roman"/>
                <a:cs typeface="Times New Roman"/>
              </a:rPr>
              <a:t>MEMBERS: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29842"/>
            <a:ext cx="8195945" cy="416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469265" algn="l"/>
                <a:tab pos="469900" algn="l"/>
                <a:tab pos="7231380" algn="l"/>
              </a:tabLst>
            </a:pPr>
            <a:r>
              <a:rPr sz="2800" spc="-60" dirty="0">
                <a:latin typeface="Times New Roman"/>
                <a:cs typeface="Times New Roman"/>
              </a:rPr>
              <a:t>ANUBHAV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LAL	</a:t>
            </a:r>
            <a:r>
              <a:rPr sz="2800" dirty="0">
                <a:latin typeface="Times New Roman"/>
                <a:cs typeface="Times New Roman"/>
              </a:rPr>
              <a:t>13007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485"/>
              </a:spcBef>
              <a:buFont typeface="Wingdings"/>
              <a:buChar char=""/>
              <a:tabLst>
                <a:tab pos="469265" algn="l"/>
                <a:tab pos="469900" algn="l"/>
                <a:tab pos="7268845" algn="l"/>
              </a:tabLst>
            </a:pPr>
            <a:r>
              <a:rPr sz="2800" spc="-35" dirty="0">
                <a:latin typeface="Times New Roman"/>
                <a:cs typeface="Times New Roman"/>
              </a:rPr>
              <a:t>HETANSHI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DESAI	</a:t>
            </a:r>
            <a:r>
              <a:rPr sz="2800" dirty="0">
                <a:latin typeface="Times New Roman"/>
                <a:cs typeface="Times New Roman"/>
              </a:rPr>
              <a:t>13030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475"/>
              </a:spcBef>
              <a:buFont typeface="Wingdings"/>
              <a:buChar char=""/>
              <a:tabLst>
                <a:tab pos="469265" algn="l"/>
                <a:tab pos="469900" algn="l"/>
                <a:tab pos="7294245" algn="l"/>
              </a:tabLst>
            </a:pPr>
            <a:r>
              <a:rPr sz="2800" spc="-5" dirty="0">
                <a:latin typeface="Times New Roman"/>
                <a:cs typeface="Times New Roman"/>
              </a:rPr>
              <a:t>HIMANI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</a:t>
            </a:r>
            <a:r>
              <a:rPr sz="2800" spc="-2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WHAN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13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31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485"/>
              </a:spcBef>
              <a:buFont typeface="Wingdings"/>
              <a:buChar char=""/>
              <a:tabLst>
                <a:tab pos="469265" algn="l"/>
                <a:tab pos="469900" algn="l"/>
                <a:tab pos="7259955" algn="l"/>
              </a:tabLst>
            </a:pPr>
            <a:r>
              <a:rPr sz="2800" spc="-5" dirty="0">
                <a:latin typeface="Times New Roman"/>
                <a:cs typeface="Times New Roman"/>
              </a:rPr>
              <a:t>ISHA</a:t>
            </a:r>
            <a:r>
              <a:rPr sz="2800" spc="-31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AGGARWAL	</a:t>
            </a:r>
            <a:r>
              <a:rPr sz="2800" dirty="0">
                <a:latin typeface="Times New Roman"/>
                <a:cs typeface="Times New Roman"/>
              </a:rPr>
              <a:t>13033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485"/>
              </a:spcBef>
              <a:buFont typeface="Wingdings"/>
              <a:buChar char=""/>
              <a:tabLst>
                <a:tab pos="469265" algn="l"/>
                <a:tab pos="469900" algn="l"/>
                <a:tab pos="7248525" algn="l"/>
              </a:tabLst>
            </a:pPr>
            <a:r>
              <a:rPr sz="2800" spc="-55" dirty="0">
                <a:latin typeface="Times New Roman"/>
                <a:cs typeface="Times New Roman"/>
              </a:rPr>
              <a:t>PALAK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AGRAWAL	</a:t>
            </a:r>
            <a:r>
              <a:rPr sz="2800" dirty="0">
                <a:latin typeface="Times New Roman"/>
                <a:cs typeface="Times New Roman"/>
              </a:rPr>
              <a:t>13047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475"/>
              </a:spcBef>
              <a:buFont typeface="Wingdings"/>
              <a:buChar char=""/>
              <a:tabLst>
                <a:tab pos="469265" algn="l"/>
                <a:tab pos="469900" algn="l"/>
                <a:tab pos="7291070" algn="l"/>
              </a:tabLst>
            </a:pP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254" dirty="0">
                <a:latin typeface="Times New Roman"/>
                <a:cs typeface="Times New Roman"/>
              </a:rPr>
              <a:t>A</a:t>
            </a:r>
            <a:r>
              <a:rPr sz="2800" spc="-325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AL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	1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61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5526" y="2822575"/>
            <a:ext cx="30149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i="1" spc="-5" dirty="0">
                <a:latin typeface="Arial"/>
                <a:cs typeface="Arial"/>
              </a:rPr>
              <a:t>Intr</a:t>
            </a:r>
            <a:r>
              <a:rPr sz="4500" i="1" spc="5" dirty="0">
                <a:latin typeface="Arial"/>
                <a:cs typeface="Arial"/>
              </a:rPr>
              <a:t>o</a:t>
            </a:r>
            <a:r>
              <a:rPr sz="4500" i="1" spc="-5" dirty="0">
                <a:latin typeface="Arial"/>
                <a:cs typeface="Arial"/>
              </a:rPr>
              <a:t>d</a:t>
            </a:r>
            <a:r>
              <a:rPr sz="4500" i="1" spc="5" dirty="0">
                <a:latin typeface="Arial"/>
                <a:cs typeface="Arial"/>
              </a:rPr>
              <a:t>u</a:t>
            </a:r>
            <a:r>
              <a:rPr sz="4500" i="1" spc="-5" dirty="0">
                <a:latin typeface="Arial"/>
                <a:cs typeface="Arial"/>
              </a:rPr>
              <a:t>ction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097" y="3048250"/>
            <a:ext cx="844486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0" marR="5080" indent="-2712085">
              <a:lnSpc>
                <a:spcPct val="12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Investments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made by residents of a country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another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country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32275" y="1670050"/>
            <a:ext cx="498475" cy="989330"/>
            <a:chOff x="4232275" y="1670050"/>
            <a:chExt cx="498475" cy="989330"/>
          </a:xfrm>
        </p:grpSpPr>
        <p:sp>
          <p:nvSpPr>
            <p:cNvPr id="4" name="object 4"/>
            <p:cNvSpPr/>
            <p:nvPr/>
          </p:nvSpPr>
          <p:spPr>
            <a:xfrm>
              <a:off x="4238625" y="1676400"/>
              <a:ext cx="485775" cy="976630"/>
            </a:xfrm>
            <a:custGeom>
              <a:avLst/>
              <a:gdLst/>
              <a:ahLst/>
              <a:cxnLst/>
              <a:rect l="l" t="t" r="r" b="b"/>
              <a:pathLst>
                <a:path w="485775" h="976630">
                  <a:moveTo>
                    <a:pt x="364363" y="0"/>
                  </a:moveTo>
                  <a:lnTo>
                    <a:pt x="121412" y="0"/>
                  </a:lnTo>
                  <a:lnTo>
                    <a:pt x="121412" y="732282"/>
                  </a:lnTo>
                  <a:lnTo>
                    <a:pt x="0" y="732282"/>
                  </a:lnTo>
                  <a:lnTo>
                    <a:pt x="242950" y="976376"/>
                  </a:lnTo>
                  <a:lnTo>
                    <a:pt x="485775" y="732282"/>
                  </a:lnTo>
                  <a:lnTo>
                    <a:pt x="364363" y="732282"/>
                  </a:lnTo>
                  <a:lnTo>
                    <a:pt x="3643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38625" y="1676400"/>
              <a:ext cx="485775" cy="976630"/>
            </a:xfrm>
            <a:custGeom>
              <a:avLst/>
              <a:gdLst/>
              <a:ahLst/>
              <a:cxnLst/>
              <a:rect l="l" t="t" r="r" b="b"/>
              <a:pathLst>
                <a:path w="485775" h="976630">
                  <a:moveTo>
                    <a:pt x="0" y="732282"/>
                  </a:moveTo>
                  <a:lnTo>
                    <a:pt x="121412" y="732282"/>
                  </a:lnTo>
                  <a:lnTo>
                    <a:pt x="121412" y="0"/>
                  </a:lnTo>
                  <a:lnTo>
                    <a:pt x="364363" y="0"/>
                  </a:lnTo>
                  <a:lnTo>
                    <a:pt x="364363" y="732282"/>
                  </a:lnTo>
                  <a:lnTo>
                    <a:pt x="485775" y="732282"/>
                  </a:lnTo>
                  <a:lnTo>
                    <a:pt x="242950" y="976376"/>
                  </a:lnTo>
                  <a:lnTo>
                    <a:pt x="0" y="7322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09800" y="762000"/>
            <a:ext cx="4648200" cy="914400"/>
          </a:xfrm>
          <a:prstGeom prst="rect">
            <a:avLst/>
          </a:prstGeom>
          <a:solidFill>
            <a:srgbClr val="2D75B6"/>
          </a:solidFill>
          <a:ln w="12700">
            <a:solidFill>
              <a:srgbClr val="5B9BD4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420"/>
              </a:spcBef>
            </a:pP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Foreign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Investments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590800"/>
            <a:ext cx="3048000" cy="1676400"/>
          </a:xfrm>
          <a:prstGeom prst="rect">
            <a:avLst/>
          </a:prstGeom>
          <a:solidFill>
            <a:srgbClr val="2D75B6"/>
          </a:solidFill>
          <a:ln w="12700">
            <a:solidFill>
              <a:srgbClr val="5B9BD4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0805" marR="112395">
              <a:lnSpc>
                <a:spcPct val="100000"/>
              </a:lnSpc>
              <a:spcBef>
                <a:spcPts val="585"/>
              </a:spcBef>
            </a:pP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Foreign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Entity 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wants 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Indian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Market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4800" y="838200"/>
            <a:ext cx="4724400" cy="1447800"/>
          </a:xfrm>
          <a:prstGeom prst="rect">
            <a:avLst/>
          </a:prstGeom>
          <a:solidFill>
            <a:srgbClr val="2D75B6"/>
          </a:solidFill>
          <a:ln w="12700">
            <a:solidFill>
              <a:srgbClr val="5B9BD4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1950720" marR="262255" indent="-1682750">
              <a:lnSpc>
                <a:spcPct val="100000"/>
              </a:lnSpc>
              <a:spcBef>
                <a:spcPts val="1600"/>
              </a:spcBef>
            </a:pP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Foreign 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Direct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Investment 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(FDI)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4572000"/>
            <a:ext cx="4800600" cy="1524000"/>
          </a:xfrm>
          <a:prstGeom prst="rect">
            <a:avLst/>
          </a:prstGeom>
          <a:solidFill>
            <a:srgbClr val="2D75B6"/>
          </a:solidFill>
          <a:ln w="12700">
            <a:solidFill>
              <a:srgbClr val="5B9BD4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483995" marR="85725" indent="-1391920">
              <a:lnSpc>
                <a:spcPct val="100000"/>
              </a:lnSpc>
              <a:spcBef>
                <a:spcPts val="1905"/>
              </a:spcBef>
            </a:pP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Portfolio Investment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Scheme  </a:t>
            </a:r>
            <a:r>
              <a:rPr sz="3200" spc="-13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PIS)→FII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27650" y="2279650"/>
            <a:ext cx="2527300" cy="2298700"/>
            <a:chOff x="5327650" y="2279650"/>
            <a:chExt cx="2527300" cy="2298700"/>
          </a:xfrm>
        </p:grpSpPr>
        <p:sp>
          <p:nvSpPr>
            <p:cNvPr id="6" name="object 6"/>
            <p:cNvSpPr/>
            <p:nvPr/>
          </p:nvSpPr>
          <p:spPr>
            <a:xfrm>
              <a:off x="6477000" y="22860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14300" y="0"/>
                  </a:moveTo>
                  <a:lnTo>
                    <a:pt x="0" y="95250"/>
                  </a:lnTo>
                  <a:lnTo>
                    <a:pt x="57150" y="95250"/>
                  </a:lnTo>
                  <a:lnTo>
                    <a:pt x="57150" y="457200"/>
                  </a:lnTo>
                  <a:lnTo>
                    <a:pt x="171450" y="457200"/>
                  </a:lnTo>
                  <a:lnTo>
                    <a:pt x="171450" y="95250"/>
                  </a:lnTo>
                  <a:lnTo>
                    <a:pt x="228600" y="952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7000" y="22860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95250"/>
                  </a:moveTo>
                  <a:lnTo>
                    <a:pt x="114300" y="0"/>
                  </a:lnTo>
                  <a:lnTo>
                    <a:pt x="228600" y="95250"/>
                  </a:lnTo>
                  <a:lnTo>
                    <a:pt x="171450" y="95250"/>
                  </a:lnTo>
                  <a:lnTo>
                    <a:pt x="171450" y="457200"/>
                  </a:lnTo>
                  <a:lnTo>
                    <a:pt x="57150" y="457200"/>
                  </a:lnTo>
                  <a:lnTo>
                    <a:pt x="57150" y="95250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7000" y="4038600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57150" y="0"/>
                  </a:lnTo>
                  <a:lnTo>
                    <a:pt x="57150" y="457200"/>
                  </a:lnTo>
                  <a:lnTo>
                    <a:pt x="0" y="457200"/>
                  </a:lnTo>
                  <a:lnTo>
                    <a:pt x="114300" y="533400"/>
                  </a:lnTo>
                  <a:lnTo>
                    <a:pt x="228600" y="457200"/>
                  </a:lnTo>
                  <a:lnTo>
                    <a:pt x="171450" y="4572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7000" y="4038600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457200"/>
                  </a:moveTo>
                  <a:lnTo>
                    <a:pt x="57150" y="4572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57200"/>
                  </a:lnTo>
                  <a:lnTo>
                    <a:pt x="228600" y="457200"/>
                  </a:lnTo>
                  <a:lnTo>
                    <a:pt x="114300" y="53340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0" y="2743200"/>
              <a:ext cx="2514600" cy="1295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00" y="2743200"/>
              <a:ext cx="2514600" cy="1295400"/>
            </a:xfrm>
            <a:custGeom>
              <a:avLst/>
              <a:gdLst/>
              <a:ahLst/>
              <a:cxnLst/>
              <a:rect l="l" t="t" r="r" b="b"/>
              <a:pathLst>
                <a:path w="2514600" h="1295400">
                  <a:moveTo>
                    <a:pt x="0" y="647700"/>
                  </a:moveTo>
                  <a:lnTo>
                    <a:pt x="6106" y="583449"/>
                  </a:lnTo>
                  <a:lnTo>
                    <a:pt x="24041" y="520990"/>
                  </a:lnTo>
                  <a:lnTo>
                    <a:pt x="53228" y="460619"/>
                  </a:lnTo>
                  <a:lnTo>
                    <a:pt x="93093" y="402633"/>
                  </a:lnTo>
                  <a:lnTo>
                    <a:pt x="143057" y="347328"/>
                  </a:lnTo>
                  <a:lnTo>
                    <a:pt x="171647" y="320773"/>
                  </a:lnTo>
                  <a:lnTo>
                    <a:pt x="202546" y="295001"/>
                  </a:lnTo>
                  <a:lnTo>
                    <a:pt x="235682" y="270047"/>
                  </a:lnTo>
                  <a:lnTo>
                    <a:pt x="270983" y="245948"/>
                  </a:lnTo>
                  <a:lnTo>
                    <a:pt x="308378" y="222743"/>
                  </a:lnTo>
                  <a:lnTo>
                    <a:pt x="347793" y="200467"/>
                  </a:lnTo>
                  <a:lnTo>
                    <a:pt x="389157" y="179159"/>
                  </a:lnTo>
                  <a:lnTo>
                    <a:pt x="432399" y="158854"/>
                  </a:lnTo>
                  <a:lnTo>
                    <a:pt x="477445" y="139591"/>
                  </a:lnTo>
                  <a:lnTo>
                    <a:pt x="524225" y="121406"/>
                  </a:lnTo>
                  <a:lnTo>
                    <a:pt x="572665" y="104337"/>
                  </a:lnTo>
                  <a:lnTo>
                    <a:pt x="622695" y="88420"/>
                  </a:lnTo>
                  <a:lnTo>
                    <a:pt x="674241" y="73692"/>
                  </a:lnTo>
                  <a:lnTo>
                    <a:pt x="727233" y="60191"/>
                  </a:lnTo>
                  <a:lnTo>
                    <a:pt x="781597" y="47954"/>
                  </a:lnTo>
                  <a:lnTo>
                    <a:pt x="837263" y="37017"/>
                  </a:lnTo>
                  <a:lnTo>
                    <a:pt x="894157" y="27419"/>
                  </a:lnTo>
                  <a:lnTo>
                    <a:pt x="952208" y="19195"/>
                  </a:lnTo>
                  <a:lnTo>
                    <a:pt x="1011345" y="12384"/>
                  </a:lnTo>
                  <a:lnTo>
                    <a:pt x="1071494" y="7021"/>
                  </a:lnTo>
                  <a:lnTo>
                    <a:pt x="1132584" y="3145"/>
                  </a:lnTo>
                  <a:lnTo>
                    <a:pt x="1194543" y="792"/>
                  </a:lnTo>
                  <a:lnTo>
                    <a:pt x="1257300" y="0"/>
                  </a:lnTo>
                  <a:lnTo>
                    <a:pt x="1320056" y="792"/>
                  </a:lnTo>
                  <a:lnTo>
                    <a:pt x="1382015" y="3145"/>
                  </a:lnTo>
                  <a:lnTo>
                    <a:pt x="1443105" y="7021"/>
                  </a:lnTo>
                  <a:lnTo>
                    <a:pt x="1503254" y="12384"/>
                  </a:lnTo>
                  <a:lnTo>
                    <a:pt x="1562391" y="19195"/>
                  </a:lnTo>
                  <a:lnTo>
                    <a:pt x="1620442" y="27419"/>
                  </a:lnTo>
                  <a:lnTo>
                    <a:pt x="1677336" y="37017"/>
                  </a:lnTo>
                  <a:lnTo>
                    <a:pt x="1733002" y="47954"/>
                  </a:lnTo>
                  <a:lnTo>
                    <a:pt x="1787366" y="60191"/>
                  </a:lnTo>
                  <a:lnTo>
                    <a:pt x="1840358" y="73692"/>
                  </a:lnTo>
                  <a:lnTo>
                    <a:pt x="1891904" y="88420"/>
                  </a:lnTo>
                  <a:lnTo>
                    <a:pt x="1941934" y="104337"/>
                  </a:lnTo>
                  <a:lnTo>
                    <a:pt x="1990374" y="121406"/>
                  </a:lnTo>
                  <a:lnTo>
                    <a:pt x="2037154" y="139591"/>
                  </a:lnTo>
                  <a:lnTo>
                    <a:pt x="2082200" y="158854"/>
                  </a:lnTo>
                  <a:lnTo>
                    <a:pt x="2125442" y="179159"/>
                  </a:lnTo>
                  <a:lnTo>
                    <a:pt x="2166806" y="200467"/>
                  </a:lnTo>
                  <a:lnTo>
                    <a:pt x="2206221" y="222743"/>
                  </a:lnTo>
                  <a:lnTo>
                    <a:pt x="2243616" y="245948"/>
                  </a:lnTo>
                  <a:lnTo>
                    <a:pt x="2278917" y="270047"/>
                  </a:lnTo>
                  <a:lnTo>
                    <a:pt x="2312053" y="295001"/>
                  </a:lnTo>
                  <a:lnTo>
                    <a:pt x="2342952" y="320773"/>
                  </a:lnTo>
                  <a:lnTo>
                    <a:pt x="2371542" y="347328"/>
                  </a:lnTo>
                  <a:lnTo>
                    <a:pt x="2421506" y="402633"/>
                  </a:lnTo>
                  <a:lnTo>
                    <a:pt x="2461371" y="460619"/>
                  </a:lnTo>
                  <a:lnTo>
                    <a:pt x="2490558" y="520990"/>
                  </a:lnTo>
                  <a:lnTo>
                    <a:pt x="2508493" y="583449"/>
                  </a:lnTo>
                  <a:lnTo>
                    <a:pt x="2514600" y="647700"/>
                  </a:lnTo>
                  <a:lnTo>
                    <a:pt x="2513061" y="680030"/>
                  </a:lnTo>
                  <a:lnTo>
                    <a:pt x="2508493" y="711950"/>
                  </a:lnTo>
                  <a:lnTo>
                    <a:pt x="2490558" y="774409"/>
                  </a:lnTo>
                  <a:lnTo>
                    <a:pt x="2461371" y="834780"/>
                  </a:lnTo>
                  <a:lnTo>
                    <a:pt x="2421506" y="892766"/>
                  </a:lnTo>
                  <a:lnTo>
                    <a:pt x="2371542" y="948071"/>
                  </a:lnTo>
                  <a:lnTo>
                    <a:pt x="2342952" y="974626"/>
                  </a:lnTo>
                  <a:lnTo>
                    <a:pt x="2312053" y="1000398"/>
                  </a:lnTo>
                  <a:lnTo>
                    <a:pt x="2278917" y="1025352"/>
                  </a:lnTo>
                  <a:lnTo>
                    <a:pt x="2243616" y="1049451"/>
                  </a:lnTo>
                  <a:lnTo>
                    <a:pt x="2206221" y="1072656"/>
                  </a:lnTo>
                  <a:lnTo>
                    <a:pt x="2166806" y="1094932"/>
                  </a:lnTo>
                  <a:lnTo>
                    <a:pt x="2125442" y="1116240"/>
                  </a:lnTo>
                  <a:lnTo>
                    <a:pt x="2082200" y="1136545"/>
                  </a:lnTo>
                  <a:lnTo>
                    <a:pt x="2037154" y="1155808"/>
                  </a:lnTo>
                  <a:lnTo>
                    <a:pt x="1990374" y="1173993"/>
                  </a:lnTo>
                  <a:lnTo>
                    <a:pt x="1941934" y="1191062"/>
                  </a:lnTo>
                  <a:lnTo>
                    <a:pt x="1891904" y="1206979"/>
                  </a:lnTo>
                  <a:lnTo>
                    <a:pt x="1840358" y="1221707"/>
                  </a:lnTo>
                  <a:lnTo>
                    <a:pt x="1787366" y="1235208"/>
                  </a:lnTo>
                  <a:lnTo>
                    <a:pt x="1733002" y="1247445"/>
                  </a:lnTo>
                  <a:lnTo>
                    <a:pt x="1677336" y="1258382"/>
                  </a:lnTo>
                  <a:lnTo>
                    <a:pt x="1620442" y="1267980"/>
                  </a:lnTo>
                  <a:lnTo>
                    <a:pt x="1562391" y="1276204"/>
                  </a:lnTo>
                  <a:lnTo>
                    <a:pt x="1503254" y="1283015"/>
                  </a:lnTo>
                  <a:lnTo>
                    <a:pt x="1443105" y="1288378"/>
                  </a:lnTo>
                  <a:lnTo>
                    <a:pt x="1382015" y="1292254"/>
                  </a:lnTo>
                  <a:lnTo>
                    <a:pt x="1320056" y="1294607"/>
                  </a:lnTo>
                  <a:lnTo>
                    <a:pt x="1257300" y="1295400"/>
                  </a:lnTo>
                  <a:lnTo>
                    <a:pt x="1194543" y="1294607"/>
                  </a:lnTo>
                  <a:lnTo>
                    <a:pt x="1132584" y="1292254"/>
                  </a:lnTo>
                  <a:lnTo>
                    <a:pt x="1071494" y="1288378"/>
                  </a:lnTo>
                  <a:lnTo>
                    <a:pt x="1011345" y="1283015"/>
                  </a:lnTo>
                  <a:lnTo>
                    <a:pt x="952208" y="1276204"/>
                  </a:lnTo>
                  <a:lnTo>
                    <a:pt x="894157" y="1267980"/>
                  </a:lnTo>
                  <a:lnTo>
                    <a:pt x="837263" y="1258382"/>
                  </a:lnTo>
                  <a:lnTo>
                    <a:pt x="781597" y="1247445"/>
                  </a:lnTo>
                  <a:lnTo>
                    <a:pt x="727233" y="1235208"/>
                  </a:lnTo>
                  <a:lnTo>
                    <a:pt x="674241" y="1221707"/>
                  </a:lnTo>
                  <a:lnTo>
                    <a:pt x="622695" y="1206979"/>
                  </a:lnTo>
                  <a:lnTo>
                    <a:pt x="572665" y="1191062"/>
                  </a:lnTo>
                  <a:lnTo>
                    <a:pt x="524225" y="1173993"/>
                  </a:lnTo>
                  <a:lnTo>
                    <a:pt x="477445" y="1155808"/>
                  </a:lnTo>
                  <a:lnTo>
                    <a:pt x="432399" y="1136545"/>
                  </a:lnTo>
                  <a:lnTo>
                    <a:pt x="389157" y="1116240"/>
                  </a:lnTo>
                  <a:lnTo>
                    <a:pt x="347793" y="1094932"/>
                  </a:lnTo>
                  <a:lnTo>
                    <a:pt x="308378" y="1072656"/>
                  </a:lnTo>
                  <a:lnTo>
                    <a:pt x="270983" y="1049451"/>
                  </a:lnTo>
                  <a:lnTo>
                    <a:pt x="235682" y="1025352"/>
                  </a:lnTo>
                  <a:lnTo>
                    <a:pt x="202546" y="1000398"/>
                  </a:lnTo>
                  <a:lnTo>
                    <a:pt x="171647" y="974626"/>
                  </a:lnTo>
                  <a:lnTo>
                    <a:pt x="143057" y="948071"/>
                  </a:lnTo>
                  <a:lnTo>
                    <a:pt x="93093" y="892766"/>
                  </a:lnTo>
                  <a:lnTo>
                    <a:pt x="53228" y="834780"/>
                  </a:lnTo>
                  <a:lnTo>
                    <a:pt x="24041" y="774409"/>
                  </a:lnTo>
                  <a:lnTo>
                    <a:pt x="6106" y="711950"/>
                  </a:lnTo>
                  <a:lnTo>
                    <a:pt x="0" y="647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87948" y="3101467"/>
            <a:ext cx="1811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5" dirty="0">
                <a:latin typeface="Times New Roman"/>
                <a:cs typeface="Times New Roman"/>
              </a:rPr>
              <a:t>But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HOW?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22650" y="3117850"/>
            <a:ext cx="1917700" cy="498475"/>
            <a:chOff x="3422650" y="3117850"/>
            <a:chExt cx="1917700" cy="498475"/>
          </a:xfrm>
        </p:grpSpPr>
        <p:sp>
          <p:nvSpPr>
            <p:cNvPr id="14" name="object 14"/>
            <p:cNvSpPr/>
            <p:nvPr/>
          </p:nvSpPr>
          <p:spPr>
            <a:xfrm>
              <a:off x="3429000" y="3124200"/>
              <a:ext cx="1905000" cy="485775"/>
            </a:xfrm>
            <a:custGeom>
              <a:avLst/>
              <a:gdLst/>
              <a:ahLst/>
              <a:cxnLst/>
              <a:rect l="l" t="t" r="r" b="b"/>
              <a:pathLst>
                <a:path w="1905000" h="485775">
                  <a:moveTo>
                    <a:pt x="1428750" y="0"/>
                  </a:moveTo>
                  <a:lnTo>
                    <a:pt x="1428750" y="121412"/>
                  </a:lnTo>
                  <a:lnTo>
                    <a:pt x="0" y="121412"/>
                  </a:lnTo>
                  <a:lnTo>
                    <a:pt x="0" y="364363"/>
                  </a:lnTo>
                  <a:lnTo>
                    <a:pt x="1428750" y="364363"/>
                  </a:lnTo>
                  <a:lnTo>
                    <a:pt x="1428750" y="485775"/>
                  </a:lnTo>
                  <a:lnTo>
                    <a:pt x="1905000" y="242950"/>
                  </a:lnTo>
                  <a:lnTo>
                    <a:pt x="142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9000" y="3124200"/>
              <a:ext cx="1905000" cy="485775"/>
            </a:xfrm>
            <a:custGeom>
              <a:avLst/>
              <a:gdLst/>
              <a:ahLst/>
              <a:cxnLst/>
              <a:rect l="l" t="t" r="r" b="b"/>
              <a:pathLst>
                <a:path w="1905000" h="485775">
                  <a:moveTo>
                    <a:pt x="0" y="121412"/>
                  </a:moveTo>
                  <a:lnTo>
                    <a:pt x="1428750" y="121412"/>
                  </a:lnTo>
                  <a:lnTo>
                    <a:pt x="1428750" y="0"/>
                  </a:lnTo>
                  <a:lnTo>
                    <a:pt x="1905000" y="242950"/>
                  </a:lnTo>
                  <a:lnTo>
                    <a:pt x="1428750" y="485775"/>
                  </a:lnTo>
                  <a:lnTo>
                    <a:pt x="1428750" y="364363"/>
                  </a:lnTo>
                  <a:lnTo>
                    <a:pt x="0" y="364363"/>
                  </a:lnTo>
                  <a:lnTo>
                    <a:pt x="0" y="121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0725" y="0"/>
            <a:ext cx="3343275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440" y="701421"/>
            <a:ext cx="497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How </a:t>
            </a:r>
            <a:r>
              <a:rPr sz="3600" i="1" dirty="0">
                <a:latin typeface="Arial"/>
                <a:cs typeface="Arial"/>
              </a:rPr>
              <a:t>FII </a:t>
            </a:r>
            <a:r>
              <a:rPr sz="3600" i="1" spc="-5" dirty="0">
                <a:latin typeface="Arial"/>
                <a:cs typeface="Arial"/>
              </a:rPr>
              <a:t>started in</a:t>
            </a:r>
            <a:r>
              <a:rPr sz="3600" i="1" spc="-35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India?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595326"/>
            <a:ext cx="7607300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3449320" indent="-172720">
              <a:lnSpc>
                <a:spcPct val="1078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rlito"/>
                <a:cs typeface="Carlito"/>
              </a:rPr>
              <a:t>India </a:t>
            </a:r>
            <a:r>
              <a:rPr sz="2400" spc="-5" dirty="0">
                <a:latin typeface="Carlito"/>
                <a:cs typeface="Carlito"/>
              </a:rPr>
              <a:t>opened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15" dirty="0">
                <a:latin typeface="Carlito"/>
                <a:cs typeface="Carlito"/>
              </a:rPr>
              <a:t>stock market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  foreign </a:t>
            </a:r>
            <a:r>
              <a:rPr sz="2400" spc="-20" dirty="0">
                <a:latin typeface="Carlito"/>
                <a:cs typeface="Carlito"/>
              </a:rPr>
              <a:t>investors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September  1992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184785" marR="5080" indent="-17272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Since 1993, </a:t>
            </a:r>
            <a:r>
              <a:rPr sz="2400" spc="-10" dirty="0">
                <a:latin typeface="Carlito"/>
                <a:cs typeface="Carlito"/>
              </a:rPr>
              <a:t>received portfolio </a:t>
            </a:r>
            <a:r>
              <a:rPr sz="2400" spc="-15" dirty="0">
                <a:latin typeface="Carlito"/>
                <a:cs typeface="Carlito"/>
              </a:rPr>
              <a:t>investment from foreigners </a:t>
            </a:r>
            <a:r>
              <a:rPr sz="2400" dirty="0">
                <a:latin typeface="Carlito"/>
                <a:cs typeface="Carlito"/>
              </a:rPr>
              <a:t>in  the </a:t>
            </a:r>
            <a:r>
              <a:rPr sz="2400" spc="-15" dirty="0">
                <a:latin typeface="Carlito"/>
                <a:cs typeface="Carlito"/>
              </a:rPr>
              <a:t>form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foreign </a:t>
            </a:r>
            <a:r>
              <a:rPr sz="2400" spc="-5" dirty="0">
                <a:latin typeface="Carlito"/>
                <a:cs typeface="Carlito"/>
              </a:rPr>
              <a:t>institutional </a:t>
            </a:r>
            <a:r>
              <a:rPr sz="2400" spc="-15" dirty="0">
                <a:latin typeface="Carlito"/>
                <a:cs typeface="Carlito"/>
              </a:rPr>
              <a:t>investment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equities.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Carlito"/>
              <a:cs typeface="Carlito"/>
            </a:endParaRPr>
          </a:p>
          <a:p>
            <a:pPr marL="184785" marR="82550" indent="-172720">
              <a:lnSpc>
                <a:spcPts val="2300"/>
              </a:lnSpc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This has </a:t>
            </a:r>
            <a:r>
              <a:rPr sz="2400" spc="-10" dirty="0">
                <a:latin typeface="Carlito"/>
                <a:cs typeface="Carlito"/>
              </a:rPr>
              <a:t>become </a:t>
            </a:r>
            <a:r>
              <a:rPr sz="2400" spc="-5" dirty="0">
                <a:latin typeface="Carlito"/>
                <a:cs typeface="Carlito"/>
              </a:rPr>
              <a:t>one of </a:t>
            </a:r>
            <a:r>
              <a:rPr sz="2400" dirty="0">
                <a:latin typeface="Carlito"/>
                <a:cs typeface="Carlito"/>
              </a:rPr>
              <a:t>the main </a:t>
            </a:r>
            <a:r>
              <a:rPr sz="2400" spc="-5" dirty="0">
                <a:latin typeface="Carlito"/>
                <a:cs typeface="Carlito"/>
              </a:rPr>
              <a:t>channels of </a:t>
            </a:r>
            <a:r>
              <a:rPr sz="2400" dirty="0">
                <a:latin typeface="Carlito"/>
                <a:cs typeface="Carlito"/>
              </a:rPr>
              <a:t>FII in </a:t>
            </a:r>
            <a:r>
              <a:rPr sz="2400" spc="-5" dirty="0">
                <a:latin typeface="Carlito"/>
                <a:cs typeface="Carlito"/>
              </a:rPr>
              <a:t>India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spc="-15" dirty="0">
                <a:latin typeface="Carlito"/>
                <a:cs typeface="Carlito"/>
              </a:rPr>
              <a:t>foreigners.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184785" marR="1208405" indent="-172720">
              <a:lnSpc>
                <a:spcPts val="2300"/>
              </a:lnSpc>
              <a:spcBef>
                <a:spcPts val="5"/>
              </a:spcBef>
              <a:buFont typeface="Arial"/>
              <a:buChar char="•"/>
              <a:tabLst>
                <a:tab pos="251460" algn="l"/>
                <a:tab pos="252095" algn="l"/>
                <a:tab pos="3916679" algn="l"/>
              </a:tabLst>
            </a:pPr>
            <a:r>
              <a:rPr dirty="0"/>
              <a:t>	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order to </a:t>
            </a:r>
            <a:r>
              <a:rPr sz="2400" spc="-10" dirty="0">
                <a:latin typeface="Carlito"/>
                <a:cs typeface="Carlito"/>
              </a:rPr>
              <a:t>trade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Indian </a:t>
            </a:r>
            <a:r>
              <a:rPr sz="2400" dirty="0">
                <a:latin typeface="Carlito"/>
                <a:cs typeface="Carlito"/>
              </a:rPr>
              <a:t>equity </a:t>
            </a:r>
            <a:r>
              <a:rPr sz="2400" spc="-15" dirty="0">
                <a:latin typeface="Carlito"/>
                <a:cs typeface="Carlito"/>
              </a:rPr>
              <a:t>market foreign  </a:t>
            </a:r>
            <a:r>
              <a:rPr sz="2400" spc="-10" dirty="0">
                <a:latin typeface="Carlito"/>
                <a:cs typeface="Carlito"/>
              </a:rPr>
              <a:t>corporations </a:t>
            </a:r>
            <a:r>
              <a:rPr sz="2400" spc="-5" dirty="0">
                <a:latin typeface="Carlito"/>
                <a:cs typeface="Carlito"/>
              </a:rPr>
              <a:t>need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register	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SEBI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Foreign  </a:t>
            </a:r>
            <a:r>
              <a:rPr sz="2400" spc="-5" dirty="0">
                <a:latin typeface="Carlito"/>
                <a:cs typeface="Carlito"/>
              </a:rPr>
              <a:t>Institutional </a:t>
            </a:r>
            <a:r>
              <a:rPr sz="2400" spc="-20" dirty="0">
                <a:latin typeface="Carlito"/>
                <a:cs typeface="Carlito"/>
              </a:rPr>
              <a:t>Investor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(FII).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0"/>
            <a:ext cx="3352799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761441"/>
            <a:ext cx="200787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i="1" dirty="0">
                <a:latin typeface="Arial"/>
                <a:cs typeface="Arial"/>
              </a:rPr>
              <a:t>What Is</a:t>
            </a:r>
            <a:r>
              <a:rPr sz="2900" i="1" spc="-135" dirty="0">
                <a:latin typeface="Arial"/>
                <a:cs typeface="Arial"/>
              </a:rPr>
              <a:t> </a:t>
            </a:r>
            <a:r>
              <a:rPr sz="2900" i="1" dirty="0">
                <a:latin typeface="Arial"/>
                <a:cs typeface="Arial"/>
              </a:rPr>
              <a:t>FII?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741677"/>
            <a:ext cx="733869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4045585" indent="-172720">
              <a:lnSpc>
                <a:spcPct val="1214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Foreign </a:t>
            </a:r>
            <a:r>
              <a:rPr sz="2100" spc="-5" dirty="0">
                <a:latin typeface="Carlito"/>
                <a:cs typeface="Carlito"/>
              </a:rPr>
              <a:t>institutional </a:t>
            </a:r>
            <a:r>
              <a:rPr sz="2100" spc="-20" dirty="0">
                <a:latin typeface="Carlito"/>
                <a:cs typeface="Carlito"/>
              </a:rPr>
              <a:t>investor  </a:t>
            </a:r>
            <a:r>
              <a:rPr sz="2100" spc="-130" dirty="0">
                <a:latin typeface="Arial"/>
                <a:cs typeface="Arial"/>
              </a:rPr>
              <a:t>means </a:t>
            </a:r>
            <a:r>
              <a:rPr sz="2100" spc="-35" dirty="0">
                <a:latin typeface="Arial"/>
                <a:cs typeface="Arial"/>
              </a:rPr>
              <a:t>“an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institution</a:t>
            </a:r>
            <a:endParaRPr sz="2100">
              <a:latin typeface="Arial"/>
              <a:cs typeface="Arial"/>
            </a:endParaRPr>
          </a:p>
          <a:p>
            <a:pPr marL="184785" marR="5080">
              <a:lnSpc>
                <a:spcPts val="2270"/>
              </a:lnSpc>
              <a:spcBef>
                <a:spcPts val="835"/>
              </a:spcBef>
            </a:pPr>
            <a:r>
              <a:rPr sz="2100" spc="-10" dirty="0">
                <a:latin typeface="Carlito"/>
                <a:cs typeface="Carlito"/>
              </a:rPr>
              <a:t>established </a:t>
            </a:r>
            <a:r>
              <a:rPr sz="2100" spc="-5" dirty="0">
                <a:latin typeface="Carlito"/>
                <a:cs typeface="Carlito"/>
              </a:rPr>
              <a:t>or </a:t>
            </a:r>
            <a:r>
              <a:rPr sz="2100" spc="-15" dirty="0">
                <a:latin typeface="Carlito"/>
                <a:cs typeface="Carlito"/>
              </a:rPr>
              <a:t>incorporated </a:t>
            </a:r>
            <a:r>
              <a:rPr sz="2100" spc="-5" dirty="0">
                <a:latin typeface="Carlito"/>
                <a:cs typeface="Carlito"/>
              </a:rPr>
              <a:t>outside </a:t>
            </a:r>
            <a:r>
              <a:rPr sz="2100" dirty="0">
                <a:latin typeface="Carlito"/>
                <a:cs typeface="Carlito"/>
              </a:rPr>
              <a:t>India which </a:t>
            </a:r>
            <a:r>
              <a:rPr sz="2100" spc="-10" dirty="0">
                <a:latin typeface="Carlito"/>
                <a:cs typeface="Carlito"/>
              </a:rPr>
              <a:t>proposes to </a:t>
            </a:r>
            <a:r>
              <a:rPr sz="2100" spc="-20" dirty="0">
                <a:latin typeface="Carlito"/>
                <a:cs typeface="Carlito"/>
              </a:rPr>
              <a:t>make  </a:t>
            </a:r>
            <a:r>
              <a:rPr sz="2100" spc="-15" dirty="0">
                <a:latin typeface="Carlito"/>
                <a:cs typeface="Carlito"/>
              </a:rPr>
              <a:t>investment </a:t>
            </a:r>
            <a:r>
              <a:rPr sz="2100" dirty="0">
                <a:latin typeface="Carlito"/>
                <a:cs typeface="Carlito"/>
              </a:rPr>
              <a:t>in India </a:t>
            </a:r>
            <a:r>
              <a:rPr sz="2100" spc="-5" dirty="0">
                <a:latin typeface="Carlito"/>
                <a:cs typeface="Carlito"/>
              </a:rPr>
              <a:t>in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securities</a:t>
            </a:r>
            <a:endParaRPr sz="2100">
              <a:latin typeface="Carlito"/>
              <a:cs typeface="Carlito"/>
            </a:endParaRPr>
          </a:p>
          <a:p>
            <a:pPr marL="184785" marR="266700" indent="-172720">
              <a:lnSpc>
                <a:spcPts val="227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It is </a:t>
            </a:r>
            <a:r>
              <a:rPr sz="2100" spc="-5" dirty="0">
                <a:latin typeface="Carlito"/>
                <a:cs typeface="Carlito"/>
              </a:rPr>
              <a:t>used </a:t>
            </a:r>
            <a:r>
              <a:rPr sz="2100" spc="-10" dirty="0">
                <a:latin typeface="Carlito"/>
                <a:cs typeface="Carlito"/>
              </a:rPr>
              <a:t>most commonly </a:t>
            </a:r>
            <a:r>
              <a:rPr sz="2100" dirty="0">
                <a:latin typeface="Carlito"/>
                <a:cs typeface="Carlito"/>
              </a:rPr>
              <a:t>in India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25" dirty="0">
                <a:latin typeface="Carlito"/>
                <a:cs typeface="Carlito"/>
              </a:rPr>
              <a:t>refer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outside </a:t>
            </a:r>
            <a:r>
              <a:rPr sz="2100" spc="-10" dirty="0">
                <a:latin typeface="Carlito"/>
                <a:cs typeface="Carlito"/>
              </a:rPr>
              <a:t>companies  </a:t>
            </a:r>
            <a:r>
              <a:rPr sz="2100" spc="-15" dirty="0">
                <a:latin typeface="Carlito"/>
                <a:cs typeface="Carlito"/>
              </a:rPr>
              <a:t>investing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5" dirty="0">
                <a:latin typeface="Carlito"/>
                <a:cs typeface="Carlito"/>
              </a:rPr>
              <a:t>financial </a:t>
            </a:r>
            <a:r>
              <a:rPr sz="2100" spc="-15" dirty="0">
                <a:latin typeface="Carlito"/>
                <a:cs typeface="Carlito"/>
              </a:rPr>
              <a:t>markets </a:t>
            </a:r>
            <a:r>
              <a:rPr sz="2100" spc="-5" dirty="0">
                <a:latin typeface="Carlito"/>
                <a:cs typeface="Carlito"/>
              </a:rPr>
              <a:t>of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India.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61441"/>
            <a:ext cx="578739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i="1" dirty="0">
                <a:latin typeface="Arial"/>
                <a:cs typeface="Arial"/>
              </a:rPr>
              <a:t>Who Can Be Registered As An</a:t>
            </a:r>
            <a:r>
              <a:rPr sz="2900" i="1" spc="-375" dirty="0">
                <a:latin typeface="Arial"/>
                <a:cs typeface="Arial"/>
              </a:rPr>
              <a:t> </a:t>
            </a:r>
            <a:r>
              <a:rPr sz="2900" i="1" dirty="0">
                <a:latin typeface="Arial"/>
                <a:cs typeface="Arial"/>
              </a:rPr>
              <a:t>FII?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471929"/>
            <a:ext cx="7496809" cy="32404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4945" marR="5080" indent="-182880">
              <a:lnSpc>
                <a:spcPct val="80000"/>
              </a:lnSpc>
              <a:spcBef>
                <a:spcPts val="675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dirty="0">
                <a:latin typeface="Carlito"/>
                <a:cs typeface="Carlito"/>
              </a:rPr>
              <a:t>who </a:t>
            </a:r>
            <a:r>
              <a:rPr sz="2400" spc="-15" dirty="0">
                <a:latin typeface="Carlito"/>
                <a:cs typeface="Carlito"/>
              </a:rPr>
              <a:t>propose to invest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10" dirty="0">
                <a:latin typeface="Carlito"/>
                <a:cs typeface="Carlito"/>
              </a:rPr>
              <a:t>proprietary </a:t>
            </a:r>
            <a:r>
              <a:rPr sz="2400" spc="-5" dirty="0">
                <a:latin typeface="Carlito"/>
                <a:cs typeface="Carlito"/>
              </a:rPr>
              <a:t>funds or </a:t>
            </a:r>
            <a:r>
              <a:rPr sz="2400" spc="-10" dirty="0">
                <a:latin typeface="Carlito"/>
                <a:cs typeface="Carlito"/>
              </a:rPr>
              <a:t>on  </a:t>
            </a:r>
            <a:r>
              <a:rPr sz="2400" spc="-5" dirty="0">
                <a:latin typeface="Carlito"/>
                <a:cs typeface="Carlito"/>
              </a:rPr>
              <a:t>behalf of </a:t>
            </a:r>
            <a:r>
              <a:rPr sz="2400" spc="-10" dirty="0">
                <a:latin typeface="Carlito"/>
                <a:cs typeface="Carlito"/>
              </a:rPr>
              <a:t>"broad </a:t>
            </a:r>
            <a:r>
              <a:rPr sz="2400" spc="-5" dirty="0">
                <a:latin typeface="Carlito"/>
                <a:cs typeface="Carlito"/>
              </a:rPr>
              <a:t>based" funds or of </a:t>
            </a:r>
            <a:r>
              <a:rPr sz="2400" spc="-15" dirty="0">
                <a:latin typeface="Carlito"/>
                <a:cs typeface="Carlito"/>
              </a:rPr>
              <a:t>foreign corporates </a:t>
            </a:r>
            <a:r>
              <a:rPr sz="2400" dirty="0">
                <a:latin typeface="Carlito"/>
                <a:cs typeface="Carlito"/>
              </a:rPr>
              <a:t>and  individuals and </a:t>
            </a:r>
            <a:r>
              <a:rPr sz="2400" spc="-5" dirty="0">
                <a:latin typeface="Carlito"/>
                <a:cs typeface="Carlito"/>
              </a:rPr>
              <a:t>belong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any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under </a:t>
            </a:r>
            <a:r>
              <a:rPr sz="2400" spc="-10" dirty="0">
                <a:latin typeface="Carlito"/>
                <a:cs typeface="Carlito"/>
              </a:rPr>
              <a:t>given categories  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registered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10" dirty="0">
                <a:latin typeface="Carlito"/>
                <a:cs typeface="Carlito"/>
              </a:rPr>
              <a:t> FII.</a:t>
            </a:r>
            <a:endParaRPr sz="24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229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-10" dirty="0">
                <a:latin typeface="Carlito"/>
                <a:cs typeface="Carlito"/>
              </a:rPr>
              <a:t>Pension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Funds</a:t>
            </a:r>
            <a:endParaRPr sz="24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215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Carlito"/>
                <a:cs typeface="Carlito"/>
              </a:rPr>
              <a:t>Mutual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Funds</a:t>
            </a:r>
            <a:endParaRPr sz="24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225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-15" dirty="0">
                <a:latin typeface="Carlito"/>
                <a:cs typeface="Carlito"/>
              </a:rPr>
              <a:t>Investment</a:t>
            </a:r>
            <a:r>
              <a:rPr sz="2400" spc="-35" dirty="0">
                <a:latin typeface="Carlito"/>
                <a:cs typeface="Carlito"/>
              </a:rPr>
              <a:t> Trust</a:t>
            </a:r>
            <a:endParaRPr sz="24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229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-10" dirty="0">
                <a:latin typeface="Carlito"/>
                <a:cs typeface="Carlito"/>
              </a:rPr>
              <a:t>Insurance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reinsurance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companies</a:t>
            </a:r>
            <a:endParaRPr sz="24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219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Carlito"/>
                <a:cs typeface="Carlito"/>
              </a:rPr>
              <a:t>Bank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542" y="1784350"/>
            <a:ext cx="7581900" cy="34188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4945" marR="5080" indent="-182880">
              <a:lnSpc>
                <a:spcPct val="80000"/>
              </a:lnSpc>
              <a:spcBef>
                <a:spcPts val="605"/>
              </a:spcBef>
              <a:buClr>
                <a:srgbClr val="2D75B6"/>
              </a:buClr>
              <a:buFont typeface="Arial"/>
              <a:buChar char="•"/>
              <a:tabLst>
                <a:tab pos="195580" algn="l"/>
              </a:tabLst>
            </a:pPr>
            <a:r>
              <a:rPr sz="2100" dirty="0">
                <a:latin typeface="Carlito"/>
                <a:cs typeface="Carlito"/>
              </a:rPr>
              <a:t>An </a:t>
            </a:r>
            <a:r>
              <a:rPr sz="2100" spc="-5" dirty="0">
                <a:latin typeface="Carlito"/>
                <a:cs typeface="Carlito"/>
              </a:rPr>
              <a:t>application </a:t>
            </a:r>
            <a:r>
              <a:rPr sz="2100" spc="-25" dirty="0">
                <a:latin typeface="Carlito"/>
                <a:cs typeface="Carlito"/>
              </a:rPr>
              <a:t>for </a:t>
            </a:r>
            <a:r>
              <a:rPr sz="2100" spc="-15" dirty="0">
                <a:latin typeface="Carlito"/>
                <a:cs typeface="Carlito"/>
              </a:rPr>
              <a:t>registration </a:t>
            </a:r>
            <a:r>
              <a:rPr sz="2100" spc="-5" dirty="0">
                <a:latin typeface="Carlito"/>
                <a:cs typeface="Carlito"/>
              </a:rPr>
              <a:t>has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be </a:t>
            </a:r>
            <a:r>
              <a:rPr sz="2100" dirty="0">
                <a:latin typeface="Carlito"/>
                <a:cs typeface="Carlito"/>
              </a:rPr>
              <a:t>made in </a:t>
            </a:r>
            <a:r>
              <a:rPr sz="2100" spc="-15" dirty="0">
                <a:latin typeface="Carlito"/>
                <a:cs typeface="Carlito"/>
              </a:rPr>
              <a:t>form </a:t>
            </a:r>
            <a:r>
              <a:rPr sz="2100" dirty="0">
                <a:latin typeface="Carlito"/>
                <a:cs typeface="Carlito"/>
              </a:rPr>
              <a:t>A, the </a:t>
            </a:r>
            <a:r>
              <a:rPr sz="2100" spc="-20" dirty="0">
                <a:latin typeface="Carlito"/>
                <a:cs typeface="Carlito"/>
              </a:rPr>
              <a:t>format 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which is </a:t>
            </a:r>
            <a:r>
              <a:rPr sz="2100" spc="-10" dirty="0">
                <a:latin typeface="Carlito"/>
                <a:cs typeface="Carlito"/>
              </a:rPr>
              <a:t>provided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5" dirty="0">
                <a:latin typeface="Carlito"/>
                <a:cs typeface="Carlito"/>
              </a:rPr>
              <a:t>SEBI(FII) </a:t>
            </a:r>
            <a:r>
              <a:rPr sz="2100" spc="-10" dirty="0">
                <a:latin typeface="Carlito"/>
                <a:cs typeface="Carlito"/>
              </a:rPr>
              <a:t>regulations, </a:t>
            </a:r>
            <a:r>
              <a:rPr sz="2100" dirty="0">
                <a:latin typeface="Carlito"/>
                <a:cs typeface="Carlito"/>
              </a:rPr>
              <a:t>1995 and </a:t>
            </a:r>
            <a:r>
              <a:rPr sz="2100" spc="-10" dirty="0">
                <a:latin typeface="Carlito"/>
                <a:cs typeface="Carlito"/>
              </a:rPr>
              <a:t>submitted  </a:t>
            </a: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5" dirty="0">
                <a:latin typeface="Carlito"/>
                <a:cs typeface="Carlito"/>
              </a:rPr>
              <a:t>under mentioned </a:t>
            </a:r>
            <a:r>
              <a:rPr sz="2100" spc="-10" dirty="0">
                <a:latin typeface="Carlito"/>
                <a:cs typeface="Carlito"/>
              </a:rPr>
              <a:t>documents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10" dirty="0">
                <a:latin typeface="Carlito"/>
                <a:cs typeface="Carlito"/>
              </a:rPr>
              <a:t>duplicate </a:t>
            </a:r>
            <a:r>
              <a:rPr sz="2100" spc="-5" dirty="0">
                <a:latin typeface="Carlito"/>
                <a:cs typeface="Carlito"/>
              </a:rPr>
              <a:t>addressed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SEBI </a:t>
            </a:r>
            <a:r>
              <a:rPr sz="2100" dirty="0">
                <a:latin typeface="Carlito"/>
                <a:cs typeface="Carlito"/>
              </a:rPr>
              <a:t>as  </a:t>
            </a:r>
            <a:r>
              <a:rPr sz="2100" spc="-10" dirty="0">
                <a:latin typeface="Carlito"/>
                <a:cs typeface="Carlito"/>
              </a:rPr>
              <a:t>well </a:t>
            </a:r>
            <a:r>
              <a:rPr sz="2100" dirty="0">
                <a:latin typeface="Carlito"/>
                <a:cs typeface="Carlito"/>
              </a:rPr>
              <a:t>as </a:t>
            </a:r>
            <a:r>
              <a:rPr sz="2100" spc="-10" dirty="0">
                <a:latin typeface="Carlito"/>
                <a:cs typeface="Carlito"/>
              </a:rPr>
              <a:t>to reserve </a:t>
            </a:r>
            <a:r>
              <a:rPr sz="2100" spc="-5" dirty="0">
                <a:latin typeface="Carlito"/>
                <a:cs typeface="Carlito"/>
              </a:rPr>
              <a:t>bank of </a:t>
            </a:r>
            <a:r>
              <a:rPr sz="2100" dirty="0">
                <a:latin typeface="Carlito"/>
                <a:cs typeface="Carlito"/>
              </a:rPr>
              <a:t>India </a:t>
            </a:r>
            <a:r>
              <a:rPr sz="2100" spc="-5" dirty="0">
                <a:latin typeface="Carlito"/>
                <a:cs typeface="Carlito"/>
              </a:rPr>
              <a:t>(RBI)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0" dirty="0">
                <a:latin typeface="Carlito"/>
                <a:cs typeface="Carlito"/>
              </a:rPr>
              <a:t>sent to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following  </a:t>
            </a:r>
            <a:r>
              <a:rPr sz="2100" spc="-5" dirty="0">
                <a:latin typeface="Carlito"/>
                <a:cs typeface="Carlito"/>
              </a:rPr>
              <a:t>address within </a:t>
            </a:r>
            <a:r>
              <a:rPr sz="2100" dirty="0">
                <a:latin typeface="Carlito"/>
                <a:cs typeface="Carlito"/>
              </a:rPr>
              <a:t>10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12 </a:t>
            </a:r>
            <a:r>
              <a:rPr sz="2100" spc="-20" dirty="0">
                <a:latin typeface="Carlito"/>
                <a:cs typeface="Carlito"/>
              </a:rPr>
              <a:t>days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-10" dirty="0">
                <a:latin typeface="Carlito"/>
                <a:cs typeface="Carlito"/>
              </a:rPr>
              <a:t>receipt </a:t>
            </a:r>
            <a:r>
              <a:rPr sz="2100" spc="-5" dirty="0">
                <a:latin typeface="Carlito"/>
                <a:cs typeface="Carlito"/>
              </a:rPr>
              <a:t>of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application.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marL="194945" marR="4885055">
              <a:lnSpc>
                <a:spcPts val="2020"/>
              </a:lnSpc>
            </a:pPr>
            <a:r>
              <a:rPr sz="2100" spc="-5" dirty="0">
                <a:latin typeface="Carlito"/>
                <a:cs typeface="Carlito"/>
              </a:rPr>
              <a:t>Address </a:t>
            </a:r>
            <a:r>
              <a:rPr sz="2100" spc="-20" dirty="0">
                <a:latin typeface="Carlito"/>
                <a:cs typeface="Carlito"/>
              </a:rPr>
              <a:t>for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application 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division </a:t>
            </a:r>
            <a:r>
              <a:rPr sz="2100" spc="-10" dirty="0">
                <a:latin typeface="Carlito"/>
                <a:cs typeface="Carlito"/>
              </a:rPr>
              <a:t>chief</a:t>
            </a:r>
            <a:endParaRPr sz="2100">
              <a:latin typeface="Carlito"/>
              <a:cs typeface="Carlito"/>
            </a:endParaRPr>
          </a:p>
          <a:p>
            <a:pPr marL="194945">
              <a:lnSpc>
                <a:spcPts val="1775"/>
              </a:lnSpc>
            </a:pPr>
            <a:r>
              <a:rPr sz="2100" spc="-5" dirty="0">
                <a:latin typeface="Carlito"/>
                <a:cs typeface="Carlito"/>
              </a:rPr>
              <a:t>FII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division</a:t>
            </a:r>
            <a:endParaRPr sz="2100">
              <a:latin typeface="Carlito"/>
              <a:cs typeface="Carlito"/>
            </a:endParaRPr>
          </a:p>
          <a:p>
            <a:pPr marL="194945" marR="3159760">
              <a:lnSpc>
                <a:spcPts val="2020"/>
              </a:lnSpc>
              <a:spcBef>
                <a:spcPts val="229"/>
              </a:spcBef>
            </a:pPr>
            <a:r>
              <a:rPr sz="2100" spc="-5" dirty="0">
                <a:latin typeface="Carlito"/>
                <a:cs typeface="Carlito"/>
              </a:rPr>
              <a:t>securities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5" dirty="0">
                <a:latin typeface="Carlito"/>
                <a:cs typeface="Carlito"/>
              </a:rPr>
              <a:t>exchange </a:t>
            </a:r>
            <a:r>
              <a:rPr sz="2100" spc="-10" dirty="0">
                <a:latin typeface="Carlito"/>
                <a:cs typeface="Carlito"/>
              </a:rPr>
              <a:t>board </a:t>
            </a:r>
            <a:r>
              <a:rPr sz="2100" spc="-5" dirty="0">
                <a:latin typeface="Carlito"/>
                <a:cs typeface="Carlito"/>
              </a:rPr>
              <a:t>of India,  </a:t>
            </a:r>
            <a:r>
              <a:rPr sz="2100" dirty="0">
                <a:latin typeface="Carlito"/>
                <a:cs typeface="Carlito"/>
              </a:rPr>
              <a:t>224, </a:t>
            </a:r>
            <a:r>
              <a:rPr sz="2100" spc="-10" dirty="0">
                <a:latin typeface="Carlito"/>
                <a:cs typeface="Carlito"/>
              </a:rPr>
              <a:t>Mittal </a:t>
            </a:r>
            <a:r>
              <a:rPr sz="2100" spc="-5" dirty="0">
                <a:latin typeface="Carlito"/>
                <a:cs typeface="Carlito"/>
              </a:rPr>
              <a:t>court, </a:t>
            </a:r>
            <a:r>
              <a:rPr sz="2100" dirty="0">
                <a:latin typeface="Carlito"/>
                <a:cs typeface="Carlito"/>
              </a:rPr>
              <a:t>'B' wing, </a:t>
            </a:r>
            <a:r>
              <a:rPr sz="2100" spc="-10" dirty="0">
                <a:latin typeface="Carlito"/>
                <a:cs typeface="Carlito"/>
              </a:rPr>
              <a:t>1st </a:t>
            </a:r>
            <a:r>
              <a:rPr sz="2100" spc="-35" dirty="0">
                <a:latin typeface="Carlito"/>
                <a:cs typeface="Carlito"/>
              </a:rPr>
              <a:t>floor,  </a:t>
            </a:r>
            <a:r>
              <a:rPr sz="2100" dirty="0">
                <a:latin typeface="Carlito"/>
                <a:cs typeface="Carlito"/>
              </a:rPr>
              <a:t>Nariman </a:t>
            </a:r>
            <a:r>
              <a:rPr sz="2100" spc="-10" dirty="0">
                <a:latin typeface="Carlito"/>
                <a:cs typeface="Carlito"/>
              </a:rPr>
              <a:t>point, </a:t>
            </a:r>
            <a:r>
              <a:rPr sz="2100" spc="-5" dirty="0">
                <a:latin typeface="Carlito"/>
                <a:cs typeface="Carlito"/>
              </a:rPr>
              <a:t>Mumbai </a:t>
            </a:r>
            <a:r>
              <a:rPr sz="2100" dirty="0">
                <a:latin typeface="Carlito"/>
                <a:cs typeface="Carlito"/>
              </a:rPr>
              <a:t>- 400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021.</a:t>
            </a:r>
            <a:endParaRPr sz="2100">
              <a:latin typeface="Carlito"/>
              <a:cs typeface="Carlito"/>
            </a:endParaRPr>
          </a:p>
          <a:p>
            <a:pPr marL="194945">
              <a:lnSpc>
                <a:spcPts val="2025"/>
              </a:lnSpc>
            </a:pPr>
            <a:r>
              <a:rPr sz="2100" dirty="0">
                <a:latin typeface="Carlito"/>
                <a:cs typeface="Carlito"/>
              </a:rPr>
              <a:t>India.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8625" y="638175"/>
            <a:ext cx="8715375" cy="6219825"/>
            <a:chOff x="428625" y="638175"/>
            <a:chExt cx="8715375" cy="6219825"/>
          </a:xfrm>
        </p:grpSpPr>
        <p:sp>
          <p:nvSpPr>
            <p:cNvPr id="5" name="object 5"/>
            <p:cNvSpPr/>
            <p:nvPr/>
          </p:nvSpPr>
          <p:spPr>
            <a:xfrm>
              <a:off x="428625" y="638175"/>
              <a:ext cx="2867025" cy="638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53200" y="4267200"/>
              <a:ext cx="2590799" cy="2590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1523</Words>
  <Application>Microsoft Office PowerPoint</Application>
  <PresentationFormat>On-screen Show (4:3)</PresentationFormat>
  <Paragraphs>164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Foreign Institutional Investors And it’s impact on India</vt:lpstr>
      <vt:lpstr>CONTENTS:</vt:lpstr>
      <vt:lpstr>Introduction</vt:lpstr>
      <vt:lpstr>Slide 4</vt:lpstr>
      <vt:lpstr>Foreign Direct Investment  (FDI)</vt:lpstr>
      <vt:lpstr>How FII started in India?</vt:lpstr>
      <vt:lpstr>What Is FII?</vt:lpstr>
      <vt:lpstr>Who Can Be Registered As An FII?</vt:lpstr>
      <vt:lpstr>Slide 9</vt:lpstr>
      <vt:lpstr>The Eligibility Criteria For Applicant</vt:lpstr>
      <vt:lpstr>Slide 11</vt:lpstr>
      <vt:lpstr>Slide 12</vt:lpstr>
      <vt:lpstr>Where FII Can Invest?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SUGGESTIONS</vt:lpstr>
      <vt:lpstr>Bibliography</vt:lpstr>
      <vt:lpstr>Slide 26</vt:lpstr>
      <vt:lpstr>GROUP MEMBERS: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Institutional Investors And it’s impact on India</dc:title>
  <dc:creator>PC-2</dc:creator>
  <cp:lastModifiedBy>PC-2</cp:lastModifiedBy>
  <cp:revision>1</cp:revision>
  <dcterms:created xsi:type="dcterms:W3CDTF">2020-04-14T14:02:40Z</dcterms:created>
  <dcterms:modified xsi:type="dcterms:W3CDTF">2020-04-14T14:04:10Z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2020-04-14T00:00:00Z</vt:filetime>
  </property>
</Properties>
</file>