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B5A787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pPr marL="38100">
                <a:lnSpc>
                  <a:spcPts val="1425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0" i="0">
                <a:solidFill>
                  <a:srgbClr val="56221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B5A787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pPr marL="38100">
                <a:lnSpc>
                  <a:spcPts val="1425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304" y="3810"/>
            <a:ext cx="819785" cy="819150"/>
          </a:xfrm>
          <a:custGeom>
            <a:avLst/>
            <a:gdLst/>
            <a:ahLst/>
            <a:cxnLst/>
            <a:rect l="l" t="t" r="r" b="b"/>
            <a:pathLst>
              <a:path w="819785" h="819150">
                <a:moveTo>
                  <a:pt x="819655" y="0"/>
                </a:moveTo>
                <a:lnTo>
                  <a:pt x="505" y="0"/>
                </a:lnTo>
                <a:lnTo>
                  <a:pt x="0" y="819150"/>
                </a:lnTo>
                <a:lnTo>
                  <a:pt x="48635" y="817759"/>
                </a:lnTo>
                <a:lnTo>
                  <a:pt x="96034" y="813638"/>
                </a:lnTo>
                <a:lnTo>
                  <a:pt x="142623" y="806864"/>
                </a:lnTo>
                <a:lnTo>
                  <a:pt x="188327" y="797514"/>
                </a:lnTo>
                <a:lnTo>
                  <a:pt x="233067" y="785664"/>
                </a:lnTo>
                <a:lnTo>
                  <a:pt x="276768" y="771391"/>
                </a:lnTo>
                <a:lnTo>
                  <a:pt x="319353" y="754772"/>
                </a:lnTo>
                <a:lnTo>
                  <a:pt x="360744" y="735885"/>
                </a:lnTo>
                <a:lnTo>
                  <a:pt x="400865" y="714805"/>
                </a:lnTo>
                <a:lnTo>
                  <a:pt x="439639" y="691610"/>
                </a:lnTo>
                <a:lnTo>
                  <a:pt x="476990" y="666377"/>
                </a:lnTo>
                <a:lnTo>
                  <a:pt x="512839" y="639182"/>
                </a:lnTo>
                <a:lnTo>
                  <a:pt x="547112" y="610102"/>
                </a:lnTo>
                <a:lnTo>
                  <a:pt x="579729" y="579215"/>
                </a:lnTo>
                <a:lnTo>
                  <a:pt x="610616" y="546596"/>
                </a:lnTo>
                <a:lnTo>
                  <a:pt x="639695" y="512323"/>
                </a:lnTo>
                <a:lnTo>
                  <a:pt x="666889" y="476473"/>
                </a:lnTo>
                <a:lnTo>
                  <a:pt x="692122" y="439123"/>
                </a:lnTo>
                <a:lnTo>
                  <a:pt x="715316" y="400349"/>
                </a:lnTo>
                <a:lnTo>
                  <a:pt x="736395" y="360228"/>
                </a:lnTo>
                <a:lnTo>
                  <a:pt x="755281" y="318837"/>
                </a:lnTo>
                <a:lnTo>
                  <a:pt x="771899" y="276253"/>
                </a:lnTo>
                <a:lnTo>
                  <a:pt x="786171" y="232553"/>
                </a:lnTo>
                <a:lnTo>
                  <a:pt x="798020" y="187814"/>
                </a:lnTo>
                <a:lnTo>
                  <a:pt x="807370" y="142112"/>
                </a:lnTo>
                <a:lnTo>
                  <a:pt x="814144" y="95524"/>
                </a:lnTo>
                <a:lnTo>
                  <a:pt x="818264" y="48128"/>
                </a:lnTo>
                <a:lnTo>
                  <a:pt x="819655" y="0"/>
                </a:lnTo>
                <a:close/>
              </a:path>
            </a:pathLst>
          </a:custGeom>
          <a:solidFill>
            <a:srgbClr val="FDF9F4">
              <a:alpha val="3294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304" y="3810"/>
            <a:ext cx="819785" cy="819150"/>
          </a:xfrm>
          <a:custGeom>
            <a:avLst/>
            <a:gdLst/>
            <a:ahLst/>
            <a:cxnLst/>
            <a:rect l="l" t="t" r="r" b="b"/>
            <a:pathLst>
              <a:path w="819785" h="819150">
                <a:moveTo>
                  <a:pt x="819655" y="0"/>
                </a:moveTo>
                <a:lnTo>
                  <a:pt x="818264" y="48128"/>
                </a:lnTo>
                <a:lnTo>
                  <a:pt x="814144" y="95524"/>
                </a:lnTo>
                <a:lnTo>
                  <a:pt x="807370" y="142112"/>
                </a:lnTo>
                <a:lnTo>
                  <a:pt x="798020" y="187814"/>
                </a:lnTo>
                <a:lnTo>
                  <a:pt x="786171" y="232553"/>
                </a:lnTo>
                <a:lnTo>
                  <a:pt x="771899" y="276253"/>
                </a:lnTo>
                <a:lnTo>
                  <a:pt x="755281" y="318837"/>
                </a:lnTo>
                <a:lnTo>
                  <a:pt x="736395" y="360228"/>
                </a:lnTo>
                <a:lnTo>
                  <a:pt x="715316" y="400349"/>
                </a:lnTo>
                <a:lnTo>
                  <a:pt x="692122" y="439123"/>
                </a:lnTo>
                <a:lnTo>
                  <a:pt x="666889" y="476473"/>
                </a:lnTo>
                <a:lnTo>
                  <a:pt x="639695" y="512323"/>
                </a:lnTo>
                <a:lnTo>
                  <a:pt x="610616" y="546596"/>
                </a:lnTo>
                <a:lnTo>
                  <a:pt x="579729" y="579215"/>
                </a:lnTo>
                <a:lnTo>
                  <a:pt x="547112" y="610102"/>
                </a:lnTo>
                <a:lnTo>
                  <a:pt x="512839" y="639182"/>
                </a:lnTo>
                <a:lnTo>
                  <a:pt x="476990" y="666377"/>
                </a:lnTo>
                <a:lnTo>
                  <a:pt x="439639" y="691610"/>
                </a:lnTo>
                <a:lnTo>
                  <a:pt x="400865" y="714805"/>
                </a:lnTo>
                <a:lnTo>
                  <a:pt x="360744" y="735885"/>
                </a:lnTo>
                <a:lnTo>
                  <a:pt x="319353" y="754772"/>
                </a:lnTo>
                <a:lnTo>
                  <a:pt x="276768" y="771391"/>
                </a:lnTo>
                <a:lnTo>
                  <a:pt x="233067" y="785664"/>
                </a:lnTo>
                <a:lnTo>
                  <a:pt x="188327" y="797514"/>
                </a:lnTo>
                <a:lnTo>
                  <a:pt x="142623" y="806864"/>
                </a:lnTo>
                <a:lnTo>
                  <a:pt x="96034" y="813638"/>
                </a:lnTo>
                <a:lnTo>
                  <a:pt x="48635" y="817759"/>
                </a:lnTo>
                <a:lnTo>
                  <a:pt x="505" y="819150"/>
                </a:lnTo>
                <a:lnTo>
                  <a:pt x="336" y="819150"/>
                </a:lnTo>
                <a:lnTo>
                  <a:pt x="168" y="819150"/>
                </a:lnTo>
                <a:lnTo>
                  <a:pt x="0" y="819150"/>
                </a:lnTo>
                <a:lnTo>
                  <a:pt x="505" y="0"/>
                </a:lnTo>
                <a:lnTo>
                  <a:pt x="819655" y="0"/>
                </a:lnTo>
                <a:close/>
              </a:path>
            </a:pathLst>
          </a:custGeom>
          <a:ln w="3175">
            <a:solidFill>
              <a:srgbClr val="D2C3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28015" y="6095"/>
            <a:ext cx="1784604" cy="17846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69163" y="21335"/>
            <a:ext cx="1702435" cy="1702435"/>
          </a:xfrm>
          <a:custGeom>
            <a:avLst/>
            <a:gdLst/>
            <a:ahLst/>
            <a:cxnLst/>
            <a:rect l="l" t="t" r="r" b="b"/>
            <a:pathLst>
              <a:path w="1702435" h="1702435">
                <a:moveTo>
                  <a:pt x="0" y="851154"/>
                </a:moveTo>
                <a:lnTo>
                  <a:pt x="1347" y="802859"/>
                </a:lnTo>
                <a:lnTo>
                  <a:pt x="5341" y="755271"/>
                </a:lnTo>
                <a:lnTo>
                  <a:pt x="11910" y="708461"/>
                </a:lnTo>
                <a:lnTo>
                  <a:pt x="20983" y="662500"/>
                </a:lnTo>
                <a:lnTo>
                  <a:pt x="32487" y="617462"/>
                </a:lnTo>
                <a:lnTo>
                  <a:pt x="46350" y="573417"/>
                </a:lnTo>
                <a:lnTo>
                  <a:pt x="62501" y="530438"/>
                </a:lnTo>
                <a:lnTo>
                  <a:pt x="80868" y="488596"/>
                </a:lnTo>
                <a:lnTo>
                  <a:pt x="101378" y="447964"/>
                </a:lnTo>
                <a:lnTo>
                  <a:pt x="123961" y="408613"/>
                </a:lnTo>
                <a:lnTo>
                  <a:pt x="148543" y="370615"/>
                </a:lnTo>
                <a:lnTo>
                  <a:pt x="175055" y="334042"/>
                </a:lnTo>
                <a:lnTo>
                  <a:pt x="203422" y="298966"/>
                </a:lnTo>
                <a:lnTo>
                  <a:pt x="233574" y="265459"/>
                </a:lnTo>
                <a:lnTo>
                  <a:pt x="265439" y="233593"/>
                </a:lnTo>
                <a:lnTo>
                  <a:pt x="298945" y="203439"/>
                </a:lnTo>
                <a:lnTo>
                  <a:pt x="334020" y="175070"/>
                </a:lnTo>
                <a:lnTo>
                  <a:pt x="370593" y="148557"/>
                </a:lnTo>
                <a:lnTo>
                  <a:pt x="408590" y="123973"/>
                </a:lnTo>
                <a:lnTo>
                  <a:pt x="447941" y="101388"/>
                </a:lnTo>
                <a:lnTo>
                  <a:pt x="488574" y="80876"/>
                </a:lnTo>
                <a:lnTo>
                  <a:pt x="530417" y="62508"/>
                </a:lnTo>
                <a:lnTo>
                  <a:pt x="573397" y="46355"/>
                </a:lnTo>
                <a:lnTo>
                  <a:pt x="617444" y="32490"/>
                </a:lnTo>
                <a:lnTo>
                  <a:pt x="662485" y="20985"/>
                </a:lnTo>
                <a:lnTo>
                  <a:pt x="708448" y="11912"/>
                </a:lnTo>
                <a:lnTo>
                  <a:pt x="755262" y="5342"/>
                </a:lnTo>
                <a:lnTo>
                  <a:pt x="802854" y="1347"/>
                </a:lnTo>
                <a:lnTo>
                  <a:pt x="851154" y="0"/>
                </a:lnTo>
                <a:lnTo>
                  <a:pt x="899448" y="1347"/>
                </a:lnTo>
                <a:lnTo>
                  <a:pt x="947036" y="5342"/>
                </a:lnTo>
                <a:lnTo>
                  <a:pt x="993846" y="11912"/>
                </a:lnTo>
                <a:lnTo>
                  <a:pt x="1039807" y="20985"/>
                </a:lnTo>
                <a:lnTo>
                  <a:pt x="1084845" y="32490"/>
                </a:lnTo>
                <a:lnTo>
                  <a:pt x="1128890" y="46355"/>
                </a:lnTo>
                <a:lnTo>
                  <a:pt x="1171869" y="62508"/>
                </a:lnTo>
                <a:lnTo>
                  <a:pt x="1213711" y="80876"/>
                </a:lnTo>
                <a:lnTo>
                  <a:pt x="1254343" y="101388"/>
                </a:lnTo>
                <a:lnTo>
                  <a:pt x="1293694" y="123973"/>
                </a:lnTo>
                <a:lnTo>
                  <a:pt x="1331692" y="148557"/>
                </a:lnTo>
                <a:lnTo>
                  <a:pt x="1368265" y="175070"/>
                </a:lnTo>
                <a:lnTo>
                  <a:pt x="1403341" y="203439"/>
                </a:lnTo>
                <a:lnTo>
                  <a:pt x="1436848" y="233593"/>
                </a:lnTo>
                <a:lnTo>
                  <a:pt x="1468714" y="265459"/>
                </a:lnTo>
                <a:lnTo>
                  <a:pt x="1498868" y="298966"/>
                </a:lnTo>
                <a:lnTo>
                  <a:pt x="1527237" y="334042"/>
                </a:lnTo>
                <a:lnTo>
                  <a:pt x="1553750" y="370615"/>
                </a:lnTo>
                <a:lnTo>
                  <a:pt x="1578334" y="408613"/>
                </a:lnTo>
                <a:lnTo>
                  <a:pt x="1600919" y="447964"/>
                </a:lnTo>
                <a:lnTo>
                  <a:pt x="1621431" y="488596"/>
                </a:lnTo>
                <a:lnTo>
                  <a:pt x="1639799" y="530438"/>
                </a:lnTo>
                <a:lnTo>
                  <a:pt x="1655952" y="573417"/>
                </a:lnTo>
                <a:lnTo>
                  <a:pt x="1669817" y="617462"/>
                </a:lnTo>
                <a:lnTo>
                  <a:pt x="1681322" y="662500"/>
                </a:lnTo>
                <a:lnTo>
                  <a:pt x="1690395" y="708461"/>
                </a:lnTo>
                <a:lnTo>
                  <a:pt x="1696965" y="755271"/>
                </a:lnTo>
                <a:lnTo>
                  <a:pt x="1700960" y="802859"/>
                </a:lnTo>
                <a:lnTo>
                  <a:pt x="1702308" y="851154"/>
                </a:lnTo>
                <a:lnTo>
                  <a:pt x="1700960" y="899448"/>
                </a:lnTo>
                <a:lnTo>
                  <a:pt x="1696965" y="947036"/>
                </a:lnTo>
                <a:lnTo>
                  <a:pt x="1690395" y="993846"/>
                </a:lnTo>
                <a:lnTo>
                  <a:pt x="1681322" y="1039807"/>
                </a:lnTo>
                <a:lnTo>
                  <a:pt x="1669817" y="1084845"/>
                </a:lnTo>
                <a:lnTo>
                  <a:pt x="1655952" y="1128890"/>
                </a:lnTo>
                <a:lnTo>
                  <a:pt x="1639799" y="1171869"/>
                </a:lnTo>
                <a:lnTo>
                  <a:pt x="1621431" y="1213711"/>
                </a:lnTo>
                <a:lnTo>
                  <a:pt x="1600919" y="1254343"/>
                </a:lnTo>
                <a:lnTo>
                  <a:pt x="1578334" y="1293694"/>
                </a:lnTo>
                <a:lnTo>
                  <a:pt x="1553750" y="1331692"/>
                </a:lnTo>
                <a:lnTo>
                  <a:pt x="1527237" y="1368265"/>
                </a:lnTo>
                <a:lnTo>
                  <a:pt x="1498868" y="1403341"/>
                </a:lnTo>
                <a:lnTo>
                  <a:pt x="1468714" y="1436848"/>
                </a:lnTo>
                <a:lnTo>
                  <a:pt x="1436848" y="1468714"/>
                </a:lnTo>
                <a:lnTo>
                  <a:pt x="1403341" y="1498868"/>
                </a:lnTo>
                <a:lnTo>
                  <a:pt x="1368265" y="1527237"/>
                </a:lnTo>
                <a:lnTo>
                  <a:pt x="1331692" y="1553750"/>
                </a:lnTo>
                <a:lnTo>
                  <a:pt x="1293694" y="1578334"/>
                </a:lnTo>
                <a:lnTo>
                  <a:pt x="1254343" y="1600919"/>
                </a:lnTo>
                <a:lnTo>
                  <a:pt x="1213711" y="1621431"/>
                </a:lnTo>
                <a:lnTo>
                  <a:pt x="1171869" y="1639799"/>
                </a:lnTo>
                <a:lnTo>
                  <a:pt x="1128890" y="1655952"/>
                </a:lnTo>
                <a:lnTo>
                  <a:pt x="1084845" y="1669817"/>
                </a:lnTo>
                <a:lnTo>
                  <a:pt x="1039807" y="1681322"/>
                </a:lnTo>
                <a:lnTo>
                  <a:pt x="993846" y="1690395"/>
                </a:lnTo>
                <a:lnTo>
                  <a:pt x="947036" y="1696965"/>
                </a:lnTo>
                <a:lnTo>
                  <a:pt x="899448" y="1700960"/>
                </a:lnTo>
                <a:lnTo>
                  <a:pt x="851154" y="1702308"/>
                </a:lnTo>
                <a:lnTo>
                  <a:pt x="802854" y="1700960"/>
                </a:lnTo>
                <a:lnTo>
                  <a:pt x="755262" y="1696965"/>
                </a:lnTo>
                <a:lnTo>
                  <a:pt x="708448" y="1690395"/>
                </a:lnTo>
                <a:lnTo>
                  <a:pt x="662485" y="1681322"/>
                </a:lnTo>
                <a:lnTo>
                  <a:pt x="617444" y="1669817"/>
                </a:lnTo>
                <a:lnTo>
                  <a:pt x="573397" y="1655952"/>
                </a:lnTo>
                <a:lnTo>
                  <a:pt x="530417" y="1639799"/>
                </a:lnTo>
                <a:lnTo>
                  <a:pt x="488574" y="1621431"/>
                </a:lnTo>
                <a:lnTo>
                  <a:pt x="447941" y="1600919"/>
                </a:lnTo>
                <a:lnTo>
                  <a:pt x="408590" y="1578334"/>
                </a:lnTo>
                <a:lnTo>
                  <a:pt x="370593" y="1553750"/>
                </a:lnTo>
                <a:lnTo>
                  <a:pt x="334020" y="1527237"/>
                </a:lnTo>
                <a:lnTo>
                  <a:pt x="298945" y="1498868"/>
                </a:lnTo>
                <a:lnTo>
                  <a:pt x="265439" y="1468714"/>
                </a:lnTo>
                <a:lnTo>
                  <a:pt x="233574" y="1436848"/>
                </a:lnTo>
                <a:lnTo>
                  <a:pt x="203422" y="1403341"/>
                </a:lnTo>
                <a:lnTo>
                  <a:pt x="175055" y="1368265"/>
                </a:lnTo>
                <a:lnTo>
                  <a:pt x="148543" y="1331692"/>
                </a:lnTo>
                <a:lnTo>
                  <a:pt x="123961" y="1293694"/>
                </a:lnTo>
                <a:lnTo>
                  <a:pt x="101378" y="1254343"/>
                </a:lnTo>
                <a:lnTo>
                  <a:pt x="80868" y="1213711"/>
                </a:lnTo>
                <a:lnTo>
                  <a:pt x="62501" y="1171869"/>
                </a:lnTo>
                <a:lnTo>
                  <a:pt x="46350" y="1128890"/>
                </a:lnTo>
                <a:lnTo>
                  <a:pt x="32487" y="1084845"/>
                </a:lnTo>
                <a:lnTo>
                  <a:pt x="20983" y="1039807"/>
                </a:lnTo>
                <a:lnTo>
                  <a:pt x="11910" y="993846"/>
                </a:lnTo>
                <a:lnTo>
                  <a:pt x="5341" y="947036"/>
                </a:lnTo>
                <a:lnTo>
                  <a:pt x="1347" y="899448"/>
                </a:lnTo>
                <a:lnTo>
                  <a:pt x="0" y="851154"/>
                </a:lnTo>
                <a:close/>
              </a:path>
            </a:pathLst>
          </a:custGeom>
          <a:ln w="27432">
            <a:solidFill>
              <a:srgbClr val="FFF6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72212" y="1045463"/>
            <a:ext cx="1155192" cy="11506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87319" y="1050633"/>
            <a:ext cx="1116813" cy="11114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87319" y="1050633"/>
            <a:ext cx="1116965" cy="1111885"/>
          </a:xfrm>
          <a:custGeom>
            <a:avLst/>
            <a:gdLst/>
            <a:ahLst/>
            <a:cxnLst/>
            <a:rect l="l" t="t" r="r" b="b"/>
            <a:pathLst>
              <a:path w="1116965" h="1111885">
                <a:moveTo>
                  <a:pt x="118496" y="204634"/>
                </a:moveTo>
                <a:lnTo>
                  <a:pt x="149785" y="168741"/>
                </a:lnTo>
                <a:lnTo>
                  <a:pt x="183515" y="136234"/>
                </a:lnTo>
                <a:lnTo>
                  <a:pt x="219451" y="107137"/>
                </a:lnTo>
                <a:lnTo>
                  <a:pt x="257356" y="81474"/>
                </a:lnTo>
                <a:lnTo>
                  <a:pt x="296996" y="59270"/>
                </a:lnTo>
                <a:lnTo>
                  <a:pt x="338135" y="40547"/>
                </a:lnTo>
                <a:lnTo>
                  <a:pt x="380538" y="25331"/>
                </a:lnTo>
                <a:lnTo>
                  <a:pt x="423971" y="13644"/>
                </a:lnTo>
                <a:lnTo>
                  <a:pt x="468196" y="5510"/>
                </a:lnTo>
                <a:lnTo>
                  <a:pt x="512980" y="954"/>
                </a:lnTo>
                <a:lnTo>
                  <a:pt x="558087" y="0"/>
                </a:lnTo>
                <a:lnTo>
                  <a:pt x="603281" y="2670"/>
                </a:lnTo>
                <a:lnTo>
                  <a:pt x="648327" y="8990"/>
                </a:lnTo>
                <a:lnTo>
                  <a:pt x="692991" y="18983"/>
                </a:lnTo>
                <a:lnTo>
                  <a:pt x="737036" y="32672"/>
                </a:lnTo>
                <a:lnTo>
                  <a:pt x="780227" y="50083"/>
                </a:lnTo>
                <a:lnTo>
                  <a:pt x="822330" y="71238"/>
                </a:lnTo>
                <a:lnTo>
                  <a:pt x="863108" y="96162"/>
                </a:lnTo>
                <a:lnTo>
                  <a:pt x="902327" y="124878"/>
                </a:lnTo>
                <a:lnTo>
                  <a:pt x="939023" y="156757"/>
                </a:lnTo>
                <a:lnTo>
                  <a:pt x="972365" y="190998"/>
                </a:lnTo>
                <a:lnTo>
                  <a:pt x="1002325" y="227366"/>
                </a:lnTo>
                <a:lnTo>
                  <a:pt x="1028874" y="265625"/>
                </a:lnTo>
                <a:lnTo>
                  <a:pt x="1051985" y="305541"/>
                </a:lnTo>
                <a:lnTo>
                  <a:pt x="1071626" y="346879"/>
                </a:lnTo>
                <a:lnTo>
                  <a:pt x="1087772" y="389404"/>
                </a:lnTo>
                <a:lnTo>
                  <a:pt x="1100392" y="432881"/>
                </a:lnTo>
                <a:lnTo>
                  <a:pt x="1109458" y="477076"/>
                </a:lnTo>
                <a:lnTo>
                  <a:pt x="1114941" y="521754"/>
                </a:lnTo>
                <a:lnTo>
                  <a:pt x="1116813" y="566679"/>
                </a:lnTo>
                <a:lnTo>
                  <a:pt x="1115044" y="611617"/>
                </a:lnTo>
                <a:lnTo>
                  <a:pt x="1109608" y="656333"/>
                </a:lnTo>
                <a:lnTo>
                  <a:pt x="1100473" y="700593"/>
                </a:lnTo>
                <a:lnTo>
                  <a:pt x="1087613" y="744160"/>
                </a:lnTo>
                <a:lnTo>
                  <a:pt x="1070998" y="786801"/>
                </a:lnTo>
                <a:lnTo>
                  <a:pt x="1050600" y="828281"/>
                </a:lnTo>
                <a:lnTo>
                  <a:pt x="1026390" y="868365"/>
                </a:lnTo>
                <a:lnTo>
                  <a:pt x="998339" y="906817"/>
                </a:lnTo>
                <a:lnTo>
                  <a:pt x="967050" y="942710"/>
                </a:lnTo>
                <a:lnTo>
                  <a:pt x="933320" y="975218"/>
                </a:lnTo>
                <a:lnTo>
                  <a:pt x="897385" y="1004315"/>
                </a:lnTo>
                <a:lnTo>
                  <a:pt x="859481" y="1029978"/>
                </a:lnTo>
                <a:lnTo>
                  <a:pt x="819841" y="1052184"/>
                </a:lnTo>
                <a:lnTo>
                  <a:pt x="778703" y="1070908"/>
                </a:lnTo>
                <a:lnTo>
                  <a:pt x="736300" y="1086127"/>
                </a:lnTo>
                <a:lnTo>
                  <a:pt x="692869" y="1097817"/>
                </a:lnTo>
                <a:lnTo>
                  <a:pt x="648644" y="1105954"/>
                </a:lnTo>
                <a:lnTo>
                  <a:pt x="603860" y="1110515"/>
                </a:lnTo>
                <a:lnTo>
                  <a:pt x="558754" y="1111476"/>
                </a:lnTo>
                <a:lnTo>
                  <a:pt x="513560" y="1108813"/>
                </a:lnTo>
                <a:lnTo>
                  <a:pt x="468514" y="1102502"/>
                </a:lnTo>
                <a:lnTo>
                  <a:pt x="423850" y="1092519"/>
                </a:lnTo>
                <a:lnTo>
                  <a:pt x="379804" y="1078841"/>
                </a:lnTo>
                <a:lnTo>
                  <a:pt x="336612" y="1061444"/>
                </a:lnTo>
                <a:lnTo>
                  <a:pt x="294508" y="1040304"/>
                </a:lnTo>
                <a:lnTo>
                  <a:pt x="253729" y="1015397"/>
                </a:lnTo>
                <a:lnTo>
                  <a:pt x="214508" y="986700"/>
                </a:lnTo>
                <a:lnTo>
                  <a:pt x="177812" y="954821"/>
                </a:lnTo>
                <a:lnTo>
                  <a:pt x="144469" y="920580"/>
                </a:lnTo>
                <a:lnTo>
                  <a:pt x="114507" y="884212"/>
                </a:lnTo>
                <a:lnTo>
                  <a:pt x="87955" y="845952"/>
                </a:lnTo>
                <a:lnTo>
                  <a:pt x="64842" y="806035"/>
                </a:lnTo>
                <a:lnTo>
                  <a:pt x="45198" y="764695"/>
                </a:lnTo>
                <a:lnTo>
                  <a:pt x="29049" y="722168"/>
                </a:lnTo>
                <a:lnTo>
                  <a:pt x="16427" y="678687"/>
                </a:lnTo>
                <a:lnTo>
                  <a:pt x="7358" y="634488"/>
                </a:lnTo>
                <a:lnTo>
                  <a:pt x="1873" y="589806"/>
                </a:lnTo>
                <a:lnTo>
                  <a:pt x="0" y="544874"/>
                </a:lnTo>
                <a:lnTo>
                  <a:pt x="1767" y="499929"/>
                </a:lnTo>
                <a:lnTo>
                  <a:pt x="7203" y="455204"/>
                </a:lnTo>
                <a:lnTo>
                  <a:pt x="16338" y="410935"/>
                </a:lnTo>
                <a:lnTo>
                  <a:pt x="29200" y="367355"/>
                </a:lnTo>
                <a:lnTo>
                  <a:pt x="45818" y="324701"/>
                </a:lnTo>
                <a:lnTo>
                  <a:pt x="66221" y="283206"/>
                </a:lnTo>
                <a:lnTo>
                  <a:pt x="90437" y="243105"/>
                </a:lnTo>
                <a:lnTo>
                  <a:pt x="118496" y="204634"/>
                </a:lnTo>
                <a:close/>
              </a:path>
              <a:path w="1116965" h="1111885">
                <a:moveTo>
                  <a:pt x="220477" y="286041"/>
                </a:moveTo>
                <a:lnTo>
                  <a:pt x="193856" y="323455"/>
                </a:lnTo>
                <a:lnTo>
                  <a:pt x="171955" y="362810"/>
                </a:lnTo>
                <a:lnTo>
                  <a:pt x="154729" y="403741"/>
                </a:lnTo>
                <a:lnTo>
                  <a:pt x="142131" y="445881"/>
                </a:lnTo>
                <a:lnTo>
                  <a:pt x="134116" y="488865"/>
                </a:lnTo>
                <a:lnTo>
                  <a:pt x="130638" y="532328"/>
                </a:lnTo>
                <a:lnTo>
                  <a:pt x="131651" y="575903"/>
                </a:lnTo>
                <a:lnTo>
                  <a:pt x="137108" y="619227"/>
                </a:lnTo>
                <a:lnTo>
                  <a:pt x="146964" y="661933"/>
                </a:lnTo>
                <a:lnTo>
                  <a:pt x="161173" y="703655"/>
                </a:lnTo>
                <a:lnTo>
                  <a:pt x="179689" y="744028"/>
                </a:lnTo>
                <a:lnTo>
                  <a:pt x="202465" y="782686"/>
                </a:lnTo>
                <a:lnTo>
                  <a:pt x="229457" y="819265"/>
                </a:lnTo>
                <a:lnTo>
                  <a:pt x="260618" y="853397"/>
                </a:lnTo>
                <a:lnTo>
                  <a:pt x="295902" y="884719"/>
                </a:lnTo>
                <a:lnTo>
                  <a:pt x="334265" y="912179"/>
                </a:lnTo>
                <a:lnTo>
                  <a:pt x="374453" y="934995"/>
                </a:lnTo>
                <a:lnTo>
                  <a:pt x="416101" y="953204"/>
                </a:lnTo>
                <a:lnTo>
                  <a:pt x="458841" y="966841"/>
                </a:lnTo>
                <a:lnTo>
                  <a:pt x="502308" y="975943"/>
                </a:lnTo>
                <a:lnTo>
                  <a:pt x="546136" y="980546"/>
                </a:lnTo>
                <a:lnTo>
                  <a:pt x="589957" y="980687"/>
                </a:lnTo>
                <a:lnTo>
                  <a:pt x="633406" y="976403"/>
                </a:lnTo>
                <a:lnTo>
                  <a:pt x="676117" y="967728"/>
                </a:lnTo>
                <a:lnTo>
                  <a:pt x="717723" y="954701"/>
                </a:lnTo>
                <a:lnTo>
                  <a:pt x="757858" y="937356"/>
                </a:lnTo>
                <a:lnTo>
                  <a:pt x="796155" y="915731"/>
                </a:lnTo>
                <a:lnTo>
                  <a:pt x="832248" y="889862"/>
                </a:lnTo>
                <a:lnTo>
                  <a:pt x="865771" y="859785"/>
                </a:lnTo>
                <a:lnTo>
                  <a:pt x="896358" y="825537"/>
                </a:lnTo>
                <a:lnTo>
                  <a:pt x="922982" y="788101"/>
                </a:lnTo>
                <a:lnTo>
                  <a:pt x="944884" y="748730"/>
                </a:lnTo>
                <a:lnTo>
                  <a:pt x="962111" y="707789"/>
                </a:lnTo>
                <a:lnTo>
                  <a:pt x="974709" y="665643"/>
                </a:lnTo>
                <a:lnTo>
                  <a:pt x="982725" y="622657"/>
                </a:lnTo>
                <a:lnTo>
                  <a:pt x="986203" y="579196"/>
                </a:lnTo>
                <a:lnTo>
                  <a:pt x="985191" y="535624"/>
                </a:lnTo>
                <a:lnTo>
                  <a:pt x="979734" y="492307"/>
                </a:lnTo>
                <a:lnTo>
                  <a:pt x="969878" y="449609"/>
                </a:lnTo>
                <a:lnTo>
                  <a:pt x="955669" y="407895"/>
                </a:lnTo>
                <a:lnTo>
                  <a:pt x="937154" y="367530"/>
                </a:lnTo>
                <a:lnTo>
                  <a:pt x="914378" y="328880"/>
                </a:lnTo>
                <a:lnTo>
                  <a:pt x="887387" y="292308"/>
                </a:lnTo>
                <a:lnTo>
                  <a:pt x="856228" y="258179"/>
                </a:lnTo>
                <a:lnTo>
                  <a:pt x="820946" y="226859"/>
                </a:lnTo>
                <a:lnTo>
                  <a:pt x="782581" y="199399"/>
                </a:lnTo>
                <a:lnTo>
                  <a:pt x="742390" y="176583"/>
                </a:lnTo>
                <a:lnTo>
                  <a:pt x="700741" y="158375"/>
                </a:lnTo>
                <a:lnTo>
                  <a:pt x="657999" y="144737"/>
                </a:lnTo>
                <a:lnTo>
                  <a:pt x="614531" y="135635"/>
                </a:lnTo>
                <a:lnTo>
                  <a:pt x="570702" y="131032"/>
                </a:lnTo>
                <a:lnTo>
                  <a:pt x="526880" y="130891"/>
                </a:lnTo>
                <a:lnTo>
                  <a:pt x="483430" y="135175"/>
                </a:lnTo>
                <a:lnTo>
                  <a:pt x="440719" y="143850"/>
                </a:lnTo>
                <a:lnTo>
                  <a:pt x="399113" y="156877"/>
                </a:lnTo>
                <a:lnTo>
                  <a:pt x="358978" y="174222"/>
                </a:lnTo>
                <a:lnTo>
                  <a:pt x="320681" y="195847"/>
                </a:lnTo>
                <a:lnTo>
                  <a:pt x="284587" y="221716"/>
                </a:lnTo>
                <a:lnTo>
                  <a:pt x="251064" y="251793"/>
                </a:lnTo>
                <a:lnTo>
                  <a:pt x="220477" y="286041"/>
                </a:lnTo>
                <a:close/>
              </a:path>
            </a:pathLst>
          </a:custGeom>
          <a:ln w="7349">
            <a:solidFill>
              <a:srgbClr val="C6B7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13460" y="0"/>
            <a:ext cx="8130540" cy="6858000"/>
          </a:xfrm>
          <a:custGeom>
            <a:avLst/>
            <a:gdLst/>
            <a:ahLst/>
            <a:cxnLst/>
            <a:rect l="l" t="t" r="r" b="b"/>
            <a:pathLst>
              <a:path w="8130540" h="6858000">
                <a:moveTo>
                  <a:pt x="8130540" y="0"/>
                </a:moveTo>
                <a:lnTo>
                  <a:pt x="0" y="0"/>
                </a:lnTo>
                <a:lnTo>
                  <a:pt x="0" y="6858000"/>
                </a:lnTo>
                <a:lnTo>
                  <a:pt x="8130540" y="6858000"/>
                </a:lnTo>
                <a:lnTo>
                  <a:pt x="81305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935736" y="0"/>
            <a:ext cx="155447" cy="68579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014983" y="0"/>
            <a:ext cx="73660" cy="6858000"/>
          </a:xfrm>
          <a:custGeom>
            <a:avLst/>
            <a:gdLst/>
            <a:ahLst/>
            <a:cxnLst/>
            <a:rect l="l" t="t" r="r" b="b"/>
            <a:pathLst>
              <a:path w="73659" h="6858000">
                <a:moveTo>
                  <a:pt x="73152" y="0"/>
                </a:moveTo>
                <a:lnTo>
                  <a:pt x="0" y="0"/>
                </a:lnTo>
                <a:lnTo>
                  <a:pt x="0" y="6858000"/>
                </a:lnTo>
                <a:lnTo>
                  <a:pt x="73152" y="6858000"/>
                </a:lnTo>
                <a:lnTo>
                  <a:pt x="731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870203" y="338327"/>
            <a:ext cx="6339840" cy="12207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0" i="0">
                <a:solidFill>
                  <a:srgbClr val="56221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019927" y="2573274"/>
            <a:ext cx="2821304" cy="35928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B5A787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pPr marL="38100">
                <a:lnSpc>
                  <a:spcPts val="1425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0" i="0">
                <a:solidFill>
                  <a:srgbClr val="56221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B5A787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pPr marL="38100">
                <a:lnSpc>
                  <a:spcPts val="1425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304" y="3810"/>
            <a:ext cx="819785" cy="819150"/>
          </a:xfrm>
          <a:custGeom>
            <a:avLst/>
            <a:gdLst/>
            <a:ahLst/>
            <a:cxnLst/>
            <a:rect l="l" t="t" r="r" b="b"/>
            <a:pathLst>
              <a:path w="819785" h="819150">
                <a:moveTo>
                  <a:pt x="819655" y="0"/>
                </a:moveTo>
                <a:lnTo>
                  <a:pt x="505" y="0"/>
                </a:lnTo>
                <a:lnTo>
                  <a:pt x="0" y="819150"/>
                </a:lnTo>
                <a:lnTo>
                  <a:pt x="48635" y="817759"/>
                </a:lnTo>
                <a:lnTo>
                  <a:pt x="96034" y="813638"/>
                </a:lnTo>
                <a:lnTo>
                  <a:pt x="142623" y="806864"/>
                </a:lnTo>
                <a:lnTo>
                  <a:pt x="188327" y="797514"/>
                </a:lnTo>
                <a:lnTo>
                  <a:pt x="233067" y="785664"/>
                </a:lnTo>
                <a:lnTo>
                  <a:pt x="276768" y="771391"/>
                </a:lnTo>
                <a:lnTo>
                  <a:pt x="319353" y="754772"/>
                </a:lnTo>
                <a:lnTo>
                  <a:pt x="360744" y="735885"/>
                </a:lnTo>
                <a:lnTo>
                  <a:pt x="400865" y="714805"/>
                </a:lnTo>
                <a:lnTo>
                  <a:pt x="439639" y="691610"/>
                </a:lnTo>
                <a:lnTo>
                  <a:pt x="476990" y="666377"/>
                </a:lnTo>
                <a:lnTo>
                  <a:pt x="512839" y="639182"/>
                </a:lnTo>
                <a:lnTo>
                  <a:pt x="547112" y="610102"/>
                </a:lnTo>
                <a:lnTo>
                  <a:pt x="579729" y="579215"/>
                </a:lnTo>
                <a:lnTo>
                  <a:pt x="610616" y="546596"/>
                </a:lnTo>
                <a:lnTo>
                  <a:pt x="639695" y="512323"/>
                </a:lnTo>
                <a:lnTo>
                  <a:pt x="666889" y="476473"/>
                </a:lnTo>
                <a:lnTo>
                  <a:pt x="692122" y="439123"/>
                </a:lnTo>
                <a:lnTo>
                  <a:pt x="715316" y="400349"/>
                </a:lnTo>
                <a:lnTo>
                  <a:pt x="736395" y="360228"/>
                </a:lnTo>
                <a:lnTo>
                  <a:pt x="755281" y="318837"/>
                </a:lnTo>
                <a:lnTo>
                  <a:pt x="771899" y="276253"/>
                </a:lnTo>
                <a:lnTo>
                  <a:pt x="786171" y="232553"/>
                </a:lnTo>
                <a:lnTo>
                  <a:pt x="798020" y="187814"/>
                </a:lnTo>
                <a:lnTo>
                  <a:pt x="807370" y="142112"/>
                </a:lnTo>
                <a:lnTo>
                  <a:pt x="814144" y="95524"/>
                </a:lnTo>
                <a:lnTo>
                  <a:pt x="818264" y="48128"/>
                </a:lnTo>
                <a:lnTo>
                  <a:pt x="819655" y="0"/>
                </a:lnTo>
                <a:close/>
              </a:path>
            </a:pathLst>
          </a:custGeom>
          <a:solidFill>
            <a:srgbClr val="FDF9F4">
              <a:alpha val="3294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304" y="3810"/>
            <a:ext cx="819785" cy="819150"/>
          </a:xfrm>
          <a:custGeom>
            <a:avLst/>
            <a:gdLst/>
            <a:ahLst/>
            <a:cxnLst/>
            <a:rect l="l" t="t" r="r" b="b"/>
            <a:pathLst>
              <a:path w="819785" h="819150">
                <a:moveTo>
                  <a:pt x="819655" y="0"/>
                </a:moveTo>
                <a:lnTo>
                  <a:pt x="818264" y="48128"/>
                </a:lnTo>
                <a:lnTo>
                  <a:pt x="814144" y="95524"/>
                </a:lnTo>
                <a:lnTo>
                  <a:pt x="807370" y="142112"/>
                </a:lnTo>
                <a:lnTo>
                  <a:pt x="798020" y="187814"/>
                </a:lnTo>
                <a:lnTo>
                  <a:pt x="786171" y="232553"/>
                </a:lnTo>
                <a:lnTo>
                  <a:pt x="771899" y="276253"/>
                </a:lnTo>
                <a:lnTo>
                  <a:pt x="755281" y="318837"/>
                </a:lnTo>
                <a:lnTo>
                  <a:pt x="736395" y="360228"/>
                </a:lnTo>
                <a:lnTo>
                  <a:pt x="715316" y="400349"/>
                </a:lnTo>
                <a:lnTo>
                  <a:pt x="692122" y="439123"/>
                </a:lnTo>
                <a:lnTo>
                  <a:pt x="666889" y="476473"/>
                </a:lnTo>
                <a:lnTo>
                  <a:pt x="639695" y="512323"/>
                </a:lnTo>
                <a:lnTo>
                  <a:pt x="610616" y="546596"/>
                </a:lnTo>
                <a:lnTo>
                  <a:pt x="579729" y="579215"/>
                </a:lnTo>
                <a:lnTo>
                  <a:pt x="547112" y="610102"/>
                </a:lnTo>
                <a:lnTo>
                  <a:pt x="512839" y="639182"/>
                </a:lnTo>
                <a:lnTo>
                  <a:pt x="476990" y="666377"/>
                </a:lnTo>
                <a:lnTo>
                  <a:pt x="439639" y="691610"/>
                </a:lnTo>
                <a:lnTo>
                  <a:pt x="400865" y="714805"/>
                </a:lnTo>
                <a:lnTo>
                  <a:pt x="360744" y="735885"/>
                </a:lnTo>
                <a:lnTo>
                  <a:pt x="319353" y="754772"/>
                </a:lnTo>
                <a:lnTo>
                  <a:pt x="276768" y="771391"/>
                </a:lnTo>
                <a:lnTo>
                  <a:pt x="233067" y="785664"/>
                </a:lnTo>
                <a:lnTo>
                  <a:pt x="188327" y="797514"/>
                </a:lnTo>
                <a:lnTo>
                  <a:pt x="142623" y="806864"/>
                </a:lnTo>
                <a:lnTo>
                  <a:pt x="96034" y="813638"/>
                </a:lnTo>
                <a:lnTo>
                  <a:pt x="48635" y="817759"/>
                </a:lnTo>
                <a:lnTo>
                  <a:pt x="505" y="819150"/>
                </a:lnTo>
                <a:lnTo>
                  <a:pt x="336" y="819150"/>
                </a:lnTo>
                <a:lnTo>
                  <a:pt x="168" y="819150"/>
                </a:lnTo>
                <a:lnTo>
                  <a:pt x="0" y="819150"/>
                </a:lnTo>
                <a:lnTo>
                  <a:pt x="505" y="0"/>
                </a:lnTo>
                <a:lnTo>
                  <a:pt x="819655" y="0"/>
                </a:lnTo>
                <a:close/>
              </a:path>
            </a:pathLst>
          </a:custGeom>
          <a:ln w="3175">
            <a:solidFill>
              <a:srgbClr val="D2C3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28015" y="6095"/>
            <a:ext cx="1784604" cy="17846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69163" y="21335"/>
            <a:ext cx="1702435" cy="1702435"/>
          </a:xfrm>
          <a:custGeom>
            <a:avLst/>
            <a:gdLst/>
            <a:ahLst/>
            <a:cxnLst/>
            <a:rect l="l" t="t" r="r" b="b"/>
            <a:pathLst>
              <a:path w="1702435" h="1702435">
                <a:moveTo>
                  <a:pt x="0" y="851154"/>
                </a:moveTo>
                <a:lnTo>
                  <a:pt x="1347" y="802859"/>
                </a:lnTo>
                <a:lnTo>
                  <a:pt x="5341" y="755271"/>
                </a:lnTo>
                <a:lnTo>
                  <a:pt x="11910" y="708461"/>
                </a:lnTo>
                <a:lnTo>
                  <a:pt x="20983" y="662500"/>
                </a:lnTo>
                <a:lnTo>
                  <a:pt x="32487" y="617462"/>
                </a:lnTo>
                <a:lnTo>
                  <a:pt x="46350" y="573417"/>
                </a:lnTo>
                <a:lnTo>
                  <a:pt x="62501" y="530438"/>
                </a:lnTo>
                <a:lnTo>
                  <a:pt x="80868" y="488596"/>
                </a:lnTo>
                <a:lnTo>
                  <a:pt x="101378" y="447964"/>
                </a:lnTo>
                <a:lnTo>
                  <a:pt x="123961" y="408613"/>
                </a:lnTo>
                <a:lnTo>
                  <a:pt x="148543" y="370615"/>
                </a:lnTo>
                <a:lnTo>
                  <a:pt x="175055" y="334042"/>
                </a:lnTo>
                <a:lnTo>
                  <a:pt x="203422" y="298966"/>
                </a:lnTo>
                <a:lnTo>
                  <a:pt x="233574" y="265459"/>
                </a:lnTo>
                <a:lnTo>
                  <a:pt x="265439" y="233593"/>
                </a:lnTo>
                <a:lnTo>
                  <a:pt x="298945" y="203439"/>
                </a:lnTo>
                <a:lnTo>
                  <a:pt x="334020" y="175070"/>
                </a:lnTo>
                <a:lnTo>
                  <a:pt x="370593" y="148557"/>
                </a:lnTo>
                <a:lnTo>
                  <a:pt x="408590" y="123973"/>
                </a:lnTo>
                <a:lnTo>
                  <a:pt x="447941" y="101388"/>
                </a:lnTo>
                <a:lnTo>
                  <a:pt x="488574" y="80876"/>
                </a:lnTo>
                <a:lnTo>
                  <a:pt x="530417" y="62508"/>
                </a:lnTo>
                <a:lnTo>
                  <a:pt x="573397" y="46355"/>
                </a:lnTo>
                <a:lnTo>
                  <a:pt x="617444" y="32490"/>
                </a:lnTo>
                <a:lnTo>
                  <a:pt x="662485" y="20985"/>
                </a:lnTo>
                <a:lnTo>
                  <a:pt x="708448" y="11912"/>
                </a:lnTo>
                <a:lnTo>
                  <a:pt x="755262" y="5342"/>
                </a:lnTo>
                <a:lnTo>
                  <a:pt x="802854" y="1347"/>
                </a:lnTo>
                <a:lnTo>
                  <a:pt x="851154" y="0"/>
                </a:lnTo>
                <a:lnTo>
                  <a:pt x="899448" y="1347"/>
                </a:lnTo>
                <a:lnTo>
                  <a:pt x="947036" y="5342"/>
                </a:lnTo>
                <a:lnTo>
                  <a:pt x="993846" y="11912"/>
                </a:lnTo>
                <a:lnTo>
                  <a:pt x="1039807" y="20985"/>
                </a:lnTo>
                <a:lnTo>
                  <a:pt x="1084845" y="32490"/>
                </a:lnTo>
                <a:lnTo>
                  <a:pt x="1128890" y="46355"/>
                </a:lnTo>
                <a:lnTo>
                  <a:pt x="1171869" y="62508"/>
                </a:lnTo>
                <a:lnTo>
                  <a:pt x="1213711" y="80876"/>
                </a:lnTo>
                <a:lnTo>
                  <a:pt x="1254343" y="101388"/>
                </a:lnTo>
                <a:lnTo>
                  <a:pt x="1293694" y="123973"/>
                </a:lnTo>
                <a:lnTo>
                  <a:pt x="1331692" y="148557"/>
                </a:lnTo>
                <a:lnTo>
                  <a:pt x="1368265" y="175070"/>
                </a:lnTo>
                <a:lnTo>
                  <a:pt x="1403341" y="203439"/>
                </a:lnTo>
                <a:lnTo>
                  <a:pt x="1436848" y="233593"/>
                </a:lnTo>
                <a:lnTo>
                  <a:pt x="1468714" y="265459"/>
                </a:lnTo>
                <a:lnTo>
                  <a:pt x="1498868" y="298966"/>
                </a:lnTo>
                <a:lnTo>
                  <a:pt x="1527237" y="334042"/>
                </a:lnTo>
                <a:lnTo>
                  <a:pt x="1553750" y="370615"/>
                </a:lnTo>
                <a:lnTo>
                  <a:pt x="1578334" y="408613"/>
                </a:lnTo>
                <a:lnTo>
                  <a:pt x="1600919" y="447964"/>
                </a:lnTo>
                <a:lnTo>
                  <a:pt x="1621431" y="488596"/>
                </a:lnTo>
                <a:lnTo>
                  <a:pt x="1639799" y="530438"/>
                </a:lnTo>
                <a:lnTo>
                  <a:pt x="1655952" y="573417"/>
                </a:lnTo>
                <a:lnTo>
                  <a:pt x="1669817" y="617462"/>
                </a:lnTo>
                <a:lnTo>
                  <a:pt x="1681322" y="662500"/>
                </a:lnTo>
                <a:lnTo>
                  <a:pt x="1690395" y="708461"/>
                </a:lnTo>
                <a:lnTo>
                  <a:pt x="1696965" y="755271"/>
                </a:lnTo>
                <a:lnTo>
                  <a:pt x="1700960" y="802859"/>
                </a:lnTo>
                <a:lnTo>
                  <a:pt x="1702308" y="851154"/>
                </a:lnTo>
                <a:lnTo>
                  <a:pt x="1700960" y="899448"/>
                </a:lnTo>
                <a:lnTo>
                  <a:pt x="1696965" y="947036"/>
                </a:lnTo>
                <a:lnTo>
                  <a:pt x="1690395" y="993846"/>
                </a:lnTo>
                <a:lnTo>
                  <a:pt x="1681322" y="1039807"/>
                </a:lnTo>
                <a:lnTo>
                  <a:pt x="1669817" y="1084845"/>
                </a:lnTo>
                <a:lnTo>
                  <a:pt x="1655952" y="1128890"/>
                </a:lnTo>
                <a:lnTo>
                  <a:pt x="1639799" y="1171869"/>
                </a:lnTo>
                <a:lnTo>
                  <a:pt x="1621431" y="1213711"/>
                </a:lnTo>
                <a:lnTo>
                  <a:pt x="1600919" y="1254343"/>
                </a:lnTo>
                <a:lnTo>
                  <a:pt x="1578334" y="1293694"/>
                </a:lnTo>
                <a:lnTo>
                  <a:pt x="1553750" y="1331692"/>
                </a:lnTo>
                <a:lnTo>
                  <a:pt x="1527237" y="1368265"/>
                </a:lnTo>
                <a:lnTo>
                  <a:pt x="1498868" y="1403341"/>
                </a:lnTo>
                <a:lnTo>
                  <a:pt x="1468714" y="1436848"/>
                </a:lnTo>
                <a:lnTo>
                  <a:pt x="1436848" y="1468714"/>
                </a:lnTo>
                <a:lnTo>
                  <a:pt x="1403341" y="1498868"/>
                </a:lnTo>
                <a:lnTo>
                  <a:pt x="1368265" y="1527237"/>
                </a:lnTo>
                <a:lnTo>
                  <a:pt x="1331692" y="1553750"/>
                </a:lnTo>
                <a:lnTo>
                  <a:pt x="1293694" y="1578334"/>
                </a:lnTo>
                <a:lnTo>
                  <a:pt x="1254343" y="1600919"/>
                </a:lnTo>
                <a:lnTo>
                  <a:pt x="1213711" y="1621431"/>
                </a:lnTo>
                <a:lnTo>
                  <a:pt x="1171869" y="1639799"/>
                </a:lnTo>
                <a:lnTo>
                  <a:pt x="1128890" y="1655952"/>
                </a:lnTo>
                <a:lnTo>
                  <a:pt x="1084845" y="1669817"/>
                </a:lnTo>
                <a:lnTo>
                  <a:pt x="1039807" y="1681322"/>
                </a:lnTo>
                <a:lnTo>
                  <a:pt x="993846" y="1690395"/>
                </a:lnTo>
                <a:lnTo>
                  <a:pt x="947036" y="1696965"/>
                </a:lnTo>
                <a:lnTo>
                  <a:pt x="899448" y="1700960"/>
                </a:lnTo>
                <a:lnTo>
                  <a:pt x="851154" y="1702308"/>
                </a:lnTo>
                <a:lnTo>
                  <a:pt x="802854" y="1700960"/>
                </a:lnTo>
                <a:lnTo>
                  <a:pt x="755262" y="1696965"/>
                </a:lnTo>
                <a:lnTo>
                  <a:pt x="708448" y="1690395"/>
                </a:lnTo>
                <a:lnTo>
                  <a:pt x="662485" y="1681322"/>
                </a:lnTo>
                <a:lnTo>
                  <a:pt x="617444" y="1669817"/>
                </a:lnTo>
                <a:lnTo>
                  <a:pt x="573397" y="1655952"/>
                </a:lnTo>
                <a:lnTo>
                  <a:pt x="530417" y="1639799"/>
                </a:lnTo>
                <a:lnTo>
                  <a:pt x="488574" y="1621431"/>
                </a:lnTo>
                <a:lnTo>
                  <a:pt x="447941" y="1600919"/>
                </a:lnTo>
                <a:lnTo>
                  <a:pt x="408590" y="1578334"/>
                </a:lnTo>
                <a:lnTo>
                  <a:pt x="370593" y="1553750"/>
                </a:lnTo>
                <a:lnTo>
                  <a:pt x="334020" y="1527237"/>
                </a:lnTo>
                <a:lnTo>
                  <a:pt x="298945" y="1498868"/>
                </a:lnTo>
                <a:lnTo>
                  <a:pt x="265439" y="1468714"/>
                </a:lnTo>
                <a:lnTo>
                  <a:pt x="233574" y="1436848"/>
                </a:lnTo>
                <a:lnTo>
                  <a:pt x="203422" y="1403341"/>
                </a:lnTo>
                <a:lnTo>
                  <a:pt x="175055" y="1368265"/>
                </a:lnTo>
                <a:lnTo>
                  <a:pt x="148543" y="1331692"/>
                </a:lnTo>
                <a:lnTo>
                  <a:pt x="123961" y="1293694"/>
                </a:lnTo>
                <a:lnTo>
                  <a:pt x="101378" y="1254343"/>
                </a:lnTo>
                <a:lnTo>
                  <a:pt x="80868" y="1213711"/>
                </a:lnTo>
                <a:lnTo>
                  <a:pt x="62501" y="1171869"/>
                </a:lnTo>
                <a:lnTo>
                  <a:pt x="46350" y="1128890"/>
                </a:lnTo>
                <a:lnTo>
                  <a:pt x="32487" y="1084845"/>
                </a:lnTo>
                <a:lnTo>
                  <a:pt x="20983" y="1039807"/>
                </a:lnTo>
                <a:lnTo>
                  <a:pt x="11910" y="993846"/>
                </a:lnTo>
                <a:lnTo>
                  <a:pt x="5341" y="947036"/>
                </a:lnTo>
                <a:lnTo>
                  <a:pt x="1347" y="899448"/>
                </a:lnTo>
                <a:lnTo>
                  <a:pt x="0" y="851154"/>
                </a:lnTo>
                <a:close/>
              </a:path>
            </a:pathLst>
          </a:custGeom>
          <a:ln w="27432">
            <a:solidFill>
              <a:srgbClr val="FFF6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72212" y="1045463"/>
            <a:ext cx="1155192" cy="11506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87319" y="1050633"/>
            <a:ext cx="1116813" cy="11114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87319" y="1050633"/>
            <a:ext cx="1116965" cy="1111885"/>
          </a:xfrm>
          <a:custGeom>
            <a:avLst/>
            <a:gdLst/>
            <a:ahLst/>
            <a:cxnLst/>
            <a:rect l="l" t="t" r="r" b="b"/>
            <a:pathLst>
              <a:path w="1116965" h="1111885">
                <a:moveTo>
                  <a:pt x="118496" y="204634"/>
                </a:moveTo>
                <a:lnTo>
                  <a:pt x="149785" y="168741"/>
                </a:lnTo>
                <a:lnTo>
                  <a:pt x="183515" y="136234"/>
                </a:lnTo>
                <a:lnTo>
                  <a:pt x="219451" y="107137"/>
                </a:lnTo>
                <a:lnTo>
                  <a:pt x="257356" y="81474"/>
                </a:lnTo>
                <a:lnTo>
                  <a:pt x="296996" y="59270"/>
                </a:lnTo>
                <a:lnTo>
                  <a:pt x="338135" y="40547"/>
                </a:lnTo>
                <a:lnTo>
                  <a:pt x="380538" y="25331"/>
                </a:lnTo>
                <a:lnTo>
                  <a:pt x="423971" y="13644"/>
                </a:lnTo>
                <a:lnTo>
                  <a:pt x="468196" y="5510"/>
                </a:lnTo>
                <a:lnTo>
                  <a:pt x="512980" y="954"/>
                </a:lnTo>
                <a:lnTo>
                  <a:pt x="558087" y="0"/>
                </a:lnTo>
                <a:lnTo>
                  <a:pt x="603281" y="2670"/>
                </a:lnTo>
                <a:lnTo>
                  <a:pt x="648327" y="8990"/>
                </a:lnTo>
                <a:lnTo>
                  <a:pt x="692991" y="18983"/>
                </a:lnTo>
                <a:lnTo>
                  <a:pt x="737036" y="32672"/>
                </a:lnTo>
                <a:lnTo>
                  <a:pt x="780227" y="50083"/>
                </a:lnTo>
                <a:lnTo>
                  <a:pt x="822330" y="71238"/>
                </a:lnTo>
                <a:lnTo>
                  <a:pt x="863108" y="96162"/>
                </a:lnTo>
                <a:lnTo>
                  <a:pt x="902327" y="124878"/>
                </a:lnTo>
                <a:lnTo>
                  <a:pt x="939023" y="156757"/>
                </a:lnTo>
                <a:lnTo>
                  <a:pt x="972365" y="190998"/>
                </a:lnTo>
                <a:lnTo>
                  <a:pt x="1002325" y="227366"/>
                </a:lnTo>
                <a:lnTo>
                  <a:pt x="1028874" y="265625"/>
                </a:lnTo>
                <a:lnTo>
                  <a:pt x="1051985" y="305541"/>
                </a:lnTo>
                <a:lnTo>
                  <a:pt x="1071626" y="346879"/>
                </a:lnTo>
                <a:lnTo>
                  <a:pt x="1087772" y="389404"/>
                </a:lnTo>
                <a:lnTo>
                  <a:pt x="1100392" y="432881"/>
                </a:lnTo>
                <a:lnTo>
                  <a:pt x="1109458" y="477076"/>
                </a:lnTo>
                <a:lnTo>
                  <a:pt x="1114941" y="521754"/>
                </a:lnTo>
                <a:lnTo>
                  <a:pt x="1116813" y="566679"/>
                </a:lnTo>
                <a:lnTo>
                  <a:pt x="1115044" y="611617"/>
                </a:lnTo>
                <a:lnTo>
                  <a:pt x="1109608" y="656333"/>
                </a:lnTo>
                <a:lnTo>
                  <a:pt x="1100473" y="700593"/>
                </a:lnTo>
                <a:lnTo>
                  <a:pt x="1087613" y="744160"/>
                </a:lnTo>
                <a:lnTo>
                  <a:pt x="1070998" y="786801"/>
                </a:lnTo>
                <a:lnTo>
                  <a:pt x="1050600" y="828281"/>
                </a:lnTo>
                <a:lnTo>
                  <a:pt x="1026390" y="868365"/>
                </a:lnTo>
                <a:lnTo>
                  <a:pt x="998339" y="906817"/>
                </a:lnTo>
                <a:lnTo>
                  <a:pt x="967050" y="942710"/>
                </a:lnTo>
                <a:lnTo>
                  <a:pt x="933320" y="975218"/>
                </a:lnTo>
                <a:lnTo>
                  <a:pt x="897385" y="1004315"/>
                </a:lnTo>
                <a:lnTo>
                  <a:pt x="859481" y="1029978"/>
                </a:lnTo>
                <a:lnTo>
                  <a:pt x="819841" y="1052184"/>
                </a:lnTo>
                <a:lnTo>
                  <a:pt x="778703" y="1070908"/>
                </a:lnTo>
                <a:lnTo>
                  <a:pt x="736300" y="1086127"/>
                </a:lnTo>
                <a:lnTo>
                  <a:pt x="692869" y="1097817"/>
                </a:lnTo>
                <a:lnTo>
                  <a:pt x="648644" y="1105954"/>
                </a:lnTo>
                <a:lnTo>
                  <a:pt x="603860" y="1110515"/>
                </a:lnTo>
                <a:lnTo>
                  <a:pt x="558754" y="1111476"/>
                </a:lnTo>
                <a:lnTo>
                  <a:pt x="513560" y="1108813"/>
                </a:lnTo>
                <a:lnTo>
                  <a:pt x="468514" y="1102502"/>
                </a:lnTo>
                <a:lnTo>
                  <a:pt x="423850" y="1092519"/>
                </a:lnTo>
                <a:lnTo>
                  <a:pt x="379804" y="1078841"/>
                </a:lnTo>
                <a:lnTo>
                  <a:pt x="336612" y="1061444"/>
                </a:lnTo>
                <a:lnTo>
                  <a:pt x="294508" y="1040304"/>
                </a:lnTo>
                <a:lnTo>
                  <a:pt x="253729" y="1015397"/>
                </a:lnTo>
                <a:lnTo>
                  <a:pt x="214508" y="986700"/>
                </a:lnTo>
                <a:lnTo>
                  <a:pt x="177812" y="954821"/>
                </a:lnTo>
                <a:lnTo>
                  <a:pt x="144469" y="920580"/>
                </a:lnTo>
                <a:lnTo>
                  <a:pt x="114507" y="884212"/>
                </a:lnTo>
                <a:lnTo>
                  <a:pt x="87955" y="845952"/>
                </a:lnTo>
                <a:lnTo>
                  <a:pt x="64842" y="806035"/>
                </a:lnTo>
                <a:lnTo>
                  <a:pt x="45198" y="764695"/>
                </a:lnTo>
                <a:lnTo>
                  <a:pt x="29049" y="722168"/>
                </a:lnTo>
                <a:lnTo>
                  <a:pt x="16427" y="678687"/>
                </a:lnTo>
                <a:lnTo>
                  <a:pt x="7358" y="634488"/>
                </a:lnTo>
                <a:lnTo>
                  <a:pt x="1873" y="589806"/>
                </a:lnTo>
                <a:lnTo>
                  <a:pt x="0" y="544874"/>
                </a:lnTo>
                <a:lnTo>
                  <a:pt x="1767" y="499929"/>
                </a:lnTo>
                <a:lnTo>
                  <a:pt x="7203" y="455204"/>
                </a:lnTo>
                <a:lnTo>
                  <a:pt x="16338" y="410935"/>
                </a:lnTo>
                <a:lnTo>
                  <a:pt x="29200" y="367355"/>
                </a:lnTo>
                <a:lnTo>
                  <a:pt x="45818" y="324701"/>
                </a:lnTo>
                <a:lnTo>
                  <a:pt x="66221" y="283206"/>
                </a:lnTo>
                <a:lnTo>
                  <a:pt x="90437" y="243105"/>
                </a:lnTo>
                <a:lnTo>
                  <a:pt x="118496" y="204634"/>
                </a:lnTo>
                <a:close/>
              </a:path>
              <a:path w="1116965" h="1111885">
                <a:moveTo>
                  <a:pt x="220477" y="286041"/>
                </a:moveTo>
                <a:lnTo>
                  <a:pt x="193856" y="323455"/>
                </a:lnTo>
                <a:lnTo>
                  <a:pt x="171955" y="362810"/>
                </a:lnTo>
                <a:lnTo>
                  <a:pt x="154729" y="403741"/>
                </a:lnTo>
                <a:lnTo>
                  <a:pt x="142131" y="445881"/>
                </a:lnTo>
                <a:lnTo>
                  <a:pt x="134116" y="488865"/>
                </a:lnTo>
                <a:lnTo>
                  <a:pt x="130638" y="532328"/>
                </a:lnTo>
                <a:lnTo>
                  <a:pt x="131651" y="575903"/>
                </a:lnTo>
                <a:lnTo>
                  <a:pt x="137108" y="619227"/>
                </a:lnTo>
                <a:lnTo>
                  <a:pt x="146964" y="661933"/>
                </a:lnTo>
                <a:lnTo>
                  <a:pt x="161173" y="703655"/>
                </a:lnTo>
                <a:lnTo>
                  <a:pt x="179689" y="744028"/>
                </a:lnTo>
                <a:lnTo>
                  <a:pt x="202465" y="782686"/>
                </a:lnTo>
                <a:lnTo>
                  <a:pt x="229457" y="819265"/>
                </a:lnTo>
                <a:lnTo>
                  <a:pt x="260618" y="853397"/>
                </a:lnTo>
                <a:lnTo>
                  <a:pt x="295902" y="884719"/>
                </a:lnTo>
                <a:lnTo>
                  <a:pt x="334265" y="912179"/>
                </a:lnTo>
                <a:lnTo>
                  <a:pt x="374453" y="934995"/>
                </a:lnTo>
                <a:lnTo>
                  <a:pt x="416101" y="953204"/>
                </a:lnTo>
                <a:lnTo>
                  <a:pt x="458841" y="966841"/>
                </a:lnTo>
                <a:lnTo>
                  <a:pt x="502308" y="975943"/>
                </a:lnTo>
                <a:lnTo>
                  <a:pt x="546136" y="980546"/>
                </a:lnTo>
                <a:lnTo>
                  <a:pt x="589957" y="980687"/>
                </a:lnTo>
                <a:lnTo>
                  <a:pt x="633406" y="976403"/>
                </a:lnTo>
                <a:lnTo>
                  <a:pt x="676117" y="967728"/>
                </a:lnTo>
                <a:lnTo>
                  <a:pt x="717723" y="954701"/>
                </a:lnTo>
                <a:lnTo>
                  <a:pt x="757858" y="937356"/>
                </a:lnTo>
                <a:lnTo>
                  <a:pt x="796155" y="915731"/>
                </a:lnTo>
                <a:lnTo>
                  <a:pt x="832248" y="889862"/>
                </a:lnTo>
                <a:lnTo>
                  <a:pt x="865771" y="859785"/>
                </a:lnTo>
                <a:lnTo>
                  <a:pt x="896358" y="825537"/>
                </a:lnTo>
                <a:lnTo>
                  <a:pt x="922982" y="788101"/>
                </a:lnTo>
                <a:lnTo>
                  <a:pt x="944884" y="748730"/>
                </a:lnTo>
                <a:lnTo>
                  <a:pt x="962111" y="707789"/>
                </a:lnTo>
                <a:lnTo>
                  <a:pt x="974709" y="665643"/>
                </a:lnTo>
                <a:lnTo>
                  <a:pt x="982725" y="622657"/>
                </a:lnTo>
                <a:lnTo>
                  <a:pt x="986203" y="579196"/>
                </a:lnTo>
                <a:lnTo>
                  <a:pt x="985191" y="535624"/>
                </a:lnTo>
                <a:lnTo>
                  <a:pt x="979734" y="492307"/>
                </a:lnTo>
                <a:lnTo>
                  <a:pt x="969878" y="449609"/>
                </a:lnTo>
                <a:lnTo>
                  <a:pt x="955669" y="407895"/>
                </a:lnTo>
                <a:lnTo>
                  <a:pt x="937154" y="367530"/>
                </a:lnTo>
                <a:lnTo>
                  <a:pt x="914378" y="328880"/>
                </a:lnTo>
                <a:lnTo>
                  <a:pt x="887387" y="292308"/>
                </a:lnTo>
                <a:lnTo>
                  <a:pt x="856228" y="258179"/>
                </a:lnTo>
                <a:lnTo>
                  <a:pt x="820946" y="226859"/>
                </a:lnTo>
                <a:lnTo>
                  <a:pt x="782581" y="199399"/>
                </a:lnTo>
                <a:lnTo>
                  <a:pt x="742390" y="176583"/>
                </a:lnTo>
                <a:lnTo>
                  <a:pt x="700741" y="158375"/>
                </a:lnTo>
                <a:lnTo>
                  <a:pt x="657999" y="144737"/>
                </a:lnTo>
                <a:lnTo>
                  <a:pt x="614531" y="135635"/>
                </a:lnTo>
                <a:lnTo>
                  <a:pt x="570702" y="131032"/>
                </a:lnTo>
                <a:lnTo>
                  <a:pt x="526880" y="130891"/>
                </a:lnTo>
                <a:lnTo>
                  <a:pt x="483430" y="135175"/>
                </a:lnTo>
                <a:lnTo>
                  <a:pt x="440719" y="143850"/>
                </a:lnTo>
                <a:lnTo>
                  <a:pt x="399113" y="156877"/>
                </a:lnTo>
                <a:lnTo>
                  <a:pt x="358978" y="174222"/>
                </a:lnTo>
                <a:lnTo>
                  <a:pt x="320681" y="195847"/>
                </a:lnTo>
                <a:lnTo>
                  <a:pt x="284587" y="221716"/>
                </a:lnTo>
                <a:lnTo>
                  <a:pt x="251064" y="251793"/>
                </a:lnTo>
                <a:lnTo>
                  <a:pt x="220477" y="286041"/>
                </a:lnTo>
                <a:close/>
              </a:path>
            </a:pathLst>
          </a:custGeom>
          <a:ln w="7349">
            <a:solidFill>
              <a:srgbClr val="C6B7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13460" y="0"/>
            <a:ext cx="8130540" cy="6858000"/>
          </a:xfrm>
          <a:custGeom>
            <a:avLst/>
            <a:gdLst/>
            <a:ahLst/>
            <a:cxnLst/>
            <a:rect l="l" t="t" r="r" b="b"/>
            <a:pathLst>
              <a:path w="8130540" h="6858000">
                <a:moveTo>
                  <a:pt x="8130540" y="0"/>
                </a:moveTo>
                <a:lnTo>
                  <a:pt x="0" y="0"/>
                </a:lnTo>
                <a:lnTo>
                  <a:pt x="0" y="6858000"/>
                </a:lnTo>
                <a:lnTo>
                  <a:pt x="8130540" y="6858000"/>
                </a:lnTo>
                <a:lnTo>
                  <a:pt x="81305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935736" y="0"/>
            <a:ext cx="155447" cy="68579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B5A787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pPr marL="38100">
                <a:lnSpc>
                  <a:spcPts val="1425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304" y="3810"/>
            <a:ext cx="819785" cy="819150"/>
          </a:xfrm>
          <a:custGeom>
            <a:avLst/>
            <a:gdLst/>
            <a:ahLst/>
            <a:cxnLst/>
            <a:rect l="l" t="t" r="r" b="b"/>
            <a:pathLst>
              <a:path w="819785" h="819150">
                <a:moveTo>
                  <a:pt x="819655" y="0"/>
                </a:moveTo>
                <a:lnTo>
                  <a:pt x="505" y="0"/>
                </a:lnTo>
                <a:lnTo>
                  <a:pt x="0" y="819150"/>
                </a:lnTo>
                <a:lnTo>
                  <a:pt x="48635" y="817759"/>
                </a:lnTo>
                <a:lnTo>
                  <a:pt x="96034" y="813638"/>
                </a:lnTo>
                <a:lnTo>
                  <a:pt x="142623" y="806864"/>
                </a:lnTo>
                <a:lnTo>
                  <a:pt x="188327" y="797514"/>
                </a:lnTo>
                <a:lnTo>
                  <a:pt x="233067" y="785664"/>
                </a:lnTo>
                <a:lnTo>
                  <a:pt x="276768" y="771391"/>
                </a:lnTo>
                <a:lnTo>
                  <a:pt x="319353" y="754772"/>
                </a:lnTo>
                <a:lnTo>
                  <a:pt x="360744" y="735885"/>
                </a:lnTo>
                <a:lnTo>
                  <a:pt x="400865" y="714805"/>
                </a:lnTo>
                <a:lnTo>
                  <a:pt x="439639" y="691610"/>
                </a:lnTo>
                <a:lnTo>
                  <a:pt x="476990" y="666377"/>
                </a:lnTo>
                <a:lnTo>
                  <a:pt x="512839" y="639182"/>
                </a:lnTo>
                <a:lnTo>
                  <a:pt x="547112" y="610102"/>
                </a:lnTo>
                <a:lnTo>
                  <a:pt x="579729" y="579215"/>
                </a:lnTo>
                <a:lnTo>
                  <a:pt x="610616" y="546596"/>
                </a:lnTo>
                <a:lnTo>
                  <a:pt x="639695" y="512323"/>
                </a:lnTo>
                <a:lnTo>
                  <a:pt x="666889" y="476473"/>
                </a:lnTo>
                <a:lnTo>
                  <a:pt x="692122" y="439123"/>
                </a:lnTo>
                <a:lnTo>
                  <a:pt x="715316" y="400349"/>
                </a:lnTo>
                <a:lnTo>
                  <a:pt x="736395" y="360228"/>
                </a:lnTo>
                <a:lnTo>
                  <a:pt x="755281" y="318837"/>
                </a:lnTo>
                <a:lnTo>
                  <a:pt x="771899" y="276253"/>
                </a:lnTo>
                <a:lnTo>
                  <a:pt x="786171" y="232553"/>
                </a:lnTo>
                <a:lnTo>
                  <a:pt x="798020" y="187814"/>
                </a:lnTo>
                <a:lnTo>
                  <a:pt x="807370" y="142112"/>
                </a:lnTo>
                <a:lnTo>
                  <a:pt x="814144" y="95524"/>
                </a:lnTo>
                <a:lnTo>
                  <a:pt x="818264" y="48128"/>
                </a:lnTo>
                <a:lnTo>
                  <a:pt x="819655" y="0"/>
                </a:lnTo>
                <a:close/>
              </a:path>
            </a:pathLst>
          </a:custGeom>
          <a:solidFill>
            <a:srgbClr val="FDF9F4">
              <a:alpha val="3294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304" y="3810"/>
            <a:ext cx="819785" cy="819150"/>
          </a:xfrm>
          <a:custGeom>
            <a:avLst/>
            <a:gdLst/>
            <a:ahLst/>
            <a:cxnLst/>
            <a:rect l="l" t="t" r="r" b="b"/>
            <a:pathLst>
              <a:path w="819785" h="819150">
                <a:moveTo>
                  <a:pt x="819655" y="0"/>
                </a:moveTo>
                <a:lnTo>
                  <a:pt x="818264" y="48128"/>
                </a:lnTo>
                <a:lnTo>
                  <a:pt x="814144" y="95524"/>
                </a:lnTo>
                <a:lnTo>
                  <a:pt x="807370" y="142112"/>
                </a:lnTo>
                <a:lnTo>
                  <a:pt x="798020" y="187814"/>
                </a:lnTo>
                <a:lnTo>
                  <a:pt x="786171" y="232553"/>
                </a:lnTo>
                <a:lnTo>
                  <a:pt x="771899" y="276253"/>
                </a:lnTo>
                <a:lnTo>
                  <a:pt x="755281" y="318837"/>
                </a:lnTo>
                <a:lnTo>
                  <a:pt x="736395" y="360228"/>
                </a:lnTo>
                <a:lnTo>
                  <a:pt x="715316" y="400349"/>
                </a:lnTo>
                <a:lnTo>
                  <a:pt x="692122" y="439123"/>
                </a:lnTo>
                <a:lnTo>
                  <a:pt x="666889" y="476473"/>
                </a:lnTo>
                <a:lnTo>
                  <a:pt x="639695" y="512323"/>
                </a:lnTo>
                <a:lnTo>
                  <a:pt x="610616" y="546596"/>
                </a:lnTo>
                <a:lnTo>
                  <a:pt x="579729" y="579215"/>
                </a:lnTo>
                <a:lnTo>
                  <a:pt x="547112" y="610102"/>
                </a:lnTo>
                <a:lnTo>
                  <a:pt x="512839" y="639182"/>
                </a:lnTo>
                <a:lnTo>
                  <a:pt x="476990" y="666377"/>
                </a:lnTo>
                <a:lnTo>
                  <a:pt x="439639" y="691610"/>
                </a:lnTo>
                <a:lnTo>
                  <a:pt x="400865" y="714805"/>
                </a:lnTo>
                <a:lnTo>
                  <a:pt x="360744" y="735885"/>
                </a:lnTo>
                <a:lnTo>
                  <a:pt x="319353" y="754772"/>
                </a:lnTo>
                <a:lnTo>
                  <a:pt x="276768" y="771391"/>
                </a:lnTo>
                <a:lnTo>
                  <a:pt x="233067" y="785664"/>
                </a:lnTo>
                <a:lnTo>
                  <a:pt x="188327" y="797514"/>
                </a:lnTo>
                <a:lnTo>
                  <a:pt x="142623" y="806864"/>
                </a:lnTo>
                <a:lnTo>
                  <a:pt x="96034" y="813638"/>
                </a:lnTo>
                <a:lnTo>
                  <a:pt x="48635" y="817759"/>
                </a:lnTo>
                <a:lnTo>
                  <a:pt x="505" y="819150"/>
                </a:lnTo>
                <a:lnTo>
                  <a:pt x="336" y="819150"/>
                </a:lnTo>
                <a:lnTo>
                  <a:pt x="168" y="819150"/>
                </a:lnTo>
                <a:lnTo>
                  <a:pt x="0" y="819150"/>
                </a:lnTo>
                <a:lnTo>
                  <a:pt x="505" y="0"/>
                </a:lnTo>
                <a:lnTo>
                  <a:pt x="819655" y="0"/>
                </a:lnTo>
                <a:close/>
              </a:path>
            </a:pathLst>
          </a:custGeom>
          <a:ln w="3175">
            <a:solidFill>
              <a:srgbClr val="D2C3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28015" y="6095"/>
            <a:ext cx="1784604" cy="17846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69163" y="21335"/>
            <a:ext cx="1702435" cy="1702435"/>
          </a:xfrm>
          <a:custGeom>
            <a:avLst/>
            <a:gdLst/>
            <a:ahLst/>
            <a:cxnLst/>
            <a:rect l="l" t="t" r="r" b="b"/>
            <a:pathLst>
              <a:path w="1702435" h="1702435">
                <a:moveTo>
                  <a:pt x="0" y="851154"/>
                </a:moveTo>
                <a:lnTo>
                  <a:pt x="1347" y="802859"/>
                </a:lnTo>
                <a:lnTo>
                  <a:pt x="5341" y="755271"/>
                </a:lnTo>
                <a:lnTo>
                  <a:pt x="11910" y="708461"/>
                </a:lnTo>
                <a:lnTo>
                  <a:pt x="20983" y="662500"/>
                </a:lnTo>
                <a:lnTo>
                  <a:pt x="32487" y="617462"/>
                </a:lnTo>
                <a:lnTo>
                  <a:pt x="46350" y="573417"/>
                </a:lnTo>
                <a:lnTo>
                  <a:pt x="62501" y="530438"/>
                </a:lnTo>
                <a:lnTo>
                  <a:pt x="80868" y="488596"/>
                </a:lnTo>
                <a:lnTo>
                  <a:pt x="101378" y="447964"/>
                </a:lnTo>
                <a:lnTo>
                  <a:pt x="123961" y="408613"/>
                </a:lnTo>
                <a:lnTo>
                  <a:pt x="148543" y="370615"/>
                </a:lnTo>
                <a:lnTo>
                  <a:pt x="175055" y="334042"/>
                </a:lnTo>
                <a:lnTo>
                  <a:pt x="203422" y="298966"/>
                </a:lnTo>
                <a:lnTo>
                  <a:pt x="233574" y="265459"/>
                </a:lnTo>
                <a:lnTo>
                  <a:pt x="265439" y="233593"/>
                </a:lnTo>
                <a:lnTo>
                  <a:pt x="298945" y="203439"/>
                </a:lnTo>
                <a:lnTo>
                  <a:pt x="334020" y="175070"/>
                </a:lnTo>
                <a:lnTo>
                  <a:pt x="370593" y="148557"/>
                </a:lnTo>
                <a:lnTo>
                  <a:pt x="408590" y="123973"/>
                </a:lnTo>
                <a:lnTo>
                  <a:pt x="447941" y="101388"/>
                </a:lnTo>
                <a:lnTo>
                  <a:pt x="488574" y="80876"/>
                </a:lnTo>
                <a:lnTo>
                  <a:pt x="530417" y="62508"/>
                </a:lnTo>
                <a:lnTo>
                  <a:pt x="573397" y="46355"/>
                </a:lnTo>
                <a:lnTo>
                  <a:pt x="617444" y="32490"/>
                </a:lnTo>
                <a:lnTo>
                  <a:pt x="662485" y="20985"/>
                </a:lnTo>
                <a:lnTo>
                  <a:pt x="708448" y="11912"/>
                </a:lnTo>
                <a:lnTo>
                  <a:pt x="755262" y="5342"/>
                </a:lnTo>
                <a:lnTo>
                  <a:pt x="802854" y="1347"/>
                </a:lnTo>
                <a:lnTo>
                  <a:pt x="851154" y="0"/>
                </a:lnTo>
                <a:lnTo>
                  <a:pt x="899448" y="1347"/>
                </a:lnTo>
                <a:lnTo>
                  <a:pt x="947036" y="5342"/>
                </a:lnTo>
                <a:lnTo>
                  <a:pt x="993846" y="11912"/>
                </a:lnTo>
                <a:lnTo>
                  <a:pt x="1039807" y="20985"/>
                </a:lnTo>
                <a:lnTo>
                  <a:pt x="1084845" y="32490"/>
                </a:lnTo>
                <a:lnTo>
                  <a:pt x="1128890" y="46355"/>
                </a:lnTo>
                <a:lnTo>
                  <a:pt x="1171869" y="62508"/>
                </a:lnTo>
                <a:lnTo>
                  <a:pt x="1213711" y="80876"/>
                </a:lnTo>
                <a:lnTo>
                  <a:pt x="1254343" y="101388"/>
                </a:lnTo>
                <a:lnTo>
                  <a:pt x="1293694" y="123973"/>
                </a:lnTo>
                <a:lnTo>
                  <a:pt x="1331692" y="148557"/>
                </a:lnTo>
                <a:lnTo>
                  <a:pt x="1368265" y="175070"/>
                </a:lnTo>
                <a:lnTo>
                  <a:pt x="1403341" y="203439"/>
                </a:lnTo>
                <a:lnTo>
                  <a:pt x="1436848" y="233593"/>
                </a:lnTo>
                <a:lnTo>
                  <a:pt x="1468714" y="265459"/>
                </a:lnTo>
                <a:lnTo>
                  <a:pt x="1498868" y="298966"/>
                </a:lnTo>
                <a:lnTo>
                  <a:pt x="1527237" y="334042"/>
                </a:lnTo>
                <a:lnTo>
                  <a:pt x="1553750" y="370615"/>
                </a:lnTo>
                <a:lnTo>
                  <a:pt x="1578334" y="408613"/>
                </a:lnTo>
                <a:lnTo>
                  <a:pt x="1600919" y="447964"/>
                </a:lnTo>
                <a:lnTo>
                  <a:pt x="1621431" y="488596"/>
                </a:lnTo>
                <a:lnTo>
                  <a:pt x="1639799" y="530438"/>
                </a:lnTo>
                <a:lnTo>
                  <a:pt x="1655952" y="573417"/>
                </a:lnTo>
                <a:lnTo>
                  <a:pt x="1669817" y="617462"/>
                </a:lnTo>
                <a:lnTo>
                  <a:pt x="1681322" y="662500"/>
                </a:lnTo>
                <a:lnTo>
                  <a:pt x="1690395" y="708461"/>
                </a:lnTo>
                <a:lnTo>
                  <a:pt x="1696965" y="755271"/>
                </a:lnTo>
                <a:lnTo>
                  <a:pt x="1700960" y="802859"/>
                </a:lnTo>
                <a:lnTo>
                  <a:pt x="1702308" y="851154"/>
                </a:lnTo>
                <a:lnTo>
                  <a:pt x="1700960" y="899448"/>
                </a:lnTo>
                <a:lnTo>
                  <a:pt x="1696965" y="947036"/>
                </a:lnTo>
                <a:lnTo>
                  <a:pt x="1690395" y="993846"/>
                </a:lnTo>
                <a:lnTo>
                  <a:pt x="1681322" y="1039807"/>
                </a:lnTo>
                <a:lnTo>
                  <a:pt x="1669817" y="1084845"/>
                </a:lnTo>
                <a:lnTo>
                  <a:pt x="1655952" y="1128890"/>
                </a:lnTo>
                <a:lnTo>
                  <a:pt x="1639799" y="1171869"/>
                </a:lnTo>
                <a:lnTo>
                  <a:pt x="1621431" y="1213711"/>
                </a:lnTo>
                <a:lnTo>
                  <a:pt x="1600919" y="1254343"/>
                </a:lnTo>
                <a:lnTo>
                  <a:pt x="1578334" y="1293694"/>
                </a:lnTo>
                <a:lnTo>
                  <a:pt x="1553750" y="1331692"/>
                </a:lnTo>
                <a:lnTo>
                  <a:pt x="1527237" y="1368265"/>
                </a:lnTo>
                <a:lnTo>
                  <a:pt x="1498868" y="1403341"/>
                </a:lnTo>
                <a:lnTo>
                  <a:pt x="1468714" y="1436848"/>
                </a:lnTo>
                <a:lnTo>
                  <a:pt x="1436848" y="1468714"/>
                </a:lnTo>
                <a:lnTo>
                  <a:pt x="1403341" y="1498868"/>
                </a:lnTo>
                <a:lnTo>
                  <a:pt x="1368265" y="1527237"/>
                </a:lnTo>
                <a:lnTo>
                  <a:pt x="1331692" y="1553750"/>
                </a:lnTo>
                <a:lnTo>
                  <a:pt x="1293694" y="1578334"/>
                </a:lnTo>
                <a:lnTo>
                  <a:pt x="1254343" y="1600919"/>
                </a:lnTo>
                <a:lnTo>
                  <a:pt x="1213711" y="1621431"/>
                </a:lnTo>
                <a:lnTo>
                  <a:pt x="1171869" y="1639799"/>
                </a:lnTo>
                <a:lnTo>
                  <a:pt x="1128890" y="1655952"/>
                </a:lnTo>
                <a:lnTo>
                  <a:pt x="1084845" y="1669817"/>
                </a:lnTo>
                <a:lnTo>
                  <a:pt x="1039807" y="1681322"/>
                </a:lnTo>
                <a:lnTo>
                  <a:pt x="993846" y="1690395"/>
                </a:lnTo>
                <a:lnTo>
                  <a:pt x="947036" y="1696965"/>
                </a:lnTo>
                <a:lnTo>
                  <a:pt x="899448" y="1700960"/>
                </a:lnTo>
                <a:lnTo>
                  <a:pt x="851154" y="1702308"/>
                </a:lnTo>
                <a:lnTo>
                  <a:pt x="802854" y="1700960"/>
                </a:lnTo>
                <a:lnTo>
                  <a:pt x="755262" y="1696965"/>
                </a:lnTo>
                <a:lnTo>
                  <a:pt x="708448" y="1690395"/>
                </a:lnTo>
                <a:lnTo>
                  <a:pt x="662485" y="1681322"/>
                </a:lnTo>
                <a:lnTo>
                  <a:pt x="617444" y="1669817"/>
                </a:lnTo>
                <a:lnTo>
                  <a:pt x="573397" y="1655952"/>
                </a:lnTo>
                <a:lnTo>
                  <a:pt x="530417" y="1639799"/>
                </a:lnTo>
                <a:lnTo>
                  <a:pt x="488574" y="1621431"/>
                </a:lnTo>
                <a:lnTo>
                  <a:pt x="447941" y="1600919"/>
                </a:lnTo>
                <a:lnTo>
                  <a:pt x="408590" y="1578334"/>
                </a:lnTo>
                <a:lnTo>
                  <a:pt x="370593" y="1553750"/>
                </a:lnTo>
                <a:lnTo>
                  <a:pt x="334020" y="1527237"/>
                </a:lnTo>
                <a:lnTo>
                  <a:pt x="298945" y="1498868"/>
                </a:lnTo>
                <a:lnTo>
                  <a:pt x="265439" y="1468714"/>
                </a:lnTo>
                <a:lnTo>
                  <a:pt x="233574" y="1436848"/>
                </a:lnTo>
                <a:lnTo>
                  <a:pt x="203422" y="1403341"/>
                </a:lnTo>
                <a:lnTo>
                  <a:pt x="175055" y="1368265"/>
                </a:lnTo>
                <a:lnTo>
                  <a:pt x="148543" y="1331692"/>
                </a:lnTo>
                <a:lnTo>
                  <a:pt x="123961" y="1293694"/>
                </a:lnTo>
                <a:lnTo>
                  <a:pt x="101378" y="1254343"/>
                </a:lnTo>
                <a:lnTo>
                  <a:pt x="80868" y="1213711"/>
                </a:lnTo>
                <a:lnTo>
                  <a:pt x="62501" y="1171869"/>
                </a:lnTo>
                <a:lnTo>
                  <a:pt x="46350" y="1128890"/>
                </a:lnTo>
                <a:lnTo>
                  <a:pt x="32487" y="1084845"/>
                </a:lnTo>
                <a:lnTo>
                  <a:pt x="20983" y="1039807"/>
                </a:lnTo>
                <a:lnTo>
                  <a:pt x="11910" y="993846"/>
                </a:lnTo>
                <a:lnTo>
                  <a:pt x="5341" y="947036"/>
                </a:lnTo>
                <a:lnTo>
                  <a:pt x="1347" y="899448"/>
                </a:lnTo>
                <a:lnTo>
                  <a:pt x="0" y="851154"/>
                </a:lnTo>
                <a:close/>
              </a:path>
            </a:pathLst>
          </a:custGeom>
          <a:ln w="27432">
            <a:solidFill>
              <a:srgbClr val="FFF6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72212" y="1045463"/>
            <a:ext cx="1155192" cy="115061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87319" y="1050633"/>
            <a:ext cx="1116813" cy="111147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87319" y="1050633"/>
            <a:ext cx="1116965" cy="1111885"/>
          </a:xfrm>
          <a:custGeom>
            <a:avLst/>
            <a:gdLst/>
            <a:ahLst/>
            <a:cxnLst/>
            <a:rect l="l" t="t" r="r" b="b"/>
            <a:pathLst>
              <a:path w="1116965" h="1111885">
                <a:moveTo>
                  <a:pt x="118496" y="204634"/>
                </a:moveTo>
                <a:lnTo>
                  <a:pt x="149785" y="168741"/>
                </a:lnTo>
                <a:lnTo>
                  <a:pt x="183515" y="136234"/>
                </a:lnTo>
                <a:lnTo>
                  <a:pt x="219451" y="107137"/>
                </a:lnTo>
                <a:lnTo>
                  <a:pt x="257356" y="81474"/>
                </a:lnTo>
                <a:lnTo>
                  <a:pt x="296996" y="59270"/>
                </a:lnTo>
                <a:lnTo>
                  <a:pt x="338135" y="40547"/>
                </a:lnTo>
                <a:lnTo>
                  <a:pt x="380538" y="25331"/>
                </a:lnTo>
                <a:lnTo>
                  <a:pt x="423971" y="13644"/>
                </a:lnTo>
                <a:lnTo>
                  <a:pt x="468196" y="5510"/>
                </a:lnTo>
                <a:lnTo>
                  <a:pt x="512980" y="954"/>
                </a:lnTo>
                <a:lnTo>
                  <a:pt x="558087" y="0"/>
                </a:lnTo>
                <a:lnTo>
                  <a:pt x="603281" y="2670"/>
                </a:lnTo>
                <a:lnTo>
                  <a:pt x="648327" y="8990"/>
                </a:lnTo>
                <a:lnTo>
                  <a:pt x="692991" y="18983"/>
                </a:lnTo>
                <a:lnTo>
                  <a:pt x="737036" y="32672"/>
                </a:lnTo>
                <a:lnTo>
                  <a:pt x="780227" y="50083"/>
                </a:lnTo>
                <a:lnTo>
                  <a:pt x="822330" y="71238"/>
                </a:lnTo>
                <a:lnTo>
                  <a:pt x="863108" y="96162"/>
                </a:lnTo>
                <a:lnTo>
                  <a:pt x="902327" y="124878"/>
                </a:lnTo>
                <a:lnTo>
                  <a:pt x="939023" y="156757"/>
                </a:lnTo>
                <a:lnTo>
                  <a:pt x="972365" y="190998"/>
                </a:lnTo>
                <a:lnTo>
                  <a:pt x="1002325" y="227366"/>
                </a:lnTo>
                <a:lnTo>
                  <a:pt x="1028874" y="265625"/>
                </a:lnTo>
                <a:lnTo>
                  <a:pt x="1051985" y="305541"/>
                </a:lnTo>
                <a:lnTo>
                  <a:pt x="1071626" y="346879"/>
                </a:lnTo>
                <a:lnTo>
                  <a:pt x="1087772" y="389404"/>
                </a:lnTo>
                <a:lnTo>
                  <a:pt x="1100392" y="432881"/>
                </a:lnTo>
                <a:lnTo>
                  <a:pt x="1109458" y="477076"/>
                </a:lnTo>
                <a:lnTo>
                  <a:pt x="1114941" y="521754"/>
                </a:lnTo>
                <a:lnTo>
                  <a:pt x="1116813" y="566679"/>
                </a:lnTo>
                <a:lnTo>
                  <a:pt x="1115044" y="611617"/>
                </a:lnTo>
                <a:lnTo>
                  <a:pt x="1109608" y="656333"/>
                </a:lnTo>
                <a:lnTo>
                  <a:pt x="1100473" y="700593"/>
                </a:lnTo>
                <a:lnTo>
                  <a:pt x="1087613" y="744160"/>
                </a:lnTo>
                <a:lnTo>
                  <a:pt x="1070998" y="786801"/>
                </a:lnTo>
                <a:lnTo>
                  <a:pt x="1050600" y="828281"/>
                </a:lnTo>
                <a:lnTo>
                  <a:pt x="1026390" y="868365"/>
                </a:lnTo>
                <a:lnTo>
                  <a:pt x="998339" y="906817"/>
                </a:lnTo>
                <a:lnTo>
                  <a:pt x="967050" y="942710"/>
                </a:lnTo>
                <a:lnTo>
                  <a:pt x="933320" y="975218"/>
                </a:lnTo>
                <a:lnTo>
                  <a:pt x="897385" y="1004315"/>
                </a:lnTo>
                <a:lnTo>
                  <a:pt x="859481" y="1029978"/>
                </a:lnTo>
                <a:lnTo>
                  <a:pt x="819841" y="1052184"/>
                </a:lnTo>
                <a:lnTo>
                  <a:pt x="778703" y="1070908"/>
                </a:lnTo>
                <a:lnTo>
                  <a:pt x="736300" y="1086127"/>
                </a:lnTo>
                <a:lnTo>
                  <a:pt x="692869" y="1097817"/>
                </a:lnTo>
                <a:lnTo>
                  <a:pt x="648644" y="1105954"/>
                </a:lnTo>
                <a:lnTo>
                  <a:pt x="603860" y="1110515"/>
                </a:lnTo>
                <a:lnTo>
                  <a:pt x="558754" y="1111476"/>
                </a:lnTo>
                <a:lnTo>
                  <a:pt x="513560" y="1108813"/>
                </a:lnTo>
                <a:lnTo>
                  <a:pt x="468514" y="1102502"/>
                </a:lnTo>
                <a:lnTo>
                  <a:pt x="423850" y="1092519"/>
                </a:lnTo>
                <a:lnTo>
                  <a:pt x="379804" y="1078841"/>
                </a:lnTo>
                <a:lnTo>
                  <a:pt x="336612" y="1061444"/>
                </a:lnTo>
                <a:lnTo>
                  <a:pt x="294508" y="1040304"/>
                </a:lnTo>
                <a:lnTo>
                  <a:pt x="253729" y="1015397"/>
                </a:lnTo>
                <a:lnTo>
                  <a:pt x="214508" y="986700"/>
                </a:lnTo>
                <a:lnTo>
                  <a:pt x="177812" y="954821"/>
                </a:lnTo>
                <a:lnTo>
                  <a:pt x="144469" y="920580"/>
                </a:lnTo>
                <a:lnTo>
                  <a:pt x="114507" y="884212"/>
                </a:lnTo>
                <a:lnTo>
                  <a:pt x="87955" y="845952"/>
                </a:lnTo>
                <a:lnTo>
                  <a:pt x="64842" y="806035"/>
                </a:lnTo>
                <a:lnTo>
                  <a:pt x="45198" y="764695"/>
                </a:lnTo>
                <a:lnTo>
                  <a:pt x="29049" y="722168"/>
                </a:lnTo>
                <a:lnTo>
                  <a:pt x="16427" y="678687"/>
                </a:lnTo>
                <a:lnTo>
                  <a:pt x="7358" y="634488"/>
                </a:lnTo>
                <a:lnTo>
                  <a:pt x="1873" y="589806"/>
                </a:lnTo>
                <a:lnTo>
                  <a:pt x="0" y="544874"/>
                </a:lnTo>
                <a:lnTo>
                  <a:pt x="1767" y="499929"/>
                </a:lnTo>
                <a:lnTo>
                  <a:pt x="7203" y="455204"/>
                </a:lnTo>
                <a:lnTo>
                  <a:pt x="16338" y="410935"/>
                </a:lnTo>
                <a:lnTo>
                  <a:pt x="29200" y="367355"/>
                </a:lnTo>
                <a:lnTo>
                  <a:pt x="45818" y="324701"/>
                </a:lnTo>
                <a:lnTo>
                  <a:pt x="66221" y="283206"/>
                </a:lnTo>
                <a:lnTo>
                  <a:pt x="90437" y="243105"/>
                </a:lnTo>
                <a:lnTo>
                  <a:pt x="118496" y="204634"/>
                </a:lnTo>
                <a:close/>
              </a:path>
              <a:path w="1116965" h="1111885">
                <a:moveTo>
                  <a:pt x="220477" y="286041"/>
                </a:moveTo>
                <a:lnTo>
                  <a:pt x="193856" y="323455"/>
                </a:lnTo>
                <a:lnTo>
                  <a:pt x="171955" y="362810"/>
                </a:lnTo>
                <a:lnTo>
                  <a:pt x="154729" y="403741"/>
                </a:lnTo>
                <a:lnTo>
                  <a:pt x="142131" y="445881"/>
                </a:lnTo>
                <a:lnTo>
                  <a:pt x="134116" y="488865"/>
                </a:lnTo>
                <a:lnTo>
                  <a:pt x="130638" y="532328"/>
                </a:lnTo>
                <a:lnTo>
                  <a:pt x="131651" y="575903"/>
                </a:lnTo>
                <a:lnTo>
                  <a:pt x="137108" y="619227"/>
                </a:lnTo>
                <a:lnTo>
                  <a:pt x="146964" y="661933"/>
                </a:lnTo>
                <a:lnTo>
                  <a:pt x="161173" y="703655"/>
                </a:lnTo>
                <a:lnTo>
                  <a:pt x="179689" y="744028"/>
                </a:lnTo>
                <a:lnTo>
                  <a:pt x="202465" y="782686"/>
                </a:lnTo>
                <a:lnTo>
                  <a:pt x="229457" y="819265"/>
                </a:lnTo>
                <a:lnTo>
                  <a:pt x="260618" y="853397"/>
                </a:lnTo>
                <a:lnTo>
                  <a:pt x="295902" y="884719"/>
                </a:lnTo>
                <a:lnTo>
                  <a:pt x="334265" y="912179"/>
                </a:lnTo>
                <a:lnTo>
                  <a:pt x="374453" y="934995"/>
                </a:lnTo>
                <a:lnTo>
                  <a:pt x="416101" y="953204"/>
                </a:lnTo>
                <a:lnTo>
                  <a:pt x="458841" y="966841"/>
                </a:lnTo>
                <a:lnTo>
                  <a:pt x="502308" y="975943"/>
                </a:lnTo>
                <a:lnTo>
                  <a:pt x="546136" y="980546"/>
                </a:lnTo>
                <a:lnTo>
                  <a:pt x="589957" y="980687"/>
                </a:lnTo>
                <a:lnTo>
                  <a:pt x="633406" y="976403"/>
                </a:lnTo>
                <a:lnTo>
                  <a:pt x="676117" y="967728"/>
                </a:lnTo>
                <a:lnTo>
                  <a:pt x="717723" y="954701"/>
                </a:lnTo>
                <a:lnTo>
                  <a:pt x="757858" y="937356"/>
                </a:lnTo>
                <a:lnTo>
                  <a:pt x="796155" y="915731"/>
                </a:lnTo>
                <a:lnTo>
                  <a:pt x="832248" y="889862"/>
                </a:lnTo>
                <a:lnTo>
                  <a:pt x="865771" y="859785"/>
                </a:lnTo>
                <a:lnTo>
                  <a:pt x="896358" y="825537"/>
                </a:lnTo>
                <a:lnTo>
                  <a:pt x="922982" y="788101"/>
                </a:lnTo>
                <a:lnTo>
                  <a:pt x="944884" y="748730"/>
                </a:lnTo>
                <a:lnTo>
                  <a:pt x="962111" y="707789"/>
                </a:lnTo>
                <a:lnTo>
                  <a:pt x="974709" y="665643"/>
                </a:lnTo>
                <a:lnTo>
                  <a:pt x="982725" y="622657"/>
                </a:lnTo>
                <a:lnTo>
                  <a:pt x="986203" y="579196"/>
                </a:lnTo>
                <a:lnTo>
                  <a:pt x="985191" y="535624"/>
                </a:lnTo>
                <a:lnTo>
                  <a:pt x="979734" y="492307"/>
                </a:lnTo>
                <a:lnTo>
                  <a:pt x="969878" y="449609"/>
                </a:lnTo>
                <a:lnTo>
                  <a:pt x="955669" y="407895"/>
                </a:lnTo>
                <a:lnTo>
                  <a:pt x="937154" y="367530"/>
                </a:lnTo>
                <a:lnTo>
                  <a:pt x="914378" y="328880"/>
                </a:lnTo>
                <a:lnTo>
                  <a:pt x="887387" y="292308"/>
                </a:lnTo>
                <a:lnTo>
                  <a:pt x="856228" y="258179"/>
                </a:lnTo>
                <a:lnTo>
                  <a:pt x="820946" y="226859"/>
                </a:lnTo>
                <a:lnTo>
                  <a:pt x="782581" y="199399"/>
                </a:lnTo>
                <a:lnTo>
                  <a:pt x="742390" y="176583"/>
                </a:lnTo>
                <a:lnTo>
                  <a:pt x="700741" y="158375"/>
                </a:lnTo>
                <a:lnTo>
                  <a:pt x="657999" y="144737"/>
                </a:lnTo>
                <a:lnTo>
                  <a:pt x="614531" y="135635"/>
                </a:lnTo>
                <a:lnTo>
                  <a:pt x="570702" y="131032"/>
                </a:lnTo>
                <a:lnTo>
                  <a:pt x="526880" y="130891"/>
                </a:lnTo>
                <a:lnTo>
                  <a:pt x="483430" y="135175"/>
                </a:lnTo>
                <a:lnTo>
                  <a:pt x="440719" y="143850"/>
                </a:lnTo>
                <a:lnTo>
                  <a:pt x="399113" y="156877"/>
                </a:lnTo>
                <a:lnTo>
                  <a:pt x="358978" y="174222"/>
                </a:lnTo>
                <a:lnTo>
                  <a:pt x="320681" y="195847"/>
                </a:lnTo>
                <a:lnTo>
                  <a:pt x="284587" y="221716"/>
                </a:lnTo>
                <a:lnTo>
                  <a:pt x="251064" y="251793"/>
                </a:lnTo>
                <a:lnTo>
                  <a:pt x="220477" y="286041"/>
                </a:lnTo>
                <a:close/>
              </a:path>
            </a:pathLst>
          </a:custGeom>
          <a:ln w="7349">
            <a:solidFill>
              <a:srgbClr val="C6B7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13460" y="0"/>
            <a:ext cx="8130540" cy="6858000"/>
          </a:xfrm>
          <a:custGeom>
            <a:avLst/>
            <a:gdLst/>
            <a:ahLst/>
            <a:cxnLst/>
            <a:rect l="l" t="t" r="r" b="b"/>
            <a:pathLst>
              <a:path w="8130540" h="6858000">
                <a:moveTo>
                  <a:pt x="8130540" y="0"/>
                </a:moveTo>
                <a:lnTo>
                  <a:pt x="0" y="0"/>
                </a:lnTo>
                <a:lnTo>
                  <a:pt x="0" y="6858000"/>
                </a:lnTo>
                <a:lnTo>
                  <a:pt x="8130540" y="6858000"/>
                </a:lnTo>
                <a:lnTo>
                  <a:pt x="81305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935736" y="0"/>
            <a:ext cx="155447" cy="685799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014983" y="0"/>
            <a:ext cx="73660" cy="6858000"/>
          </a:xfrm>
          <a:custGeom>
            <a:avLst/>
            <a:gdLst/>
            <a:ahLst/>
            <a:cxnLst/>
            <a:rect l="l" t="t" r="r" b="b"/>
            <a:pathLst>
              <a:path w="73659" h="6858000">
                <a:moveTo>
                  <a:pt x="73152" y="0"/>
                </a:moveTo>
                <a:lnTo>
                  <a:pt x="0" y="0"/>
                </a:lnTo>
                <a:lnTo>
                  <a:pt x="0" y="6858000"/>
                </a:lnTo>
                <a:lnTo>
                  <a:pt x="73152" y="6858000"/>
                </a:lnTo>
                <a:lnTo>
                  <a:pt x="731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2044" y="165353"/>
            <a:ext cx="6699910" cy="1214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0" i="0">
                <a:solidFill>
                  <a:srgbClr val="56221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04289" y="1390996"/>
            <a:ext cx="7324090" cy="4200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19057" y="6551583"/>
            <a:ext cx="24701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B5A787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pPr marL="38100">
                <a:lnSpc>
                  <a:spcPts val="1425"/>
                </a:lnSpc>
              </a:pPr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21892" y="384047"/>
            <a:ext cx="6007735" cy="1746885"/>
            <a:chOff x="921892" y="384047"/>
            <a:chExt cx="6007735" cy="1746885"/>
          </a:xfrm>
        </p:grpSpPr>
        <p:sp>
          <p:nvSpPr>
            <p:cNvPr id="3" name="object 3"/>
            <p:cNvSpPr/>
            <p:nvPr/>
          </p:nvSpPr>
          <p:spPr>
            <a:xfrm>
              <a:off x="922781" y="1415034"/>
              <a:ext cx="210312" cy="2103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21892" y="1339595"/>
              <a:ext cx="304927" cy="2866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09471" y="384047"/>
              <a:ext cx="5820156" cy="11369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09471" y="993647"/>
              <a:ext cx="3788664" cy="11369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36369" y="525906"/>
            <a:ext cx="502221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3A1D15"/>
                </a:solidFill>
              </a:rPr>
              <a:t>International</a:t>
            </a:r>
            <a:r>
              <a:rPr sz="4000" spc="-10" dirty="0">
                <a:solidFill>
                  <a:srgbClr val="3A1D15"/>
                </a:solidFill>
              </a:rPr>
              <a:t> </a:t>
            </a:r>
            <a:r>
              <a:rPr sz="4000" spc="-5" dirty="0">
                <a:solidFill>
                  <a:srgbClr val="3A1D15"/>
                </a:solidFill>
              </a:rPr>
              <a:t>Business  Management</a:t>
            </a:r>
            <a:endParaRPr sz="4000"/>
          </a:p>
        </p:txBody>
      </p:sp>
      <p:grpSp>
        <p:nvGrpSpPr>
          <p:cNvPr id="8" name="object 8"/>
          <p:cNvGrpSpPr/>
          <p:nvPr/>
        </p:nvGrpSpPr>
        <p:grpSpPr>
          <a:xfrm>
            <a:off x="1117091" y="2215895"/>
            <a:ext cx="7481570" cy="1705610"/>
            <a:chOff x="1117091" y="2215895"/>
            <a:chExt cx="7481570" cy="1705610"/>
          </a:xfrm>
        </p:grpSpPr>
        <p:sp>
          <p:nvSpPr>
            <p:cNvPr id="9" name="object 9"/>
            <p:cNvSpPr/>
            <p:nvPr/>
          </p:nvSpPr>
          <p:spPr>
            <a:xfrm>
              <a:off x="1117091" y="2215895"/>
              <a:ext cx="7481316" cy="111099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17091" y="2810255"/>
              <a:ext cx="3089148" cy="111099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436369" y="2354960"/>
            <a:ext cx="6699884" cy="1214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900" spc="-5" dirty="0">
                <a:solidFill>
                  <a:srgbClr val="001F5F"/>
                </a:solidFill>
                <a:latin typeface="Arial"/>
                <a:cs typeface="Arial"/>
              </a:rPr>
              <a:t>Unit </a:t>
            </a:r>
            <a:r>
              <a:rPr sz="3900" dirty="0">
                <a:solidFill>
                  <a:srgbClr val="001F5F"/>
                </a:solidFill>
                <a:latin typeface="Arial"/>
                <a:cs typeface="Arial"/>
              </a:rPr>
              <a:t>2: </a:t>
            </a:r>
            <a:r>
              <a:rPr sz="3900" spc="-5" dirty="0">
                <a:solidFill>
                  <a:srgbClr val="001F5F"/>
                </a:solidFill>
                <a:latin typeface="Arial"/>
                <a:cs typeface="Arial"/>
              </a:rPr>
              <a:t>International </a:t>
            </a:r>
            <a:r>
              <a:rPr sz="3900" spc="-30" dirty="0">
                <a:solidFill>
                  <a:srgbClr val="001F5F"/>
                </a:solidFill>
                <a:latin typeface="Arial"/>
                <a:cs typeface="Arial"/>
              </a:rPr>
              <a:t>Trade </a:t>
            </a:r>
            <a:r>
              <a:rPr sz="3900" spc="-5" dirty="0">
                <a:solidFill>
                  <a:srgbClr val="001F5F"/>
                </a:solidFill>
                <a:latin typeface="Arial"/>
                <a:cs typeface="Arial"/>
              </a:rPr>
              <a:t>and  </a:t>
            </a:r>
            <a:r>
              <a:rPr sz="3900" dirty="0">
                <a:solidFill>
                  <a:srgbClr val="001F5F"/>
                </a:solidFill>
                <a:latin typeface="Arial"/>
                <a:cs typeface="Arial"/>
              </a:rPr>
              <a:t>Investment</a:t>
            </a:r>
            <a:endParaRPr sz="39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761730" y="6551583"/>
            <a:ext cx="16129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5" dirty="0">
                <a:solidFill>
                  <a:srgbClr val="B5A787"/>
                </a:solidFill>
                <a:latin typeface="Arial"/>
                <a:cs typeface="Arial"/>
              </a:rPr>
              <a:pPr marL="38100">
                <a:lnSpc>
                  <a:spcPts val="1425"/>
                </a:lnSpc>
              </a:pPr>
              <a:t>1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80253" y="3513201"/>
            <a:ext cx="1255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fer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nc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80253" y="3979545"/>
            <a:ext cx="3074035" cy="766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1800" spc="-5" dirty="0">
                <a:latin typeface="Arial"/>
                <a:cs typeface="Arial"/>
              </a:rPr>
              <a:t>1.	International Business 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515"/>
              </a:spcBef>
            </a:pPr>
            <a:r>
              <a:rPr sz="1800" spc="-10" dirty="0">
                <a:latin typeface="Arial"/>
                <a:cs typeface="Arial"/>
              </a:rPr>
              <a:t>Aswathappa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80253" y="4912614"/>
            <a:ext cx="3720465" cy="1699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1800" spc="-5" dirty="0">
                <a:latin typeface="Arial"/>
                <a:cs typeface="Arial"/>
              </a:rPr>
              <a:t>2.	International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Business-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510"/>
              </a:spcBef>
            </a:pPr>
            <a:r>
              <a:rPr sz="1800" spc="-5" dirty="0">
                <a:latin typeface="Arial"/>
                <a:cs typeface="Arial"/>
              </a:rPr>
              <a:t>competing in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global market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469900" marR="417830">
              <a:lnSpc>
                <a:spcPct val="170000"/>
              </a:lnSpc>
            </a:pPr>
            <a:r>
              <a:rPr sz="1800" spc="-5" dirty="0">
                <a:latin typeface="Arial"/>
                <a:cs typeface="Arial"/>
              </a:rPr>
              <a:t>Charles </a:t>
            </a:r>
            <a:r>
              <a:rPr sz="1800" dirty="0">
                <a:latin typeface="Arial"/>
                <a:cs typeface="Arial"/>
              </a:rPr>
              <a:t>W </a:t>
            </a:r>
            <a:r>
              <a:rPr sz="1800" spc="-5" dirty="0">
                <a:latin typeface="Arial"/>
                <a:cs typeface="Arial"/>
              </a:rPr>
              <a:t>L Hill and Arun</a:t>
            </a:r>
            <a:r>
              <a:rPr sz="1800" spc="-1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  </a:t>
            </a:r>
            <a:r>
              <a:rPr sz="1800" spc="-5" dirty="0">
                <a:latin typeface="Arial"/>
                <a:cs typeface="Arial"/>
              </a:rPr>
              <a:t>Jain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397377" y="240868"/>
            <a:ext cx="23495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solidFill>
                  <a:srgbClr val="4F271C"/>
                </a:solidFill>
                <a:latin typeface="Arial"/>
                <a:cs typeface="Arial"/>
              </a:rPr>
              <a:t>Year </a:t>
            </a:r>
            <a:r>
              <a:rPr sz="1800" b="1" dirty="0">
                <a:solidFill>
                  <a:srgbClr val="4F271C"/>
                </a:solidFill>
                <a:latin typeface="Arial"/>
                <a:cs typeface="Arial"/>
              </a:rPr>
              <a:t>: II </a:t>
            </a:r>
            <a:r>
              <a:rPr sz="1800" b="1" spc="-10" dirty="0">
                <a:solidFill>
                  <a:srgbClr val="4F271C"/>
                </a:solidFill>
                <a:latin typeface="Arial"/>
                <a:cs typeface="Arial"/>
              </a:rPr>
              <a:t>Semester </a:t>
            </a:r>
            <a:r>
              <a:rPr sz="1800" b="1" dirty="0">
                <a:solidFill>
                  <a:srgbClr val="4F271C"/>
                </a:solidFill>
                <a:latin typeface="Arial"/>
                <a:cs typeface="Arial"/>
              </a:rPr>
              <a:t>:</a:t>
            </a:r>
            <a:r>
              <a:rPr sz="1800" b="1" spc="-10" dirty="0">
                <a:solidFill>
                  <a:srgbClr val="4F271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4F271C"/>
                </a:solidFill>
                <a:latin typeface="Arial"/>
                <a:cs typeface="Arial"/>
              </a:rPr>
              <a:t>IV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8576" y="0"/>
            <a:ext cx="5117592" cy="1069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50416" y="1346"/>
            <a:ext cx="441515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5" dirty="0"/>
              <a:t>Functions of</a:t>
            </a:r>
            <a:r>
              <a:rPr sz="4300" spc="-40" dirty="0"/>
              <a:t> </a:t>
            </a:r>
            <a:r>
              <a:rPr sz="4300" spc="-30" dirty="0"/>
              <a:t>WTO</a:t>
            </a:r>
            <a:endParaRPr sz="43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pPr marL="38100">
                <a:lnSpc>
                  <a:spcPts val="1425"/>
                </a:lnSpc>
              </a:pPr>
              <a:t>10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5709920" y="918210"/>
            <a:ext cx="28549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59560" algn="l"/>
                <a:tab pos="2219325" algn="l"/>
              </a:tabLst>
            </a:pPr>
            <a:r>
              <a:rPr sz="2200" spc="-5" dirty="0">
                <a:latin typeface="Arial"/>
                <a:cs typeface="Arial"/>
              </a:rPr>
              <a:t>multilateral	and	pluri-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8438" y="749960"/>
            <a:ext cx="451866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910" marR="5080" indent="-283845">
              <a:lnSpc>
                <a:spcPct val="150000"/>
              </a:lnSpc>
              <a:spcBef>
                <a:spcPts val="100"/>
              </a:spcBef>
              <a:tabLst>
                <a:tab pos="295910" algn="l"/>
                <a:tab pos="2183130" algn="l"/>
                <a:tab pos="2842895" algn="l"/>
              </a:tabLst>
            </a:pPr>
            <a:r>
              <a:rPr sz="1750" spc="-450" dirty="0">
                <a:solidFill>
                  <a:srgbClr val="3891A7"/>
                </a:solidFill>
                <a:latin typeface="Arial"/>
                <a:cs typeface="Arial"/>
              </a:rPr>
              <a:t>	</a:t>
            </a:r>
            <a:r>
              <a:rPr sz="2200" spc="-5" dirty="0">
                <a:latin typeface="Arial"/>
                <a:cs typeface="Arial"/>
              </a:rPr>
              <a:t>Admin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ster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ng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and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1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mp</a:t>
            </a:r>
            <a:r>
              <a:rPr sz="2200" spc="5" dirty="0">
                <a:latin typeface="Arial"/>
                <a:cs typeface="Arial"/>
              </a:rPr>
              <a:t>l</a:t>
            </a:r>
            <a:r>
              <a:rPr sz="2200" spc="-5" dirty="0">
                <a:latin typeface="Arial"/>
                <a:cs typeface="Arial"/>
              </a:rPr>
              <a:t>ement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ng  lateral trade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agreements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8438" y="2000504"/>
            <a:ext cx="6621145" cy="4414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95"/>
              </a:spcBef>
              <a:buClr>
                <a:srgbClr val="3891A7"/>
              </a:buClr>
              <a:buSzPct val="79545"/>
              <a:buChar char=""/>
              <a:tabLst>
                <a:tab pos="295910" algn="l"/>
                <a:tab pos="296545" algn="l"/>
              </a:tabLst>
            </a:pPr>
            <a:r>
              <a:rPr sz="2200" spc="-5" dirty="0">
                <a:latin typeface="Arial"/>
                <a:cs typeface="Arial"/>
              </a:rPr>
              <a:t>Acting as a forum for multilateral trade</a:t>
            </a:r>
            <a:r>
              <a:rPr sz="2200" spc="16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negotiations</a:t>
            </a:r>
            <a:endParaRPr sz="2200">
              <a:latin typeface="Arial"/>
              <a:cs typeface="Arial"/>
            </a:endParaRPr>
          </a:p>
          <a:p>
            <a:pPr marL="295910" indent="-283845">
              <a:lnSpc>
                <a:spcPct val="100000"/>
              </a:lnSpc>
              <a:spcBef>
                <a:spcPts val="1920"/>
              </a:spcBef>
              <a:buClr>
                <a:srgbClr val="3891A7"/>
              </a:buClr>
              <a:buSzPct val="79545"/>
              <a:buChar char=""/>
              <a:tabLst>
                <a:tab pos="295910" algn="l"/>
                <a:tab pos="296545" algn="l"/>
              </a:tabLst>
            </a:pPr>
            <a:r>
              <a:rPr sz="2200" spc="-5" dirty="0">
                <a:latin typeface="Arial"/>
                <a:cs typeface="Arial"/>
              </a:rPr>
              <a:t>Seeking to resolve trade</a:t>
            </a:r>
            <a:r>
              <a:rPr sz="2200" spc="4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disputes</a:t>
            </a:r>
            <a:endParaRPr sz="2200">
              <a:latin typeface="Arial"/>
              <a:cs typeface="Arial"/>
            </a:endParaRPr>
          </a:p>
          <a:p>
            <a:pPr marL="295910" indent="-283845">
              <a:lnSpc>
                <a:spcPct val="100000"/>
              </a:lnSpc>
              <a:spcBef>
                <a:spcPts val="1920"/>
              </a:spcBef>
              <a:buClr>
                <a:srgbClr val="3891A7"/>
              </a:buClr>
              <a:buSzPct val="79545"/>
              <a:buChar char=""/>
              <a:tabLst>
                <a:tab pos="295910" algn="l"/>
                <a:tab pos="296545" algn="l"/>
              </a:tabLst>
            </a:pPr>
            <a:r>
              <a:rPr sz="2200" spc="-5" dirty="0">
                <a:latin typeface="Arial"/>
                <a:cs typeface="Arial"/>
              </a:rPr>
              <a:t>Overseeing national trade</a:t>
            </a:r>
            <a:r>
              <a:rPr sz="2200" spc="5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policies</a:t>
            </a:r>
            <a:endParaRPr sz="2200">
              <a:latin typeface="Arial"/>
              <a:cs typeface="Arial"/>
            </a:endParaRPr>
          </a:p>
          <a:p>
            <a:pPr marL="295910" indent="-283845">
              <a:lnSpc>
                <a:spcPct val="100000"/>
              </a:lnSpc>
              <a:spcBef>
                <a:spcPts val="1920"/>
              </a:spcBef>
              <a:buClr>
                <a:srgbClr val="3891A7"/>
              </a:buClr>
              <a:buSzPct val="79545"/>
              <a:buChar char=""/>
              <a:tabLst>
                <a:tab pos="295910" algn="l"/>
                <a:tab pos="296545" algn="l"/>
              </a:tabLst>
            </a:pPr>
            <a:r>
              <a:rPr sz="2200" spc="-5" dirty="0">
                <a:latin typeface="Arial"/>
                <a:cs typeface="Arial"/>
              </a:rPr>
              <a:t>Co-operating with other international</a:t>
            </a:r>
            <a:r>
              <a:rPr sz="2200" spc="9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agencies</a:t>
            </a:r>
            <a:endParaRPr sz="2200">
              <a:latin typeface="Arial"/>
              <a:cs typeface="Arial"/>
            </a:endParaRPr>
          </a:p>
          <a:p>
            <a:pPr marL="295910" indent="-283845">
              <a:lnSpc>
                <a:spcPct val="100000"/>
              </a:lnSpc>
              <a:spcBef>
                <a:spcPts val="1920"/>
              </a:spcBef>
              <a:buClr>
                <a:srgbClr val="3891A7"/>
              </a:buClr>
              <a:buSzPct val="79545"/>
              <a:buChar char=""/>
              <a:tabLst>
                <a:tab pos="295910" algn="l"/>
                <a:tab pos="296545" algn="l"/>
              </a:tabLst>
            </a:pPr>
            <a:r>
              <a:rPr sz="2200" spc="-5" dirty="0">
                <a:latin typeface="Arial"/>
                <a:cs typeface="Arial"/>
              </a:rPr>
              <a:t>Maintaining trade related</a:t>
            </a:r>
            <a:r>
              <a:rPr sz="2200" spc="6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database</a:t>
            </a:r>
            <a:endParaRPr sz="2200">
              <a:latin typeface="Arial"/>
              <a:cs typeface="Arial"/>
            </a:endParaRPr>
          </a:p>
          <a:p>
            <a:pPr marL="295910" indent="-283845">
              <a:lnSpc>
                <a:spcPct val="100000"/>
              </a:lnSpc>
              <a:spcBef>
                <a:spcPts val="1920"/>
              </a:spcBef>
              <a:buClr>
                <a:srgbClr val="3891A7"/>
              </a:buClr>
              <a:buSzPct val="79545"/>
              <a:buChar char=""/>
              <a:tabLst>
                <a:tab pos="295910" algn="l"/>
                <a:tab pos="296545" algn="l"/>
              </a:tabLst>
            </a:pPr>
            <a:r>
              <a:rPr sz="2200" spc="-5" dirty="0">
                <a:latin typeface="Arial"/>
                <a:cs typeface="Arial"/>
              </a:rPr>
              <a:t>Acting as a watchdog of international</a:t>
            </a:r>
            <a:r>
              <a:rPr sz="2200" spc="6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trade</a:t>
            </a:r>
            <a:endParaRPr sz="2200">
              <a:latin typeface="Arial"/>
              <a:cs typeface="Arial"/>
            </a:endParaRPr>
          </a:p>
          <a:p>
            <a:pPr marL="295910" indent="-283845">
              <a:lnSpc>
                <a:spcPct val="100000"/>
              </a:lnSpc>
              <a:spcBef>
                <a:spcPts val="1925"/>
              </a:spcBef>
              <a:buClr>
                <a:srgbClr val="3891A7"/>
              </a:buClr>
              <a:buSzPct val="79545"/>
              <a:buChar char=""/>
              <a:tabLst>
                <a:tab pos="295910" algn="l"/>
                <a:tab pos="296545" algn="l"/>
              </a:tabLst>
            </a:pPr>
            <a:r>
              <a:rPr sz="2200" spc="-5" dirty="0">
                <a:latin typeface="Arial"/>
                <a:cs typeface="Arial"/>
              </a:rPr>
              <a:t>Acting as management consultant for world</a:t>
            </a:r>
            <a:r>
              <a:rPr sz="2200" spc="1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trade</a:t>
            </a:r>
            <a:endParaRPr sz="2200">
              <a:latin typeface="Arial"/>
              <a:cs typeface="Arial"/>
            </a:endParaRPr>
          </a:p>
          <a:p>
            <a:pPr marL="295910" indent="-283845">
              <a:lnSpc>
                <a:spcPct val="100000"/>
              </a:lnSpc>
              <a:spcBef>
                <a:spcPts val="1920"/>
              </a:spcBef>
              <a:buClr>
                <a:srgbClr val="3891A7"/>
              </a:buClr>
              <a:buSzPct val="79545"/>
              <a:buChar char=""/>
              <a:tabLst>
                <a:tab pos="295910" algn="l"/>
                <a:tab pos="296545" algn="l"/>
              </a:tabLst>
            </a:pPr>
            <a:r>
              <a:rPr sz="2200" spc="-30" dirty="0">
                <a:latin typeface="Arial"/>
                <a:cs typeface="Arial"/>
              </a:rPr>
              <a:t>Technical </a:t>
            </a:r>
            <a:r>
              <a:rPr sz="2200" spc="-5" dirty="0">
                <a:latin typeface="Arial"/>
                <a:cs typeface="Arial"/>
              </a:rPr>
              <a:t>assistance for developing</a:t>
            </a:r>
            <a:r>
              <a:rPr sz="2200" spc="8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countries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6948" y="0"/>
            <a:ext cx="4611624" cy="12131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79093" y="144525"/>
            <a:ext cx="390969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85" dirty="0"/>
              <a:t>GATT </a:t>
            </a:r>
            <a:r>
              <a:rPr sz="4300" spc="-5" dirty="0"/>
              <a:t>and</a:t>
            </a:r>
            <a:r>
              <a:rPr sz="4300" spc="-75" dirty="0"/>
              <a:t> </a:t>
            </a:r>
            <a:r>
              <a:rPr sz="4300" spc="-25" dirty="0"/>
              <a:t>WTO</a:t>
            </a:r>
            <a:endParaRPr sz="43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pPr marL="38100">
                <a:lnSpc>
                  <a:spcPts val="1425"/>
                </a:lnSpc>
              </a:pPr>
              <a:t>11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1161389" y="1033399"/>
            <a:ext cx="7581900" cy="5010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910" marR="93345" indent="-283845">
              <a:lnSpc>
                <a:spcPct val="130000"/>
              </a:lnSpc>
              <a:spcBef>
                <a:spcPts val="100"/>
              </a:spcBef>
              <a:buClr>
                <a:srgbClr val="3891A7"/>
              </a:buClr>
              <a:buSzPct val="80000"/>
              <a:buChar char=""/>
              <a:tabLst>
                <a:tab pos="296545" algn="l"/>
              </a:tabLst>
            </a:pPr>
            <a:r>
              <a:rPr sz="3000" dirty="0">
                <a:latin typeface="Arial"/>
                <a:cs typeface="Arial"/>
              </a:rPr>
              <a:t>The </a:t>
            </a:r>
            <a:r>
              <a:rPr sz="3000" spc="-60" dirty="0">
                <a:latin typeface="Arial"/>
                <a:cs typeface="Arial"/>
              </a:rPr>
              <a:t>GATT </a:t>
            </a:r>
            <a:r>
              <a:rPr sz="3000" dirty="0">
                <a:latin typeface="Arial"/>
                <a:cs typeface="Arial"/>
              </a:rPr>
              <a:t>was </a:t>
            </a:r>
            <a:r>
              <a:rPr sz="3000" spc="-5" dirty="0">
                <a:latin typeface="Arial"/>
                <a:cs typeface="Arial"/>
              </a:rPr>
              <a:t>a </a:t>
            </a:r>
            <a:r>
              <a:rPr sz="3000" dirty="0">
                <a:latin typeface="Arial"/>
                <a:cs typeface="Arial"/>
              </a:rPr>
              <a:t>set of </a:t>
            </a:r>
            <a:r>
              <a:rPr sz="3000" spc="-5" dirty="0">
                <a:latin typeface="Arial"/>
                <a:cs typeface="Arial"/>
              </a:rPr>
              <a:t>rules, a </a:t>
            </a:r>
            <a:r>
              <a:rPr sz="3000" spc="-45" dirty="0">
                <a:latin typeface="Arial"/>
                <a:cs typeface="Arial"/>
              </a:rPr>
              <a:t>multilateral  </a:t>
            </a:r>
            <a:r>
              <a:rPr sz="3000" spc="-5" dirty="0">
                <a:latin typeface="Arial"/>
                <a:cs typeface="Arial"/>
              </a:rPr>
              <a:t>agreement</a:t>
            </a:r>
            <a:endParaRPr sz="3000">
              <a:latin typeface="Arial"/>
              <a:cs typeface="Arial"/>
            </a:endParaRPr>
          </a:p>
          <a:p>
            <a:pPr marL="295910" marR="26034" indent="-283845">
              <a:lnSpc>
                <a:spcPct val="130100"/>
              </a:lnSpc>
              <a:spcBef>
                <a:spcPts val="595"/>
              </a:spcBef>
              <a:buClr>
                <a:srgbClr val="3891A7"/>
              </a:buClr>
              <a:buSzPct val="80000"/>
              <a:buChar char=""/>
              <a:tabLst>
                <a:tab pos="296545" algn="l"/>
              </a:tabLst>
            </a:pPr>
            <a:r>
              <a:rPr sz="3000" dirty="0">
                <a:latin typeface="Arial"/>
                <a:cs typeface="Arial"/>
              </a:rPr>
              <a:t>The </a:t>
            </a:r>
            <a:r>
              <a:rPr sz="3000" spc="-20" dirty="0">
                <a:latin typeface="Arial"/>
                <a:cs typeface="Arial"/>
              </a:rPr>
              <a:t>WTO </a:t>
            </a:r>
            <a:r>
              <a:rPr sz="3000" dirty="0">
                <a:latin typeface="Arial"/>
                <a:cs typeface="Arial"/>
              </a:rPr>
              <a:t>is a </a:t>
            </a:r>
            <a:r>
              <a:rPr sz="3000" spc="-5" dirty="0">
                <a:latin typeface="Arial"/>
                <a:cs typeface="Arial"/>
              </a:rPr>
              <a:t>permanent institution </a:t>
            </a:r>
            <a:r>
              <a:rPr sz="3000" dirty="0">
                <a:latin typeface="Arial"/>
                <a:cs typeface="Arial"/>
              </a:rPr>
              <a:t>with </a:t>
            </a:r>
            <a:r>
              <a:rPr sz="3000" spc="-150" dirty="0">
                <a:latin typeface="Arial"/>
                <a:cs typeface="Arial"/>
              </a:rPr>
              <a:t>its  </a:t>
            </a:r>
            <a:r>
              <a:rPr sz="3000" spc="-5" dirty="0">
                <a:latin typeface="Arial"/>
                <a:cs typeface="Arial"/>
              </a:rPr>
              <a:t>own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secretariat</a:t>
            </a:r>
            <a:endParaRPr sz="3000">
              <a:latin typeface="Arial"/>
              <a:cs typeface="Arial"/>
            </a:endParaRPr>
          </a:p>
          <a:p>
            <a:pPr marL="295910" marR="1492885" indent="-283845">
              <a:lnSpc>
                <a:spcPct val="130100"/>
              </a:lnSpc>
              <a:spcBef>
                <a:spcPts val="595"/>
              </a:spcBef>
              <a:buClr>
                <a:srgbClr val="3891A7"/>
              </a:buClr>
              <a:buSzPct val="80000"/>
              <a:buChar char=""/>
              <a:tabLst>
                <a:tab pos="296545" algn="l"/>
              </a:tabLst>
            </a:pPr>
            <a:r>
              <a:rPr sz="3000" dirty="0">
                <a:latin typeface="Arial"/>
                <a:cs typeface="Arial"/>
              </a:rPr>
              <a:t>The </a:t>
            </a:r>
            <a:r>
              <a:rPr sz="3000" spc="-60" dirty="0">
                <a:latin typeface="Arial"/>
                <a:cs typeface="Arial"/>
              </a:rPr>
              <a:t>GATT </a:t>
            </a:r>
            <a:r>
              <a:rPr sz="3000" spc="-5" dirty="0">
                <a:latin typeface="Arial"/>
                <a:cs typeface="Arial"/>
              </a:rPr>
              <a:t>rules </a:t>
            </a:r>
            <a:r>
              <a:rPr sz="3000" dirty="0">
                <a:latin typeface="Arial"/>
                <a:cs typeface="Arial"/>
              </a:rPr>
              <a:t>applies to </a:t>
            </a:r>
            <a:r>
              <a:rPr sz="3000" spc="-5" dirty="0">
                <a:latin typeface="Arial"/>
                <a:cs typeface="Arial"/>
              </a:rPr>
              <a:t>trade </a:t>
            </a:r>
            <a:r>
              <a:rPr sz="3000" spc="-229" dirty="0">
                <a:latin typeface="Arial"/>
                <a:cs typeface="Arial"/>
              </a:rPr>
              <a:t>in  </a:t>
            </a:r>
            <a:r>
              <a:rPr sz="3000" spc="-5" dirty="0">
                <a:latin typeface="Arial"/>
                <a:cs typeface="Arial"/>
              </a:rPr>
              <a:t>merchandise</a:t>
            </a:r>
            <a:r>
              <a:rPr sz="3000" spc="-3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goods</a:t>
            </a:r>
            <a:endParaRPr sz="3000">
              <a:latin typeface="Arial"/>
              <a:cs typeface="Arial"/>
            </a:endParaRPr>
          </a:p>
          <a:p>
            <a:pPr marL="295910" marR="5080" indent="-283845">
              <a:lnSpc>
                <a:spcPct val="130000"/>
              </a:lnSpc>
              <a:spcBef>
                <a:spcPts val="600"/>
              </a:spcBef>
              <a:buClr>
                <a:srgbClr val="3891A7"/>
              </a:buClr>
              <a:buSzPct val="80000"/>
              <a:buChar char=""/>
              <a:tabLst>
                <a:tab pos="296545" algn="l"/>
              </a:tabLst>
            </a:pPr>
            <a:r>
              <a:rPr sz="3000" dirty="0">
                <a:latin typeface="Arial"/>
                <a:cs typeface="Arial"/>
              </a:rPr>
              <a:t>The </a:t>
            </a:r>
            <a:r>
              <a:rPr sz="3000" spc="-20" dirty="0">
                <a:latin typeface="Arial"/>
                <a:cs typeface="Arial"/>
              </a:rPr>
              <a:t>WTO </a:t>
            </a:r>
            <a:r>
              <a:rPr sz="3000" spc="-5" dirty="0">
                <a:latin typeface="Arial"/>
                <a:cs typeface="Arial"/>
              </a:rPr>
              <a:t>covers trade in service and </a:t>
            </a:r>
            <a:r>
              <a:rPr sz="3000" spc="-100" dirty="0">
                <a:latin typeface="Arial"/>
                <a:cs typeface="Arial"/>
              </a:rPr>
              <a:t>trade  </a:t>
            </a:r>
            <a:r>
              <a:rPr sz="3000" dirty="0">
                <a:latin typeface="Arial"/>
                <a:cs typeface="Arial"/>
              </a:rPr>
              <a:t>related </a:t>
            </a:r>
            <a:r>
              <a:rPr sz="3000" spc="-5" dirty="0">
                <a:latin typeface="Arial"/>
                <a:cs typeface="Arial"/>
              </a:rPr>
              <a:t>aspects </a:t>
            </a:r>
            <a:r>
              <a:rPr sz="3000" dirty="0">
                <a:latin typeface="Arial"/>
                <a:cs typeface="Arial"/>
              </a:rPr>
              <a:t>of</a:t>
            </a:r>
            <a:r>
              <a:rPr sz="3000" spc="-3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IPR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55191" y="64007"/>
            <a:ext cx="5358384" cy="1220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07616" y="216154"/>
            <a:ext cx="465645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5" dirty="0"/>
              <a:t>The </a:t>
            </a:r>
            <a:r>
              <a:rPr sz="4300" spc="-25" dirty="0"/>
              <a:t>WTO</a:t>
            </a:r>
            <a:r>
              <a:rPr sz="4300" spc="-65" dirty="0"/>
              <a:t> </a:t>
            </a:r>
            <a:r>
              <a:rPr sz="4300" spc="-5" dirty="0"/>
              <a:t>structure</a:t>
            </a:r>
            <a:endParaRPr sz="43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pPr marL="38100">
                <a:lnSpc>
                  <a:spcPts val="1425"/>
                </a:lnSpc>
              </a:pPr>
              <a:t>12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1018438" y="953287"/>
            <a:ext cx="7332345" cy="5474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910" marR="433705" indent="-283845">
              <a:lnSpc>
                <a:spcPct val="150100"/>
              </a:lnSpc>
              <a:spcBef>
                <a:spcPts val="100"/>
              </a:spcBef>
              <a:buClr>
                <a:srgbClr val="3891A7"/>
              </a:buClr>
              <a:buSzPct val="80000"/>
              <a:buChar char=""/>
              <a:tabLst>
                <a:tab pos="295910" algn="l"/>
                <a:tab pos="296545" algn="l"/>
              </a:tabLst>
            </a:pPr>
            <a:r>
              <a:rPr sz="2500" spc="-25" dirty="0">
                <a:latin typeface="Arial"/>
                <a:cs typeface="Arial"/>
              </a:rPr>
              <a:t>WTO </a:t>
            </a:r>
            <a:r>
              <a:rPr sz="2500" spc="-5" dirty="0">
                <a:latin typeface="Arial"/>
                <a:cs typeface="Arial"/>
              </a:rPr>
              <a:t>is entrusted </a:t>
            </a:r>
            <a:r>
              <a:rPr sz="2500" dirty="0">
                <a:latin typeface="Arial"/>
                <a:cs typeface="Arial"/>
              </a:rPr>
              <a:t>to </a:t>
            </a:r>
            <a:r>
              <a:rPr sz="2500" spc="-5" dirty="0">
                <a:latin typeface="Arial"/>
                <a:cs typeface="Arial"/>
              </a:rPr>
              <a:t>a no. of subsidiary bodies;  principally the </a:t>
            </a:r>
            <a:r>
              <a:rPr sz="2500" spc="-5" dirty="0">
                <a:solidFill>
                  <a:srgbClr val="FF0000"/>
                </a:solidFill>
                <a:latin typeface="Arial"/>
                <a:cs typeface="Arial"/>
              </a:rPr>
              <a:t>General</a:t>
            </a:r>
            <a:r>
              <a:rPr sz="25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0000"/>
                </a:solidFill>
                <a:latin typeface="Arial"/>
                <a:cs typeface="Arial"/>
              </a:rPr>
              <a:t>Council</a:t>
            </a:r>
            <a:endParaRPr sz="2500">
              <a:latin typeface="Arial"/>
              <a:cs typeface="Arial"/>
            </a:endParaRPr>
          </a:p>
          <a:p>
            <a:pPr marL="295910" marR="5080" indent="-283845">
              <a:lnSpc>
                <a:spcPct val="150100"/>
              </a:lnSpc>
              <a:spcBef>
                <a:spcPts val="595"/>
              </a:spcBef>
              <a:buClr>
                <a:srgbClr val="3891A7"/>
              </a:buClr>
              <a:buSzPct val="80000"/>
              <a:buChar char=""/>
              <a:tabLst>
                <a:tab pos="295910" algn="l"/>
                <a:tab pos="296545" algn="l"/>
              </a:tabLst>
            </a:pPr>
            <a:r>
              <a:rPr sz="2500" spc="-5" dirty="0">
                <a:latin typeface="Arial"/>
                <a:cs typeface="Arial"/>
              </a:rPr>
              <a:t>The General council also convenes in two forms – </a:t>
            </a:r>
            <a:r>
              <a:rPr sz="2500" spc="-5" dirty="0">
                <a:solidFill>
                  <a:srgbClr val="FF0000"/>
                </a:solidFill>
                <a:latin typeface="Arial"/>
                <a:cs typeface="Arial"/>
              </a:rPr>
              <a:t> Dispute settlement </a:t>
            </a:r>
            <a:r>
              <a:rPr sz="2500" dirty="0">
                <a:solidFill>
                  <a:srgbClr val="FF0000"/>
                </a:solidFill>
                <a:latin typeface="Arial"/>
                <a:cs typeface="Arial"/>
              </a:rPr>
              <a:t>body </a:t>
            </a:r>
            <a:r>
              <a:rPr sz="2500" spc="-5" dirty="0">
                <a:solidFill>
                  <a:srgbClr val="FF0000"/>
                </a:solidFill>
                <a:latin typeface="Arial"/>
                <a:cs typeface="Arial"/>
              </a:rPr>
              <a:t>and </a:t>
            </a:r>
            <a:r>
              <a:rPr sz="2500" spc="-25" dirty="0">
                <a:solidFill>
                  <a:srgbClr val="FF0000"/>
                </a:solidFill>
                <a:latin typeface="Arial"/>
                <a:cs typeface="Arial"/>
              </a:rPr>
              <a:t>Trade </a:t>
            </a:r>
            <a:r>
              <a:rPr sz="2500" spc="-5" dirty="0">
                <a:solidFill>
                  <a:srgbClr val="FF0000"/>
                </a:solidFill>
                <a:latin typeface="Arial"/>
                <a:cs typeface="Arial"/>
              </a:rPr>
              <a:t>policy review  body</a:t>
            </a:r>
            <a:endParaRPr sz="2500">
              <a:latin typeface="Arial"/>
              <a:cs typeface="Arial"/>
            </a:endParaRPr>
          </a:p>
          <a:p>
            <a:pPr marL="295910" marR="999490" indent="-283845">
              <a:lnSpc>
                <a:spcPct val="150000"/>
              </a:lnSpc>
              <a:spcBef>
                <a:spcPts val="600"/>
              </a:spcBef>
              <a:buClr>
                <a:srgbClr val="3891A7"/>
              </a:buClr>
              <a:buSzPct val="80000"/>
              <a:buChar char=""/>
              <a:tabLst>
                <a:tab pos="295910" algn="l"/>
                <a:tab pos="296545" algn="l"/>
              </a:tabLst>
            </a:pPr>
            <a:r>
              <a:rPr sz="2500" spc="-5" dirty="0">
                <a:latin typeface="Arial"/>
                <a:cs typeface="Arial"/>
              </a:rPr>
              <a:t>Three bodies are established by ministerial  conference who report to General</a:t>
            </a:r>
            <a:r>
              <a:rPr sz="2500" spc="7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council:</a:t>
            </a:r>
            <a:endParaRPr sz="2500">
              <a:latin typeface="Arial"/>
              <a:cs typeface="Arial"/>
            </a:endParaRPr>
          </a:p>
          <a:p>
            <a:pPr marL="527685" indent="-515620">
              <a:lnSpc>
                <a:spcPct val="100000"/>
              </a:lnSpc>
              <a:spcBef>
                <a:spcPts val="2100"/>
              </a:spcBef>
              <a:buClr>
                <a:srgbClr val="3891A7"/>
              </a:buClr>
              <a:buSzPct val="80000"/>
              <a:buAutoNum type="arabicPeriod"/>
              <a:tabLst>
                <a:tab pos="527685" algn="l"/>
                <a:tab pos="528320" algn="l"/>
              </a:tabLst>
            </a:pPr>
            <a:r>
              <a:rPr sz="2500" spc="-5" dirty="0">
                <a:latin typeface="Arial"/>
                <a:cs typeface="Arial"/>
              </a:rPr>
              <a:t>Committee on trade and</a:t>
            </a:r>
            <a:r>
              <a:rPr sz="2500" spc="4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development</a:t>
            </a:r>
            <a:endParaRPr sz="2500">
              <a:latin typeface="Arial"/>
              <a:cs typeface="Arial"/>
            </a:endParaRPr>
          </a:p>
          <a:p>
            <a:pPr marL="527685" indent="-515620">
              <a:lnSpc>
                <a:spcPct val="100000"/>
              </a:lnSpc>
              <a:spcBef>
                <a:spcPts val="2100"/>
              </a:spcBef>
              <a:buClr>
                <a:srgbClr val="3891A7"/>
              </a:buClr>
              <a:buSzPct val="80000"/>
              <a:buAutoNum type="arabicPeriod"/>
              <a:tabLst>
                <a:tab pos="527685" algn="l"/>
                <a:tab pos="528320" algn="l"/>
              </a:tabLst>
            </a:pPr>
            <a:r>
              <a:rPr sz="2500" spc="-5" dirty="0">
                <a:latin typeface="Arial"/>
                <a:cs typeface="Arial"/>
              </a:rPr>
              <a:t>Committee on balance of</a:t>
            </a:r>
            <a:r>
              <a:rPr sz="2500" spc="2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payment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1832" y="64007"/>
            <a:ext cx="5116068" cy="1220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3367" y="216154"/>
            <a:ext cx="441388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5" dirty="0"/>
              <a:t>Principles of</a:t>
            </a:r>
            <a:r>
              <a:rPr sz="4300" spc="-65" dirty="0"/>
              <a:t> </a:t>
            </a:r>
            <a:r>
              <a:rPr sz="4300" spc="-25" dirty="0"/>
              <a:t>WTO</a:t>
            </a:r>
            <a:endParaRPr sz="43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pPr marL="38100">
                <a:lnSpc>
                  <a:spcPts val="1425"/>
                </a:lnSpc>
              </a:pPr>
              <a:t>13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1232712" y="1249425"/>
            <a:ext cx="7144384" cy="4726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95"/>
              </a:spcBef>
              <a:buClr>
                <a:srgbClr val="3891A7"/>
              </a:buClr>
              <a:buSzPct val="79545"/>
              <a:buChar char=""/>
              <a:tabLst>
                <a:tab pos="295910" algn="l"/>
                <a:tab pos="296545" algn="l"/>
              </a:tabLst>
            </a:pPr>
            <a:r>
              <a:rPr sz="2200" spc="-10" dirty="0">
                <a:latin typeface="Arial"/>
                <a:cs typeface="Arial"/>
              </a:rPr>
              <a:t>Transparency</a:t>
            </a:r>
            <a:endParaRPr sz="2200">
              <a:latin typeface="Arial"/>
              <a:cs typeface="Arial"/>
            </a:endParaRPr>
          </a:p>
          <a:p>
            <a:pPr marL="295910" indent="-283845">
              <a:lnSpc>
                <a:spcPct val="100000"/>
              </a:lnSpc>
              <a:spcBef>
                <a:spcPts val="1655"/>
              </a:spcBef>
              <a:buClr>
                <a:srgbClr val="3891A7"/>
              </a:buClr>
              <a:buSzPct val="79545"/>
              <a:buChar char=""/>
              <a:tabLst>
                <a:tab pos="295910" algn="l"/>
                <a:tab pos="296545" algn="l"/>
              </a:tabLst>
            </a:pPr>
            <a:r>
              <a:rPr sz="2200" spc="-5" dirty="0">
                <a:latin typeface="Arial"/>
                <a:cs typeface="Arial"/>
              </a:rPr>
              <a:t>MFN(most favored nation)</a:t>
            </a:r>
            <a:r>
              <a:rPr sz="2200" spc="6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treatment</a:t>
            </a:r>
            <a:endParaRPr sz="2200">
              <a:latin typeface="Arial"/>
              <a:cs typeface="Arial"/>
            </a:endParaRPr>
          </a:p>
          <a:p>
            <a:pPr marL="295910" indent="-283845">
              <a:lnSpc>
                <a:spcPct val="100000"/>
              </a:lnSpc>
              <a:spcBef>
                <a:spcPts val="1660"/>
              </a:spcBef>
              <a:buClr>
                <a:srgbClr val="3891A7"/>
              </a:buClr>
              <a:buSzPct val="79545"/>
              <a:buChar char=""/>
              <a:tabLst>
                <a:tab pos="295910" algn="l"/>
                <a:tab pos="296545" algn="l"/>
              </a:tabLst>
            </a:pPr>
            <a:r>
              <a:rPr sz="2200" spc="-5" dirty="0">
                <a:latin typeface="Arial"/>
                <a:cs typeface="Arial"/>
              </a:rPr>
              <a:t>National </a:t>
            </a:r>
            <a:r>
              <a:rPr sz="2200" spc="-15" dirty="0">
                <a:latin typeface="Arial"/>
                <a:cs typeface="Arial"/>
              </a:rPr>
              <a:t>Treatment: </a:t>
            </a:r>
            <a:r>
              <a:rPr sz="2200" spc="-5" dirty="0">
                <a:latin typeface="Arial"/>
                <a:cs typeface="Arial"/>
              </a:rPr>
              <a:t>Non discrimination within a</a:t>
            </a:r>
            <a:r>
              <a:rPr sz="2200" spc="1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country</a:t>
            </a:r>
            <a:endParaRPr sz="2200">
              <a:latin typeface="Arial"/>
              <a:cs typeface="Arial"/>
            </a:endParaRPr>
          </a:p>
          <a:p>
            <a:pPr marL="295910" indent="-283845">
              <a:lnSpc>
                <a:spcPct val="100000"/>
              </a:lnSpc>
              <a:spcBef>
                <a:spcPts val="1655"/>
              </a:spcBef>
              <a:buClr>
                <a:srgbClr val="3891A7"/>
              </a:buClr>
              <a:buSzPct val="79545"/>
              <a:buChar char=""/>
              <a:tabLst>
                <a:tab pos="295910" algn="l"/>
                <a:tab pos="296545" algn="l"/>
              </a:tabLst>
            </a:pPr>
            <a:r>
              <a:rPr sz="2200" spc="-5" dirty="0">
                <a:latin typeface="Arial"/>
                <a:cs typeface="Arial"/>
              </a:rPr>
              <a:t>Free trade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principle</a:t>
            </a:r>
            <a:endParaRPr sz="2200">
              <a:latin typeface="Arial"/>
              <a:cs typeface="Arial"/>
            </a:endParaRPr>
          </a:p>
          <a:p>
            <a:pPr marL="295910" indent="-283845">
              <a:lnSpc>
                <a:spcPct val="100000"/>
              </a:lnSpc>
              <a:spcBef>
                <a:spcPts val="1655"/>
              </a:spcBef>
              <a:buClr>
                <a:srgbClr val="3891A7"/>
              </a:buClr>
              <a:buSzPct val="79545"/>
              <a:buChar char=""/>
              <a:tabLst>
                <a:tab pos="295910" algn="l"/>
                <a:tab pos="296545" algn="l"/>
              </a:tabLst>
            </a:pPr>
            <a:r>
              <a:rPr sz="2200" spc="-5" dirty="0">
                <a:latin typeface="Arial"/>
                <a:cs typeface="Arial"/>
              </a:rPr>
              <a:t>Dismantling trade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barriers</a:t>
            </a:r>
            <a:endParaRPr sz="2200">
              <a:latin typeface="Arial"/>
              <a:cs typeface="Arial"/>
            </a:endParaRPr>
          </a:p>
          <a:p>
            <a:pPr marL="295910" indent="-283845">
              <a:lnSpc>
                <a:spcPct val="100000"/>
              </a:lnSpc>
              <a:spcBef>
                <a:spcPts val="1660"/>
              </a:spcBef>
              <a:buClr>
                <a:srgbClr val="3891A7"/>
              </a:buClr>
              <a:buSzPct val="79545"/>
              <a:buChar char=""/>
              <a:tabLst>
                <a:tab pos="295910" algn="l"/>
                <a:tab pos="296545" algn="l"/>
              </a:tabLst>
            </a:pPr>
            <a:r>
              <a:rPr sz="2200" spc="-5" dirty="0">
                <a:latin typeface="Arial"/>
                <a:cs typeface="Arial"/>
              </a:rPr>
              <a:t>Rule-based trading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system</a:t>
            </a:r>
            <a:endParaRPr sz="2200">
              <a:latin typeface="Arial"/>
              <a:cs typeface="Arial"/>
            </a:endParaRPr>
          </a:p>
          <a:p>
            <a:pPr marL="295910" indent="-283845">
              <a:lnSpc>
                <a:spcPct val="100000"/>
              </a:lnSpc>
              <a:spcBef>
                <a:spcPts val="1655"/>
              </a:spcBef>
              <a:buClr>
                <a:srgbClr val="3891A7"/>
              </a:buClr>
              <a:buSzPct val="79545"/>
              <a:buChar char=""/>
              <a:tabLst>
                <a:tab pos="295910" algn="l"/>
                <a:tab pos="296545" algn="l"/>
              </a:tabLst>
            </a:pPr>
            <a:r>
              <a:rPr sz="2200" spc="-15" dirty="0">
                <a:latin typeface="Arial"/>
                <a:cs typeface="Arial"/>
              </a:rPr>
              <a:t>Treatment </a:t>
            </a:r>
            <a:r>
              <a:rPr sz="2200" spc="-5" dirty="0">
                <a:latin typeface="Arial"/>
                <a:cs typeface="Arial"/>
              </a:rPr>
              <a:t>for LDCs (Least developed</a:t>
            </a:r>
            <a:r>
              <a:rPr sz="2200" spc="1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countries)</a:t>
            </a:r>
            <a:endParaRPr sz="2200">
              <a:latin typeface="Arial"/>
              <a:cs typeface="Arial"/>
            </a:endParaRPr>
          </a:p>
          <a:p>
            <a:pPr marL="295910" indent="-283845">
              <a:lnSpc>
                <a:spcPct val="100000"/>
              </a:lnSpc>
              <a:spcBef>
                <a:spcPts val="1655"/>
              </a:spcBef>
              <a:buClr>
                <a:srgbClr val="3891A7"/>
              </a:buClr>
              <a:buSzPct val="79545"/>
              <a:buChar char=""/>
              <a:tabLst>
                <a:tab pos="295910" algn="l"/>
                <a:tab pos="296545" algn="l"/>
              </a:tabLst>
            </a:pPr>
            <a:r>
              <a:rPr sz="2200" spc="-5" dirty="0">
                <a:latin typeface="Arial"/>
                <a:cs typeface="Arial"/>
              </a:rPr>
              <a:t>Competition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principle</a:t>
            </a:r>
            <a:endParaRPr sz="2200">
              <a:latin typeface="Arial"/>
              <a:cs typeface="Arial"/>
            </a:endParaRPr>
          </a:p>
          <a:p>
            <a:pPr marL="295910" indent="-283845">
              <a:lnSpc>
                <a:spcPct val="100000"/>
              </a:lnSpc>
              <a:spcBef>
                <a:spcPts val="1660"/>
              </a:spcBef>
              <a:buClr>
                <a:srgbClr val="3891A7"/>
              </a:buClr>
              <a:buSzPct val="79545"/>
              <a:buChar char=""/>
              <a:tabLst>
                <a:tab pos="295910" algn="l"/>
                <a:tab pos="296545" algn="l"/>
              </a:tabLst>
            </a:pPr>
            <a:r>
              <a:rPr sz="2200" spc="-5" dirty="0">
                <a:latin typeface="Arial"/>
                <a:cs typeface="Arial"/>
              </a:rPr>
              <a:t>Environment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Protection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2811" y="338327"/>
            <a:ext cx="5814060" cy="1220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4602" y="490854"/>
            <a:ext cx="511175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5" dirty="0"/>
              <a:t>Key subjects </a:t>
            </a:r>
            <a:r>
              <a:rPr sz="4300" dirty="0"/>
              <a:t>in</a:t>
            </a:r>
            <a:r>
              <a:rPr sz="4300" spc="-60" dirty="0"/>
              <a:t> </a:t>
            </a:r>
            <a:r>
              <a:rPr sz="4300" spc="-30" dirty="0"/>
              <a:t>WTO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1304289" y="1168918"/>
            <a:ext cx="7077709" cy="5744210"/>
          </a:xfrm>
          <a:prstGeom prst="rect">
            <a:avLst/>
          </a:prstGeom>
        </p:spPr>
        <p:txBody>
          <a:bodyPr vert="horz" wrap="square" lIns="0" tIns="252729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1989"/>
              </a:spcBef>
              <a:buClr>
                <a:srgbClr val="3891A7"/>
              </a:buClr>
              <a:buSzPct val="79629"/>
              <a:buChar char=""/>
              <a:tabLst>
                <a:tab pos="295910" algn="l"/>
                <a:tab pos="296545" algn="l"/>
              </a:tabLst>
            </a:pPr>
            <a:r>
              <a:rPr sz="2700" dirty="0">
                <a:latin typeface="Arial"/>
                <a:cs typeface="Arial"/>
              </a:rPr>
              <a:t>Agriculture</a:t>
            </a:r>
            <a:endParaRPr sz="2700">
              <a:latin typeface="Arial"/>
              <a:cs typeface="Arial"/>
            </a:endParaRPr>
          </a:p>
          <a:p>
            <a:pPr marL="295910" indent="-283845">
              <a:lnSpc>
                <a:spcPct val="100000"/>
              </a:lnSpc>
              <a:spcBef>
                <a:spcPts val="1895"/>
              </a:spcBef>
              <a:buClr>
                <a:srgbClr val="3891A7"/>
              </a:buClr>
              <a:buSzPct val="79629"/>
              <a:buChar char=""/>
              <a:tabLst>
                <a:tab pos="295910" algn="l"/>
                <a:tab pos="296545" algn="l"/>
              </a:tabLst>
            </a:pPr>
            <a:r>
              <a:rPr sz="2700" spc="-5" dirty="0">
                <a:latin typeface="Arial"/>
                <a:cs typeface="Arial"/>
              </a:rPr>
              <a:t>Health and </a:t>
            </a:r>
            <a:r>
              <a:rPr sz="2700" dirty="0">
                <a:latin typeface="Arial"/>
                <a:cs typeface="Arial"/>
              </a:rPr>
              <a:t>safety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measures</a:t>
            </a:r>
            <a:endParaRPr sz="2700">
              <a:latin typeface="Arial"/>
              <a:cs typeface="Arial"/>
            </a:endParaRPr>
          </a:p>
          <a:p>
            <a:pPr marL="295910" marR="182245" indent="-283845">
              <a:lnSpc>
                <a:spcPct val="140000"/>
              </a:lnSpc>
              <a:spcBef>
                <a:spcPts val="605"/>
              </a:spcBef>
              <a:buClr>
                <a:srgbClr val="3891A7"/>
              </a:buClr>
              <a:buSzPct val="79629"/>
              <a:buChar char=""/>
              <a:tabLst>
                <a:tab pos="295910" algn="l"/>
                <a:tab pos="296545" algn="l"/>
              </a:tabLst>
            </a:pPr>
            <a:r>
              <a:rPr sz="2700" spc="-5" dirty="0">
                <a:latin typeface="Arial"/>
                <a:cs typeface="Arial"/>
              </a:rPr>
              <a:t>Helping </a:t>
            </a:r>
            <a:r>
              <a:rPr sz="2700" dirty="0">
                <a:latin typeface="Arial"/>
                <a:cs typeface="Arial"/>
              </a:rPr>
              <a:t>least </a:t>
            </a:r>
            <a:r>
              <a:rPr sz="2700" spc="-5" dirty="0">
                <a:latin typeface="Arial"/>
                <a:cs typeface="Arial"/>
              </a:rPr>
              <a:t>developed and food importing  </a:t>
            </a:r>
            <a:r>
              <a:rPr sz="2700" dirty="0">
                <a:latin typeface="Arial"/>
                <a:cs typeface="Arial"/>
              </a:rPr>
              <a:t>countries</a:t>
            </a:r>
            <a:endParaRPr sz="2700">
              <a:latin typeface="Arial"/>
              <a:cs typeface="Arial"/>
            </a:endParaRPr>
          </a:p>
          <a:p>
            <a:pPr marL="295910" indent="-283845">
              <a:lnSpc>
                <a:spcPct val="100000"/>
              </a:lnSpc>
              <a:spcBef>
                <a:spcPts val="1895"/>
              </a:spcBef>
              <a:buClr>
                <a:srgbClr val="3891A7"/>
              </a:buClr>
              <a:buSzPct val="79629"/>
              <a:buChar char=""/>
              <a:tabLst>
                <a:tab pos="295910" algn="l"/>
                <a:tab pos="296545" algn="l"/>
              </a:tabLst>
            </a:pPr>
            <a:r>
              <a:rPr sz="2700" spc="-40" dirty="0">
                <a:latin typeface="Arial"/>
                <a:cs typeface="Arial"/>
              </a:rPr>
              <a:t>Textiles </a:t>
            </a:r>
            <a:r>
              <a:rPr sz="2700" spc="-5" dirty="0">
                <a:latin typeface="Arial"/>
                <a:cs typeface="Arial"/>
              </a:rPr>
              <a:t>and</a:t>
            </a:r>
            <a:r>
              <a:rPr sz="2700" spc="2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clothing</a:t>
            </a:r>
            <a:endParaRPr sz="2700">
              <a:latin typeface="Arial"/>
              <a:cs typeface="Arial"/>
            </a:endParaRPr>
          </a:p>
          <a:p>
            <a:pPr marL="295910" marR="461009" indent="-283845">
              <a:lnSpc>
                <a:spcPct val="140000"/>
              </a:lnSpc>
              <a:spcBef>
                <a:spcPts val="600"/>
              </a:spcBef>
              <a:buClr>
                <a:srgbClr val="3891A7"/>
              </a:buClr>
              <a:buSzPct val="79629"/>
              <a:buChar char=""/>
              <a:tabLst>
                <a:tab pos="295910" algn="l"/>
                <a:tab pos="296545" algn="l"/>
              </a:tabLst>
            </a:pPr>
            <a:r>
              <a:rPr sz="2700" spc="-5" dirty="0">
                <a:latin typeface="Arial"/>
                <a:cs typeface="Arial"/>
              </a:rPr>
              <a:t>TRIPS </a:t>
            </a:r>
            <a:r>
              <a:rPr sz="2700" spc="-20" dirty="0">
                <a:latin typeface="Arial"/>
                <a:cs typeface="Arial"/>
              </a:rPr>
              <a:t>(Trade </a:t>
            </a:r>
            <a:r>
              <a:rPr sz="2700" spc="-5" dirty="0">
                <a:latin typeface="Arial"/>
                <a:cs typeface="Arial"/>
              </a:rPr>
              <a:t>related </a:t>
            </a:r>
            <a:r>
              <a:rPr sz="2700" dirty="0">
                <a:latin typeface="Arial"/>
                <a:cs typeface="Arial"/>
              </a:rPr>
              <a:t>intellectual </a:t>
            </a:r>
            <a:r>
              <a:rPr sz="2700" spc="-5" dirty="0">
                <a:latin typeface="Arial"/>
                <a:cs typeface="Arial"/>
              </a:rPr>
              <a:t>property  </a:t>
            </a:r>
            <a:r>
              <a:rPr sz="2700" dirty="0">
                <a:latin typeface="Arial"/>
                <a:cs typeface="Arial"/>
              </a:rPr>
              <a:t>rights)</a:t>
            </a:r>
            <a:endParaRPr sz="2700">
              <a:latin typeface="Arial"/>
              <a:cs typeface="Arial"/>
            </a:endParaRPr>
          </a:p>
          <a:p>
            <a:pPr marL="295910" indent="-283845">
              <a:lnSpc>
                <a:spcPct val="100000"/>
              </a:lnSpc>
              <a:spcBef>
                <a:spcPts val="1900"/>
              </a:spcBef>
              <a:buClr>
                <a:srgbClr val="3891A7"/>
              </a:buClr>
              <a:buSzPct val="79629"/>
              <a:buChar char=""/>
              <a:tabLst>
                <a:tab pos="295910" algn="l"/>
                <a:tab pos="296545" algn="l"/>
              </a:tabLst>
            </a:pPr>
            <a:r>
              <a:rPr sz="2700" spc="-5" dirty="0">
                <a:latin typeface="Arial"/>
                <a:cs typeface="Arial"/>
              </a:rPr>
              <a:t>TRIMS </a:t>
            </a:r>
            <a:r>
              <a:rPr sz="2700" spc="-20" dirty="0">
                <a:latin typeface="Arial"/>
                <a:cs typeface="Arial"/>
              </a:rPr>
              <a:t>(Trade </a:t>
            </a:r>
            <a:r>
              <a:rPr sz="2700" spc="-5" dirty="0">
                <a:latin typeface="Arial"/>
                <a:cs typeface="Arial"/>
              </a:rPr>
              <a:t>related </a:t>
            </a:r>
            <a:r>
              <a:rPr sz="2700" dirty="0">
                <a:latin typeface="Arial"/>
                <a:cs typeface="Arial"/>
              </a:rPr>
              <a:t>investment</a:t>
            </a:r>
            <a:r>
              <a:rPr sz="2700" spc="1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measures)</a:t>
            </a:r>
            <a:endParaRPr sz="2700">
              <a:latin typeface="Arial"/>
              <a:cs typeface="Arial"/>
            </a:endParaRPr>
          </a:p>
          <a:p>
            <a:pPr marL="295910" indent="-283845">
              <a:lnSpc>
                <a:spcPct val="100000"/>
              </a:lnSpc>
              <a:spcBef>
                <a:spcPts val="1895"/>
              </a:spcBef>
              <a:buClr>
                <a:srgbClr val="3891A7"/>
              </a:buClr>
              <a:buSzPct val="79629"/>
              <a:buChar char=""/>
              <a:tabLst>
                <a:tab pos="295910" algn="l"/>
                <a:tab pos="296545" algn="l"/>
              </a:tabLst>
            </a:pPr>
            <a:r>
              <a:rPr sz="2700" spc="-55" dirty="0">
                <a:latin typeface="Arial"/>
                <a:cs typeface="Arial"/>
              </a:rPr>
              <a:t>GATS </a:t>
            </a:r>
            <a:r>
              <a:rPr sz="2700" spc="-5" dirty="0">
                <a:latin typeface="Arial"/>
                <a:cs typeface="Arial"/>
              </a:rPr>
              <a:t>(General agreement on trade</a:t>
            </a:r>
            <a:r>
              <a:rPr sz="2700" spc="7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in</a:t>
            </a:r>
            <a:endParaRPr sz="2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44457" y="6537147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B5A787"/>
                </a:solidFill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02208" y="27432"/>
            <a:ext cx="7176770" cy="1704339"/>
            <a:chOff x="902208" y="27432"/>
            <a:chExt cx="7176770" cy="1704339"/>
          </a:xfrm>
        </p:grpSpPr>
        <p:sp>
          <p:nvSpPr>
            <p:cNvPr id="3" name="object 3"/>
            <p:cNvSpPr/>
            <p:nvPr/>
          </p:nvSpPr>
          <p:spPr>
            <a:xfrm>
              <a:off x="902208" y="27432"/>
              <a:ext cx="7176516" cy="11094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02208" y="621791"/>
              <a:ext cx="7063740" cy="11094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Uruguay </a:t>
            </a:r>
            <a:r>
              <a:rPr spc="-5" dirty="0"/>
              <a:t>and Doha </a:t>
            </a:r>
            <a:r>
              <a:rPr dirty="0"/>
              <a:t>rounds of  negotiations </a:t>
            </a:r>
            <a:r>
              <a:rPr spc="-5" dirty="0"/>
              <a:t>and</a:t>
            </a:r>
            <a:r>
              <a:rPr spc="-35" dirty="0"/>
              <a:t> </a:t>
            </a:r>
            <a:r>
              <a:rPr dirty="0"/>
              <a:t>agreements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pPr marL="38100">
                <a:lnSpc>
                  <a:spcPts val="1425"/>
                </a:lnSpc>
              </a:pPr>
              <a:t>15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1232712" y="1544193"/>
            <a:ext cx="7380605" cy="492188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95910" marR="401320" indent="-283845">
              <a:lnSpc>
                <a:spcPts val="3460"/>
              </a:lnSpc>
              <a:spcBef>
                <a:spcPts val="535"/>
              </a:spcBef>
            </a:pPr>
            <a:r>
              <a:rPr sz="2550" spc="-665" dirty="0">
                <a:solidFill>
                  <a:srgbClr val="3891A7"/>
                </a:solidFill>
                <a:latin typeface="Arial"/>
                <a:cs typeface="Arial"/>
              </a:rPr>
              <a:t> </a:t>
            </a:r>
            <a:r>
              <a:rPr sz="3200" dirty="0">
                <a:latin typeface="Arial"/>
                <a:cs typeface="Arial"/>
              </a:rPr>
              <a:t>The </a:t>
            </a:r>
            <a:r>
              <a:rPr sz="3200" spc="-5" dirty="0">
                <a:latin typeface="Arial"/>
                <a:cs typeface="Arial"/>
              </a:rPr>
              <a:t>agreement fall </a:t>
            </a:r>
            <a:r>
              <a:rPr sz="3200" dirty="0">
                <a:latin typeface="Arial"/>
                <a:cs typeface="Arial"/>
              </a:rPr>
              <a:t>into structure</a:t>
            </a:r>
            <a:r>
              <a:rPr sz="3200" spc="-125" dirty="0">
                <a:latin typeface="Arial"/>
                <a:cs typeface="Arial"/>
              </a:rPr>
              <a:t> with  </a:t>
            </a:r>
            <a:r>
              <a:rPr sz="3200" dirty="0">
                <a:latin typeface="Arial"/>
                <a:cs typeface="Arial"/>
              </a:rPr>
              <a:t>six </a:t>
            </a:r>
            <a:r>
              <a:rPr sz="3200" spc="-5" dirty="0">
                <a:latin typeface="Arial"/>
                <a:cs typeface="Arial"/>
              </a:rPr>
              <a:t>main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parts:</a:t>
            </a:r>
            <a:endParaRPr sz="3200">
              <a:latin typeface="Arial"/>
              <a:cs typeface="Arial"/>
            </a:endParaRPr>
          </a:p>
          <a:p>
            <a:pPr marL="527685" indent="-515620">
              <a:lnSpc>
                <a:spcPct val="100000"/>
              </a:lnSpc>
              <a:spcBef>
                <a:spcPts val="160"/>
              </a:spcBef>
              <a:buClr>
                <a:srgbClr val="3891A7"/>
              </a:buClr>
              <a:buSzPct val="79687"/>
              <a:buAutoNum type="arabicPeriod"/>
              <a:tabLst>
                <a:tab pos="527685" algn="l"/>
                <a:tab pos="528320" algn="l"/>
              </a:tabLst>
            </a:pPr>
            <a:r>
              <a:rPr sz="3200" dirty="0">
                <a:latin typeface="Arial"/>
                <a:cs typeface="Arial"/>
              </a:rPr>
              <a:t>The agreement establishing the</a:t>
            </a:r>
            <a:r>
              <a:rPr sz="3200" spc="-140" dirty="0">
                <a:latin typeface="Arial"/>
                <a:cs typeface="Arial"/>
              </a:rPr>
              <a:t> </a:t>
            </a:r>
            <a:r>
              <a:rPr sz="3200" spc="-20" dirty="0">
                <a:latin typeface="Arial"/>
                <a:cs typeface="Arial"/>
              </a:rPr>
              <a:t>WTO</a:t>
            </a:r>
            <a:endParaRPr sz="3200">
              <a:latin typeface="Arial"/>
              <a:cs typeface="Arial"/>
            </a:endParaRPr>
          </a:p>
          <a:p>
            <a:pPr marL="527685" marR="370840" indent="-515620">
              <a:lnSpc>
                <a:spcPct val="90000"/>
              </a:lnSpc>
              <a:spcBef>
                <a:spcPts val="600"/>
              </a:spcBef>
              <a:buClr>
                <a:srgbClr val="3891A7"/>
              </a:buClr>
              <a:buSzPct val="79687"/>
              <a:buAutoNum type="arabicPeriod"/>
              <a:tabLst>
                <a:tab pos="527685" algn="l"/>
                <a:tab pos="528320" algn="l"/>
              </a:tabLst>
            </a:pPr>
            <a:r>
              <a:rPr sz="3200" dirty="0">
                <a:latin typeface="Arial"/>
                <a:cs typeface="Arial"/>
              </a:rPr>
              <a:t>Goods and investment –</a:t>
            </a:r>
            <a:r>
              <a:rPr sz="3200" spc="-14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Multilateral  agreements </a:t>
            </a:r>
            <a:r>
              <a:rPr sz="3200" dirty="0">
                <a:latin typeface="Arial"/>
                <a:cs typeface="Arial"/>
              </a:rPr>
              <a:t>on </a:t>
            </a:r>
            <a:r>
              <a:rPr sz="3200" spc="-5" dirty="0">
                <a:latin typeface="Arial"/>
                <a:cs typeface="Arial"/>
              </a:rPr>
              <a:t>trade </a:t>
            </a:r>
            <a:r>
              <a:rPr sz="3200" dirty="0">
                <a:latin typeface="Arial"/>
                <a:cs typeface="Arial"/>
              </a:rPr>
              <a:t>in </a:t>
            </a:r>
            <a:r>
              <a:rPr sz="3200" spc="-5" dirty="0">
                <a:latin typeface="Arial"/>
                <a:cs typeface="Arial"/>
              </a:rPr>
              <a:t>goods </a:t>
            </a:r>
            <a:r>
              <a:rPr sz="3200" dirty="0">
                <a:latin typeface="Arial"/>
                <a:cs typeface="Arial"/>
              </a:rPr>
              <a:t>and  TRIMS</a:t>
            </a:r>
            <a:endParaRPr sz="3200">
              <a:latin typeface="Arial"/>
              <a:cs typeface="Arial"/>
            </a:endParaRPr>
          </a:p>
          <a:p>
            <a:pPr marL="527685" indent="-515620">
              <a:lnSpc>
                <a:spcPct val="100000"/>
              </a:lnSpc>
              <a:spcBef>
                <a:spcPts val="215"/>
              </a:spcBef>
              <a:buClr>
                <a:srgbClr val="3891A7"/>
              </a:buClr>
              <a:buSzPct val="79687"/>
              <a:buAutoNum type="arabicPeriod"/>
              <a:tabLst>
                <a:tab pos="527685" algn="l"/>
                <a:tab pos="528320" algn="l"/>
              </a:tabLst>
            </a:pPr>
            <a:r>
              <a:rPr sz="3200" dirty="0">
                <a:latin typeface="Arial"/>
                <a:cs typeface="Arial"/>
              </a:rPr>
              <a:t>Services –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spc="-60" dirty="0">
                <a:latin typeface="Arial"/>
                <a:cs typeface="Arial"/>
              </a:rPr>
              <a:t>GATS</a:t>
            </a:r>
            <a:endParaRPr sz="3200">
              <a:latin typeface="Arial"/>
              <a:cs typeface="Arial"/>
            </a:endParaRPr>
          </a:p>
          <a:p>
            <a:pPr marL="527685" indent="-515620">
              <a:lnSpc>
                <a:spcPct val="100000"/>
              </a:lnSpc>
              <a:spcBef>
                <a:spcPts val="219"/>
              </a:spcBef>
              <a:buClr>
                <a:srgbClr val="3891A7"/>
              </a:buClr>
              <a:buSzPct val="79687"/>
              <a:buAutoNum type="arabicPeriod"/>
              <a:tabLst>
                <a:tab pos="527685" algn="l"/>
                <a:tab pos="528320" algn="l"/>
              </a:tabLst>
            </a:pPr>
            <a:r>
              <a:rPr sz="3200" spc="-5" dirty="0">
                <a:latin typeface="Arial"/>
                <a:cs typeface="Arial"/>
              </a:rPr>
              <a:t>Intellectual property </a:t>
            </a:r>
            <a:r>
              <a:rPr sz="3200" dirty="0">
                <a:latin typeface="Arial"/>
                <a:cs typeface="Arial"/>
              </a:rPr>
              <a:t>–</a:t>
            </a:r>
            <a:r>
              <a:rPr sz="3200" spc="-1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TRIPS</a:t>
            </a:r>
            <a:endParaRPr sz="3200">
              <a:latin typeface="Arial"/>
              <a:cs typeface="Arial"/>
            </a:endParaRPr>
          </a:p>
          <a:p>
            <a:pPr marL="527685" indent="-515620">
              <a:lnSpc>
                <a:spcPct val="100000"/>
              </a:lnSpc>
              <a:spcBef>
                <a:spcPts val="215"/>
              </a:spcBef>
              <a:buClr>
                <a:srgbClr val="3891A7"/>
              </a:buClr>
              <a:buSzPct val="79687"/>
              <a:buAutoNum type="arabicPeriod"/>
              <a:tabLst>
                <a:tab pos="527685" algn="l"/>
                <a:tab pos="528320" algn="l"/>
              </a:tabLst>
            </a:pPr>
            <a:r>
              <a:rPr sz="3200" dirty="0">
                <a:latin typeface="Arial"/>
                <a:cs typeface="Arial"/>
              </a:rPr>
              <a:t>Dispute settlement –</a:t>
            </a:r>
            <a:r>
              <a:rPr sz="3200" spc="-8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DSU</a:t>
            </a:r>
            <a:endParaRPr sz="3200">
              <a:latin typeface="Arial"/>
              <a:cs typeface="Arial"/>
            </a:endParaRPr>
          </a:p>
          <a:p>
            <a:pPr marL="527685" indent="-515620">
              <a:lnSpc>
                <a:spcPct val="100000"/>
              </a:lnSpc>
              <a:spcBef>
                <a:spcPts val="215"/>
              </a:spcBef>
              <a:buClr>
                <a:srgbClr val="3891A7"/>
              </a:buClr>
              <a:buSzPct val="79687"/>
              <a:buAutoNum type="arabicPeriod"/>
              <a:tabLst>
                <a:tab pos="527685" algn="l"/>
                <a:tab pos="528320" algn="l"/>
              </a:tabLst>
            </a:pPr>
            <a:r>
              <a:rPr sz="3200" spc="-5" dirty="0">
                <a:latin typeface="Arial"/>
                <a:cs typeface="Arial"/>
              </a:rPr>
              <a:t>Reviews </a:t>
            </a:r>
            <a:r>
              <a:rPr sz="3200" dirty="0">
                <a:latin typeface="Arial"/>
                <a:cs typeface="Arial"/>
              </a:rPr>
              <a:t>of </a:t>
            </a:r>
            <a:r>
              <a:rPr sz="3200" spc="-5" dirty="0">
                <a:latin typeface="Arial"/>
                <a:cs typeface="Arial"/>
              </a:rPr>
              <a:t>government trade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policies’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0203" y="0"/>
            <a:ext cx="6006465" cy="1612900"/>
            <a:chOff x="870203" y="0"/>
            <a:chExt cx="6006465" cy="1612900"/>
          </a:xfrm>
        </p:grpSpPr>
        <p:sp>
          <p:nvSpPr>
            <p:cNvPr id="3" name="object 3"/>
            <p:cNvSpPr/>
            <p:nvPr/>
          </p:nvSpPr>
          <p:spPr>
            <a:xfrm>
              <a:off x="870203" y="0"/>
              <a:ext cx="6006084" cy="9570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70203" y="391668"/>
              <a:ext cx="3457955" cy="12207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22044" y="0"/>
            <a:ext cx="5151120" cy="1336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4300" spc="-5" dirty="0"/>
              <a:t>Challenges for</a:t>
            </a:r>
            <a:r>
              <a:rPr sz="4300" spc="-45" dirty="0"/>
              <a:t> </a:t>
            </a:r>
            <a:r>
              <a:rPr sz="4300" spc="-5" dirty="0"/>
              <a:t>global  businesses</a:t>
            </a:r>
            <a:endParaRPr sz="43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pPr marL="38100">
                <a:lnSpc>
                  <a:spcPts val="1425"/>
                </a:lnSpc>
              </a:pPr>
              <a:t>16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1304289" y="1246758"/>
            <a:ext cx="6693534" cy="447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105"/>
              </a:spcBef>
              <a:buClr>
                <a:srgbClr val="3891A7"/>
              </a:buClr>
              <a:buSzPct val="79687"/>
              <a:buChar char=""/>
              <a:tabLst>
                <a:tab pos="296545" algn="l"/>
              </a:tabLst>
            </a:pPr>
            <a:r>
              <a:rPr sz="3200" dirty="0">
                <a:latin typeface="Arial"/>
                <a:cs typeface="Arial"/>
              </a:rPr>
              <a:t>Cross-cultural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differences</a:t>
            </a:r>
            <a:endParaRPr sz="3200">
              <a:latin typeface="Arial"/>
              <a:cs typeface="Arial"/>
            </a:endParaRPr>
          </a:p>
          <a:p>
            <a:pPr marL="295910" marR="5080" indent="-283845">
              <a:lnSpc>
                <a:spcPct val="150100"/>
              </a:lnSpc>
              <a:spcBef>
                <a:spcPts val="595"/>
              </a:spcBef>
              <a:buClr>
                <a:srgbClr val="3891A7"/>
              </a:buClr>
              <a:buSzPct val="79687"/>
              <a:buChar char=""/>
              <a:tabLst>
                <a:tab pos="296545" algn="l"/>
              </a:tabLst>
            </a:pPr>
            <a:r>
              <a:rPr sz="3200" spc="-5" dirty="0">
                <a:latin typeface="Arial"/>
                <a:cs typeface="Arial"/>
              </a:rPr>
              <a:t>Legal environment and </a:t>
            </a:r>
            <a:r>
              <a:rPr sz="3200" spc="-55" dirty="0">
                <a:latin typeface="Arial"/>
                <a:cs typeface="Arial"/>
              </a:rPr>
              <a:t>government  </a:t>
            </a:r>
            <a:r>
              <a:rPr sz="3200" dirty="0">
                <a:latin typeface="Arial"/>
                <a:cs typeface="Arial"/>
              </a:rPr>
              <a:t>policies</a:t>
            </a:r>
            <a:endParaRPr sz="3200">
              <a:latin typeface="Arial"/>
              <a:cs typeface="Arial"/>
            </a:endParaRPr>
          </a:p>
          <a:p>
            <a:pPr marL="295910" indent="-283845">
              <a:lnSpc>
                <a:spcPct val="100000"/>
              </a:lnSpc>
              <a:spcBef>
                <a:spcPts val="2520"/>
              </a:spcBef>
              <a:buClr>
                <a:srgbClr val="3891A7"/>
              </a:buClr>
              <a:buSzPct val="79687"/>
              <a:buChar char=""/>
              <a:tabLst>
                <a:tab pos="296545" algn="l"/>
              </a:tabLst>
            </a:pPr>
            <a:r>
              <a:rPr sz="3200" dirty="0">
                <a:latin typeface="Arial"/>
                <a:cs typeface="Arial"/>
              </a:rPr>
              <a:t>Economic stability of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nations</a:t>
            </a:r>
            <a:endParaRPr sz="3200">
              <a:latin typeface="Arial"/>
              <a:cs typeface="Arial"/>
            </a:endParaRPr>
          </a:p>
          <a:p>
            <a:pPr marL="295910" indent="-283845">
              <a:lnSpc>
                <a:spcPct val="100000"/>
              </a:lnSpc>
              <a:spcBef>
                <a:spcPts val="2520"/>
              </a:spcBef>
              <a:buClr>
                <a:srgbClr val="3891A7"/>
              </a:buClr>
              <a:buSzPct val="79687"/>
              <a:buChar char=""/>
              <a:tabLst>
                <a:tab pos="296545" algn="l"/>
              </a:tabLst>
            </a:pPr>
            <a:r>
              <a:rPr sz="3200" dirty="0">
                <a:latin typeface="Arial"/>
                <a:cs typeface="Arial"/>
              </a:rPr>
              <a:t>Political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unrest</a:t>
            </a:r>
            <a:endParaRPr sz="3200">
              <a:latin typeface="Arial"/>
              <a:cs typeface="Arial"/>
            </a:endParaRPr>
          </a:p>
          <a:p>
            <a:pPr marL="295910" indent="-283845">
              <a:lnSpc>
                <a:spcPct val="100000"/>
              </a:lnSpc>
              <a:spcBef>
                <a:spcPts val="2520"/>
              </a:spcBef>
              <a:buClr>
                <a:srgbClr val="3891A7"/>
              </a:buClr>
              <a:buSzPct val="79687"/>
              <a:buChar char=""/>
              <a:tabLst>
                <a:tab pos="296545" algn="l"/>
              </a:tabLst>
            </a:pPr>
            <a:r>
              <a:rPr sz="3200" spc="-75" dirty="0">
                <a:latin typeface="Arial"/>
                <a:cs typeface="Arial"/>
              </a:rPr>
              <a:t>Tariff </a:t>
            </a:r>
            <a:r>
              <a:rPr sz="3200" spc="-5" dirty="0">
                <a:latin typeface="Arial"/>
                <a:cs typeface="Arial"/>
              </a:rPr>
              <a:t>and non </a:t>
            </a:r>
            <a:r>
              <a:rPr sz="3200" spc="-15" dirty="0">
                <a:latin typeface="Arial"/>
                <a:cs typeface="Arial"/>
              </a:rPr>
              <a:t>tariff</a:t>
            </a:r>
            <a:r>
              <a:rPr sz="3200" spc="5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barriers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8576" y="64007"/>
            <a:ext cx="6675120" cy="1220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50416" y="216154"/>
            <a:ext cx="597281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5" dirty="0"/>
              <a:t>Overview of trade</a:t>
            </a:r>
            <a:r>
              <a:rPr sz="4300" spc="-10" dirty="0"/>
              <a:t> </a:t>
            </a:r>
            <a:r>
              <a:rPr sz="4300" spc="-5" dirty="0"/>
              <a:t>theory</a:t>
            </a:r>
            <a:endParaRPr sz="43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pPr marL="38100">
                <a:lnSpc>
                  <a:spcPts val="1425"/>
                </a:lnSpc>
              </a:pPr>
              <a:t>17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1089761" y="949325"/>
            <a:ext cx="7607300" cy="5223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910" marR="162560" indent="-283845">
              <a:lnSpc>
                <a:spcPct val="140000"/>
              </a:lnSpc>
              <a:spcBef>
                <a:spcPts val="100"/>
              </a:spcBef>
              <a:buClr>
                <a:srgbClr val="3891A7"/>
              </a:buClr>
              <a:buSzPct val="80000"/>
              <a:buChar char=""/>
              <a:tabLst>
                <a:tab pos="296545" algn="l"/>
              </a:tabLst>
            </a:pPr>
            <a:r>
              <a:rPr sz="3000" dirty="0">
                <a:latin typeface="Arial"/>
                <a:cs typeface="Arial"/>
              </a:rPr>
              <a:t>Free </a:t>
            </a:r>
            <a:r>
              <a:rPr sz="3000" spc="-5" dirty="0">
                <a:latin typeface="Arial"/>
                <a:cs typeface="Arial"/>
              </a:rPr>
              <a:t>trade </a:t>
            </a:r>
            <a:r>
              <a:rPr sz="3000" dirty="0">
                <a:latin typeface="Arial"/>
                <a:cs typeface="Arial"/>
              </a:rPr>
              <a:t>refer to </a:t>
            </a:r>
            <a:r>
              <a:rPr sz="3000" spc="-5" dirty="0">
                <a:latin typeface="Arial"/>
                <a:cs typeface="Arial"/>
              </a:rPr>
              <a:t>a </a:t>
            </a:r>
            <a:r>
              <a:rPr sz="3000" dirty="0">
                <a:latin typeface="Arial"/>
                <a:cs typeface="Arial"/>
              </a:rPr>
              <a:t>situation where </a:t>
            </a:r>
            <a:r>
              <a:rPr sz="3000" spc="-5" dirty="0">
                <a:latin typeface="Arial"/>
                <a:cs typeface="Arial"/>
              </a:rPr>
              <a:t>a  government doesn’t attempt </a:t>
            </a:r>
            <a:r>
              <a:rPr sz="3000" dirty="0">
                <a:latin typeface="Arial"/>
                <a:cs typeface="Arial"/>
              </a:rPr>
              <a:t>to </a:t>
            </a:r>
            <a:r>
              <a:rPr sz="3000" spc="-5" dirty="0">
                <a:latin typeface="Arial"/>
                <a:cs typeface="Arial"/>
              </a:rPr>
              <a:t>influence  through </a:t>
            </a:r>
            <a:r>
              <a:rPr sz="3000" dirty="0">
                <a:latin typeface="Arial"/>
                <a:cs typeface="Arial"/>
              </a:rPr>
              <a:t>quotas </a:t>
            </a:r>
            <a:r>
              <a:rPr sz="3000" spc="-5" dirty="0">
                <a:latin typeface="Arial"/>
                <a:cs typeface="Arial"/>
              </a:rPr>
              <a:t>or </a:t>
            </a:r>
            <a:r>
              <a:rPr sz="3000" dirty="0">
                <a:latin typeface="Arial"/>
                <a:cs typeface="Arial"/>
              </a:rPr>
              <a:t>duties, what its citizen  can buy from another country or what</a:t>
            </a:r>
            <a:r>
              <a:rPr sz="3000" spc="-7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they  can </a:t>
            </a:r>
            <a:r>
              <a:rPr sz="3000" dirty="0">
                <a:latin typeface="Arial"/>
                <a:cs typeface="Arial"/>
              </a:rPr>
              <a:t>produce </a:t>
            </a:r>
            <a:r>
              <a:rPr sz="3000" spc="-5" dirty="0">
                <a:latin typeface="Arial"/>
                <a:cs typeface="Arial"/>
              </a:rPr>
              <a:t>and </a:t>
            </a:r>
            <a:r>
              <a:rPr sz="3000" dirty="0">
                <a:latin typeface="Arial"/>
                <a:cs typeface="Arial"/>
              </a:rPr>
              <a:t>sell </a:t>
            </a:r>
            <a:r>
              <a:rPr sz="3000" spc="-10" dirty="0">
                <a:latin typeface="Arial"/>
                <a:cs typeface="Arial"/>
              </a:rPr>
              <a:t>to </a:t>
            </a:r>
            <a:r>
              <a:rPr sz="3000" spc="-5" dirty="0">
                <a:latin typeface="Arial"/>
                <a:cs typeface="Arial"/>
              </a:rPr>
              <a:t>another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country</a:t>
            </a:r>
            <a:endParaRPr sz="3000">
              <a:latin typeface="Arial"/>
              <a:cs typeface="Arial"/>
            </a:endParaRPr>
          </a:p>
          <a:p>
            <a:pPr marL="295910" marR="5080" indent="-283845">
              <a:lnSpc>
                <a:spcPct val="140000"/>
              </a:lnSpc>
              <a:spcBef>
                <a:spcPts val="600"/>
              </a:spcBef>
              <a:buClr>
                <a:srgbClr val="3891A7"/>
              </a:buClr>
              <a:buSzPct val="80000"/>
              <a:buChar char=""/>
              <a:tabLst>
                <a:tab pos="296545" algn="l"/>
              </a:tabLst>
            </a:pPr>
            <a:r>
              <a:rPr sz="3000" dirty="0">
                <a:latin typeface="Arial"/>
                <a:cs typeface="Arial"/>
              </a:rPr>
              <a:t>The theories of Smith, Ricardo and  </a:t>
            </a:r>
            <a:r>
              <a:rPr sz="3000" spc="-5" dirty="0">
                <a:latin typeface="Arial"/>
                <a:cs typeface="Arial"/>
              </a:rPr>
              <a:t>Heckscher-Ohlin </a:t>
            </a:r>
            <a:r>
              <a:rPr sz="3000" dirty="0">
                <a:latin typeface="Arial"/>
                <a:cs typeface="Arial"/>
              </a:rPr>
              <a:t>help to explain the</a:t>
            </a:r>
            <a:r>
              <a:rPr sz="3000" spc="-8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pattern  </a:t>
            </a:r>
            <a:r>
              <a:rPr sz="3000" dirty="0">
                <a:latin typeface="Arial"/>
                <a:cs typeface="Arial"/>
              </a:rPr>
              <a:t>of international</a:t>
            </a:r>
            <a:r>
              <a:rPr sz="3000" spc="-5" dirty="0">
                <a:latin typeface="Arial"/>
                <a:cs typeface="Arial"/>
              </a:rPr>
              <a:t> trade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2811" y="338327"/>
            <a:ext cx="4226052" cy="1220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4602" y="490854"/>
            <a:ext cx="352361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35" dirty="0"/>
              <a:t>Trade</a:t>
            </a:r>
            <a:r>
              <a:rPr sz="4300" spc="-70" dirty="0"/>
              <a:t> </a:t>
            </a:r>
            <a:r>
              <a:rPr sz="4300" spc="-5" dirty="0"/>
              <a:t>theories</a:t>
            </a:r>
            <a:endParaRPr sz="43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pPr marL="38100">
                <a:lnSpc>
                  <a:spcPts val="1425"/>
                </a:lnSpc>
              </a:pPr>
              <a:t>18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1161389" y="1374495"/>
            <a:ext cx="6310630" cy="446087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700"/>
              </a:spcBef>
              <a:buClr>
                <a:srgbClr val="3891A7"/>
              </a:buClr>
              <a:buSzPct val="79687"/>
              <a:buChar char=""/>
              <a:tabLst>
                <a:tab pos="296545" algn="l"/>
              </a:tabLst>
            </a:pPr>
            <a:r>
              <a:rPr sz="3200" spc="-5" dirty="0">
                <a:latin typeface="Arial"/>
                <a:cs typeface="Arial"/>
              </a:rPr>
              <a:t>Absolute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advantage</a:t>
            </a:r>
            <a:endParaRPr sz="3200">
              <a:latin typeface="Arial"/>
              <a:cs typeface="Arial"/>
            </a:endParaRPr>
          </a:p>
          <a:p>
            <a:pPr marL="295910" indent="-283845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687"/>
              <a:buChar char=""/>
              <a:tabLst>
                <a:tab pos="296545" algn="l"/>
              </a:tabLst>
            </a:pPr>
            <a:r>
              <a:rPr sz="3200" spc="-5" dirty="0">
                <a:latin typeface="Arial"/>
                <a:cs typeface="Arial"/>
              </a:rPr>
              <a:t>Comparative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advantage</a:t>
            </a:r>
            <a:endParaRPr sz="3200">
              <a:latin typeface="Arial"/>
              <a:cs typeface="Arial"/>
            </a:endParaRPr>
          </a:p>
          <a:p>
            <a:pPr marL="295910" indent="-283845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687"/>
              <a:buChar char=""/>
              <a:tabLst>
                <a:tab pos="296545" algn="l"/>
              </a:tabLst>
            </a:pPr>
            <a:r>
              <a:rPr sz="3200" dirty="0">
                <a:latin typeface="Arial"/>
                <a:cs typeface="Arial"/>
              </a:rPr>
              <a:t>Heckscher-Ohlin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theory</a:t>
            </a:r>
            <a:endParaRPr sz="3200">
              <a:latin typeface="Arial"/>
              <a:cs typeface="Arial"/>
            </a:endParaRPr>
          </a:p>
          <a:p>
            <a:pPr marL="295910" indent="-283845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687"/>
              <a:buChar char=""/>
              <a:tabLst>
                <a:tab pos="296545" algn="l"/>
              </a:tabLst>
            </a:pPr>
            <a:r>
              <a:rPr sz="3200" dirty="0">
                <a:latin typeface="Arial"/>
                <a:cs typeface="Arial"/>
              </a:rPr>
              <a:t>The </a:t>
            </a:r>
            <a:r>
              <a:rPr sz="3200" spc="-5" dirty="0">
                <a:latin typeface="Arial"/>
                <a:cs typeface="Arial"/>
              </a:rPr>
              <a:t>Leontief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paradox</a:t>
            </a:r>
            <a:endParaRPr sz="3200">
              <a:latin typeface="Arial"/>
              <a:cs typeface="Arial"/>
            </a:endParaRPr>
          </a:p>
          <a:p>
            <a:pPr marL="295910" indent="-283845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687"/>
              <a:buChar char=""/>
              <a:tabLst>
                <a:tab pos="296545" algn="l"/>
              </a:tabLst>
            </a:pPr>
            <a:r>
              <a:rPr sz="3200" dirty="0">
                <a:latin typeface="Arial"/>
                <a:cs typeface="Arial"/>
              </a:rPr>
              <a:t>The </a:t>
            </a:r>
            <a:r>
              <a:rPr sz="3200" spc="-5" dirty="0">
                <a:latin typeface="Arial"/>
                <a:cs typeface="Arial"/>
              </a:rPr>
              <a:t>product </a:t>
            </a:r>
            <a:r>
              <a:rPr sz="3200" dirty="0">
                <a:latin typeface="Arial"/>
                <a:cs typeface="Arial"/>
              </a:rPr>
              <a:t>life-cycle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theory</a:t>
            </a:r>
            <a:endParaRPr sz="3200">
              <a:latin typeface="Arial"/>
              <a:cs typeface="Arial"/>
            </a:endParaRPr>
          </a:p>
          <a:p>
            <a:pPr marL="295910" indent="-283845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687"/>
              <a:buChar char=""/>
              <a:tabLst>
                <a:tab pos="296545" algn="l"/>
              </a:tabLst>
            </a:pPr>
            <a:r>
              <a:rPr sz="3200" dirty="0">
                <a:latin typeface="Arial"/>
                <a:cs typeface="Arial"/>
              </a:rPr>
              <a:t>New trade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theory</a:t>
            </a:r>
            <a:endParaRPr sz="3200">
              <a:latin typeface="Arial"/>
              <a:cs typeface="Arial"/>
            </a:endParaRPr>
          </a:p>
          <a:p>
            <a:pPr marL="295910" marR="5080" indent="-283845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687"/>
              <a:buChar char=""/>
              <a:tabLst>
                <a:tab pos="296545" algn="l"/>
              </a:tabLst>
            </a:pPr>
            <a:r>
              <a:rPr sz="3200" spc="-5" dirty="0">
                <a:latin typeface="Arial"/>
                <a:cs typeface="Arial"/>
              </a:rPr>
              <a:t>National competitive advantage </a:t>
            </a:r>
            <a:r>
              <a:rPr sz="3200" spc="-495" dirty="0">
                <a:latin typeface="Arial"/>
                <a:cs typeface="Arial"/>
              </a:rPr>
              <a:t>–  </a:t>
            </a:r>
            <a:r>
              <a:rPr sz="3200" spc="5" dirty="0">
                <a:latin typeface="Arial"/>
                <a:cs typeface="Arial"/>
              </a:rPr>
              <a:t>Porter’s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diamond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8576" y="350520"/>
            <a:ext cx="3790188" cy="121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50416" y="501472"/>
            <a:ext cx="308737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5" dirty="0"/>
              <a:t>Mercantilism</a:t>
            </a:r>
            <a:endParaRPr sz="43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pPr marL="38100">
                <a:lnSpc>
                  <a:spcPts val="1425"/>
                </a:lnSpc>
              </a:pPr>
              <a:t>19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1220012" y="1361266"/>
            <a:ext cx="7538720" cy="4491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8610" marR="930910" indent="-283845" algn="just">
              <a:lnSpc>
                <a:spcPct val="150000"/>
              </a:lnSpc>
              <a:spcBef>
                <a:spcPts val="95"/>
              </a:spcBef>
            </a:pPr>
            <a:r>
              <a:rPr sz="3200" dirty="0">
                <a:latin typeface="Arial"/>
                <a:cs typeface="Arial"/>
              </a:rPr>
              <a:t>The first </a:t>
            </a:r>
            <a:r>
              <a:rPr sz="3200" spc="-5" dirty="0">
                <a:latin typeface="Arial"/>
                <a:cs typeface="Arial"/>
              </a:rPr>
              <a:t>theory </a:t>
            </a:r>
            <a:r>
              <a:rPr sz="3200" dirty="0">
                <a:latin typeface="Arial"/>
                <a:cs typeface="Arial"/>
              </a:rPr>
              <a:t>of </a:t>
            </a:r>
            <a:r>
              <a:rPr sz="3200" spc="-5" dirty="0">
                <a:latin typeface="Arial"/>
                <a:cs typeface="Arial"/>
              </a:rPr>
              <a:t>international trade  emerged </a:t>
            </a:r>
            <a:r>
              <a:rPr sz="3200" dirty="0">
                <a:latin typeface="Arial"/>
                <a:cs typeface="Arial"/>
              </a:rPr>
              <a:t>in </a:t>
            </a:r>
            <a:r>
              <a:rPr sz="3200" spc="-5" dirty="0">
                <a:latin typeface="Arial"/>
                <a:cs typeface="Arial"/>
              </a:rPr>
              <a:t>England </a:t>
            </a:r>
            <a:r>
              <a:rPr sz="3200" dirty="0">
                <a:latin typeface="Arial"/>
                <a:cs typeface="Arial"/>
              </a:rPr>
              <a:t>in the mid</a:t>
            </a:r>
            <a:r>
              <a:rPr sz="3200" spc="-10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16</a:t>
            </a:r>
            <a:r>
              <a:rPr sz="3150" spc="-7" baseline="25132" dirty="0">
                <a:latin typeface="Arial"/>
                <a:cs typeface="Arial"/>
              </a:rPr>
              <a:t>th  </a:t>
            </a:r>
            <a:r>
              <a:rPr sz="3200" spc="-5" dirty="0">
                <a:latin typeface="Arial"/>
                <a:cs typeface="Arial"/>
              </a:rPr>
              <a:t>century</a:t>
            </a:r>
            <a:endParaRPr sz="3200">
              <a:latin typeface="Arial"/>
              <a:cs typeface="Arial"/>
            </a:endParaRPr>
          </a:p>
          <a:p>
            <a:pPr marL="308610" marR="17780" indent="-283845">
              <a:lnSpc>
                <a:spcPct val="150000"/>
              </a:lnSpc>
              <a:spcBef>
                <a:spcPts val="600"/>
              </a:spcBef>
            </a:pPr>
            <a:r>
              <a:rPr sz="3200" dirty="0">
                <a:latin typeface="Arial"/>
                <a:cs typeface="Arial"/>
              </a:rPr>
              <a:t>The </a:t>
            </a:r>
            <a:r>
              <a:rPr sz="3200" spc="-5" dirty="0">
                <a:latin typeface="Arial"/>
                <a:cs typeface="Arial"/>
              </a:rPr>
              <a:t>main tenet </a:t>
            </a:r>
            <a:r>
              <a:rPr sz="3200" dirty="0">
                <a:latin typeface="Arial"/>
                <a:cs typeface="Arial"/>
              </a:rPr>
              <a:t>of Mercantilism was </a:t>
            </a:r>
            <a:r>
              <a:rPr sz="3200" spc="-5" dirty="0">
                <a:latin typeface="Arial"/>
                <a:cs typeface="Arial"/>
              </a:rPr>
              <a:t>that</a:t>
            </a:r>
            <a:r>
              <a:rPr sz="3200" spc="-1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it  </a:t>
            </a:r>
            <a:r>
              <a:rPr sz="3200" spc="-5" dirty="0">
                <a:latin typeface="Arial"/>
                <a:cs typeface="Arial"/>
              </a:rPr>
              <a:t>was in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10" dirty="0">
                <a:latin typeface="Arial"/>
                <a:cs typeface="Arial"/>
              </a:rPr>
              <a:t>country’s </a:t>
            </a:r>
            <a:r>
              <a:rPr sz="3200" spc="-5" dirty="0">
                <a:latin typeface="Arial"/>
                <a:cs typeface="Arial"/>
              </a:rPr>
              <a:t>best interests </a:t>
            </a:r>
            <a:r>
              <a:rPr sz="3200" dirty="0">
                <a:latin typeface="Arial"/>
                <a:cs typeface="Arial"/>
              </a:rPr>
              <a:t>to  </a:t>
            </a:r>
            <a:r>
              <a:rPr sz="3200" spc="-5" dirty="0">
                <a:latin typeface="Arial"/>
                <a:cs typeface="Arial"/>
              </a:rPr>
              <a:t>maintain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5" dirty="0">
                <a:latin typeface="Arial"/>
                <a:cs typeface="Arial"/>
              </a:rPr>
              <a:t>trade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surplus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4983" y="0"/>
            <a:ext cx="73660" cy="6858000"/>
          </a:xfrm>
          <a:custGeom>
            <a:avLst/>
            <a:gdLst/>
            <a:ahLst/>
            <a:cxnLst/>
            <a:rect l="l" t="t" r="r" b="b"/>
            <a:pathLst>
              <a:path w="73659" h="6858000">
                <a:moveTo>
                  <a:pt x="73152" y="0"/>
                </a:moveTo>
                <a:lnTo>
                  <a:pt x="0" y="0"/>
                </a:lnTo>
                <a:lnTo>
                  <a:pt x="0" y="6858000"/>
                </a:lnTo>
                <a:lnTo>
                  <a:pt x="73152" y="6858000"/>
                </a:lnTo>
                <a:lnTo>
                  <a:pt x="731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61389" y="463118"/>
            <a:ext cx="6200140" cy="62109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95"/>
              </a:spcBef>
              <a:buClr>
                <a:srgbClr val="3891A7"/>
              </a:buClr>
              <a:buSzPct val="79545"/>
              <a:buChar char=""/>
              <a:tabLst>
                <a:tab pos="295910" algn="l"/>
                <a:tab pos="296545" algn="l"/>
              </a:tabLst>
            </a:pPr>
            <a:r>
              <a:rPr sz="2200" spc="-5" dirty="0">
                <a:latin typeface="Arial"/>
                <a:cs typeface="Arial"/>
              </a:rPr>
              <a:t>Promotion of global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business</a:t>
            </a:r>
            <a:endParaRPr sz="2200">
              <a:latin typeface="Arial"/>
              <a:cs typeface="Arial"/>
            </a:endParaRPr>
          </a:p>
          <a:p>
            <a:pPr marL="295910" indent="-283845">
              <a:lnSpc>
                <a:spcPct val="100000"/>
              </a:lnSpc>
              <a:spcBef>
                <a:spcPts val="1660"/>
              </a:spcBef>
              <a:buClr>
                <a:srgbClr val="3891A7"/>
              </a:buClr>
              <a:buSzPct val="79545"/>
              <a:buChar char=""/>
              <a:tabLst>
                <a:tab pos="295910" algn="l"/>
                <a:tab pos="296545" algn="l"/>
              </a:tabLst>
            </a:pPr>
            <a:r>
              <a:rPr sz="2200" spc="-5" dirty="0">
                <a:latin typeface="Arial"/>
                <a:cs typeface="Arial"/>
              </a:rPr>
              <a:t>The role of </a:t>
            </a:r>
            <a:r>
              <a:rPr sz="2200" spc="-15" dirty="0">
                <a:latin typeface="Arial"/>
                <a:cs typeface="Arial"/>
              </a:rPr>
              <a:t>WTO </a:t>
            </a:r>
            <a:r>
              <a:rPr sz="2200" spc="-5" dirty="0">
                <a:latin typeface="Arial"/>
                <a:cs typeface="Arial"/>
              </a:rPr>
              <a:t>and</a:t>
            </a:r>
            <a:r>
              <a:rPr sz="2200" spc="35" dirty="0">
                <a:latin typeface="Arial"/>
                <a:cs typeface="Arial"/>
              </a:rPr>
              <a:t> </a:t>
            </a:r>
            <a:r>
              <a:rPr sz="2200" spc="-50" dirty="0">
                <a:latin typeface="Arial"/>
                <a:cs typeface="Arial"/>
              </a:rPr>
              <a:t>GATT</a:t>
            </a:r>
            <a:endParaRPr sz="2200">
              <a:latin typeface="Arial"/>
              <a:cs typeface="Arial"/>
            </a:endParaRPr>
          </a:p>
          <a:p>
            <a:pPr marL="295910" indent="-283845">
              <a:lnSpc>
                <a:spcPct val="100000"/>
              </a:lnSpc>
              <a:spcBef>
                <a:spcPts val="1655"/>
              </a:spcBef>
              <a:buClr>
                <a:srgbClr val="3891A7"/>
              </a:buClr>
              <a:buSzPct val="79545"/>
              <a:buChar char=""/>
              <a:tabLst>
                <a:tab pos="295910" algn="l"/>
                <a:tab pos="296545" algn="l"/>
              </a:tabLst>
            </a:pPr>
            <a:r>
              <a:rPr sz="2200" spc="-5" dirty="0">
                <a:latin typeface="Arial"/>
                <a:cs typeface="Arial"/>
              </a:rPr>
              <a:t>Multilateral negotiations and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agreements</a:t>
            </a:r>
            <a:endParaRPr sz="2200">
              <a:latin typeface="Arial"/>
              <a:cs typeface="Arial"/>
            </a:endParaRPr>
          </a:p>
          <a:p>
            <a:pPr marL="295910" indent="-283845">
              <a:lnSpc>
                <a:spcPct val="100000"/>
              </a:lnSpc>
              <a:spcBef>
                <a:spcPts val="1655"/>
              </a:spcBef>
              <a:buClr>
                <a:srgbClr val="3891A7"/>
              </a:buClr>
              <a:buSzPct val="79545"/>
              <a:buChar char=""/>
              <a:tabLst>
                <a:tab pos="295910" algn="l"/>
                <a:tab pos="296545" algn="l"/>
              </a:tabLst>
            </a:pPr>
            <a:r>
              <a:rPr sz="2200" spc="-5" dirty="0">
                <a:latin typeface="Arial"/>
                <a:cs typeface="Arial"/>
              </a:rPr>
              <a:t>VIII &amp; </a:t>
            </a:r>
            <a:r>
              <a:rPr sz="2200" spc="-10" dirty="0">
                <a:latin typeface="Arial"/>
                <a:cs typeface="Arial"/>
              </a:rPr>
              <a:t>IX, </a:t>
            </a:r>
            <a:r>
              <a:rPr sz="2200" spc="-5" dirty="0">
                <a:latin typeface="Arial"/>
                <a:cs typeface="Arial"/>
              </a:rPr>
              <a:t>round </a:t>
            </a:r>
            <a:r>
              <a:rPr sz="2200" dirty="0">
                <a:latin typeface="Arial"/>
                <a:cs typeface="Arial"/>
              </a:rPr>
              <a:t>discussions </a:t>
            </a:r>
            <a:r>
              <a:rPr sz="2200" spc="-5" dirty="0">
                <a:latin typeface="Arial"/>
                <a:cs typeface="Arial"/>
              </a:rPr>
              <a:t>and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agreements</a:t>
            </a:r>
            <a:endParaRPr sz="2200">
              <a:latin typeface="Arial"/>
              <a:cs typeface="Arial"/>
            </a:endParaRPr>
          </a:p>
          <a:p>
            <a:pPr marL="295910" indent="-283845">
              <a:lnSpc>
                <a:spcPct val="100000"/>
              </a:lnSpc>
              <a:spcBef>
                <a:spcPts val="1660"/>
              </a:spcBef>
              <a:buClr>
                <a:srgbClr val="3891A7"/>
              </a:buClr>
              <a:buSzPct val="79545"/>
              <a:buChar char=""/>
              <a:tabLst>
                <a:tab pos="295910" algn="l"/>
                <a:tab pos="296545" algn="l"/>
              </a:tabLst>
            </a:pPr>
            <a:r>
              <a:rPr sz="2200" spc="-5" dirty="0">
                <a:latin typeface="Arial"/>
                <a:cs typeface="Arial"/>
              </a:rPr>
              <a:t>Challenges for global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business</a:t>
            </a:r>
            <a:endParaRPr sz="2200">
              <a:latin typeface="Arial"/>
              <a:cs typeface="Arial"/>
            </a:endParaRPr>
          </a:p>
          <a:p>
            <a:pPr marL="295910" indent="-283845">
              <a:lnSpc>
                <a:spcPct val="100000"/>
              </a:lnSpc>
              <a:spcBef>
                <a:spcPts val="1655"/>
              </a:spcBef>
              <a:buClr>
                <a:srgbClr val="3891A7"/>
              </a:buClr>
              <a:buSzPct val="79545"/>
              <a:buChar char=""/>
              <a:tabLst>
                <a:tab pos="295910" algn="l"/>
                <a:tab pos="296545" algn="l"/>
              </a:tabLst>
            </a:pPr>
            <a:r>
              <a:rPr sz="2200" spc="-5" dirty="0">
                <a:latin typeface="Arial"/>
                <a:cs typeface="Arial"/>
              </a:rPr>
              <a:t>Global trade and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investment</a:t>
            </a:r>
            <a:endParaRPr sz="2200">
              <a:latin typeface="Arial"/>
              <a:cs typeface="Arial"/>
            </a:endParaRPr>
          </a:p>
          <a:p>
            <a:pPr marL="295910" indent="-283845">
              <a:lnSpc>
                <a:spcPct val="100000"/>
              </a:lnSpc>
              <a:spcBef>
                <a:spcPts val="1660"/>
              </a:spcBef>
              <a:buClr>
                <a:srgbClr val="3891A7"/>
              </a:buClr>
              <a:buSzPct val="79545"/>
              <a:buChar char=""/>
              <a:tabLst>
                <a:tab pos="295910" algn="l"/>
                <a:tab pos="296545" algn="l"/>
              </a:tabLst>
            </a:pPr>
            <a:r>
              <a:rPr sz="2200" spc="-5" dirty="0">
                <a:latin typeface="Arial"/>
                <a:cs typeface="Arial"/>
              </a:rPr>
              <a:t>Theories of International trade and</a:t>
            </a:r>
            <a:r>
              <a:rPr sz="2200" spc="13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International</a:t>
            </a:r>
            <a:endParaRPr sz="2200">
              <a:latin typeface="Arial"/>
              <a:cs typeface="Arial"/>
            </a:endParaRPr>
          </a:p>
          <a:p>
            <a:pPr marL="295910">
              <a:lnSpc>
                <a:spcPct val="100000"/>
              </a:lnSpc>
              <a:spcBef>
                <a:spcPts val="1055"/>
              </a:spcBef>
            </a:pPr>
            <a:r>
              <a:rPr sz="2200" spc="-5" dirty="0">
                <a:latin typeface="Arial"/>
                <a:cs typeface="Arial"/>
              </a:rPr>
              <a:t>investment</a:t>
            </a:r>
            <a:endParaRPr sz="2200">
              <a:latin typeface="Arial"/>
              <a:cs typeface="Arial"/>
            </a:endParaRPr>
          </a:p>
          <a:p>
            <a:pPr marL="295910" indent="-283845">
              <a:lnSpc>
                <a:spcPct val="100000"/>
              </a:lnSpc>
              <a:spcBef>
                <a:spcPts val="1655"/>
              </a:spcBef>
              <a:buClr>
                <a:srgbClr val="3891A7"/>
              </a:buClr>
              <a:buSzPct val="79545"/>
              <a:buChar char=""/>
              <a:tabLst>
                <a:tab pos="295910" algn="l"/>
                <a:tab pos="296545" algn="l"/>
              </a:tabLst>
            </a:pPr>
            <a:r>
              <a:rPr sz="2200" spc="-5" dirty="0">
                <a:latin typeface="Arial"/>
                <a:cs typeface="Arial"/>
              </a:rPr>
              <a:t>Need for global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competitiveness</a:t>
            </a:r>
            <a:endParaRPr sz="2200">
              <a:latin typeface="Arial"/>
              <a:cs typeface="Arial"/>
            </a:endParaRPr>
          </a:p>
          <a:p>
            <a:pPr marL="295910" indent="-283845">
              <a:lnSpc>
                <a:spcPct val="100000"/>
              </a:lnSpc>
              <a:spcBef>
                <a:spcPts val="1660"/>
              </a:spcBef>
              <a:buClr>
                <a:srgbClr val="3891A7"/>
              </a:buClr>
              <a:buSzPct val="79545"/>
              <a:buChar char=""/>
              <a:tabLst>
                <a:tab pos="295910" algn="l"/>
                <a:tab pos="296545" algn="l"/>
              </a:tabLst>
            </a:pPr>
            <a:r>
              <a:rPr sz="2200" spc="-5" dirty="0">
                <a:latin typeface="Arial"/>
                <a:cs typeface="Arial"/>
              </a:rPr>
              <a:t>Regional trade </a:t>
            </a:r>
            <a:r>
              <a:rPr sz="2200" spc="-10" dirty="0">
                <a:latin typeface="Arial"/>
                <a:cs typeface="Arial"/>
              </a:rPr>
              <a:t>block-Types-Advantages</a:t>
            </a:r>
            <a:r>
              <a:rPr sz="2200" spc="6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and</a:t>
            </a:r>
            <a:endParaRPr sz="2200">
              <a:latin typeface="Arial"/>
              <a:cs typeface="Arial"/>
            </a:endParaRPr>
          </a:p>
          <a:p>
            <a:pPr marL="295910">
              <a:lnSpc>
                <a:spcPct val="100000"/>
              </a:lnSpc>
              <a:spcBef>
                <a:spcPts val="1055"/>
              </a:spcBef>
            </a:pPr>
            <a:r>
              <a:rPr sz="2200" spc="-5" dirty="0">
                <a:latin typeface="Arial"/>
                <a:cs typeface="Arial"/>
              </a:rPr>
              <a:t>Disadvantages</a:t>
            </a:r>
            <a:endParaRPr sz="2200">
              <a:latin typeface="Arial"/>
              <a:cs typeface="Arial"/>
            </a:endParaRPr>
          </a:p>
          <a:p>
            <a:pPr marL="295910" indent="-283845">
              <a:lnSpc>
                <a:spcPct val="100000"/>
              </a:lnSpc>
              <a:spcBef>
                <a:spcPts val="1655"/>
              </a:spcBef>
              <a:buClr>
                <a:srgbClr val="3891A7"/>
              </a:buClr>
              <a:buSzPct val="79545"/>
              <a:buChar char=""/>
              <a:tabLst>
                <a:tab pos="295910" algn="l"/>
                <a:tab pos="296545" algn="l"/>
              </a:tabLst>
            </a:pPr>
            <a:r>
              <a:rPr sz="2200" spc="-15" dirty="0">
                <a:latin typeface="Arial"/>
                <a:cs typeface="Arial"/>
              </a:rPr>
              <a:t>RTBs </a:t>
            </a:r>
            <a:r>
              <a:rPr sz="2200" spc="-5" dirty="0">
                <a:latin typeface="Arial"/>
                <a:cs typeface="Arial"/>
              </a:rPr>
              <a:t>across the </a:t>
            </a:r>
            <a:r>
              <a:rPr sz="2200" dirty="0">
                <a:latin typeface="Arial"/>
                <a:cs typeface="Arial"/>
              </a:rPr>
              <a:t>globe-brief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history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61730" y="6551583"/>
            <a:ext cx="16129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5" dirty="0">
                <a:solidFill>
                  <a:srgbClr val="B5A787"/>
                </a:solidFill>
                <a:latin typeface="Arial"/>
                <a:cs typeface="Arial"/>
              </a:rPr>
              <a:pPr marL="38100">
                <a:lnSpc>
                  <a:spcPts val="1425"/>
                </a:lnSpc>
              </a:pPr>
              <a:t>2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2811" y="338327"/>
            <a:ext cx="5489447" cy="1220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4602" y="490854"/>
            <a:ext cx="478790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5" dirty="0"/>
              <a:t>Comparative</a:t>
            </a:r>
            <a:r>
              <a:rPr sz="4300" spc="-40" dirty="0"/>
              <a:t> </a:t>
            </a:r>
            <a:r>
              <a:rPr sz="4300" spc="-5" dirty="0"/>
              <a:t>theory</a:t>
            </a:r>
            <a:endParaRPr sz="43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pPr marL="38100">
                <a:lnSpc>
                  <a:spcPts val="1425"/>
                </a:lnSpc>
              </a:pPr>
              <a:t>20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1596897" y="1396482"/>
            <a:ext cx="7205345" cy="4584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910" marR="49530" indent="-283845">
              <a:lnSpc>
                <a:spcPct val="140000"/>
              </a:lnSpc>
              <a:spcBef>
                <a:spcPts val="105"/>
              </a:spcBef>
              <a:buClr>
                <a:srgbClr val="3891A7"/>
              </a:buClr>
              <a:buSzPct val="80000"/>
              <a:buChar char=""/>
              <a:tabLst>
                <a:tab pos="296545" algn="l"/>
              </a:tabLst>
            </a:pPr>
            <a:r>
              <a:rPr sz="3000" dirty="0">
                <a:latin typeface="Arial"/>
                <a:cs typeface="Arial"/>
              </a:rPr>
              <a:t>Comparative </a:t>
            </a:r>
            <a:r>
              <a:rPr sz="3000" spc="-5" dirty="0">
                <a:latin typeface="Arial"/>
                <a:cs typeface="Arial"/>
              </a:rPr>
              <a:t>advantage </a:t>
            </a:r>
            <a:r>
              <a:rPr sz="3000" dirty="0">
                <a:latin typeface="Arial"/>
                <a:cs typeface="Arial"/>
              </a:rPr>
              <a:t>is an </a:t>
            </a:r>
            <a:r>
              <a:rPr sz="3000" spc="-5" dirty="0">
                <a:latin typeface="Arial"/>
                <a:cs typeface="Arial"/>
              </a:rPr>
              <a:t>economic  theory about </a:t>
            </a:r>
            <a:r>
              <a:rPr sz="3000" dirty="0">
                <a:latin typeface="Arial"/>
                <a:cs typeface="Arial"/>
              </a:rPr>
              <a:t>the </a:t>
            </a:r>
            <a:r>
              <a:rPr sz="3000" spc="-5" dirty="0">
                <a:latin typeface="Arial"/>
                <a:cs typeface="Arial"/>
              </a:rPr>
              <a:t>potential gains from  trade </a:t>
            </a:r>
            <a:r>
              <a:rPr sz="3000" dirty="0">
                <a:latin typeface="Arial"/>
                <a:cs typeface="Arial"/>
              </a:rPr>
              <a:t>for </a:t>
            </a:r>
            <a:r>
              <a:rPr sz="3000" spc="-5" dirty="0">
                <a:latin typeface="Arial"/>
                <a:cs typeface="Arial"/>
              </a:rPr>
              <a:t>individuals, </a:t>
            </a:r>
            <a:r>
              <a:rPr sz="3000" dirty="0">
                <a:latin typeface="Arial"/>
                <a:cs typeface="Arial"/>
              </a:rPr>
              <a:t>firms </a:t>
            </a:r>
            <a:r>
              <a:rPr sz="3000" spc="-5" dirty="0">
                <a:latin typeface="Arial"/>
                <a:cs typeface="Arial"/>
              </a:rPr>
              <a:t>or nations</a:t>
            </a:r>
            <a:r>
              <a:rPr sz="3000" spc="-5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that  </a:t>
            </a:r>
            <a:r>
              <a:rPr sz="3000" spc="-5" dirty="0">
                <a:latin typeface="Arial"/>
                <a:cs typeface="Arial"/>
              </a:rPr>
              <a:t>arise from </a:t>
            </a:r>
            <a:r>
              <a:rPr sz="3000" dirty="0">
                <a:latin typeface="Arial"/>
                <a:cs typeface="Arial"/>
              </a:rPr>
              <a:t>the </a:t>
            </a:r>
            <a:r>
              <a:rPr sz="3000" spc="-10" dirty="0">
                <a:latin typeface="Arial"/>
                <a:cs typeface="Arial"/>
              </a:rPr>
              <a:t>differences </a:t>
            </a:r>
            <a:r>
              <a:rPr sz="3000" spc="-5" dirty="0">
                <a:latin typeface="Arial"/>
                <a:cs typeface="Arial"/>
              </a:rPr>
              <a:t>in their factors  endowments or technological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progress</a:t>
            </a:r>
            <a:endParaRPr sz="3000">
              <a:latin typeface="Arial"/>
              <a:cs typeface="Arial"/>
            </a:endParaRPr>
          </a:p>
          <a:p>
            <a:pPr marL="295910" marR="5080" indent="-283845">
              <a:lnSpc>
                <a:spcPct val="140100"/>
              </a:lnSpc>
              <a:spcBef>
                <a:spcPts val="595"/>
              </a:spcBef>
              <a:buClr>
                <a:srgbClr val="3891A7"/>
              </a:buClr>
              <a:buSzPct val="80000"/>
              <a:buChar char=""/>
              <a:tabLst>
                <a:tab pos="296545" algn="l"/>
              </a:tabLst>
            </a:pPr>
            <a:r>
              <a:rPr sz="3000" dirty="0">
                <a:latin typeface="Arial"/>
                <a:cs typeface="Arial"/>
              </a:rPr>
              <a:t>David Ricardo developed </a:t>
            </a:r>
            <a:r>
              <a:rPr sz="3000" spc="-5" dirty="0">
                <a:latin typeface="Arial"/>
                <a:cs typeface="Arial"/>
              </a:rPr>
              <a:t>the </a:t>
            </a:r>
            <a:r>
              <a:rPr sz="3000" dirty="0">
                <a:latin typeface="Arial"/>
                <a:cs typeface="Arial"/>
              </a:rPr>
              <a:t>classical  </a:t>
            </a:r>
            <a:r>
              <a:rPr sz="3000" spc="-5" dirty="0">
                <a:latin typeface="Arial"/>
                <a:cs typeface="Arial"/>
              </a:rPr>
              <a:t>theory </a:t>
            </a:r>
            <a:r>
              <a:rPr sz="3000" dirty="0">
                <a:latin typeface="Arial"/>
                <a:cs typeface="Arial"/>
              </a:rPr>
              <a:t>of </a:t>
            </a:r>
            <a:r>
              <a:rPr sz="3000" spc="-5" dirty="0">
                <a:latin typeface="Arial"/>
                <a:cs typeface="Arial"/>
              </a:rPr>
              <a:t>comparative advantage in 1817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4289" y="377774"/>
            <a:ext cx="7031355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910" marR="5080" indent="-283845">
              <a:lnSpc>
                <a:spcPct val="100000"/>
              </a:lnSpc>
              <a:spcBef>
                <a:spcPts val="105"/>
              </a:spcBef>
            </a:pPr>
            <a:r>
              <a:rPr sz="2550" spc="-660" dirty="0">
                <a:solidFill>
                  <a:srgbClr val="3891A7"/>
                </a:solidFill>
              </a:rPr>
              <a:t> </a:t>
            </a:r>
            <a:r>
              <a:rPr sz="3200" spc="-15" dirty="0">
                <a:solidFill>
                  <a:srgbClr val="000000"/>
                </a:solidFill>
              </a:rPr>
              <a:t>Ricardo’s </a:t>
            </a:r>
            <a:r>
              <a:rPr sz="3200" spc="-5" dirty="0">
                <a:solidFill>
                  <a:srgbClr val="000000"/>
                </a:solidFill>
              </a:rPr>
              <a:t>theory </a:t>
            </a:r>
            <a:r>
              <a:rPr sz="3200" spc="-10" dirty="0">
                <a:solidFill>
                  <a:srgbClr val="000000"/>
                </a:solidFill>
              </a:rPr>
              <a:t>implies </a:t>
            </a:r>
            <a:r>
              <a:rPr sz="3200" spc="-5" dirty="0">
                <a:solidFill>
                  <a:srgbClr val="000000"/>
                </a:solidFill>
              </a:rPr>
              <a:t>that  </a:t>
            </a:r>
            <a:r>
              <a:rPr sz="3200" dirty="0">
                <a:solidFill>
                  <a:srgbClr val="000000"/>
                </a:solidFill>
              </a:rPr>
              <a:t>comparative </a:t>
            </a:r>
            <a:r>
              <a:rPr sz="3200" spc="-5" dirty="0">
                <a:solidFill>
                  <a:srgbClr val="000000"/>
                </a:solidFill>
              </a:rPr>
              <a:t>advantage rather than  absolute advantage </a:t>
            </a:r>
            <a:r>
              <a:rPr sz="3200" dirty="0">
                <a:solidFill>
                  <a:srgbClr val="000000"/>
                </a:solidFill>
              </a:rPr>
              <a:t>is </a:t>
            </a:r>
            <a:r>
              <a:rPr sz="3200" spc="-5" dirty="0">
                <a:solidFill>
                  <a:srgbClr val="000000"/>
                </a:solidFill>
              </a:rPr>
              <a:t>responsible</a:t>
            </a:r>
            <a:r>
              <a:rPr sz="3200" spc="-50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for</a:t>
            </a:r>
            <a:endParaRPr sz="32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pPr marL="38100">
                <a:lnSpc>
                  <a:spcPts val="1425"/>
                </a:lnSpc>
              </a:pPr>
              <a:t>21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587753" y="1841068"/>
            <a:ext cx="48310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Arial"/>
                <a:cs typeface="Arial"/>
              </a:rPr>
              <a:t>much </a:t>
            </a:r>
            <a:r>
              <a:rPr sz="3200" dirty="0">
                <a:latin typeface="Arial"/>
                <a:cs typeface="Arial"/>
              </a:rPr>
              <a:t>of </a:t>
            </a:r>
            <a:r>
              <a:rPr sz="3200" spc="-5" dirty="0">
                <a:latin typeface="Arial"/>
                <a:cs typeface="Arial"/>
              </a:rPr>
              <a:t>international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trade</a:t>
            </a:r>
            <a:endParaRPr sz="32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22400" y="2136775"/>
          <a:ext cx="7091680" cy="3270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7120"/>
                <a:gridCol w="2357120"/>
                <a:gridCol w="2357119"/>
              </a:tblGrid>
              <a:tr h="814324">
                <a:tc gridSpan="3">
                  <a:txBody>
                    <a:bodyPr/>
                    <a:lstStyle/>
                    <a:p>
                      <a:pPr marL="25971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Hours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of 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work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necessary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produce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one</a:t>
                      </a:r>
                      <a:r>
                        <a:rPr sz="2400" b="1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unit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814451">
                <a:tc>
                  <a:txBody>
                    <a:bodyPr/>
                    <a:lstStyle/>
                    <a:p>
                      <a:pPr marL="5099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3200" dirty="0">
                          <a:latin typeface="Times New Roman"/>
                          <a:cs typeface="Times New Roman"/>
                        </a:rPr>
                        <a:t>Country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CE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3200" dirty="0">
                          <a:latin typeface="Times New Roman"/>
                          <a:cs typeface="Times New Roman"/>
                        </a:rPr>
                        <a:t>Cloth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CE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3200" spc="-35" dirty="0">
                          <a:latin typeface="Times New Roman"/>
                          <a:cs typeface="Times New Roman"/>
                        </a:rPr>
                        <a:t>Wine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CE0"/>
                    </a:solidFill>
                  </a:tcPr>
                </a:tc>
              </a:tr>
              <a:tr h="814451">
                <a:tc>
                  <a:txBody>
                    <a:bodyPr/>
                    <a:lstStyle/>
                    <a:p>
                      <a:pPr marL="499109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3200" dirty="0">
                          <a:latin typeface="Times New Roman"/>
                          <a:cs typeface="Times New Roman"/>
                        </a:rPr>
                        <a:t>England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DF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3200" spc="5" dirty="0">
                          <a:latin typeface="Times New Roman"/>
                          <a:cs typeface="Times New Roman"/>
                        </a:rPr>
                        <a:t>100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DF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3200" spc="5" dirty="0">
                          <a:latin typeface="Times New Roman"/>
                          <a:cs typeface="Times New Roman"/>
                        </a:rPr>
                        <a:t>120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DF0"/>
                    </a:solidFill>
                  </a:tcPr>
                </a:tc>
              </a:tr>
              <a:tr h="814324">
                <a:tc>
                  <a:txBody>
                    <a:bodyPr/>
                    <a:lstStyle/>
                    <a:p>
                      <a:pPr marL="48831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3200" dirty="0">
                          <a:latin typeface="Times New Roman"/>
                          <a:cs typeface="Times New Roman"/>
                        </a:rPr>
                        <a:t>Portugal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CE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3200" spc="5" dirty="0">
                          <a:latin typeface="Times New Roman"/>
                          <a:cs typeface="Times New Roman"/>
                        </a:rPr>
                        <a:t>90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CE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3200" spc="5" dirty="0">
                          <a:latin typeface="Times New Roman"/>
                          <a:cs typeface="Times New Roman"/>
                        </a:rPr>
                        <a:t>80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CE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0" y="86868"/>
            <a:ext cx="7167880" cy="1705610"/>
            <a:chOff x="1524000" y="86868"/>
            <a:chExt cx="7167880" cy="1705610"/>
          </a:xfrm>
        </p:grpSpPr>
        <p:sp>
          <p:nvSpPr>
            <p:cNvPr id="3" name="object 3"/>
            <p:cNvSpPr/>
            <p:nvPr/>
          </p:nvSpPr>
          <p:spPr>
            <a:xfrm>
              <a:off x="1524000" y="86868"/>
              <a:ext cx="3008376" cy="111099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67911" y="86868"/>
              <a:ext cx="829056" cy="111099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32504" y="86868"/>
              <a:ext cx="3970020" cy="111099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338059" y="86868"/>
              <a:ext cx="829055" cy="111099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502652" y="86868"/>
              <a:ext cx="1188720" cy="111099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48683" y="681227"/>
              <a:ext cx="2179319" cy="111099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844167" y="225678"/>
            <a:ext cx="6390640" cy="121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7130" marR="5080" indent="-2425065">
              <a:lnSpc>
                <a:spcPct val="100000"/>
              </a:lnSpc>
              <a:spcBef>
                <a:spcPts val="100"/>
              </a:spcBef>
            </a:pPr>
            <a:r>
              <a:rPr dirty="0"/>
              <a:t>Heckscher-Ohlin Model</a:t>
            </a:r>
            <a:r>
              <a:rPr spc="-65" dirty="0"/>
              <a:t> </a:t>
            </a:r>
            <a:r>
              <a:rPr dirty="0"/>
              <a:t>(H-O  model)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pPr marL="38100">
                <a:lnSpc>
                  <a:spcPts val="1425"/>
                </a:lnSpc>
              </a:pPr>
              <a:t>22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body" idx="4294967295"/>
          </p:nvPr>
        </p:nvSpPr>
        <p:spPr>
          <a:xfrm>
            <a:off x="1304289" y="1390996"/>
            <a:ext cx="7324090" cy="42005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910" marR="5080" indent="-283845">
              <a:lnSpc>
                <a:spcPct val="140000"/>
              </a:lnSpc>
              <a:spcBef>
                <a:spcPts val="105"/>
              </a:spcBef>
              <a:buClr>
                <a:srgbClr val="3891A7"/>
              </a:buClr>
              <a:buSzPct val="79687"/>
              <a:buChar char=""/>
              <a:tabLst>
                <a:tab pos="296545" algn="l"/>
              </a:tabLst>
            </a:pPr>
            <a:r>
              <a:rPr spc="-5" dirty="0"/>
              <a:t>General equilibrium mathematical  model </a:t>
            </a:r>
            <a:r>
              <a:rPr spc="-10" dirty="0"/>
              <a:t>of </a:t>
            </a:r>
            <a:r>
              <a:rPr spc="-5" dirty="0"/>
              <a:t>international trade, developed  </a:t>
            </a:r>
            <a:r>
              <a:rPr dirty="0"/>
              <a:t>by Eli Heckscher </a:t>
            </a:r>
            <a:r>
              <a:rPr spc="-5" dirty="0"/>
              <a:t>and Bertil</a:t>
            </a:r>
            <a:r>
              <a:rPr spc="-85" dirty="0"/>
              <a:t> </a:t>
            </a:r>
            <a:r>
              <a:rPr dirty="0"/>
              <a:t>Ohlin</a:t>
            </a:r>
          </a:p>
          <a:p>
            <a:pPr marL="295910" marR="388620" indent="-283845">
              <a:lnSpc>
                <a:spcPct val="140000"/>
              </a:lnSpc>
              <a:spcBef>
                <a:spcPts val="600"/>
              </a:spcBef>
              <a:buClr>
                <a:srgbClr val="3891A7"/>
              </a:buClr>
              <a:buSzPct val="79687"/>
              <a:buChar char=""/>
              <a:tabLst>
                <a:tab pos="296545" algn="l"/>
              </a:tabLst>
            </a:pPr>
            <a:r>
              <a:rPr spc="-5" dirty="0"/>
              <a:t>Builds on David </a:t>
            </a:r>
            <a:r>
              <a:rPr dirty="0"/>
              <a:t>Ricardo </a:t>
            </a:r>
            <a:r>
              <a:rPr spc="-5" dirty="0"/>
              <a:t>theory </a:t>
            </a:r>
            <a:r>
              <a:rPr dirty="0"/>
              <a:t>of  comparative </a:t>
            </a:r>
            <a:r>
              <a:rPr spc="-5" dirty="0"/>
              <a:t>advantage </a:t>
            </a:r>
            <a:r>
              <a:rPr dirty="0"/>
              <a:t>by</a:t>
            </a:r>
            <a:r>
              <a:rPr spc="-95" dirty="0"/>
              <a:t> </a:t>
            </a:r>
            <a:r>
              <a:rPr spc="-5" dirty="0"/>
              <a:t>predicting  patterns </a:t>
            </a:r>
            <a:r>
              <a:rPr dirty="0"/>
              <a:t>of</a:t>
            </a:r>
            <a:r>
              <a:rPr spc="-35" dirty="0"/>
              <a:t> </a:t>
            </a:r>
            <a:r>
              <a:rPr spc="-5" dirty="0"/>
              <a:t>commerce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8576" y="338327"/>
            <a:ext cx="3701796" cy="1220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50416" y="490854"/>
            <a:ext cx="299783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5" dirty="0"/>
              <a:t>2*2*2</a:t>
            </a:r>
            <a:r>
              <a:rPr sz="4300" spc="-80" dirty="0"/>
              <a:t> </a:t>
            </a:r>
            <a:r>
              <a:rPr sz="4300" spc="-5" dirty="0"/>
              <a:t>Model</a:t>
            </a:r>
            <a:endParaRPr sz="43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pPr marL="38100">
                <a:lnSpc>
                  <a:spcPts val="1425"/>
                </a:lnSpc>
              </a:pPr>
              <a:t>23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1232712" y="1411503"/>
            <a:ext cx="7292340" cy="4980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910" marR="513080" indent="-283845">
              <a:lnSpc>
                <a:spcPct val="140000"/>
              </a:lnSpc>
              <a:spcBef>
                <a:spcPts val="100"/>
              </a:spcBef>
              <a:buClr>
                <a:srgbClr val="3891A7"/>
              </a:buClr>
              <a:buSzPct val="80000"/>
              <a:buChar char=""/>
              <a:tabLst>
                <a:tab pos="295910" algn="l"/>
                <a:tab pos="296545" algn="l"/>
              </a:tabLst>
            </a:pPr>
            <a:r>
              <a:rPr sz="2500" spc="-5" dirty="0">
                <a:latin typeface="Arial"/>
                <a:cs typeface="Arial"/>
              </a:rPr>
              <a:t>The original H-O model assumed that the only  </a:t>
            </a:r>
            <a:r>
              <a:rPr sz="2500" spc="-10" dirty="0">
                <a:latin typeface="Arial"/>
                <a:cs typeface="Arial"/>
              </a:rPr>
              <a:t>difference </a:t>
            </a:r>
            <a:r>
              <a:rPr sz="2500" spc="-5" dirty="0">
                <a:latin typeface="Arial"/>
                <a:cs typeface="Arial"/>
              </a:rPr>
              <a:t>between countries was the relative  abundances of labor and</a:t>
            </a:r>
            <a:r>
              <a:rPr sz="2500" spc="-3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capital</a:t>
            </a:r>
            <a:endParaRPr sz="2500">
              <a:latin typeface="Arial"/>
              <a:cs typeface="Arial"/>
            </a:endParaRPr>
          </a:p>
          <a:p>
            <a:pPr marL="295910" marR="232410" indent="-283845">
              <a:lnSpc>
                <a:spcPct val="140100"/>
              </a:lnSpc>
              <a:spcBef>
                <a:spcPts val="600"/>
              </a:spcBef>
              <a:buClr>
                <a:srgbClr val="3891A7"/>
              </a:buClr>
              <a:buSzPct val="80000"/>
              <a:buChar char=""/>
              <a:tabLst>
                <a:tab pos="295910" algn="l"/>
                <a:tab pos="296545" algn="l"/>
              </a:tabLst>
            </a:pPr>
            <a:r>
              <a:rPr sz="2500" spc="-5" dirty="0">
                <a:latin typeface="Arial"/>
                <a:cs typeface="Arial"/>
              </a:rPr>
              <a:t>The model contains two countries (homogenous  factors of production) 2*2*2</a:t>
            </a:r>
            <a:r>
              <a:rPr sz="2500" spc="3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model</a:t>
            </a:r>
            <a:endParaRPr sz="2500">
              <a:latin typeface="Arial"/>
              <a:cs typeface="Arial"/>
            </a:endParaRPr>
          </a:p>
          <a:p>
            <a:pPr marL="295910" marR="5080" indent="-283845">
              <a:lnSpc>
                <a:spcPct val="140000"/>
              </a:lnSpc>
              <a:spcBef>
                <a:spcPts val="600"/>
              </a:spcBef>
              <a:buClr>
                <a:srgbClr val="3891A7"/>
              </a:buClr>
              <a:buSzPct val="80000"/>
              <a:buChar char=""/>
              <a:tabLst>
                <a:tab pos="295910" algn="l"/>
                <a:tab pos="296545" algn="l"/>
              </a:tabLst>
            </a:pPr>
            <a:r>
              <a:rPr sz="2500" spc="-5" dirty="0">
                <a:latin typeface="Arial"/>
                <a:cs typeface="Arial"/>
              </a:rPr>
              <a:t>The model has “variable factors proportions”  between countries – highly developed countries  have a comparatively high capital: labor ratio </a:t>
            </a:r>
            <a:r>
              <a:rPr sz="2500" dirty="0">
                <a:latin typeface="Arial"/>
                <a:cs typeface="Arial"/>
              </a:rPr>
              <a:t>than  </a:t>
            </a:r>
            <a:r>
              <a:rPr sz="2500" spc="-5" dirty="0">
                <a:latin typeface="Arial"/>
                <a:cs typeface="Arial"/>
              </a:rPr>
              <a:t>developed</a:t>
            </a:r>
            <a:r>
              <a:rPr sz="2500" spc="-2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countries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41832" y="0"/>
            <a:ext cx="5796280" cy="1612900"/>
            <a:chOff x="941832" y="0"/>
            <a:chExt cx="5796280" cy="1612900"/>
          </a:xfrm>
        </p:grpSpPr>
        <p:sp>
          <p:nvSpPr>
            <p:cNvPr id="3" name="object 3"/>
            <p:cNvSpPr/>
            <p:nvPr/>
          </p:nvSpPr>
          <p:spPr>
            <a:xfrm>
              <a:off x="941832" y="0"/>
              <a:ext cx="1760220" cy="9570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73580" y="0"/>
              <a:ext cx="1031747" cy="9570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29256" y="0"/>
              <a:ext cx="4308348" cy="9570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41832" y="391668"/>
              <a:ext cx="3393948" cy="12207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93367" y="0"/>
            <a:ext cx="4940935" cy="1336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4300" spc="-5" dirty="0"/>
              <a:t>FDI – Foreign</a:t>
            </a:r>
            <a:r>
              <a:rPr sz="4300" spc="-25" dirty="0"/>
              <a:t> </a:t>
            </a:r>
            <a:r>
              <a:rPr sz="4300" spc="-5" dirty="0"/>
              <a:t>Direct  Investment</a:t>
            </a:r>
            <a:endParaRPr sz="43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pPr marL="38100">
                <a:lnSpc>
                  <a:spcPts val="1425"/>
                </a:lnSpc>
              </a:pPr>
              <a:t>24</a:t>
            </a:fld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1304289" y="1177812"/>
            <a:ext cx="7280275" cy="5208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910" marR="5080" indent="-283845">
              <a:lnSpc>
                <a:spcPct val="140000"/>
              </a:lnSpc>
              <a:spcBef>
                <a:spcPts val="105"/>
              </a:spcBef>
              <a:buClr>
                <a:srgbClr val="3891A7"/>
              </a:buClr>
              <a:buSzPct val="80000"/>
              <a:buChar char=""/>
              <a:tabLst>
                <a:tab pos="295910" algn="l"/>
                <a:tab pos="296545" algn="l"/>
              </a:tabLst>
            </a:pPr>
            <a:r>
              <a:rPr sz="2500" spc="-5" dirty="0">
                <a:latin typeface="Arial"/>
                <a:cs typeface="Arial"/>
              </a:rPr>
              <a:t>FDI refers to the purchase of a significant number  of shares of a foreign company in order to gain  certain degree of management</a:t>
            </a:r>
            <a:r>
              <a:rPr sz="2500" spc="3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control</a:t>
            </a:r>
            <a:endParaRPr sz="2500">
              <a:latin typeface="Arial"/>
              <a:cs typeface="Arial"/>
            </a:endParaRPr>
          </a:p>
          <a:p>
            <a:pPr marL="295910" indent="-283845">
              <a:lnSpc>
                <a:spcPct val="100000"/>
              </a:lnSpc>
              <a:spcBef>
                <a:spcPts val="1800"/>
              </a:spcBef>
              <a:buClr>
                <a:srgbClr val="3891A7"/>
              </a:buClr>
              <a:buSzPct val="80000"/>
              <a:buChar char=""/>
              <a:tabLst>
                <a:tab pos="295910" algn="l"/>
                <a:tab pos="296545" algn="l"/>
              </a:tabLst>
            </a:pPr>
            <a:r>
              <a:rPr sz="2500" spc="-5" dirty="0">
                <a:latin typeface="Arial"/>
                <a:cs typeface="Arial"/>
              </a:rPr>
              <a:t>FDI</a:t>
            </a:r>
            <a:r>
              <a:rPr sz="250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flows:</a:t>
            </a:r>
            <a:endParaRPr sz="2500">
              <a:latin typeface="Arial"/>
              <a:cs typeface="Arial"/>
            </a:endParaRPr>
          </a:p>
          <a:p>
            <a:pPr marL="527685" indent="-515620">
              <a:lnSpc>
                <a:spcPct val="100000"/>
              </a:lnSpc>
              <a:spcBef>
                <a:spcPts val="1800"/>
              </a:spcBef>
              <a:buClr>
                <a:srgbClr val="3891A7"/>
              </a:buClr>
              <a:buSzPct val="80000"/>
              <a:buAutoNum type="arabicPeriod"/>
              <a:tabLst>
                <a:tab pos="527685" algn="l"/>
                <a:tab pos="528320" algn="l"/>
              </a:tabLst>
            </a:pPr>
            <a:r>
              <a:rPr sz="2500" spc="-5" dirty="0">
                <a:latin typeface="Arial"/>
                <a:cs typeface="Arial"/>
              </a:rPr>
              <a:t>Capital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formation</a:t>
            </a:r>
            <a:endParaRPr sz="2500">
              <a:latin typeface="Arial"/>
              <a:cs typeface="Arial"/>
            </a:endParaRPr>
          </a:p>
          <a:p>
            <a:pPr marL="527685" indent="-515620">
              <a:lnSpc>
                <a:spcPct val="100000"/>
              </a:lnSpc>
              <a:spcBef>
                <a:spcPts val="1800"/>
              </a:spcBef>
              <a:buClr>
                <a:srgbClr val="3891A7"/>
              </a:buClr>
              <a:buSzPct val="80000"/>
              <a:buAutoNum type="arabicPeriod"/>
              <a:tabLst>
                <a:tab pos="527685" algn="l"/>
                <a:tab pos="528320" algn="l"/>
              </a:tabLst>
            </a:pPr>
            <a:r>
              <a:rPr sz="2500" spc="-5" dirty="0">
                <a:latin typeface="Arial"/>
                <a:cs typeface="Arial"/>
              </a:rPr>
              <a:t>Formation of new firms and</a:t>
            </a:r>
            <a:r>
              <a:rPr sz="2500" spc="4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factories</a:t>
            </a:r>
            <a:endParaRPr sz="2500">
              <a:latin typeface="Arial"/>
              <a:cs typeface="Arial"/>
            </a:endParaRPr>
          </a:p>
          <a:p>
            <a:pPr marL="527685" indent="-515620">
              <a:lnSpc>
                <a:spcPct val="100000"/>
              </a:lnSpc>
              <a:spcBef>
                <a:spcPts val="1805"/>
              </a:spcBef>
              <a:buClr>
                <a:srgbClr val="3891A7"/>
              </a:buClr>
              <a:buSzPct val="80000"/>
              <a:buAutoNum type="arabicPeriod"/>
              <a:tabLst>
                <a:tab pos="527685" algn="l"/>
                <a:tab pos="528320" algn="l"/>
              </a:tabLst>
            </a:pPr>
            <a:r>
              <a:rPr sz="2500" spc="-5" dirty="0">
                <a:latin typeface="Arial"/>
                <a:cs typeface="Arial"/>
              </a:rPr>
              <a:t>Increase in equity holdings in the existing</a:t>
            </a:r>
            <a:r>
              <a:rPr sz="2500" spc="3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firms</a:t>
            </a:r>
            <a:endParaRPr sz="2500">
              <a:latin typeface="Arial"/>
              <a:cs typeface="Arial"/>
            </a:endParaRPr>
          </a:p>
          <a:p>
            <a:pPr marL="527685" marR="464184" indent="-515620">
              <a:lnSpc>
                <a:spcPct val="140000"/>
              </a:lnSpc>
              <a:spcBef>
                <a:spcPts val="600"/>
              </a:spcBef>
              <a:buClr>
                <a:srgbClr val="3891A7"/>
              </a:buClr>
              <a:buSzPct val="80000"/>
              <a:buAutoNum type="arabicPeriod"/>
              <a:tabLst>
                <a:tab pos="527685" algn="l"/>
                <a:tab pos="528320" algn="l"/>
              </a:tabLst>
            </a:pPr>
            <a:r>
              <a:rPr sz="2500" spc="-5" dirty="0">
                <a:latin typeface="Arial"/>
                <a:cs typeface="Arial"/>
              </a:rPr>
              <a:t>Mergers and acquisition of existing firms and  factories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490854"/>
            <a:ext cx="563689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5" dirty="0"/>
              <a:t>Factors influencing</a:t>
            </a:r>
            <a:r>
              <a:rPr sz="4300" spc="-25" dirty="0"/>
              <a:t> </a:t>
            </a:r>
            <a:r>
              <a:rPr sz="4300" spc="-5" dirty="0"/>
              <a:t>FDI</a:t>
            </a:r>
            <a:endParaRPr sz="430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pPr marL="38100">
                <a:lnSpc>
                  <a:spcPts val="1425"/>
                </a:lnSpc>
              </a:pPr>
              <a:t>25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32536" y="1521332"/>
            <a:ext cx="15532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50" spc="-665" dirty="0">
                <a:solidFill>
                  <a:srgbClr val="3891A7"/>
                </a:solidFill>
                <a:latin typeface="Arial"/>
                <a:cs typeface="Arial"/>
              </a:rPr>
              <a:t></a:t>
            </a:r>
            <a:r>
              <a:rPr sz="2550" spc="-630" dirty="0">
                <a:solidFill>
                  <a:srgbClr val="3891A7"/>
                </a:solidFill>
                <a:latin typeface="Arial"/>
                <a:cs typeface="Arial"/>
              </a:rPr>
              <a:t> </a:t>
            </a:r>
            <a:r>
              <a:rPr sz="3200" spc="-70" dirty="0">
                <a:latin typeface="Arial"/>
                <a:cs typeface="Arial"/>
              </a:rPr>
              <a:t>Supply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6000" y="2008708"/>
            <a:ext cx="13836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Arial"/>
                <a:cs typeface="Arial"/>
              </a:rPr>
              <a:t>Factors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2536" y="2573274"/>
            <a:ext cx="22586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27685" algn="l"/>
              </a:tabLst>
            </a:pPr>
            <a:r>
              <a:rPr sz="2550" spc="-10" dirty="0">
                <a:solidFill>
                  <a:srgbClr val="3891A7"/>
                </a:solidFill>
                <a:latin typeface="Arial"/>
                <a:cs typeface="Arial"/>
              </a:rPr>
              <a:t>1</a:t>
            </a:r>
            <a:r>
              <a:rPr sz="2550" dirty="0">
                <a:solidFill>
                  <a:srgbClr val="3891A7"/>
                </a:solidFill>
                <a:latin typeface="Arial"/>
                <a:cs typeface="Arial"/>
              </a:rPr>
              <a:t>.	</a:t>
            </a:r>
            <a:r>
              <a:rPr sz="3200" dirty="0">
                <a:latin typeface="Arial"/>
                <a:cs typeface="Arial"/>
              </a:rPr>
              <a:t>Pro</a:t>
            </a:r>
            <a:r>
              <a:rPr sz="3200" spc="-10" dirty="0">
                <a:latin typeface="Arial"/>
                <a:cs typeface="Arial"/>
              </a:rPr>
              <a:t>d</a:t>
            </a:r>
            <a:r>
              <a:rPr sz="3200" dirty="0">
                <a:latin typeface="Arial"/>
                <a:cs typeface="Arial"/>
              </a:rPr>
              <a:t>uctio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47952" y="3060954"/>
            <a:ext cx="13150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Arial"/>
                <a:cs typeface="Arial"/>
              </a:rPr>
              <a:t>n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costs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2536" y="3624529"/>
            <a:ext cx="21221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27685" algn="l"/>
              </a:tabLst>
            </a:pPr>
            <a:r>
              <a:rPr sz="2550" spc="-5" dirty="0">
                <a:solidFill>
                  <a:srgbClr val="3891A7"/>
                </a:solidFill>
                <a:latin typeface="Arial"/>
                <a:cs typeface="Arial"/>
              </a:rPr>
              <a:t>2.	</a:t>
            </a:r>
            <a:r>
              <a:rPr sz="3200" spc="-5" dirty="0">
                <a:latin typeface="Arial"/>
                <a:cs typeface="Arial"/>
              </a:rPr>
              <a:t>Logistics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2536" y="4188967"/>
            <a:ext cx="18516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7685" algn="l"/>
              </a:tabLst>
            </a:pPr>
            <a:r>
              <a:rPr sz="2550" spc="-10" dirty="0">
                <a:solidFill>
                  <a:srgbClr val="3891A7"/>
                </a:solidFill>
                <a:latin typeface="Arial"/>
                <a:cs typeface="Arial"/>
              </a:rPr>
              <a:t>3</a:t>
            </a:r>
            <a:r>
              <a:rPr sz="2550" dirty="0">
                <a:solidFill>
                  <a:srgbClr val="3891A7"/>
                </a:solidFill>
                <a:latin typeface="Arial"/>
                <a:cs typeface="Arial"/>
              </a:rPr>
              <a:t>.	</a:t>
            </a:r>
            <a:r>
              <a:rPr sz="3200" dirty="0">
                <a:latin typeface="Arial"/>
                <a:cs typeface="Arial"/>
              </a:rPr>
              <a:t>Nat</a:t>
            </a:r>
            <a:r>
              <a:rPr sz="3200" spc="-10" dirty="0">
                <a:latin typeface="Arial"/>
                <a:cs typeface="Arial"/>
              </a:rPr>
              <a:t>u</a:t>
            </a:r>
            <a:r>
              <a:rPr sz="3200" dirty="0">
                <a:latin typeface="Arial"/>
                <a:cs typeface="Arial"/>
              </a:rPr>
              <a:t>ral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2536" y="5240832"/>
            <a:ext cx="12420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7685" algn="l"/>
              </a:tabLst>
            </a:pPr>
            <a:r>
              <a:rPr sz="2550" spc="-10" dirty="0">
                <a:solidFill>
                  <a:srgbClr val="3891A7"/>
                </a:solidFill>
                <a:latin typeface="Arial"/>
                <a:cs typeface="Arial"/>
              </a:rPr>
              <a:t>4</a:t>
            </a:r>
            <a:r>
              <a:rPr sz="2550" dirty="0">
                <a:solidFill>
                  <a:srgbClr val="3891A7"/>
                </a:solidFill>
                <a:latin typeface="Arial"/>
                <a:cs typeface="Arial"/>
              </a:rPr>
              <a:t>.	</a:t>
            </a:r>
            <a:r>
              <a:rPr sz="3200" dirty="0">
                <a:latin typeface="Arial"/>
                <a:cs typeface="Arial"/>
              </a:rPr>
              <a:t>Key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47952" y="5728512"/>
            <a:ext cx="1786889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Arial"/>
                <a:cs typeface="Arial"/>
              </a:rPr>
              <a:t>tech</a:t>
            </a:r>
            <a:r>
              <a:rPr sz="3200" spc="-15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ol</a:t>
            </a:r>
            <a:r>
              <a:rPr sz="3200" spc="-15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g  y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33420" y="1472564"/>
            <a:ext cx="1845310" cy="95313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95910" marR="5080" indent="-283845">
              <a:lnSpc>
                <a:spcPts val="3460"/>
              </a:lnSpc>
              <a:spcBef>
                <a:spcPts val="535"/>
              </a:spcBef>
            </a:pPr>
            <a:r>
              <a:rPr sz="2550" spc="-665" dirty="0">
                <a:solidFill>
                  <a:srgbClr val="3891A7"/>
                </a:solidFill>
                <a:latin typeface="Arial"/>
                <a:cs typeface="Arial"/>
              </a:rPr>
              <a:t> </a:t>
            </a:r>
            <a:r>
              <a:rPr sz="3200" spc="-90" dirty="0">
                <a:latin typeface="Arial"/>
                <a:cs typeface="Arial"/>
              </a:rPr>
              <a:t>Demand  </a:t>
            </a:r>
            <a:r>
              <a:rPr sz="3200" dirty="0">
                <a:latin typeface="Arial"/>
                <a:cs typeface="Arial"/>
              </a:rPr>
              <a:t>Factors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22552" y="4676647"/>
            <a:ext cx="23310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023110" algn="l"/>
              </a:tabLst>
            </a:pPr>
            <a:r>
              <a:rPr sz="3200" dirty="0">
                <a:latin typeface="Arial"/>
                <a:cs typeface="Arial"/>
              </a:rPr>
              <a:t>resources	</a:t>
            </a:r>
            <a:r>
              <a:rPr sz="3825" spc="-15" baseline="-16339" dirty="0">
                <a:solidFill>
                  <a:srgbClr val="3891A7"/>
                </a:solidFill>
                <a:latin typeface="Arial"/>
                <a:cs typeface="Arial"/>
              </a:rPr>
              <a:t>3.</a:t>
            </a:r>
            <a:endParaRPr sz="3825" baseline="-16339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33420" y="2426970"/>
            <a:ext cx="2459355" cy="425450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527685" marR="161290" indent="-515620">
              <a:lnSpc>
                <a:spcPts val="3460"/>
              </a:lnSpc>
              <a:spcBef>
                <a:spcPts val="535"/>
              </a:spcBef>
              <a:buClr>
                <a:srgbClr val="3891A7"/>
              </a:buClr>
              <a:buSzPct val="79687"/>
              <a:buAutoNum type="arabicPeriod"/>
              <a:tabLst>
                <a:tab pos="527685" algn="l"/>
                <a:tab pos="528320" algn="l"/>
              </a:tabLst>
            </a:pPr>
            <a:r>
              <a:rPr sz="3200" dirty="0">
                <a:latin typeface="Arial"/>
                <a:cs typeface="Arial"/>
              </a:rPr>
              <a:t>Custo</a:t>
            </a:r>
            <a:r>
              <a:rPr sz="3200" spc="-10" dirty="0">
                <a:latin typeface="Arial"/>
                <a:cs typeface="Arial"/>
              </a:rPr>
              <a:t>m</a:t>
            </a:r>
            <a:r>
              <a:rPr sz="3200" dirty="0">
                <a:latin typeface="Arial"/>
                <a:cs typeface="Arial"/>
              </a:rPr>
              <a:t>er  access</a:t>
            </a:r>
            <a:endParaRPr sz="3200">
              <a:latin typeface="Arial"/>
              <a:cs typeface="Arial"/>
            </a:endParaRPr>
          </a:p>
          <a:p>
            <a:pPr marL="527685" marR="5080" indent="-515620">
              <a:lnSpc>
                <a:spcPct val="90000"/>
              </a:lnSpc>
              <a:spcBef>
                <a:spcPts val="545"/>
              </a:spcBef>
              <a:buClr>
                <a:srgbClr val="3891A7"/>
              </a:buClr>
              <a:buSzPct val="79687"/>
              <a:buAutoNum type="arabicPeriod"/>
              <a:tabLst>
                <a:tab pos="527685" algn="l"/>
                <a:tab pos="528320" algn="l"/>
              </a:tabLst>
            </a:pPr>
            <a:r>
              <a:rPr sz="3200" dirty="0">
                <a:latin typeface="Arial"/>
                <a:cs typeface="Arial"/>
              </a:rPr>
              <a:t>Co</a:t>
            </a:r>
            <a:r>
              <a:rPr sz="3200" spc="-15" dirty="0">
                <a:latin typeface="Arial"/>
                <a:cs typeface="Arial"/>
              </a:rPr>
              <a:t>m</a:t>
            </a:r>
            <a:r>
              <a:rPr sz="3200" dirty="0">
                <a:latin typeface="Arial"/>
                <a:cs typeface="Arial"/>
              </a:rPr>
              <a:t>p</a:t>
            </a:r>
            <a:r>
              <a:rPr sz="3200" spc="-15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ti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iv  e  </a:t>
            </a:r>
            <a:r>
              <a:rPr sz="3200" spc="-5" dirty="0">
                <a:latin typeface="Arial"/>
                <a:cs typeface="Arial"/>
              </a:rPr>
              <a:t>advantage</a:t>
            </a:r>
            <a:endParaRPr sz="3200">
              <a:latin typeface="Arial"/>
              <a:cs typeface="Arial"/>
            </a:endParaRPr>
          </a:p>
          <a:p>
            <a:pPr marL="527685" marR="72390">
              <a:lnSpc>
                <a:spcPts val="3460"/>
              </a:lnSpc>
              <a:spcBef>
                <a:spcPts val="645"/>
              </a:spcBef>
            </a:pPr>
            <a:r>
              <a:rPr sz="3200" spc="-5" dirty="0">
                <a:latin typeface="Arial"/>
                <a:cs typeface="Arial"/>
              </a:rPr>
              <a:t>Follow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the  clients</a:t>
            </a:r>
            <a:endParaRPr sz="3200">
              <a:latin typeface="Arial"/>
              <a:cs typeface="Arial"/>
            </a:endParaRPr>
          </a:p>
          <a:p>
            <a:pPr marL="527685" marR="72390" indent="-515620">
              <a:lnSpc>
                <a:spcPts val="3460"/>
              </a:lnSpc>
              <a:spcBef>
                <a:spcPts val="595"/>
              </a:spcBef>
              <a:tabLst>
                <a:tab pos="527685" algn="l"/>
              </a:tabLst>
            </a:pPr>
            <a:r>
              <a:rPr sz="2550" spc="-5" dirty="0">
                <a:solidFill>
                  <a:srgbClr val="3891A7"/>
                </a:solidFill>
                <a:latin typeface="Arial"/>
                <a:cs typeface="Arial"/>
              </a:rPr>
              <a:t>4.	</a:t>
            </a:r>
            <a:r>
              <a:rPr sz="3200" spc="-5" dirty="0">
                <a:latin typeface="Arial"/>
                <a:cs typeface="Arial"/>
              </a:rPr>
              <a:t>Follow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the  </a:t>
            </a:r>
            <a:r>
              <a:rPr sz="3200" dirty="0">
                <a:latin typeface="Arial"/>
                <a:cs typeface="Arial"/>
              </a:rPr>
              <a:t>rivals</a:t>
            </a:r>
            <a:endParaRPr sz="3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19927" y="1521332"/>
            <a:ext cx="171005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910" marR="5080" indent="-283845">
              <a:lnSpc>
                <a:spcPct val="100000"/>
              </a:lnSpc>
              <a:spcBef>
                <a:spcPts val="105"/>
              </a:spcBef>
            </a:pPr>
            <a:r>
              <a:rPr sz="2550" spc="-665" dirty="0">
                <a:solidFill>
                  <a:srgbClr val="3891A7"/>
                </a:solidFill>
                <a:latin typeface="Arial"/>
                <a:cs typeface="Arial"/>
              </a:rPr>
              <a:t> </a:t>
            </a:r>
            <a:r>
              <a:rPr sz="3200" spc="-60" dirty="0">
                <a:latin typeface="Arial"/>
                <a:cs typeface="Arial"/>
              </a:rPr>
              <a:t>Political  </a:t>
            </a:r>
            <a:r>
              <a:rPr sz="3200" dirty="0">
                <a:latin typeface="Arial"/>
                <a:cs typeface="Arial"/>
              </a:rPr>
              <a:t>Factors</a:t>
            </a:r>
            <a:endParaRPr sz="32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7685" marR="501015" indent="-515620">
              <a:lnSpc>
                <a:spcPct val="100000"/>
              </a:lnSpc>
              <a:spcBef>
                <a:spcPts val="105"/>
              </a:spcBef>
              <a:buClr>
                <a:srgbClr val="3891A7"/>
              </a:buClr>
              <a:buSzPct val="79687"/>
              <a:buAutoNum type="arabicPeriod"/>
              <a:tabLst>
                <a:tab pos="527685" algn="l"/>
                <a:tab pos="528320" algn="l"/>
              </a:tabLst>
            </a:pPr>
            <a:r>
              <a:rPr dirty="0"/>
              <a:t>Econ</a:t>
            </a:r>
            <a:r>
              <a:rPr spc="-15" dirty="0"/>
              <a:t>o</a:t>
            </a:r>
            <a:r>
              <a:rPr dirty="0"/>
              <a:t>mic  </a:t>
            </a:r>
            <a:r>
              <a:rPr spc="-5" dirty="0"/>
              <a:t>priorities</a:t>
            </a:r>
          </a:p>
          <a:p>
            <a:pPr marL="527685" marR="395605" indent="-51562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687"/>
              <a:buAutoNum type="arabicPeriod"/>
              <a:tabLst>
                <a:tab pos="527685" algn="l"/>
                <a:tab pos="528320" algn="l"/>
              </a:tabLst>
            </a:pPr>
            <a:r>
              <a:rPr spc="-65" dirty="0"/>
              <a:t>A</a:t>
            </a:r>
            <a:r>
              <a:rPr dirty="0"/>
              <a:t>voi</a:t>
            </a:r>
            <a:r>
              <a:rPr spc="-15" dirty="0"/>
              <a:t>d</a:t>
            </a:r>
            <a:r>
              <a:rPr dirty="0"/>
              <a:t>a</a:t>
            </a:r>
            <a:r>
              <a:rPr spc="-15" dirty="0"/>
              <a:t>n</a:t>
            </a:r>
            <a:r>
              <a:rPr dirty="0"/>
              <a:t>ce  of </a:t>
            </a:r>
            <a:r>
              <a:rPr spc="-5" dirty="0"/>
              <a:t>trade  </a:t>
            </a:r>
            <a:r>
              <a:rPr dirty="0"/>
              <a:t>barriers</a:t>
            </a:r>
          </a:p>
          <a:p>
            <a:pPr marL="527685" marR="5080" indent="-51562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687"/>
              <a:buAutoNum type="arabicPeriod"/>
              <a:tabLst>
                <a:tab pos="527685" algn="l"/>
                <a:tab pos="528320" algn="l"/>
              </a:tabLst>
            </a:pPr>
            <a:r>
              <a:rPr dirty="0"/>
              <a:t>Deve</a:t>
            </a:r>
            <a:r>
              <a:rPr spc="-15" dirty="0"/>
              <a:t>l</a:t>
            </a:r>
            <a:r>
              <a:rPr dirty="0"/>
              <a:t>o</a:t>
            </a:r>
            <a:r>
              <a:rPr spc="-15" dirty="0"/>
              <a:t>p</a:t>
            </a:r>
            <a:r>
              <a:rPr spc="5" dirty="0"/>
              <a:t>m</a:t>
            </a:r>
            <a:r>
              <a:rPr spc="-15" dirty="0"/>
              <a:t>e</a:t>
            </a:r>
            <a:r>
              <a:rPr dirty="0"/>
              <a:t>n   t</a:t>
            </a:r>
            <a:r>
              <a:rPr spc="-20" dirty="0"/>
              <a:t> </a:t>
            </a:r>
            <a:r>
              <a:rPr spc="-5" dirty="0"/>
              <a:t>incentives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2811" y="338327"/>
            <a:ext cx="5551932" cy="1220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4602" y="490854"/>
            <a:ext cx="484695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5" dirty="0"/>
              <a:t>FDI policy</a:t>
            </a:r>
            <a:r>
              <a:rPr sz="4300" spc="-40" dirty="0"/>
              <a:t> </a:t>
            </a:r>
            <a:r>
              <a:rPr sz="4300" spc="-5" dirty="0"/>
              <a:t>initiatives</a:t>
            </a:r>
            <a:endParaRPr sz="43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pPr marL="38100">
                <a:lnSpc>
                  <a:spcPts val="1425"/>
                </a:lnSpc>
              </a:pPr>
              <a:t>26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1596897" y="1392910"/>
            <a:ext cx="6564630" cy="438594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550" spc="-665" dirty="0">
                <a:solidFill>
                  <a:srgbClr val="3891A7"/>
                </a:solidFill>
                <a:latin typeface="Arial"/>
                <a:cs typeface="Arial"/>
              </a:rPr>
              <a:t> </a:t>
            </a:r>
            <a:r>
              <a:rPr sz="3200" dirty="0">
                <a:latin typeface="Arial"/>
                <a:cs typeface="Arial"/>
              </a:rPr>
              <a:t>FDI </a:t>
            </a:r>
            <a:r>
              <a:rPr sz="3200" spc="-5" dirty="0">
                <a:latin typeface="Arial"/>
                <a:cs typeface="Arial"/>
              </a:rPr>
              <a:t>not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allowed</a:t>
            </a:r>
            <a:endParaRPr sz="3200">
              <a:latin typeface="Arial"/>
              <a:cs typeface="Arial"/>
            </a:endParaRPr>
          </a:p>
          <a:p>
            <a:pPr marL="527685" marR="5080" indent="-515620">
              <a:lnSpc>
                <a:spcPct val="100000"/>
              </a:lnSpc>
              <a:spcBef>
                <a:spcPts val="605"/>
              </a:spcBef>
              <a:buClr>
                <a:srgbClr val="3891A7"/>
              </a:buClr>
              <a:buSzPct val="79687"/>
              <a:buAutoNum type="arabicPeriod"/>
              <a:tabLst>
                <a:tab pos="527685" algn="l"/>
                <a:tab pos="528320" algn="l"/>
              </a:tabLst>
            </a:pPr>
            <a:r>
              <a:rPr sz="3200" spc="-5" dirty="0">
                <a:latin typeface="Arial"/>
                <a:cs typeface="Arial"/>
              </a:rPr>
              <a:t>Retail trading </a:t>
            </a:r>
            <a:r>
              <a:rPr sz="3200" dirty="0">
                <a:latin typeface="Arial"/>
                <a:cs typeface="Arial"/>
              </a:rPr>
              <a:t>except </a:t>
            </a:r>
            <a:r>
              <a:rPr sz="3200" spc="-5" dirty="0">
                <a:latin typeface="Arial"/>
                <a:cs typeface="Arial"/>
              </a:rPr>
              <a:t>single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brand  retailing</a:t>
            </a:r>
            <a:endParaRPr sz="3200">
              <a:latin typeface="Arial"/>
              <a:cs typeface="Arial"/>
            </a:endParaRPr>
          </a:p>
          <a:p>
            <a:pPr marL="527685" indent="-51562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687"/>
              <a:buAutoNum type="arabicPeriod"/>
              <a:tabLst>
                <a:tab pos="527685" algn="l"/>
                <a:tab pos="528320" algn="l"/>
              </a:tabLst>
            </a:pPr>
            <a:r>
              <a:rPr sz="3200" spc="-5" dirty="0">
                <a:latin typeface="Arial"/>
                <a:cs typeface="Arial"/>
              </a:rPr>
              <a:t>Atomic energy</a:t>
            </a:r>
            <a:endParaRPr sz="3200">
              <a:latin typeface="Arial"/>
              <a:cs typeface="Arial"/>
            </a:endParaRPr>
          </a:p>
          <a:p>
            <a:pPr marL="527685" indent="-51562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687"/>
              <a:buAutoNum type="arabicPeriod"/>
              <a:tabLst>
                <a:tab pos="527685" algn="l"/>
                <a:tab pos="528320" algn="l"/>
              </a:tabLst>
            </a:pPr>
            <a:r>
              <a:rPr sz="3200" spc="-5" dirty="0">
                <a:latin typeface="Arial"/>
                <a:cs typeface="Arial"/>
              </a:rPr>
              <a:t>Lottery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business</a:t>
            </a:r>
            <a:endParaRPr sz="3200">
              <a:latin typeface="Arial"/>
              <a:cs typeface="Arial"/>
            </a:endParaRPr>
          </a:p>
          <a:p>
            <a:pPr marL="527685" indent="-51562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687"/>
              <a:buAutoNum type="arabicPeriod"/>
              <a:tabLst>
                <a:tab pos="527685" algn="l"/>
                <a:tab pos="528320" algn="l"/>
              </a:tabLst>
            </a:pPr>
            <a:r>
              <a:rPr sz="3200" spc="-5" dirty="0">
                <a:latin typeface="Arial"/>
                <a:cs typeface="Arial"/>
              </a:rPr>
              <a:t>Gambling and betting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sector</a:t>
            </a:r>
            <a:endParaRPr sz="3200">
              <a:latin typeface="Arial"/>
              <a:cs typeface="Arial"/>
            </a:endParaRPr>
          </a:p>
          <a:p>
            <a:pPr marL="527685" marR="455930" indent="-51562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687"/>
              <a:buAutoNum type="arabicPeriod"/>
              <a:tabLst>
                <a:tab pos="527685" algn="l"/>
                <a:tab pos="528320" algn="l"/>
              </a:tabLst>
            </a:pPr>
            <a:r>
              <a:rPr sz="3200" dirty="0">
                <a:latin typeface="Arial"/>
                <a:cs typeface="Arial"/>
              </a:rPr>
              <a:t>Business of chit </a:t>
            </a:r>
            <a:r>
              <a:rPr sz="3200" spc="-5" dirty="0">
                <a:latin typeface="Arial"/>
                <a:cs typeface="Arial"/>
              </a:rPr>
              <a:t>fund and</a:t>
            </a:r>
            <a:r>
              <a:rPr sz="3200" spc="-1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Nidhi  company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4983" y="0"/>
            <a:ext cx="73660" cy="6858000"/>
          </a:xfrm>
          <a:custGeom>
            <a:avLst/>
            <a:gdLst/>
            <a:ahLst/>
            <a:cxnLst/>
            <a:rect l="l" t="t" r="r" b="b"/>
            <a:pathLst>
              <a:path w="73659" h="6858000">
                <a:moveTo>
                  <a:pt x="73152" y="0"/>
                </a:moveTo>
                <a:lnTo>
                  <a:pt x="0" y="0"/>
                </a:lnTo>
                <a:lnTo>
                  <a:pt x="0" y="6858000"/>
                </a:lnTo>
                <a:lnTo>
                  <a:pt x="73152" y="6858000"/>
                </a:lnTo>
                <a:lnTo>
                  <a:pt x="731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04163" y="374116"/>
            <a:ext cx="7666990" cy="605536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3200" dirty="0">
                <a:latin typeface="Arial"/>
                <a:cs typeface="Arial"/>
              </a:rPr>
              <a:t>FDI up to 24 </a:t>
            </a:r>
            <a:r>
              <a:rPr sz="3200" spc="-5" dirty="0">
                <a:latin typeface="Arial"/>
                <a:cs typeface="Arial"/>
              </a:rPr>
              <a:t>percent</a:t>
            </a:r>
            <a:r>
              <a:rPr sz="3200" spc="-9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allowed</a:t>
            </a:r>
            <a:endParaRPr sz="3200">
              <a:latin typeface="Arial"/>
              <a:cs typeface="Arial"/>
            </a:endParaRPr>
          </a:p>
          <a:p>
            <a:pPr marL="527685" marR="5080" indent="-515620">
              <a:lnSpc>
                <a:spcPts val="3460"/>
              </a:lnSpc>
              <a:spcBef>
                <a:spcPts val="645"/>
              </a:spcBef>
              <a:tabLst>
                <a:tab pos="527685" algn="l"/>
              </a:tabLst>
            </a:pPr>
            <a:r>
              <a:rPr sz="2550" spc="-5" dirty="0">
                <a:solidFill>
                  <a:srgbClr val="3891A7"/>
                </a:solidFill>
                <a:latin typeface="Arial"/>
                <a:cs typeface="Arial"/>
              </a:rPr>
              <a:t>1.	</a:t>
            </a:r>
            <a:r>
              <a:rPr sz="3200" spc="-5" dirty="0">
                <a:latin typeface="Arial"/>
                <a:cs typeface="Arial"/>
              </a:rPr>
              <a:t>Manufacture </a:t>
            </a:r>
            <a:r>
              <a:rPr sz="3200" dirty="0">
                <a:latin typeface="Arial"/>
                <a:cs typeface="Arial"/>
              </a:rPr>
              <a:t>of </a:t>
            </a:r>
            <a:r>
              <a:rPr sz="3200" spc="-5" dirty="0">
                <a:latin typeface="Arial"/>
                <a:cs typeface="Arial"/>
              </a:rPr>
              <a:t>items </a:t>
            </a:r>
            <a:r>
              <a:rPr sz="3200" dirty="0">
                <a:latin typeface="Arial"/>
                <a:cs typeface="Arial"/>
              </a:rPr>
              <a:t>reserved for</a:t>
            </a:r>
            <a:r>
              <a:rPr sz="3200" spc="-1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small  sector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3200" dirty="0">
                <a:latin typeface="Arial"/>
                <a:cs typeface="Arial"/>
              </a:rPr>
              <a:t>FDI up to 26 </a:t>
            </a:r>
            <a:r>
              <a:rPr sz="3200" spc="-5" dirty="0">
                <a:latin typeface="Arial"/>
                <a:cs typeface="Arial"/>
              </a:rPr>
              <a:t>percent</a:t>
            </a:r>
            <a:r>
              <a:rPr sz="3200" spc="-9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allowed</a:t>
            </a:r>
            <a:endParaRPr sz="3200">
              <a:latin typeface="Arial"/>
              <a:cs typeface="Arial"/>
            </a:endParaRPr>
          </a:p>
          <a:p>
            <a:pPr marL="527685" indent="-515620">
              <a:lnSpc>
                <a:spcPct val="100000"/>
              </a:lnSpc>
              <a:spcBef>
                <a:spcPts val="215"/>
              </a:spcBef>
              <a:buClr>
                <a:srgbClr val="3891A7"/>
              </a:buClr>
              <a:buSzPct val="79687"/>
              <a:buAutoNum type="arabicPeriod"/>
              <a:tabLst>
                <a:tab pos="527685" algn="l"/>
                <a:tab pos="528320" algn="l"/>
              </a:tabLst>
            </a:pPr>
            <a:r>
              <a:rPr sz="3200" dirty="0">
                <a:latin typeface="Arial"/>
                <a:cs typeface="Arial"/>
              </a:rPr>
              <a:t>FM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broadcasting</a:t>
            </a:r>
            <a:endParaRPr sz="3200">
              <a:latin typeface="Arial"/>
              <a:cs typeface="Arial"/>
            </a:endParaRPr>
          </a:p>
          <a:p>
            <a:pPr marL="527685" indent="-515620">
              <a:lnSpc>
                <a:spcPct val="100000"/>
              </a:lnSpc>
              <a:spcBef>
                <a:spcPts val="215"/>
              </a:spcBef>
              <a:buClr>
                <a:srgbClr val="3891A7"/>
              </a:buClr>
              <a:buSzPct val="79687"/>
              <a:buAutoNum type="arabicPeriod"/>
              <a:tabLst>
                <a:tab pos="527685" algn="l"/>
                <a:tab pos="528320" algn="l"/>
              </a:tabLst>
            </a:pPr>
            <a:r>
              <a:rPr sz="3200" dirty="0">
                <a:latin typeface="Arial"/>
                <a:cs typeface="Arial"/>
              </a:rPr>
              <a:t>Up </a:t>
            </a:r>
            <a:r>
              <a:rPr sz="3200" spc="-5" dirty="0">
                <a:latin typeface="Arial"/>
                <a:cs typeface="Arial"/>
              </a:rPr>
              <a:t>linking </a:t>
            </a:r>
            <a:r>
              <a:rPr sz="3200" dirty="0">
                <a:latin typeface="Arial"/>
                <a:cs typeface="Arial"/>
              </a:rPr>
              <a:t>news </a:t>
            </a:r>
            <a:r>
              <a:rPr sz="3200" spc="-5" dirty="0">
                <a:latin typeface="Arial"/>
                <a:cs typeface="Arial"/>
              </a:rPr>
              <a:t>and </a:t>
            </a:r>
            <a:r>
              <a:rPr sz="3200" dirty="0">
                <a:latin typeface="Arial"/>
                <a:cs typeface="Arial"/>
              </a:rPr>
              <a:t>TV</a:t>
            </a:r>
            <a:r>
              <a:rPr sz="3200" spc="-114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channels</a:t>
            </a:r>
            <a:endParaRPr sz="3200">
              <a:latin typeface="Arial"/>
              <a:cs typeface="Arial"/>
            </a:endParaRPr>
          </a:p>
          <a:p>
            <a:pPr marL="527685" marR="1852930" indent="-515620">
              <a:lnSpc>
                <a:spcPts val="3460"/>
              </a:lnSpc>
              <a:spcBef>
                <a:spcPts val="650"/>
              </a:spcBef>
              <a:buClr>
                <a:srgbClr val="3891A7"/>
              </a:buClr>
              <a:buSzPct val="79687"/>
              <a:buAutoNum type="arabicPeriod"/>
              <a:tabLst>
                <a:tab pos="527685" algn="l"/>
                <a:tab pos="528320" algn="l"/>
              </a:tabLst>
            </a:pPr>
            <a:r>
              <a:rPr sz="3200" dirty="0">
                <a:latin typeface="Arial"/>
                <a:cs typeface="Arial"/>
              </a:rPr>
              <a:t>Defense </a:t>
            </a:r>
            <a:r>
              <a:rPr sz="3200" spc="-5" dirty="0">
                <a:latin typeface="Arial"/>
                <a:cs typeface="Arial"/>
              </a:rPr>
              <a:t>production </a:t>
            </a:r>
            <a:r>
              <a:rPr sz="3200" dirty="0">
                <a:latin typeface="Arial"/>
                <a:cs typeface="Arial"/>
              </a:rPr>
              <a:t>with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prior  government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approval</a:t>
            </a:r>
            <a:endParaRPr sz="3200">
              <a:latin typeface="Arial"/>
              <a:cs typeface="Arial"/>
            </a:endParaRPr>
          </a:p>
          <a:p>
            <a:pPr marL="527685" indent="-515620">
              <a:lnSpc>
                <a:spcPct val="100000"/>
              </a:lnSpc>
              <a:spcBef>
                <a:spcPts val="160"/>
              </a:spcBef>
              <a:buClr>
                <a:srgbClr val="3891A7"/>
              </a:buClr>
              <a:buSzPct val="79687"/>
              <a:buAutoNum type="arabicPeriod"/>
              <a:tabLst>
                <a:tab pos="527685" algn="l"/>
                <a:tab pos="528320" algn="l"/>
              </a:tabLst>
            </a:pPr>
            <a:r>
              <a:rPr sz="3200" spc="-5" dirty="0">
                <a:latin typeface="Arial"/>
                <a:cs typeface="Arial"/>
              </a:rPr>
              <a:t>Insurance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3200" dirty="0">
                <a:latin typeface="Arial"/>
                <a:cs typeface="Arial"/>
              </a:rPr>
              <a:t>FDI up to 49 </a:t>
            </a:r>
            <a:r>
              <a:rPr sz="3200" spc="-5" dirty="0">
                <a:latin typeface="Arial"/>
                <a:cs typeface="Arial"/>
              </a:rPr>
              <a:t>percent</a:t>
            </a:r>
            <a:r>
              <a:rPr sz="3200" spc="-9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allowed</a:t>
            </a:r>
            <a:endParaRPr sz="3200">
              <a:latin typeface="Arial"/>
              <a:cs typeface="Arial"/>
            </a:endParaRPr>
          </a:p>
          <a:p>
            <a:pPr marL="527685" indent="-515620">
              <a:lnSpc>
                <a:spcPct val="100000"/>
              </a:lnSpc>
              <a:spcBef>
                <a:spcPts val="215"/>
              </a:spcBef>
              <a:buClr>
                <a:srgbClr val="3891A7"/>
              </a:buClr>
              <a:buSzPct val="79687"/>
              <a:buAutoNum type="arabicPeriod"/>
              <a:tabLst>
                <a:tab pos="527685" algn="l"/>
                <a:tab pos="528320" algn="l"/>
              </a:tabLst>
            </a:pPr>
            <a:r>
              <a:rPr sz="3200" dirty="0">
                <a:latin typeface="Arial"/>
                <a:cs typeface="Arial"/>
              </a:rPr>
              <a:t>Broadcasting</a:t>
            </a:r>
            <a:endParaRPr sz="3200">
              <a:latin typeface="Arial"/>
              <a:cs typeface="Arial"/>
            </a:endParaRPr>
          </a:p>
          <a:p>
            <a:pPr marL="527685" indent="-515620">
              <a:lnSpc>
                <a:spcPct val="100000"/>
              </a:lnSpc>
              <a:spcBef>
                <a:spcPts val="215"/>
              </a:spcBef>
              <a:buClr>
                <a:srgbClr val="3891A7"/>
              </a:buClr>
              <a:buSzPct val="79687"/>
              <a:buAutoNum type="arabicPeriod"/>
              <a:tabLst>
                <a:tab pos="527685" algn="l"/>
                <a:tab pos="528320" algn="l"/>
              </a:tabLst>
            </a:pPr>
            <a:r>
              <a:rPr sz="3200" spc="-5" dirty="0">
                <a:latin typeface="Arial"/>
                <a:cs typeface="Arial"/>
              </a:rPr>
              <a:t>Scheduled air transport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services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pPr marL="38100">
                <a:lnSpc>
                  <a:spcPts val="1425"/>
                </a:lnSpc>
              </a:pPr>
              <a:t>27</a:t>
            </a:fld>
            <a:endParaRPr spc="-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4983" y="0"/>
            <a:ext cx="73660" cy="6858000"/>
          </a:xfrm>
          <a:custGeom>
            <a:avLst/>
            <a:gdLst/>
            <a:ahLst/>
            <a:cxnLst/>
            <a:rect l="l" t="t" r="r" b="b"/>
            <a:pathLst>
              <a:path w="73659" h="6858000">
                <a:moveTo>
                  <a:pt x="73152" y="0"/>
                </a:moveTo>
                <a:lnTo>
                  <a:pt x="0" y="0"/>
                </a:lnTo>
                <a:lnTo>
                  <a:pt x="0" y="6858000"/>
                </a:lnTo>
                <a:lnTo>
                  <a:pt x="73152" y="6858000"/>
                </a:lnTo>
                <a:lnTo>
                  <a:pt x="731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04163" y="374116"/>
            <a:ext cx="7668895" cy="558927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3200" dirty="0">
                <a:latin typeface="Arial"/>
                <a:cs typeface="Arial"/>
              </a:rPr>
              <a:t>FDI up to 51 </a:t>
            </a:r>
            <a:r>
              <a:rPr sz="3200" spc="-5" dirty="0">
                <a:latin typeface="Arial"/>
                <a:cs typeface="Arial"/>
              </a:rPr>
              <a:t>percent</a:t>
            </a:r>
            <a:r>
              <a:rPr sz="3200" spc="-9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allowed</a:t>
            </a:r>
            <a:endParaRPr sz="3200">
              <a:latin typeface="Arial"/>
              <a:cs typeface="Arial"/>
            </a:endParaRPr>
          </a:p>
          <a:p>
            <a:pPr marL="527685" marR="5080" indent="-515620">
              <a:lnSpc>
                <a:spcPct val="100000"/>
              </a:lnSpc>
              <a:spcBef>
                <a:spcPts val="600"/>
              </a:spcBef>
              <a:tabLst>
                <a:tab pos="527685" algn="l"/>
              </a:tabLst>
            </a:pPr>
            <a:r>
              <a:rPr sz="2550" spc="-5" dirty="0">
                <a:solidFill>
                  <a:srgbClr val="3891A7"/>
                </a:solidFill>
                <a:latin typeface="Arial"/>
                <a:cs typeface="Arial"/>
              </a:rPr>
              <a:t>1.	</a:t>
            </a:r>
            <a:r>
              <a:rPr sz="3200" spc="-5" dirty="0">
                <a:latin typeface="Arial"/>
                <a:cs typeface="Arial"/>
              </a:rPr>
              <a:t>Single </a:t>
            </a:r>
            <a:r>
              <a:rPr sz="3200" dirty="0">
                <a:latin typeface="Arial"/>
                <a:cs typeface="Arial"/>
              </a:rPr>
              <a:t>brand </a:t>
            </a:r>
            <a:r>
              <a:rPr sz="3200" spc="-5" dirty="0">
                <a:latin typeface="Arial"/>
                <a:cs typeface="Arial"/>
              </a:rPr>
              <a:t>product retailing </a:t>
            </a:r>
            <a:r>
              <a:rPr sz="3200" dirty="0">
                <a:latin typeface="Arial"/>
                <a:cs typeface="Arial"/>
              </a:rPr>
              <a:t>subject</a:t>
            </a:r>
            <a:r>
              <a:rPr sz="3200" spc="-8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to  prior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approval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3200" dirty="0">
                <a:latin typeface="Arial"/>
                <a:cs typeface="Arial"/>
              </a:rPr>
              <a:t>FDI up to 74 </a:t>
            </a:r>
            <a:r>
              <a:rPr sz="3200" spc="-5" dirty="0">
                <a:latin typeface="Arial"/>
                <a:cs typeface="Arial"/>
              </a:rPr>
              <a:t>percent</a:t>
            </a:r>
            <a:r>
              <a:rPr sz="3200" spc="-9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allowed</a:t>
            </a:r>
            <a:endParaRPr sz="3200">
              <a:latin typeface="Arial"/>
              <a:cs typeface="Arial"/>
            </a:endParaRPr>
          </a:p>
          <a:p>
            <a:pPr marL="527685" indent="-51562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687"/>
              <a:buAutoNum type="arabicPeriod"/>
              <a:tabLst>
                <a:tab pos="527685" algn="l"/>
                <a:tab pos="528320" algn="l"/>
              </a:tabLst>
            </a:pPr>
            <a:r>
              <a:rPr sz="3200" dirty="0">
                <a:latin typeface="Arial"/>
                <a:cs typeface="Arial"/>
              </a:rPr>
              <a:t>Private sector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banking</a:t>
            </a:r>
            <a:endParaRPr sz="3200">
              <a:latin typeface="Arial"/>
              <a:cs typeface="Arial"/>
            </a:endParaRPr>
          </a:p>
          <a:p>
            <a:pPr marL="12700" marR="2053589">
              <a:lnSpc>
                <a:spcPct val="115599"/>
              </a:lnSpc>
              <a:spcBef>
                <a:spcPts val="5"/>
              </a:spcBef>
              <a:buClr>
                <a:srgbClr val="3891A7"/>
              </a:buClr>
              <a:buSzPct val="79687"/>
              <a:buAutoNum type="arabicPeriod"/>
              <a:tabLst>
                <a:tab pos="527685" algn="l"/>
                <a:tab pos="528320" algn="l"/>
              </a:tabLst>
            </a:pPr>
            <a:r>
              <a:rPr sz="3200" spc="-25" dirty="0">
                <a:latin typeface="Arial"/>
                <a:cs typeface="Arial"/>
              </a:rPr>
              <a:t>Telecommunication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services  FDI up to </a:t>
            </a:r>
            <a:r>
              <a:rPr sz="3200" spc="-5" dirty="0">
                <a:latin typeface="Arial"/>
                <a:cs typeface="Arial"/>
              </a:rPr>
              <a:t>100 </a:t>
            </a:r>
            <a:r>
              <a:rPr sz="3200" dirty="0">
                <a:latin typeface="Arial"/>
                <a:cs typeface="Arial"/>
              </a:rPr>
              <a:t>percent</a:t>
            </a:r>
            <a:r>
              <a:rPr sz="3200" spc="-114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allowed</a:t>
            </a:r>
            <a:endParaRPr sz="3200">
              <a:latin typeface="Arial"/>
              <a:cs typeface="Arial"/>
            </a:endParaRPr>
          </a:p>
          <a:p>
            <a:pPr marL="527685" indent="-51562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687"/>
              <a:buAutoNum type="arabicPeriod"/>
              <a:tabLst>
                <a:tab pos="527685" algn="l"/>
                <a:tab pos="528320" algn="l"/>
              </a:tabLst>
            </a:pPr>
            <a:r>
              <a:rPr sz="3200" spc="-20" dirty="0">
                <a:latin typeface="Arial"/>
                <a:cs typeface="Arial"/>
              </a:rPr>
              <a:t>Trading</a:t>
            </a:r>
            <a:endParaRPr sz="3200">
              <a:latin typeface="Arial"/>
              <a:cs typeface="Arial"/>
            </a:endParaRPr>
          </a:p>
          <a:p>
            <a:pPr marL="527685" indent="-51562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687"/>
              <a:buAutoNum type="arabicPeriod"/>
              <a:tabLst>
                <a:tab pos="527685" algn="l"/>
                <a:tab pos="528320" algn="l"/>
              </a:tabLst>
            </a:pPr>
            <a:r>
              <a:rPr sz="3200" dirty="0">
                <a:latin typeface="Arial"/>
                <a:cs typeface="Arial"/>
              </a:rPr>
              <a:t>Courier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services</a:t>
            </a:r>
            <a:endParaRPr sz="3200">
              <a:latin typeface="Arial"/>
              <a:cs typeface="Arial"/>
            </a:endParaRPr>
          </a:p>
          <a:p>
            <a:pPr marL="527685" indent="-51562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687"/>
              <a:buAutoNum type="arabicPeriod"/>
              <a:tabLst>
                <a:tab pos="527685" algn="l"/>
                <a:tab pos="528320" algn="l"/>
              </a:tabLst>
            </a:pPr>
            <a:r>
              <a:rPr sz="3200" spc="-5" dirty="0">
                <a:latin typeface="Arial"/>
                <a:cs typeface="Arial"/>
              </a:rPr>
              <a:t>Cigar and cigarette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manufacture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pPr marL="38100">
                <a:lnSpc>
                  <a:spcPts val="1425"/>
                </a:lnSpc>
              </a:pPr>
              <a:t>28</a:t>
            </a:fld>
            <a:endParaRPr spc="-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62811" y="338327"/>
            <a:ext cx="7664450" cy="1221105"/>
            <a:chOff x="1162811" y="338327"/>
            <a:chExt cx="7664450" cy="1221105"/>
          </a:xfrm>
        </p:grpSpPr>
        <p:sp>
          <p:nvSpPr>
            <p:cNvPr id="3" name="object 3"/>
            <p:cNvSpPr/>
            <p:nvPr/>
          </p:nvSpPr>
          <p:spPr>
            <a:xfrm>
              <a:off x="1162811" y="338327"/>
              <a:ext cx="1961388" cy="12207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395727" y="338327"/>
              <a:ext cx="1031748" cy="12207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51404" y="338327"/>
              <a:ext cx="5975604" cy="12207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14602" y="490854"/>
            <a:ext cx="6960234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25" dirty="0"/>
              <a:t>RTB </a:t>
            </a:r>
            <a:r>
              <a:rPr sz="4300" spc="-5" dirty="0"/>
              <a:t>– Regional trade</a:t>
            </a:r>
            <a:r>
              <a:rPr sz="4300" spc="-30" dirty="0"/>
              <a:t> </a:t>
            </a:r>
            <a:r>
              <a:rPr sz="4300" spc="-5" dirty="0"/>
              <a:t>blocks</a:t>
            </a:r>
            <a:endParaRPr sz="4300"/>
          </a:p>
        </p:txBody>
      </p:sp>
      <p:sp>
        <p:nvSpPr>
          <p:cNvPr id="7" name="object 7"/>
          <p:cNvSpPr txBox="1"/>
          <p:nvPr/>
        </p:nvSpPr>
        <p:spPr>
          <a:xfrm>
            <a:off x="661212" y="1161623"/>
            <a:ext cx="8004175" cy="50412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7685" marR="381000" indent="-515620">
              <a:lnSpc>
                <a:spcPct val="150000"/>
              </a:lnSpc>
              <a:spcBef>
                <a:spcPts val="105"/>
              </a:spcBef>
              <a:buClr>
                <a:srgbClr val="3891A7"/>
              </a:buClr>
              <a:buSzPct val="79629"/>
              <a:buAutoNum type="arabicPeriod"/>
              <a:tabLst>
                <a:tab pos="527685" algn="l"/>
                <a:tab pos="528320" algn="l"/>
              </a:tabLst>
            </a:pPr>
            <a:r>
              <a:rPr sz="2700" dirty="0">
                <a:latin typeface="Arial"/>
                <a:cs typeface="Arial"/>
              </a:rPr>
              <a:t>A </a:t>
            </a:r>
            <a:r>
              <a:rPr sz="2700" spc="-5" dirty="0">
                <a:latin typeface="Arial"/>
                <a:cs typeface="Arial"/>
              </a:rPr>
              <a:t>regional </a:t>
            </a:r>
            <a:r>
              <a:rPr sz="2700" dirty="0">
                <a:latin typeface="Arial"/>
                <a:cs typeface="Arial"/>
              </a:rPr>
              <a:t>trade block is the result of</a:t>
            </a:r>
            <a:r>
              <a:rPr sz="2700" spc="-22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economic  </a:t>
            </a:r>
            <a:r>
              <a:rPr sz="2700" dirty="0">
                <a:latin typeface="Arial"/>
                <a:cs typeface="Arial"/>
              </a:rPr>
              <a:t>integration of </a:t>
            </a:r>
            <a:r>
              <a:rPr sz="2700" spc="-5" dirty="0">
                <a:latin typeface="Arial"/>
                <a:cs typeface="Arial"/>
              </a:rPr>
              <a:t>various trading areas of </a:t>
            </a:r>
            <a:r>
              <a:rPr sz="2700" spc="-10" dirty="0">
                <a:latin typeface="Arial"/>
                <a:cs typeface="Arial"/>
              </a:rPr>
              <a:t>different  </a:t>
            </a:r>
            <a:r>
              <a:rPr sz="2700" dirty="0">
                <a:latin typeface="Arial"/>
                <a:cs typeface="Arial"/>
              </a:rPr>
              <a:t>countries and it is </a:t>
            </a:r>
            <a:r>
              <a:rPr sz="2700" spc="-5" dirty="0">
                <a:latin typeface="Arial"/>
                <a:cs typeface="Arial"/>
              </a:rPr>
              <a:t>also known </a:t>
            </a:r>
            <a:r>
              <a:rPr sz="2700" dirty="0">
                <a:latin typeface="Arial"/>
                <a:cs typeface="Arial"/>
              </a:rPr>
              <a:t>as trade blocks,  </a:t>
            </a:r>
            <a:r>
              <a:rPr sz="2700" spc="-5" dirty="0">
                <a:latin typeface="Arial"/>
                <a:cs typeface="Arial"/>
              </a:rPr>
              <a:t>regional trade organizations and regional  groupings</a:t>
            </a:r>
            <a:endParaRPr sz="2700">
              <a:latin typeface="Arial"/>
              <a:cs typeface="Arial"/>
            </a:endParaRPr>
          </a:p>
          <a:p>
            <a:pPr marL="527685" marR="5080" indent="-515620">
              <a:lnSpc>
                <a:spcPct val="150000"/>
              </a:lnSpc>
              <a:spcBef>
                <a:spcPts val="600"/>
              </a:spcBef>
              <a:buClr>
                <a:srgbClr val="3891A7"/>
              </a:buClr>
              <a:buSzPct val="79629"/>
              <a:buAutoNum type="arabicPeriod"/>
              <a:tabLst>
                <a:tab pos="527685" algn="l"/>
                <a:tab pos="528320" algn="l"/>
              </a:tabLst>
            </a:pPr>
            <a:r>
              <a:rPr sz="2700" dirty="0">
                <a:latin typeface="Arial"/>
                <a:cs typeface="Arial"/>
              </a:rPr>
              <a:t>A trade </a:t>
            </a:r>
            <a:r>
              <a:rPr sz="2700" spc="-5" dirty="0">
                <a:latin typeface="Arial"/>
                <a:cs typeface="Arial"/>
              </a:rPr>
              <a:t>block </a:t>
            </a:r>
            <a:r>
              <a:rPr sz="2700" dirty="0">
                <a:latin typeface="Arial"/>
                <a:cs typeface="Arial"/>
              </a:rPr>
              <a:t>is a type of </a:t>
            </a:r>
            <a:r>
              <a:rPr sz="2700" spc="-5" dirty="0">
                <a:latin typeface="Arial"/>
                <a:cs typeface="Arial"/>
              </a:rPr>
              <a:t>intergovernmental  agreement, where regional barriers </a:t>
            </a:r>
            <a:r>
              <a:rPr sz="2700" dirty="0">
                <a:latin typeface="Arial"/>
                <a:cs typeface="Arial"/>
              </a:rPr>
              <a:t>to </a:t>
            </a:r>
            <a:r>
              <a:rPr sz="2700" spc="-5" dirty="0">
                <a:latin typeface="Arial"/>
                <a:cs typeface="Arial"/>
              </a:rPr>
              <a:t>trade </a:t>
            </a:r>
            <a:r>
              <a:rPr sz="2700" spc="-10" dirty="0">
                <a:latin typeface="Arial"/>
                <a:cs typeface="Arial"/>
              </a:rPr>
              <a:t>(tariff  </a:t>
            </a:r>
            <a:r>
              <a:rPr sz="2700" dirty="0">
                <a:latin typeface="Arial"/>
                <a:cs typeface="Arial"/>
              </a:rPr>
              <a:t>and </a:t>
            </a:r>
            <a:r>
              <a:rPr sz="2700" spc="-5" dirty="0">
                <a:latin typeface="Arial"/>
                <a:cs typeface="Arial"/>
              </a:rPr>
              <a:t>non-tariff) </a:t>
            </a:r>
            <a:r>
              <a:rPr sz="2700" dirty="0">
                <a:latin typeface="Arial"/>
                <a:cs typeface="Arial"/>
              </a:rPr>
              <a:t>are reduced or </a:t>
            </a:r>
            <a:r>
              <a:rPr sz="2700" spc="-5" dirty="0">
                <a:latin typeface="Arial"/>
                <a:cs typeface="Arial"/>
              </a:rPr>
              <a:t>eliminated</a:t>
            </a:r>
            <a:r>
              <a:rPr sz="2700" spc="-7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among</a:t>
            </a:r>
            <a:endParaRPr sz="2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6324" y="6383223"/>
            <a:ext cx="393192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5" dirty="0">
                <a:latin typeface="Arial"/>
                <a:cs typeface="Arial"/>
              </a:rPr>
              <a:t>the </a:t>
            </a:r>
            <a:r>
              <a:rPr sz="2700" dirty="0">
                <a:latin typeface="Arial"/>
                <a:cs typeface="Arial"/>
              </a:rPr>
              <a:t>participating</a:t>
            </a:r>
            <a:r>
              <a:rPr sz="2700" spc="-9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countries</a:t>
            </a:r>
            <a:endParaRPr sz="27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44457" y="6537147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B5A787"/>
                </a:solidFill>
                <a:latin typeface="Arial"/>
                <a:cs typeface="Arial"/>
              </a:rPr>
              <a:t>29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2811" y="338327"/>
            <a:ext cx="7735824" cy="1220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4602" y="490854"/>
            <a:ext cx="7033259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5" dirty="0"/>
              <a:t>Promotion of global</a:t>
            </a:r>
            <a:r>
              <a:rPr sz="4300" spc="-15" dirty="0"/>
              <a:t> </a:t>
            </a:r>
            <a:r>
              <a:rPr sz="4300" spc="-5" dirty="0"/>
              <a:t>business</a:t>
            </a:r>
            <a:endParaRPr sz="4300"/>
          </a:p>
        </p:txBody>
      </p:sp>
      <p:sp>
        <p:nvSpPr>
          <p:cNvPr id="5" name="object 5"/>
          <p:cNvSpPr txBox="1"/>
          <p:nvPr/>
        </p:nvSpPr>
        <p:spPr>
          <a:xfrm>
            <a:off x="8761730" y="6551583"/>
            <a:ext cx="16129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5" dirty="0">
                <a:solidFill>
                  <a:srgbClr val="B5A787"/>
                </a:solidFill>
                <a:latin typeface="Arial"/>
                <a:cs typeface="Arial"/>
              </a:rPr>
              <a:pPr marL="38100">
                <a:lnSpc>
                  <a:spcPts val="1425"/>
                </a:lnSpc>
              </a:pPr>
              <a:t>3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4289" y="1217167"/>
            <a:ext cx="7137400" cy="494919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95910" marR="1056640" indent="-283845">
              <a:lnSpc>
                <a:spcPts val="2880"/>
              </a:lnSpc>
              <a:spcBef>
                <a:spcPts val="795"/>
              </a:spcBef>
              <a:buClr>
                <a:srgbClr val="3891A7"/>
              </a:buClr>
              <a:buSzPct val="80000"/>
              <a:buFont typeface="Arial"/>
              <a:buChar char=""/>
              <a:tabLst>
                <a:tab pos="296545" algn="l"/>
              </a:tabLst>
            </a:pPr>
            <a:r>
              <a:rPr sz="3000" b="1" spc="-5" dirty="0">
                <a:latin typeface="Arial"/>
                <a:cs typeface="Arial"/>
              </a:rPr>
              <a:t>International business  development </a:t>
            </a:r>
            <a:r>
              <a:rPr sz="3000" spc="-5" dirty="0">
                <a:latin typeface="Arial"/>
                <a:cs typeface="Arial"/>
              </a:rPr>
              <a:t>evolves through</a:t>
            </a:r>
            <a:r>
              <a:rPr sz="3000" spc="10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the</a:t>
            </a:r>
            <a:endParaRPr sz="3000">
              <a:latin typeface="Arial"/>
              <a:cs typeface="Arial"/>
            </a:endParaRPr>
          </a:p>
          <a:p>
            <a:pPr marL="295910" marR="21590">
              <a:lnSpc>
                <a:spcPct val="80000"/>
              </a:lnSpc>
              <a:spcBef>
                <a:spcPts val="25"/>
              </a:spcBef>
            </a:pPr>
            <a:r>
              <a:rPr sz="3000" spc="-5" dirty="0">
                <a:latin typeface="Arial"/>
                <a:cs typeface="Arial"/>
              </a:rPr>
              <a:t>normal processes </a:t>
            </a:r>
            <a:r>
              <a:rPr sz="3000" dirty="0">
                <a:latin typeface="Arial"/>
                <a:cs typeface="Arial"/>
              </a:rPr>
              <a:t>of trade, </a:t>
            </a:r>
            <a:r>
              <a:rPr sz="3000" spc="-5" dirty="0">
                <a:latin typeface="Arial"/>
                <a:cs typeface="Arial"/>
              </a:rPr>
              <a:t>foreign direct  investment, </a:t>
            </a:r>
            <a:r>
              <a:rPr sz="3000" dirty="0">
                <a:latin typeface="Arial"/>
                <a:cs typeface="Arial"/>
              </a:rPr>
              <a:t>capital flows, </a:t>
            </a:r>
            <a:r>
              <a:rPr sz="3000" spc="-5" dirty="0">
                <a:latin typeface="Arial"/>
                <a:cs typeface="Arial"/>
              </a:rPr>
              <a:t>migration, </a:t>
            </a:r>
            <a:r>
              <a:rPr sz="3000" dirty="0">
                <a:latin typeface="Arial"/>
                <a:cs typeface="Arial"/>
              </a:rPr>
              <a:t>and  </a:t>
            </a:r>
            <a:r>
              <a:rPr sz="3000" spc="-5" dirty="0">
                <a:latin typeface="Arial"/>
                <a:cs typeface="Arial"/>
              </a:rPr>
              <a:t>the advancement </a:t>
            </a:r>
            <a:r>
              <a:rPr sz="3000" dirty="0">
                <a:latin typeface="Arial"/>
                <a:cs typeface="Arial"/>
              </a:rPr>
              <a:t>of </a:t>
            </a:r>
            <a:r>
              <a:rPr sz="3000" spc="-5" dirty="0">
                <a:latin typeface="Arial"/>
                <a:cs typeface="Arial"/>
              </a:rPr>
              <a:t>technology in  undeveloped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nations</a:t>
            </a:r>
            <a:endParaRPr sz="3000">
              <a:latin typeface="Arial"/>
              <a:cs typeface="Arial"/>
            </a:endParaRPr>
          </a:p>
          <a:p>
            <a:pPr marL="295910" marR="5080" indent="-283845">
              <a:lnSpc>
                <a:spcPct val="800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Arial"/>
              <a:buChar char=""/>
              <a:tabLst>
                <a:tab pos="402590" algn="l"/>
                <a:tab pos="403225" algn="l"/>
              </a:tabLst>
            </a:pPr>
            <a:r>
              <a:rPr dirty="0"/>
              <a:t>	</a:t>
            </a:r>
            <a:r>
              <a:rPr sz="3000" spc="-5" dirty="0">
                <a:latin typeface="Arial"/>
                <a:cs typeface="Arial"/>
              </a:rPr>
              <a:t>Huge growth opportunities created by  </a:t>
            </a:r>
            <a:r>
              <a:rPr sz="3000" dirty="0">
                <a:latin typeface="Arial"/>
                <a:cs typeface="Arial"/>
              </a:rPr>
              <a:t>the emerging middle class of nations  </a:t>
            </a:r>
            <a:r>
              <a:rPr sz="3000" spc="-5" dirty="0">
                <a:latin typeface="Arial"/>
                <a:cs typeface="Arial"/>
              </a:rPr>
              <a:t>such as </a:t>
            </a:r>
            <a:r>
              <a:rPr sz="3000" dirty="0">
                <a:latin typeface="Arial"/>
                <a:cs typeface="Arial"/>
              </a:rPr>
              <a:t>Brazil, Russia, </a:t>
            </a:r>
            <a:r>
              <a:rPr sz="3000" spc="-5" dirty="0">
                <a:latin typeface="Arial"/>
                <a:cs typeface="Arial"/>
              </a:rPr>
              <a:t>India, and </a:t>
            </a:r>
            <a:r>
              <a:rPr sz="3000" dirty="0">
                <a:latin typeface="Arial"/>
                <a:cs typeface="Arial"/>
              </a:rPr>
              <a:t>China  </a:t>
            </a:r>
            <a:r>
              <a:rPr sz="3000" spc="-5" dirty="0">
                <a:latin typeface="Arial"/>
                <a:cs typeface="Arial"/>
              </a:rPr>
              <a:t>(the </a:t>
            </a:r>
            <a:r>
              <a:rPr sz="3000" dirty="0">
                <a:latin typeface="Arial"/>
                <a:cs typeface="Arial"/>
              </a:rPr>
              <a:t>BRIC </a:t>
            </a:r>
            <a:r>
              <a:rPr sz="3000" spc="-5" dirty="0">
                <a:latin typeface="Arial"/>
                <a:cs typeface="Arial"/>
              </a:rPr>
              <a:t>countries), many companies  in </a:t>
            </a:r>
            <a:r>
              <a:rPr sz="3000" dirty="0">
                <a:latin typeface="Arial"/>
                <a:cs typeface="Arial"/>
              </a:rPr>
              <a:t>the </a:t>
            </a:r>
            <a:r>
              <a:rPr sz="3000" spc="-5" dirty="0">
                <a:latin typeface="Arial"/>
                <a:cs typeface="Arial"/>
              </a:rPr>
              <a:t>developed world are stepping in</a:t>
            </a:r>
            <a:r>
              <a:rPr sz="3000" spc="-5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to  provide goods and services to </a:t>
            </a:r>
            <a:r>
              <a:rPr sz="3000" spc="-5" dirty="0">
                <a:latin typeface="Arial"/>
                <a:cs typeface="Arial"/>
              </a:rPr>
              <a:t>those  countries'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2811" y="338327"/>
            <a:ext cx="6182868" cy="1220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4602" y="490854"/>
            <a:ext cx="547878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5" dirty="0"/>
              <a:t>Characteristics of</a:t>
            </a:r>
            <a:r>
              <a:rPr sz="4300" spc="-15" dirty="0"/>
              <a:t> </a:t>
            </a:r>
            <a:r>
              <a:rPr sz="4300" spc="-25" dirty="0"/>
              <a:t>RTB</a:t>
            </a:r>
            <a:endParaRPr sz="43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pPr marL="38100">
                <a:lnSpc>
                  <a:spcPts val="1425"/>
                </a:lnSpc>
              </a:pPr>
              <a:t>30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1319911" y="2318385"/>
            <a:ext cx="7438390" cy="1322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1630" indent="-284480">
              <a:lnSpc>
                <a:spcPct val="100000"/>
              </a:lnSpc>
              <a:spcBef>
                <a:spcPts val="105"/>
              </a:spcBef>
              <a:buClr>
                <a:srgbClr val="3891A7"/>
              </a:buClr>
              <a:buSzPct val="79687"/>
              <a:buChar char=""/>
              <a:tabLst>
                <a:tab pos="342265" algn="l"/>
              </a:tabLst>
            </a:pPr>
            <a:r>
              <a:rPr sz="3200" dirty="0">
                <a:latin typeface="Arial"/>
                <a:cs typeface="Arial"/>
              </a:rPr>
              <a:t>It </a:t>
            </a:r>
            <a:r>
              <a:rPr sz="3200" spc="-5" dirty="0">
                <a:latin typeface="Arial"/>
                <a:cs typeface="Arial"/>
              </a:rPr>
              <a:t>implies </a:t>
            </a:r>
            <a:r>
              <a:rPr sz="3200" dirty="0">
                <a:latin typeface="Arial"/>
                <a:cs typeface="Arial"/>
              </a:rPr>
              <a:t>the </a:t>
            </a:r>
            <a:r>
              <a:rPr sz="3200" spc="-5" dirty="0">
                <a:latin typeface="Arial"/>
                <a:cs typeface="Arial"/>
              </a:rPr>
              <a:t>reduction </a:t>
            </a:r>
            <a:r>
              <a:rPr sz="3200" dirty="0">
                <a:latin typeface="Arial"/>
                <a:cs typeface="Arial"/>
              </a:rPr>
              <a:t>of </a:t>
            </a:r>
            <a:r>
              <a:rPr sz="3200" spc="-5" dirty="0">
                <a:latin typeface="Arial"/>
                <a:cs typeface="Arial"/>
              </a:rPr>
              <a:t>trade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barriers</a:t>
            </a:r>
            <a:endParaRPr sz="3200">
              <a:latin typeface="Arial"/>
              <a:cs typeface="Arial"/>
            </a:endParaRPr>
          </a:p>
          <a:p>
            <a:pPr marL="295910" indent="-283845">
              <a:lnSpc>
                <a:spcPct val="100000"/>
              </a:lnSpc>
              <a:spcBef>
                <a:spcPts val="2520"/>
              </a:spcBef>
              <a:buClr>
                <a:srgbClr val="3891A7"/>
              </a:buClr>
              <a:buSzPct val="79687"/>
              <a:buChar char=""/>
              <a:tabLst>
                <a:tab pos="296545" algn="l"/>
              </a:tabLst>
            </a:pPr>
            <a:r>
              <a:rPr sz="3200" dirty="0">
                <a:latin typeface="Arial"/>
                <a:cs typeface="Arial"/>
              </a:rPr>
              <a:t>The </a:t>
            </a:r>
            <a:r>
              <a:rPr sz="3200" spc="-5" dirty="0">
                <a:latin typeface="Arial"/>
                <a:cs typeface="Arial"/>
              </a:rPr>
              <a:t>trade liberalization </a:t>
            </a:r>
            <a:r>
              <a:rPr sz="3200" spc="-10" dirty="0">
                <a:latin typeface="Arial"/>
                <a:cs typeface="Arial"/>
              </a:rPr>
              <a:t>is</a:t>
            </a:r>
            <a:r>
              <a:rPr sz="3200" spc="20" dirty="0">
                <a:latin typeface="Arial"/>
                <a:cs typeface="Arial"/>
              </a:rPr>
              <a:t> </a:t>
            </a:r>
            <a:r>
              <a:rPr sz="3200" spc="-35" dirty="0">
                <a:latin typeface="Arial"/>
                <a:cs typeface="Arial"/>
              </a:rPr>
              <a:t>discriminatory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62811" y="10667"/>
            <a:ext cx="6795770" cy="1876425"/>
            <a:chOff x="1162811" y="10667"/>
            <a:chExt cx="6795770" cy="1876425"/>
          </a:xfrm>
        </p:grpSpPr>
        <p:sp>
          <p:nvSpPr>
            <p:cNvPr id="3" name="object 3"/>
            <p:cNvSpPr/>
            <p:nvPr/>
          </p:nvSpPr>
          <p:spPr>
            <a:xfrm>
              <a:off x="1162811" y="10667"/>
              <a:ext cx="6795516" cy="12207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62811" y="665987"/>
              <a:ext cx="2336291" cy="12207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14602" y="163194"/>
            <a:ext cx="5939790" cy="1336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4300" spc="-55" dirty="0"/>
              <a:t>Types </a:t>
            </a:r>
            <a:r>
              <a:rPr sz="4300" spc="-5" dirty="0"/>
              <a:t>of Regional</a:t>
            </a:r>
            <a:r>
              <a:rPr sz="4300" spc="-75" dirty="0"/>
              <a:t> </a:t>
            </a:r>
            <a:r>
              <a:rPr sz="4300" spc="-35" dirty="0"/>
              <a:t>Trade  </a:t>
            </a:r>
            <a:r>
              <a:rPr sz="4300" spc="-5" dirty="0"/>
              <a:t>Blocks</a:t>
            </a:r>
            <a:endParaRPr sz="43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pPr marL="38100">
                <a:lnSpc>
                  <a:spcPts val="1425"/>
                </a:lnSpc>
              </a:pPr>
              <a:t>31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1596897" y="1622501"/>
            <a:ext cx="5790565" cy="4553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105"/>
              </a:spcBef>
              <a:buClr>
                <a:srgbClr val="3891A7"/>
              </a:buClr>
              <a:buSzPct val="79687"/>
              <a:buChar char=""/>
              <a:tabLst>
                <a:tab pos="296545" algn="l"/>
              </a:tabLst>
            </a:pPr>
            <a:r>
              <a:rPr sz="3200" spc="-5" dirty="0">
                <a:latin typeface="Arial"/>
                <a:cs typeface="Arial"/>
              </a:rPr>
              <a:t>Preferential trading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spc="-50" dirty="0">
                <a:latin typeface="Arial"/>
                <a:cs typeface="Arial"/>
              </a:rPr>
              <a:t>agreement</a:t>
            </a:r>
            <a:endParaRPr sz="3200">
              <a:latin typeface="Arial"/>
              <a:cs typeface="Arial"/>
            </a:endParaRPr>
          </a:p>
          <a:p>
            <a:pPr marL="295910" indent="-283845">
              <a:lnSpc>
                <a:spcPct val="100000"/>
              </a:lnSpc>
              <a:spcBef>
                <a:spcPts val="2525"/>
              </a:spcBef>
              <a:buClr>
                <a:srgbClr val="3891A7"/>
              </a:buClr>
              <a:buSzPct val="79687"/>
              <a:buChar char=""/>
              <a:tabLst>
                <a:tab pos="296545" algn="l"/>
              </a:tabLst>
            </a:pPr>
            <a:r>
              <a:rPr sz="3200" dirty="0">
                <a:latin typeface="Arial"/>
                <a:cs typeface="Arial"/>
              </a:rPr>
              <a:t>Free </a:t>
            </a:r>
            <a:r>
              <a:rPr sz="3200" spc="-5" dirty="0">
                <a:latin typeface="Arial"/>
                <a:cs typeface="Arial"/>
              </a:rPr>
              <a:t>trade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area</a:t>
            </a:r>
            <a:endParaRPr sz="3200">
              <a:latin typeface="Arial"/>
              <a:cs typeface="Arial"/>
            </a:endParaRPr>
          </a:p>
          <a:p>
            <a:pPr marL="295910" indent="-283845">
              <a:lnSpc>
                <a:spcPct val="100000"/>
              </a:lnSpc>
              <a:spcBef>
                <a:spcPts val="2520"/>
              </a:spcBef>
              <a:buClr>
                <a:srgbClr val="3891A7"/>
              </a:buClr>
              <a:buSzPct val="79687"/>
              <a:buChar char=""/>
              <a:tabLst>
                <a:tab pos="296545" algn="l"/>
              </a:tabLst>
            </a:pPr>
            <a:r>
              <a:rPr sz="3200" dirty="0">
                <a:latin typeface="Arial"/>
                <a:cs typeface="Arial"/>
              </a:rPr>
              <a:t>Customs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union</a:t>
            </a:r>
            <a:endParaRPr sz="3200">
              <a:latin typeface="Arial"/>
              <a:cs typeface="Arial"/>
            </a:endParaRPr>
          </a:p>
          <a:p>
            <a:pPr marL="295910" indent="-283845">
              <a:lnSpc>
                <a:spcPct val="100000"/>
              </a:lnSpc>
              <a:spcBef>
                <a:spcPts val="2520"/>
              </a:spcBef>
              <a:buClr>
                <a:srgbClr val="3891A7"/>
              </a:buClr>
              <a:buSzPct val="79687"/>
              <a:buChar char=""/>
              <a:tabLst>
                <a:tab pos="296545" algn="l"/>
              </a:tabLst>
            </a:pPr>
            <a:r>
              <a:rPr sz="3200" spc="-5" dirty="0">
                <a:latin typeface="Arial"/>
                <a:cs typeface="Arial"/>
              </a:rPr>
              <a:t>Common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market</a:t>
            </a:r>
            <a:endParaRPr sz="3200">
              <a:latin typeface="Arial"/>
              <a:cs typeface="Arial"/>
            </a:endParaRPr>
          </a:p>
          <a:p>
            <a:pPr marL="295910" indent="-283845">
              <a:lnSpc>
                <a:spcPct val="100000"/>
              </a:lnSpc>
              <a:spcBef>
                <a:spcPts val="2520"/>
              </a:spcBef>
              <a:buClr>
                <a:srgbClr val="3891A7"/>
              </a:buClr>
              <a:buSzPct val="79687"/>
              <a:buChar char=""/>
              <a:tabLst>
                <a:tab pos="296545" algn="l"/>
              </a:tabLst>
            </a:pPr>
            <a:r>
              <a:rPr sz="3200" spc="-5" dirty="0">
                <a:latin typeface="Arial"/>
                <a:cs typeface="Arial"/>
              </a:rPr>
              <a:t>Economic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union</a:t>
            </a:r>
            <a:endParaRPr sz="3200">
              <a:latin typeface="Arial"/>
              <a:cs typeface="Arial"/>
            </a:endParaRPr>
          </a:p>
          <a:p>
            <a:pPr marL="295910" indent="-283845">
              <a:lnSpc>
                <a:spcPct val="100000"/>
              </a:lnSpc>
              <a:spcBef>
                <a:spcPts val="2520"/>
              </a:spcBef>
              <a:buClr>
                <a:srgbClr val="3891A7"/>
              </a:buClr>
              <a:buSzPct val="79687"/>
              <a:buChar char=""/>
              <a:tabLst>
                <a:tab pos="296545" algn="l"/>
              </a:tabLst>
            </a:pPr>
            <a:r>
              <a:rPr sz="3200" dirty="0">
                <a:latin typeface="Arial"/>
                <a:cs typeface="Arial"/>
              </a:rPr>
              <a:t>Political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union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02208" y="57911"/>
            <a:ext cx="5215255" cy="1704339"/>
            <a:chOff x="902208" y="57911"/>
            <a:chExt cx="5215255" cy="1704339"/>
          </a:xfrm>
        </p:grpSpPr>
        <p:sp>
          <p:nvSpPr>
            <p:cNvPr id="3" name="object 3"/>
            <p:cNvSpPr/>
            <p:nvPr/>
          </p:nvSpPr>
          <p:spPr>
            <a:xfrm>
              <a:off x="902208" y="57911"/>
              <a:ext cx="5215128" cy="11094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02208" y="652271"/>
              <a:ext cx="3724655" cy="11094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Major </a:t>
            </a:r>
            <a:r>
              <a:rPr dirty="0"/>
              <a:t>regional</a:t>
            </a:r>
            <a:r>
              <a:rPr spc="-25" dirty="0"/>
              <a:t> </a:t>
            </a:r>
            <a:r>
              <a:rPr spc="-5" dirty="0"/>
              <a:t>trade  </a:t>
            </a:r>
            <a:r>
              <a:rPr dirty="0"/>
              <a:t>blocks/groups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pPr marL="38100">
                <a:lnSpc>
                  <a:spcPts val="1425"/>
                </a:lnSpc>
              </a:pPr>
              <a:t>32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1304289" y="1385316"/>
            <a:ext cx="7246620" cy="5163185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1780"/>
              </a:spcBef>
              <a:buClr>
                <a:srgbClr val="3891A7"/>
              </a:buClr>
              <a:buSzPct val="80000"/>
              <a:buChar char=""/>
              <a:tabLst>
                <a:tab pos="296545" algn="l"/>
              </a:tabLst>
            </a:pPr>
            <a:r>
              <a:rPr sz="3000" spc="-5" dirty="0">
                <a:latin typeface="Arial"/>
                <a:cs typeface="Arial"/>
              </a:rPr>
              <a:t>European </a:t>
            </a:r>
            <a:r>
              <a:rPr sz="3000" dirty="0">
                <a:latin typeface="Arial"/>
                <a:cs typeface="Arial"/>
              </a:rPr>
              <a:t>Union</a:t>
            </a:r>
            <a:r>
              <a:rPr sz="3000" spc="-6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(EU)</a:t>
            </a:r>
            <a:endParaRPr sz="3000">
              <a:latin typeface="Arial"/>
              <a:cs typeface="Arial"/>
            </a:endParaRPr>
          </a:p>
          <a:p>
            <a:pPr marL="295910" marR="402590" indent="-283845">
              <a:lnSpc>
                <a:spcPct val="130000"/>
              </a:lnSpc>
              <a:spcBef>
                <a:spcPts val="605"/>
              </a:spcBef>
              <a:buClr>
                <a:srgbClr val="3891A7"/>
              </a:buClr>
              <a:buSzPct val="80000"/>
              <a:buChar char=""/>
              <a:tabLst>
                <a:tab pos="296545" algn="l"/>
              </a:tabLst>
            </a:pPr>
            <a:r>
              <a:rPr sz="3000" spc="-5" dirty="0">
                <a:latin typeface="Arial"/>
                <a:cs typeface="Arial"/>
              </a:rPr>
              <a:t>North American </a:t>
            </a:r>
            <a:r>
              <a:rPr sz="3000" dirty="0">
                <a:latin typeface="Arial"/>
                <a:cs typeface="Arial"/>
              </a:rPr>
              <a:t>Free </a:t>
            </a:r>
            <a:r>
              <a:rPr sz="3000" spc="-25" dirty="0">
                <a:latin typeface="Arial"/>
                <a:cs typeface="Arial"/>
              </a:rPr>
              <a:t>Trade </a:t>
            </a:r>
            <a:r>
              <a:rPr sz="3000" spc="-60" dirty="0">
                <a:latin typeface="Arial"/>
                <a:cs typeface="Arial"/>
              </a:rPr>
              <a:t>Agreement  </a:t>
            </a:r>
            <a:r>
              <a:rPr sz="3000" spc="-35" dirty="0">
                <a:latin typeface="Arial"/>
                <a:cs typeface="Arial"/>
              </a:rPr>
              <a:t>(NAFTA)</a:t>
            </a:r>
            <a:endParaRPr sz="3000">
              <a:latin typeface="Arial"/>
              <a:cs typeface="Arial"/>
            </a:endParaRPr>
          </a:p>
          <a:p>
            <a:pPr marL="295910" marR="5080" indent="-283845">
              <a:lnSpc>
                <a:spcPct val="130100"/>
              </a:lnSpc>
              <a:spcBef>
                <a:spcPts val="595"/>
              </a:spcBef>
              <a:buClr>
                <a:srgbClr val="3891A7"/>
              </a:buClr>
              <a:buSzPct val="80000"/>
              <a:buChar char=""/>
              <a:tabLst>
                <a:tab pos="296545" algn="l"/>
              </a:tabLst>
            </a:pPr>
            <a:r>
              <a:rPr sz="3000" dirty="0">
                <a:latin typeface="Arial"/>
                <a:cs typeface="Arial"/>
              </a:rPr>
              <a:t>South Asian Association for </a:t>
            </a:r>
            <a:r>
              <a:rPr sz="3000" spc="-5" dirty="0">
                <a:latin typeface="Arial"/>
                <a:cs typeface="Arial"/>
              </a:rPr>
              <a:t>Regional </a:t>
            </a:r>
            <a:r>
              <a:rPr sz="3000" spc="-155" dirty="0">
                <a:latin typeface="Arial"/>
                <a:cs typeface="Arial"/>
              </a:rPr>
              <a:t>Co-  </a:t>
            </a:r>
            <a:r>
              <a:rPr sz="3000" spc="-5" dirty="0">
                <a:latin typeface="Arial"/>
                <a:cs typeface="Arial"/>
              </a:rPr>
              <a:t>operation</a:t>
            </a:r>
            <a:r>
              <a:rPr sz="3000" spc="-3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(SAARC)</a:t>
            </a:r>
            <a:endParaRPr sz="3000">
              <a:latin typeface="Arial"/>
              <a:cs typeface="Arial"/>
            </a:endParaRPr>
          </a:p>
          <a:p>
            <a:pPr marL="295910" marR="723900" indent="-283845">
              <a:lnSpc>
                <a:spcPct val="130100"/>
              </a:lnSpc>
              <a:spcBef>
                <a:spcPts val="595"/>
              </a:spcBef>
              <a:buClr>
                <a:srgbClr val="3891A7"/>
              </a:buClr>
              <a:buSzPct val="80000"/>
              <a:buChar char=""/>
              <a:tabLst>
                <a:tab pos="296545" algn="l"/>
              </a:tabLst>
            </a:pPr>
            <a:r>
              <a:rPr sz="3000" dirty="0">
                <a:latin typeface="Arial"/>
                <a:cs typeface="Arial"/>
              </a:rPr>
              <a:t>SAARC </a:t>
            </a:r>
            <a:r>
              <a:rPr sz="3000" spc="-5" dirty="0">
                <a:latin typeface="Arial"/>
                <a:cs typeface="Arial"/>
              </a:rPr>
              <a:t>preferential trade </a:t>
            </a:r>
            <a:r>
              <a:rPr sz="3000" spc="-60" dirty="0">
                <a:latin typeface="Arial"/>
                <a:cs typeface="Arial"/>
              </a:rPr>
              <a:t>agreement  </a:t>
            </a:r>
            <a:r>
              <a:rPr sz="3000" spc="-35" dirty="0">
                <a:latin typeface="Arial"/>
                <a:cs typeface="Arial"/>
              </a:rPr>
              <a:t>(SAPTA)</a:t>
            </a:r>
            <a:endParaRPr sz="3000">
              <a:latin typeface="Arial"/>
              <a:cs typeface="Arial"/>
            </a:endParaRPr>
          </a:p>
          <a:p>
            <a:pPr marL="295910" indent="-283845">
              <a:lnSpc>
                <a:spcPct val="100000"/>
              </a:lnSpc>
              <a:spcBef>
                <a:spcPts val="1680"/>
              </a:spcBef>
              <a:buClr>
                <a:srgbClr val="3891A7"/>
              </a:buClr>
              <a:buSzPct val="80000"/>
              <a:buChar char=""/>
              <a:tabLst>
                <a:tab pos="296545" algn="l"/>
              </a:tabLst>
            </a:pPr>
            <a:r>
              <a:rPr sz="3000" spc="-5" dirty="0">
                <a:latin typeface="Arial"/>
                <a:cs typeface="Arial"/>
              </a:rPr>
              <a:t>South Asian </a:t>
            </a:r>
            <a:r>
              <a:rPr sz="3000" dirty="0">
                <a:latin typeface="Arial"/>
                <a:cs typeface="Arial"/>
              </a:rPr>
              <a:t>Free </a:t>
            </a:r>
            <a:r>
              <a:rPr sz="3000" spc="-25" dirty="0">
                <a:latin typeface="Arial"/>
                <a:cs typeface="Arial"/>
              </a:rPr>
              <a:t>Trade </a:t>
            </a:r>
            <a:r>
              <a:rPr sz="3000" spc="-5" dirty="0">
                <a:latin typeface="Arial"/>
                <a:cs typeface="Arial"/>
              </a:rPr>
              <a:t>Area</a:t>
            </a:r>
            <a:r>
              <a:rPr sz="3000" spc="-405" dirty="0">
                <a:latin typeface="Arial"/>
                <a:cs typeface="Arial"/>
              </a:rPr>
              <a:t> </a:t>
            </a:r>
            <a:r>
              <a:rPr sz="3000" spc="-35" dirty="0">
                <a:latin typeface="Arial"/>
                <a:cs typeface="Arial"/>
              </a:rPr>
              <a:t>(SAFTA)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4983" y="0"/>
            <a:ext cx="73660" cy="6858000"/>
          </a:xfrm>
          <a:custGeom>
            <a:avLst/>
            <a:gdLst/>
            <a:ahLst/>
            <a:cxnLst/>
            <a:rect l="l" t="t" r="r" b="b"/>
            <a:pathLst>
              <a:path w="73659" h="6858000">
                <a:moveTo>
                  <a:pt x="73152" y="0"/>
                </a:moveTo>
                <a:lnTo>
                  <a:pt x="0" y="0"/>
                </a:lnTo>
                <a:lnTo>
                  <a:pt x="0" y="6858000"/>
                </a:lnTo>
                <a:lnTo>
                  <a:pt x="73152" y="6858000"/>
                </a:lnTo>
                <a:lnTo>
                  <a:pt x="731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32712" y="360887"/>
            <a:ext cx="6991984" cy="6182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5910" marR="727075" indent="-283845">
              <a:lnSpc>
                <a:spcPct val="150000"/>
              </a:lnSpc>
              <a:spcBef>
                <a:spcPts val="95"/>
              </a:spcBef>
              <a:buClr>
                <a:srgbClr val="3891A7"/>
              </a:buClr>
              <a:buSzPct val="79687"/>
              <a:buChar char=""/>
              <a:tabLst>
                <a:tab pos="296545" algn="l"/>
              </a:tabLst>
            </a:pPr>
            <a:r>
              <a:rPr sz="3200" dirty="0">
                <a:latin typeface="Arial"/>
                <a:cs typeface="Arial"/>
              </a:rPr>
              <a:t>Associations of </a:t>
            </a:r>
            <a:r>
              <a:rPr sz="3200" spc="-5" dirty="0">
                <a:latin typeface="Arial"/>
                <a:cs typeface="Arial"/>
              </a:rPr>
              <a:t>South-East </a:t>
            </a:r>
            <a:r>
              <a:rPr sz="3200" spc="-100" dirty="0">
                <a:latin typeface="Arial"/>
                <a:cs typeface="Arial"/>
              </a:rPr>
              <a:t>Asian  </a:t>
            </a:r>
            <a:r>
              <a:rPr sz="3200" spc="-5" dirty="0">
                <a:latin typeface="Arial"/>
                <a:cs typeface="Arial"/>
              </a:rPr>
              <a:t>countries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(ASEAN)</a:t>
            </a:r>
            <a:endParaRPr sz="3200">
              <a:latin typeface="Arial"/>
              <a:cs typeface="Arial"/>
            </a:endParaRPr>
          </a:p>
          <a:p>
            <a:pPr marL="295910" indent="-283845">
              <a:lnSpc>
                <a:spcPct val="100000"/>
              </a:lnSpc>
              <a:spcBef>
                <a:spcPts val="2520"/>
              </a:spcBef>
              <a:buClr>
                <a:srgbClr val="3891A7"/>
              </a:buClr>
              <a:buSzPct val="79687"/>
              <a:buChar char=""/>
              <a:tabLst>
                <a:tab pos="296545" algn="l"/>
              </a:tabLst>
            </a:pPr>
            <a:r>
              <a:rPr sz="3200" dirty="0">
                <a:latin typeface="Arial"/>
                <a:cs typeface="Arial"/>
              </a:rPr>
              <a:t>Asian Free </a:t>
            </a:r>
            <a:r>
              <a:rPr sz="3200" spc="-30" dirty="0">
                <a:latin typeface="Arial"/>
                <a:cs typeface="Arial"/>
              </a:rPr>
              <a:t>Trade </a:t>
            </a:r>
            <a:r>
              <a:rPr sz="3200" dirty="0">
                <a:latin typeface="Arial"/>
                <a:cs typeface="Arial"/>
              </a:rPr>
              <a:t>Area</a:t>
            </a:r>
            <a:r>
              <a:rPr sz="3200" spc="-310" dirty="0">
                <a:latin typeface="Arial"/>
                <a:cs typeface="Arial"/>
              </a:rPr>
              <a:t> </a:t>
            </a:r>
            <a:r>
              <a:rPr sz="3200" spc="-40" dirty="0">
                <a:latin typeface="Arial"/>
                <a:cs typeface="Arial"/>
              </a:rPr>
              <a:t>(AFTA)</a:t>
            </a:r>
            <a:endParaRPr sz="3200">
              <a:latin typeface="Arial"/>
              <a:cs typeface="Arial"/>
            </a:endParaRPr>
          </a:p>
          <a:p>
            <a:pPr marL="295910" indent="-283845">
              <a:lnSpc>
                <a:spcPct val="100000"/>
              </a:lnSpc>
              <a:spcBef>
                <a:spcPts val="2520"/>
              </a:spcBef>
              <a:buClr>
                <a:srgbClr val="3891A7"/>
              </a:buClr>
              <a:buSzPct val="79687"/>
              <a:buChar char=""/>
              <a:tabLst>
                <a:tab pos="296545" algn="l"/>
              </a:tabLst>
            </a:pPr>
            <a:r>
              <a:rPr sz="3200" dirty="0">
                <a:latin typeface="Arial"/>
                <a:cs typeface="Arial"/>
              </a:rPr>
              <a:t>Mercosur</a:t>
            </a:r>
            <a:endParaRPr sz="3200">
              <a:latin typeface="Arial"/>
              <a:cs typeface="Arial"/>
            </a:endParaRPr>
          </a:p>
          <a:p>
            <a:pPr marL="295910" marR="5080" indent="-283845">
              <a:lnSpc>
                <a:spcPct val="150000"/>
              </a:lnSpc>
              <a:spcBef>
                <a:spcPts val="605"/>
              </a:spcBef>
              <a:buClr>
                <a:srgbClr val="3891A7"/>
              </a:buClr>
              <a:buSzPct val="79687"/>
              <a:buChar char=""/>
              <a:tabLst>
                <a:tab pos="296545" algn="l"/>
              </a:tabLst>
            </a:pPr>
            <a:r>
              <a:rPr sz="3200" dirty="0">
                <a:latin typeface="Arial"/>
                <a:cs typeface="Arial"/>
              </a:rPr>
              <a:t>Asian Pacific </a:t>
            </a:r>
            <a:r>
              <a:rPr sz="3200" spc="-5" dirty="0">
                <a:latin typeface="Arial"/>
                <a:cs typeface="Arial"/>
              </a:rPr>
              <a:t>Economic </a:t>
            </a:r>
            <a:r>
              <a:rPr sz="3200" spc="-50" dirty="0">
                <a:latin typeface="Arial"/>
                <a:cs typeface="Arial"/>
              </a:rPr>
              <a:t>Co-operation  </a:t>
            </a:r>
            <a:r>
              <a:rPr sz="3200" dirty="0">
                <a:latin typeface="Arial"/>
                <a:cs typeface="Arial"/>
              </a:rPr>
              <a:t>(APEC)</a:t>
            </a:r>
            <a:endParaRPr sz="3200">
              <a:latin typeface="Arial"/>
              <a:cs typeface="Arial"/>
            </a:endParaRPr>
          </a:p>
          <a:p>
            <a:pPr marL="295910" marR="662940" indent="-283845">
              <a:lnSpc>
                <a:spcPct val="150000"/>
              </a:lnSpc>
              <a:spcBef>
                <a:spcPts val="600"/>
              </a:spcBef>
              <a:buClr>
                <a:srgbClr val="3891A7"/>
              </a:buClr>
              <a:buSzPct val="79687"/>
              <a:buChar char=""/>
              <a:tabLst>
                <a:tab pos="296545" algn="l"/>
              </a:tabLst>
            </a:pPr>
            <a:r>
              <a:rPr sz="3200" spc="-5" dirty="0">
                <a:latin typeface="Arial"/>
                <a:cs typeface="Arial"/>
              </a:rPr>
              <a:t>European </a:t>
            </a:r>
            <a:r>
              <a:rPr sz="3200" dirty="0">
                <a:latin typeface="Arial"/>
                <a:cs typeface="Arial"/>
              </a:rPr>
              <a:t>Free </a:t>
            </a:r>
            <a:r>
              <a:rPr sz="3200" spc="-30" dirty="0">
                <a:latin typeface="Arial"/>
                <a:cs typeface="Arial"/>
              </a:rPr>
              <a:t>Trade </a:t>
            </a:r>
            <a:r>
              <a:rPr sz="3200" spc="-45" dirty="0">
                <a:latin typeface="Arial"/>
                <a:cs typeface="Arial"/>
              </a:rPr>
              <a:t>Association  </a:t>
            </a:r>
            <a:r>
              <a:rPr sz="3200" spc="-40" dirty="0">
                <a:latin typeface="Arial"/>
                <a:cs typeface="Arial"/>
              </a:rPr>
              <a:t>(EFTA)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pPr marL="38100">
                <a:lnSpc>
                  <a:spcPts val="1425"/>
                </a:lnSpc>
              </a:pPr>
              <a:t>33</a:t>
            </a:fld>
            <a:endParaRPr spc="-5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4983" y="0"/>
            <a:ext cx="73660" cy="6858000"/>
          </a:xfrm>
          <a:custGeom>
            <a:avLst/>
            <a:gdLst/>
            <a:ahLst/>
            <a:cxnLst/>
            <a:rect l="l" t="t" r="r" b="b"/>
            <a:pathLst>
              <a:path w="73659" h="6858000">
                <a:moveTo>
                  <a:pt x="73152" y="0"/>
                </a:moveTo>
                <a:lnTo>
                  <a:pt x="0" y="0"/>
                </a:lnTo>
                <a:lnTo>
                  <a:pt x="0" y="6858000"/>
                </a:lnTo>
                <a:lnTo>
                  <a:pt x="73152" y="6858000"/>
                </a:lnTo>
                <a:lnTo>
                  <a:pt x="731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32712" y="288092"/>
            <a:ext cx="7324725" cy="4735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910" marR="135255" indent="-283845">
              <a:lnSpc>
                <a:spcPct val="150100"/>
              </a:lnSpc>
              <a:spcBef>
                <a:spcPts val="100"/>
              </a:spcBef>
              <a:buClr>
                <a:srgbClr val="3891A7"/>
              </a:buClr>
              <a:buSzPct val="79687"/>
              <a:buChar char=""/>
              <a:tabLst>
                <a:tab pos="296545" algn="l"/>
              </a:tabLst>
            </a:pPr>
            <a:r>
              <a:rPr sz="3200" spc="-5" dirty="0">
                <a:latin typeface="Arial"/>
                <a:cs typeface="Arial"/>
              </a:rPr>
              <a:t>Latin </a:t>
            </a:r>
            <a:r>
              <a:rPr sz="3200" dirty="0">
                <a:latin typeface="Arial"/>
                <a:cs typeface="Arial"/>
              </a:rPr>
              <a:t>American </a:t>
            </a:r>
            <a:r>
              <a:rPr sz="3200" spc="-5" dirty="0">
                <a:latin typeface="Arial"/>
                <a:cs typeface="Arial"/>
              </a:rPr>
              <a:t>Integration </a:t>
            </a:r>
            <a:r>
              <a:rPr sz="3200" spc="-45" dirty="0">
                <a:latin typeface="Arial"/>
                <a:cs typeface="Arial"/>
              </a:rPr>
              <a:t>Association  </a:t>
            </a:r>
            <a:r>
              <a:rPr sz="3200" dirty="0">
                <a:latin typeface="Arial"/>
                <a:cs typeface="Arial"/>
              </a:rPr>
              <a:t>(LAIA)</a:t>
            </a:r>
            <a:endParaRPr sz="3200">
              <a:latin typeface="Arial"/>
              <a:cs typeface="Arial"/>
            </a:endParaRPr>
          </a:p>
          <a:p>
            <a:pPr marL="295910" marR="454659" indent="-283845">
              <a:lnSpc>
                <a:spcPct val="150100"/>
              </a:lnSpc>
              <a:spcBef>
                <a:spcPts val="595"/>
              </a:spcBef>
              <a:buClr>
                <a:srgbClr val="3891A7"/>
              </a:buClr>
              <a:buSzPct val="79687"/>
              <a:buChar char=""/>
              <a:tabLst>
                <a:tab pos="296545" algn="l"/>
              </a:tabLst>
            </a:pPr>
            <a:r>
              <a:rPr sz="3200" spc="-5" dirty="0">
                <a:latin typeface="Arial"/>
                <a:cs typeface="Arial"/>
              </a:rPr>
              <a:t>Economic and </a:t>
            </a:r>
            <a:r>
              <a:rPr sz="3200" dirty="0">
                <a:latin typeface="Arial"/>
                <a:cs typeface="Arial"/>
              </a:rPr>
              <a:t>social commission </a:t>
            </a:r>
            <a:r>
              <a:rPr sz="3200" spc="-170" dirty="0">
                <a:latin typeface="Arial"/>
                <a:cs typeface="Arial"/>
              </a:rPr>
              <a:t>for  </a:t>
            </a:r>
            <a:r>
              <a:rPr sz="3200" dirty="0">
                <a:latin typeface="Arial"/>
                <a:cs typeface="Arial"/>
              </a:rPr>
              <a:t>Asia </a:t>
            </a:r>
            <a:r>
              <a:rPr sz="3200" spc="-5" dirty="0">
                <a:latin typeface="Arial"/>
                <a:cs typeface="Arial"/>
              </a:rPr>
              <a:t>and </a:t>
            </a:r>
            <a:r>
              <a:rPr sz="3200" dirty="0">
                <a:latin typeface="Arial"/>
                <a:cs typeface="Arial"/>
              </a:rPr>
              <a:t>the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Pacific</a:t>
            </a:r>
            <a:endParaRPr sz="3200">
              <a:latin typeface="Arial"/>
              <a:cs typeface="Arial"/>
            </a:endParaRPr>
          </a:p>
          <a:p>
            <a:pPr marL="295910" indent="-283845">
              <a:lnSpc>
                <a:spcPct val="100000"/>
              </a:lnSpc>
              <a:spcBef>
                <a:spcPts val="1310"/>
              </a:spcBef>
              <a:buClr>
                <a:srgbClr val="3891A7"/>
              </a:buClr>
              <a:buSzPct val="79687"/>
              <a:buChar char=""/>
              <a:tabLst>
                <a:tab pos="296545" algn="l"/>
              </a:tabLst>
            </a:pPr>
            <a:r>
              <a:rPr sz="3200" spc="-5" dirty="0">
                <a:latin typeface="Arial"/>
                <a:cs typeface="Arial"/>
              </a:rPr>
              <a:t>Andean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pact</a:t>
            </a:r>
            <a:endParaRPr sz="3200">
              <a:latin typeface="Arial"/>
              <a:cs typeface="Arial"/>
            </a:endParaRPr>
          </a:p>
          <a:p>
            <a:pPr marL="295910" marR="5080" indent="-283845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687"/>
              <a:buChar char=""/>
              <a:tabLst>
                <a:tab pos="296545" algn="l"/>
              </a:tabLst>
            </a:pPr>
            <a:r>
              <a:rPr sz="3200" dirty="0">
                <a:latin typeface="Arial"/>
                <a:cs typeface="Arial"/>
              </a:rPr>
              <a:t>Central American </a:t>
            </a:r>
            <a:r>
              <a:rPr sz="3200" spc="-5" dirty="0">
                <a:latin typeface="Arial"/>
                <a:cs typeface="Arial"/>
              </a:rPr>
              <a:t>Common </a:t>
            </a:r>
            <a:r>
              <a:rPr sz="3200" dirty="0">
                <a:latin typeface="Arial"/>
                <a:cs typeface="Arial"/>
              </a:rPr>
              <a:t>market </a:t>
            </a:r>
            <a:r>
              <a:rPr sz="3200" spc="-170" dirty="0">
                <a:latin typeface="Arial"/>
                <a:cs typeface="Arial"/>
              </a:rPr>
              <a:t>and  </a:t>
            </a:r>
            <a:r>
              <a:rPr sz="3200" dirty="0">
                <a:latin typeface="Arial"/>
                <a:cs typeface="Arial"/>
              </a:rPr>
              <a:t>CARRICOM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pPr marL="38100">
                <a:lnSpc>
                  <a:spcPts val="1425"/>
                </a:lnSpc>
              </a:pPr>
              <a:t>34</a:t>
            </a:fld>
            <a:endParaRPr spc="-5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5463" y="0"/>
            <a:ext cx="7728584" cy="1518285"/>
            <a:chOff x="1045463" y="0"/>
            <a:chExt cx="7728584" cy="1518285"/>
          </a:xfrm>
        </p:grpSpPr>
        <p:sp>
          <p:nvSpPr>
            <p:cNvPr id="3" name="object 3"/>
            <p:cNvSpPr/>
            <p:nvPr/>
          </p:nvSpPr>
          <p:spPr>
            <a:xfrm>
              <a:off x="1045463" y="0"/>
              <a:ext cx="7728204" cy="9235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45463" y="406908"/>
              <a:ext cx="2447543" cy="11109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64741" y="0"/>
            <a:ext cx="6952615" cy="1214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Advantages and disadvantages  of</a:t>
            </a:r>
            <a:r>
              <a:rPr spc="-5" dirty="0"/>
              <a:t> </a:t>
            </a:r>
            <a:r>
              <a:rPr spc="-15" dirty="0"/>
              <a:t>RTBs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pPr marL="38100">
                <a:lnSpc>
                  <a:spcPts val="1425"/>
                </a:lnSpc>
              </a:pPr>
              <a:t>35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1304289" y="1331163"/>
            <a:ext cx="5031740" cy="52844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95"/>
              </a:spcBef>
              <a:buClr>
                <a:srgbClr val="3891A7"/>
              </a:buClr>
              <a:buSzPct val="80000"/>
              <a:buChar char=""/>
              <a:tabLst>
                <a:tab pos="295910" algn="l"/>
                <a:tab pos="296545" algn="l"/>
              </a:tabLst>
            </a:pPr>
            <a:r>
              <a:rPr sz="2500" spc="-5" dirty="0">
                <a:latin typeface="Arial"/>
                <a:cs typeface="Arial"/>
              </a:rPr>
              <a:t>FDI – Foreign direct</a:t>
            </a:r>
            <a:r>
              <a:rPr sz="2500" spc="2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investment</a:t>
            </a:r>
            <a:endParaRPr sz="2500">
              <a:latin typeface="Arial"/>
              <a:cs typeface="Arial"/>
            </a:endParaRPr>
          </a:p>
          <a:p>
            <a:pPr marL="295910" indent="-283845">
              <a:lnSpc>
                <a:spcPct val="100000"/>
              </a:lnSpc>
              <a:spcBef>
                <a:spcPts val="1805"/>
              </a:spcBef>
              <a:buClr>
                <a:srgbClr val="3891A7"/>
              </a:buClr>
              <a:buSzPct val="80000"/>
              <a:buChar char=""/>
              <a:tabLst>
                <a:tab pos="295910" algn="l"/>
                <a:tab pos="296545" algn="l"/>
              </a:tabLst>
            </a:pPr>
            <a:r>
              <a:rPr sz="2500" spc="-5" dirty="0">
                <a:latin typeface="Arial"/>
                <a:cs typeface="Arial"/>
              </a:rPr>
              <a:t>Economies </a:t>
            </a:r>
            <a:r>
              <a:rPr sz="2500" dirty="0">
                <a:latin typeface="Arial"/>
                <a:cs typeface="Arial"/>
              </a:rPr>
              <a:t>of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scale</a:t>
            </a:r>
            <a:endParaRPr sz="2500">
              <a:latin typeface="Arial"/>
              <a:cs typeface="Arial"/>
            </a:endParaRPr>
          </a:p>
          <a:p>
            <a:pPr marL="295910" indent="-283845">
              <a:lnSpc>
                <a:spcPct val="100000"/>
              </a:lnSpc>
              <a:spcBef>
                <a:spcPts val="1800"/>
              </a:spcBef>
              <a:buClr>
                <a:srgbClr val="3891A7"/>
              </a:buClr>
              <a:buSzPct val="80000"/>
              <a:buChar char=""/>
              <a:tabLst>
                <a:tab pos="295910" algn="l"/>
                <a:tab pos="296545" algn="l"/>
              </a:tabLst>
            </a:pPr>
            <a:r>
              <a:rPr sz="2500" spc="-5" dirty="0">
                <a:latin typeface="Arial"/>
                <a:cs typeface="Arial"/>
              </a:rPr>
              <a:t>Competition</a:t>
            </a:r>
            <a:endParaRPr sz="2500">
              <a:latin typeface="Arial"/>
              <a:cs typeface="Arial"/>
            </a:endParaRPr>
          </a:p>
          <a:p>
            <a:pPr marL="295910" indent="-283845">
              <a:lnSpc>
                <a:spcPct val="100000"/>
              </a:lnSpc>
              <a:spcBef>
                <a:spcPts val="1800"/>
              </a:spcBef>
              <a:buClr>
                <a:srgbClr val="3891A7"/>
              </a:buClr>
              <a:buSzPct val="80000"/>
              <a:buChar char=""/>
              <a:tabLst>
                <a:tab pos="295910" algn="l"/>
                <a:tab pos="296545" algn="l"/>
              </a:tabLst>
            </a:pPr>
            <a:r>
              <a:rPr sz="2500" spc="-25" dirty="0">
                <a:latin typeface="Arial"/>
                <a:cs typeface="Arial"/>
              </a:rPr>
              <a:t>Trade</a:t>
            </a:r>
            <a:r>
              <a:rPr sz="2500" dirty="0">
                <a:latin typeface="Arial"/>
                <a:cs typeface="Arial"/>
              </a:rPr>
              <a:t> </a:t>
            </a:r>
            <a:r>
              <a:rPr sz="2500" spc="-10" dirty="0">
                <a:latin typeface="Arial"/>
                <a:cs typeface="Arial"/>
              </a:rPr>
              <a:t>Effects</a:t>
            </a:r>
            <a:endParaRPr sz="2500">
              <a:latin typeface="Arial"/>
              <a:cs typeface="Arial"/>
            </a:endParaRPr>
          </a:p>
          <a:p>
            <a:pPr marL="295910" indent="-283845">
              <a:lnSpc>
                <a:spcPct val="100000"/>
              </a:lnSpc>
              <a:spcBef>
                <a:spcPts val="1800"/>
              </a:spcBef>
              <a:buClr>
                <a:srgbClr val="3891A7"/>
              </a:buClr>
              <a:buSzPct val="80000"/>
              <a:buChar char=""/>
              <a:tabLst>
                <a:tab pos="295910" algn="l"/>
                <a:tab pos="296545" algn="l"/>
              </a:tabLst>
            </a:pPr>
            <a:r>
              <a:rPr sz="2500" spc="-5" dirty="0">
                <a:latin typeface="Arial"/>
                <a:cs typeface="Arial"/>
              </a:rPr>
              <a:t>Market</a:t>
            </a:r>
            <a:r>
              <a:rPr sz="2500" spc="20" dirty="0">
                <a:latin typeface="Arial"/>
                <a:cs typeface="Arial"/>
              </a:rPr>
              <a:t> </a:t>
            </a:r>
            <a:r>
              <a:rPr sz="2500" spc="-10" dirty="0">
                <a:latin typeface="Arial"/>
                <a:cs typeface="Arial"/>
              </a:rPr>
              <a:t>efficiency</a:t>
            </a:r>
            <a:endParaRPr sz="2500">
              <a:latin typeface="Arial"/>
              <a:cs typeface="Arial"/>
            </a:endParaRPr>
          </a:p>
          <a:p>
            <a:pPr marL="295910" indent="-283845">
              <a:lnSpc>
                <a:spcPct val="100000"/>
              </a:lnSpc>
              <a:spcBef>
                <a:spcPts val="1800"/>
              </a:spcBef>
              <a:buClr>
                <a:srgbClr val="3891A7"/>
              </a:buClr>
              <a:buSzPct val="80000"/>
              <a:buChar char=""/>
              <a:tabLst>
                <a:tab pos="295910" algn="l"/>
                <a:tab pos="296545" algn="l"/>
              </a:tabLst>
            </a:pPr>
            <a:r>
              <a:rPr sz="2500" spc="-5" dirty="0">
                <a:latin typeface="Arial"/>
                <a:cs typeface="Arial"/>
              </a:rPr>
              <a:t>Regionalism and Multinationalism</a:t>
            </a:r>
            <a:endParaRPr sz="2500">
              <a:latin typeface="Arial"/>
              <a:cs typeface="Arial"/>
            </a:endParaRPr>
          </a:p>
          <a:p>
            <a:pPr marL="295910" indent="-283845">
              <a:lnSpc>
                <a:spcPct val="100000"/>
              </a:lnSpc>
              <a:spcBef>
                <a:spcPts val="1805"/>
              </a:spcBef>
              <a:buClr>
                <a:srgbClr val="3891A7"/>
              </a:buClr>
              <a:buSzPct val="80000"/>
              <a:buChar char=""/>
              <a:tabLst>
                <a:tab pos="295910" algn="l"/>
                <a:tab pos="296545" algn="l"/>
              </a:tabLst>
            </a:pPr>
            <a:r>
              <a:rPr sz="2500" spc="-5" dirty="0">
                <a:latin typeface="Arial"/>
                <a:cs typeface="Arial"/>
              </a:rPr>
              <a:t>Loss of sovereignty</a:t>
            </a:r>
            <a:endParaRPr sz="2500">
              <a:latin typeface="Arial"/>
              <a:cs typeface="Arial"/>
            </a:endParaRPr>
          </a:p>
          <a:p>
            <a:pPr marL="295910" indent="-283845">
              <a:lnSpc>
                <a:spcPct val="100000"/>
              </a:lnSpc>
              <a:spcBef>
                <a:spcPts val="1800"/>
              </a:spcBef>
              <a:buClr>
                <a:srgbClr val="3891A7"/>
              </a:buClr>
              <a:buSzPct val="80000"/>
              <a:buChar char=""/>
              <a:tabLst>
                <a:tab pos="295910" algn="l"/>
                <a:tab pos="296545" algn="l"/>
              </a:tabLst>
            </a:pPr>
            <a:r>
              <a:rPr sz="2500" spc="-5" dirty="0">
                <a:latin typeface="Arial"/>
                <a:cs typeface="Arial"/>
              </a:rPr>
              <a:t>Concessions</a:t>
            </a:r>
            <a:endParaRPr sz="2500">
              <a:latin typeface="Arial"/>
              <a:cs typeface="Arial"/>
            </a:endParaRPr>
          </a:p>
          <a:p>
            <a:pPr marL="295910" indent="-283845">
              <a:lnSpc>
                <a:spcPct val="100000"/>
              </a:lnSpc>
              <a:spcBef>
                <a:spcPts val="1800"/>
              </a:spcBef>
              <a:buClr>
                <a:srgbClr val="3891A7"/>
              </a:buClr>
              <a:buSzPct val="80000"/>
              <a:buChar char=""/>
              <a:tabLst>
                <a:tab pos="295910" algn="l"/>
                <a:tab pos="296545" algn="l"/>
              </a:tabLst>
            </a:pPr>
            <a:r>
              <a:rPr sz="2500" spc="-5" dirty="0">
                <a:latin typeface="Arial"/>
                <a:cs typeface="Arial"/>
              </a:rPr>
              <a:t>Interdependence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959" y="100584"/>
            <a:ext cx="5312664" cy="1219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3191" y="251841"/>
            <a:ext cx="460692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5" dirty="0"/>
              <a:t>Exam point of</a:t>
            </a:r>
            <a:r>
              <a:rPr sz="4300" spc="-40" dirty="0"/>
              <a:t> </a:t>
            </a:r>
            <a:r>
              <a:rPr sz="4300" spc="-5" dirty="0"/>
              <a:t>view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875487" y="1159311"/>
            <a:ext cx="7874000" cy="502602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700"/>
              </a:spcBef>
              <a:buClr>
                <a:srgbClr val="3891A7"/>
              </a:buClr>
              <a:buSzPct val="79687"/>
              <a:buChar char=""/>
              <a:tabLst>
                <a:tab pos="296545" algn="l"/>
              </a:tabLst>
            </a:pPr>
            <a:r>
              <a:rPr sz="3200" dirty="0">
                <a:latin typeface="Arial"/>
                <a:cs typeface="Arial"/>
              </a:rPr>
              <a:t>Part-A</a:t>
            </a:r>
            <a:endParaRPr sz="3200">
              <a:latin typeface="Arial"/>
              <a:cs typeface="Arial"/>
            </a:endParaRPr>
          </a:p>
          <a:p>
            <a:pPr marL="295910" indent="-283845">
              <a:lnSpc>
                <a:spcPct val="100000"/>
              </a:lnSpc>
              <a:spcBef>
                <a:spcPts val="605"/>
              </a:spcBef>
              <a:buClr>
                <a:srgbClr val="3891A7"/>
              </a:buClr>
              <a:buSzPct val="79687"/>
              <a:buChar char=""/>
              <a:tabLst>
                <a:tab pos="296545" algn="l"/>
              </a:tabLst>
            </a:pPr>
            <a:r>
              <a:rPr sz="3200" spc="-5" dirty="0">
                <a:latin typeface="Arial"/>
                <a:cs typeface="Arial"/>
              </a:rPr>
              <a:t>What </a:t>
            </a:r>
            <a:r>
              <a:rPr sz="3200" dirty="0">
                <a:latin typeface="Arial"/>
                <a:cs typeface="Arial"/>
              </a:rPr>
              <a:t>is MFN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treatment?</a:t>
            </a:r>
            <a:endParaRPr sz="3200">
              <a:latin typeface="Arial"/>
              <a:cs typeface="Arial"/>
            </a:endParaRPr>
          </a:p>
          <a:p>
            <a:pPr marL="295910" indent="-283845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687"/>
              <a:buChar char=""/>
              <a:tabLst>
                <a:tab pos="296545" algn="l"/>
              </a:tabLst>
            </a:pPr>
            <a:r>
              <a:rPr sz="3200" spc="-15" dirty="0">
                <a:latin typeface="Arial"/>
                <a:cs typeface="Arial"/>
              </a:rPr>
              <a:t>Write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5" dirty="0">
                <a:latin typeface="Arial"/>
                <a:cs typeface="Arial"/>
              </a:rPr>
              <a:t>note on </a:t>
            </a:r>
            <a:r>
              <a:rPr sz="3200" spc="-15" dirty="0">
                <a:latin typeface="Arial"/>
                <a:cs typeface="Arial"/>
              </a:rPr>
              <a:t>India’s </a:t>
            </a:r>
            <a:r>
              <a:rPr sz="3200" spc="-5" dirty="0">
                <a:latin typeface="Arial"/>
                <a:cs typeface="Arial"/>
              </a:rPr>
              <a:t>foreign trade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65" dirty="0">
                <a:latin typeface="Arial"/>
                <a:cs typeface="Arial"/>
              </a:rPr>
              <a:t>policy</a:t>
            </a:r>
            <a:endParaRPr sz="3200">
              <a:latin typeface="Arial"/>
              <a:cs typeface="Arial"/>
            </a:endParaRPr>
          </a:p>
          <a:p>
            <a:pPr marL="295910" indent="-283845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687"/>
              <a:buChar char=""/>
              <a:tabLst>
                <a:tab pos="296545" algn="l"/>
              </a:tabLst>
            </a:pPr>
            <a:r>
              <a:rPr sz="3200" spc="-5" dirty="0">
                <a:latin typeface="Arial"/>
                <a:cs typeface="Arial"/>
              </a:rPr>
              <a:t>What </a:t>
            </a:r>
            <a:r>
              <a:rPr sz="3200" dirty="0">
                <a:latin typeface="Arial"/>
                <a:cs typeface="Arial"/>
              </a:rPr>
              <a:t>is </a:t>
            </a:r>
            <a:r>
              <a:rPr sz="3200" spc="-5" dirty="0">
                <a:latin typeface="Arial"/>
                <a:cs typeface="Arial"/>
              </a:rPr>
              <a:t>inter-religion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trade?</a:t>
            </a:r>
            <a:endParaRPr sz="3200">
              <a:latin typeface="Arial"/>
              <a:cs typeface="Arial"/>
            </a:endParaRPr>
          </a:p>
          <a:p>
            <a:pPr marL="295910" marR="1458595" indent="-283845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687"/>
              <a:buChar char=""/>
              <a:tabLst>
                <a:tab pos="296545" algn="l"/>
              </a:tabLst>
            </a:pPr>
            <a:r>
              <a:rPr sz="3200" spc="-5" dirty="0">
                <a:latin typeface="Arial"/>
                <a:cs typeface="Arial"/>
              </a:rPr>
              <a:t>What are </a:t>
            </a:r>
            <a:r>
              <a:rPr sz="3200" dirty="0">
                <a:latin typeface="Arial"/>
                <a:cs typeface="Arial"/>
              </a:rPr>
              <a:t>the </a:t>
            </a:r>
            <a:r>
              <a:rPr sz="3200" spc="-5" dirty="0">
                <a:latin typeface="Arial"/>
                <a:cs typeface="Arial"/>
              </a:rPr>
              <a:t>member countries </a:t>
            </a:r>
            <a:r>
              <a:rPr sz="3200" spc="-245" dirty="0">
                <a:latin typeface="Arial"/>
                <a:cs typeface="Arial"/>
              </a:rPr>
              <a:t>in  </a:t>
            </a:r>
            <a:r>
              <a:rPr sz="3200" dirty="0">
                <a:latin typeface="Arial"/>
                <a:cs typeface="Arial"/>
              </a:rPr>
              <a:t>SAARC?</a:t>
            </a:r>
            <a:endParaRPr sz="3200">
              <a:latin typeface="Arial"/>
              <a:cs typeface="Arial"/>
            </a:endParaRPr>
          </a:p>
          <a:p>
            <a:pPr marL="295910" indent="-283845">
              <a:lnSpc>
                <a:spcPct val="100000"/>
              </a:lnSpc>
              <a:spcBef>
                <a:spcPts val="605"/>
              </a:spcBef>
              <a:buClr>
                <a:srgbClr val="3891A7"/>
              </a:buClr>
              <a:buSzPct val="79687"/>
              <a:buChar char=""/>
              <a:tabLst>
                <a:tab pos="296545" algn="l"/>
              </a:tabLst>
            </a:pPr>
            <a:r>
              <a:rPr sz="3200" dirty="0">
                <a:latin typeface="Arial"/>
                <a:cs typeface="Arial"/>
              </a:rPr>
              <a:t>List </a:t>
            </a:r>
            <a:r>
              <a:rPr sz="3200" spc="-5" dirty="0">
                <a:latin typeface="Arial"/>
                <a:cs typeface="Arial"/>
              </a:rPr>
              <a:t>out </a:t>
            </a:r>
            <a:r>
              <a:rPr sz="3200" dirty="0">
                <a:latin typeface="Arial"/>
                <a:cs typeface="Arial"/>
              </a:rPr>
              <a:t>the </a:t>
            </a:r>
            <a:r>
              <a:rPr sz="3200" spc="-5" dirty="0">
                <a:latin typeface="Arial"/>
                <a:cs typeface="Arial"/>
              </a:rPr>
              <a:t>objective </a:t>
            </a:r>
            <a:r>
              <a:rPr sz="3200" dirty="0">
                <a:latin typeface="Arial"/>
                <a:cs typeface="Arial"/>
              </a:rPr>
              <a:t>of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spc="-20" dirty="0">
                <a:latin typeface="Arial"/>
                <a:cs typeface="Arial"/>
              </a:rPr>
              <a:t>WTO</a:t>
            </a:r>
            <a:endParaRPr sz="3200">
              <a:latin typeface="Arial"/>
              <a:cs typeface="Arial"/>
            </a:endParaRPr>
          </a:p>
          <a:p>
            <a:pPr marL="295910" indent="-283845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687"/>
              <a:buChar char=""/>
              <a:tabLst>
                <a:tab pos="296545" algn="l"/>
              </a:tabLst>
            </a:pPr>
            <a:r>
              <a:rPr sz="3200" spc="-5" dirty="0">
                <a:latin typeface="Arial"/>
                <a:cs typeface="Arial"/>
              </a:rPr>
              <a:t>What </a:t>
            </a:r>
            <a:r>
              <a:rPr sz="3200" dirty="0">
                <a:latin typeface="Arial"/>
                <a:cs typeface="Arial"/>
              </a:rPr>
              <a:t>is </a:t>
            </a:r>
            <a:r>
              <a:rPr sz="3200" spc="-5" dirty="0">
                <a:latin typeface="Arial"/>
                <a:cs typeface="Arial"/>
              </a:rPr>
              <a:t>trade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block?</a:t>
            </a:r>
            <a:endParaRPr sz="3200">
              <a:latin typeface="Arial"/>
              <a:cs typeface="Arial"/>
            </a:endParaRPr>
          </a:p>
          <a:p>
            <a:pPr marL="295910" indent="-283845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687"/>
              <a:buChar char=""/>
              <a:tabLst>
                <a:tab pos="296545" algn="l"/>
              </a:tabLst>
            </a:pPr>
            <a:r>
              <a:rPr sz="3200" dirty="0">
                <a:latin typeface="Arial"/>
                <a:cs typeface="Arial"/>
              </a:rPr>
              <a:t>Why do firms </a:t>
            </a:r>
            <a:r>
              <a:rPr sz="3200" spc="-5" dirty="0">
                <a:latin typeface="Arial"/>
                <a:cs typeface="Arial"/>
              </a:rPr>
              <a:t>enter international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markets?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5487" y="6235395"/>
            <a:ext cx="64242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50" spc="-665" dirty="0">
                <a:solidFill>
                  <a:srgbClr val="3891A7"/>
                </a:solidFill>
                <a:latin typeface="Arial"/>
                <a:cs typeface="Arial"/>
              </a:rPr>
              <a:t> </a:t>
            </a:r>
            <a:r>
              <a:rPr sz="3200" spc="-5" dirty="0">
                <a:latin typeface="Arial"/>
                <a:cs typeface="Arial"/>
              </a:rPr>
              <a:t>What </a:t>
            </a:r>
            <a:r>
              <a:rPr sz="3200" dirty="0">
                <a:latin typeface="Arial"/>
                <a:cs typeface="Arial"/>
              </a:rPr>
              <a:t>is </a:t>
            </a:r>
            <a:r>
              <a:rPr sz="3200" spc="-5" dirty="0">
                <a:latin typeface="Arial"/>
                <a:cs typeface="Arial"/>
              </a:rPr>
              <a:t>foreign direct</a:t>
            </a:r>
            <a:r>
              <a:rPr sz="3200" spc="-40" dirty="0">
                <a:latin typeface="Arial"/>
                <a:cs typeface="Arial"/>
              </a:rPr>
              <a:t> investment?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44457" y="6537147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B5A787"/>
                </a:solidFill>
                <a:latin typeface="Arial"/>
                <a:cs typeface="Arial"/>
              </a:rPr>
              <a:t>36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4983" y="0"/>
            <a:ext cx="73660" cy="6858000"/>
          </a:xfrm>
          <a:custGeom>
            <a:avLst/>
            <a:gdLst/>
            <a:ahLst/>
            <a:cxnLst/>
            <a:rect l="l" t="t" r="r" b="b"/>
            <a:pathLst>
              <a:path w="73659" h="6858000">
                <a:moveTo>
                  <a:pt x="73152" y="0"/>
                </a:moveTo>
                <a:lnTo>
                  <a:pt x="0" y="0"/>
                </a:lnTo>
                <a:lnTo>
                  <a:pt x="0" y="6858000"/>
                </a:lnTo>
                <a:lnTo>
                  <a:pt x="73152" y="6858000"/>
                </a:lnTo>
                <a:lnTo>
                  <a:pt x="731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04289" y="287858"/>
            <a:ext cx="7115809" cy="6001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910" indent="-283845">
              <a:lnSpc>
                <a:spcPts val="3540"/>
              </a:lnSpc>
              <a:spcBef>
                <a:spcPts val="100"/>
              </a:spcBef>
              <a:buClr>
                <a:srgbClr val="3891A7"/>
              </a:buClr>
              <a:buSzPct val="80000"/>
              <a:buChar char=""/>
              <a:tabLst>
                <a:tab pos="296545" algn="l"/>
              </a:tabLst>
            </a:pPr>
            <a:r>
              <a:rPr sz="3000" dirty="0">
                <a:latin typeface="Arial"/>
                <a:cs typeface="Arial"/>
              </a:rPr>
              <a:t>What are </a:t>
            </a:r>
            <a:r>
              <a:rPr sz="3000" spc="-5" dirty="0">
                <a:latin typeface="Arial"/>
                <a:cs typeface="Arial"/>
              </a:rPr>
              <a:t>regional trade</a:t>
            </a:r>
            <a:r>
              <a:rPr sz="3000" spc="-6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blocks?</a:t>
            </a:r>
            <a:endParaRPr sz="3000">
              <a:latin typeface="Arial"/>
              <a:cs typeface="Arial"/>
            </a:endParaRPr>
          </a:p>
          <a:p>
            <a:pPr marL="295910" marR="1426210" indent="-283845">
              <a:lnSpc>
                <a:spcPct val="80000"/>
              </a:lnSpc>
              <a:spcBef>
                <a:spcPts val="660"/>
              </a:spcBef>
              <a:buClr>
                <a:srgbClr val="3891A7"/>
              </a:buClr>
              <a:buSzPct val="80000"/>
              <a:buChar char=""/>
              <a:tabLst>
                <a:tab pos="296545" algn="l"/>
              </a:tabLst>
            </a:pPr>
            <a:r>
              <a:rPr sz="3000" spc="-10" dirty="0">
                <a:latin typeface="Arial"/>
                <a:cs typeface="Arial"/>
              </a:rPr>
              <a:t>Write </a:t>
            </a:r>
            <a:r>
              <a:rPr sz="3000" spc="-5" dirty="0">
                <a:latin typeface="Arial"/>
                <a:cs typeface="Arial"/>
              </a:rPr>
              <a:t>a note on </a:t>
            </a:r>
            <a:r>
              <a:rPr sz="3000" spc="-20" dirty="0">
                <a:latin typeface="Arial"/>
                <a:cs typeface="Arial"/>
              </a:rPr>
              <a:t>WTO </a:t>
            </a:r>
            <a:r>
              <a:rPr sz="3000" spc="-50" dirty="0">
                <a:latin typeface="Arial"/>
                <a:cs typeface="Arial"/>
              </a:rPr>
              <a:t>ministerial  </a:t>
            </a:r>
            <a:r>
              <a:rPr sz="3000" spc="-5" dirty="0">
                <a:latin typeface="Arial"/>
                <a:cs typeface="Arial"/>
              </a:rPr>
              <a:t>conferences.</a:t>
            </a:r>
            <a:endParaRPr sz="3000">
              <a:latin typeface="Arial"/>
              <a:cs typeface="Arial"/>
            </a:endParaRPr>
          </a:p>
          <a:p>
            <a:pPr marL="295910" indent="-283845">
              <a:lnSpc>
                <a:spcPts val="3420"/>
              </a:lnSpc>
              <a:buClr>
                <a:srgbClr val="3891A7"/>
              </a:buClr>
              <a:buSzPct val="80000"/>
              <a:buChar char=""/>
              <a:tabLst>
                <a:tab pos="296545" algn="l"/>
              </a:tabLst>
            </a:pPr>
            <a:r>
              <a:rPr sz="3000" spc="-5" dirty="0">
                <a:latin typeface="Arial"/>
                <a:cs typeface="Arial"/>
              </a:rPr>
              <a:t>Differentiate </a:t>
            </a:r>
            <a:r>
              <a:rPr sz="3000" dirty="0">
                <a:latin typeface="Arial"/>
                <a:cs typeface="Arial"/>
              </a:rPr>
              <a:t>FDI with</a:t>
            </a:r>
            <a:r>
              <a:rPr sz="3000" spc="-4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FII.</a:t>
            </a:r>
            <a:endParaRPr sz="3000">
              <a:latin typeface="Arial"/>
              <a:cs typeface="Arial"/>
            </a:endParaRPr>
          </a:p>
          <a:p>
            <a:pPr marL="295910" indent="-283845">
              <a:lnSpc>
                <a:spcPts val="3479"/>
              </a:lnSpc>
              <a:buClr>
                <a:srgbClr val="3891A7"/>
              </a:buClr>
              <a:buSzPct val="80000"/>
              <a:buChar char=""/>
              <a:tabLst>
                <a:tab pos="296545" algn="l"/>
              </a:tabLst>
            </a:pPr>
            <a:r>
              <a:rPr sz="3000" dirty="0">
                <a:latin typeface="Arial"/>
                <a:cs typeface="Arial"/>
              </a:rPr>
              <a:t>What is </a:t>
            </a:r>
            <a:r>
              <a:rPr sz="3000" spc="-5" dirty="0">
                <a:latin typeface="Arial"/>
                <a:cs typeface="Arial"/>
              </a:rPr>
              <a:t>green </a:t>
            </a:r>
            <a:r>
              <a:rPr sz="3000" dirty="0">
                <a:latin typeface="Arial"/>
                <a:cs typeface="Arial"/>
              </a:rPr>
              <a:t>field </a:t>
            </a:r>
            <a:r>
              <a:rPr sz="3000" spc="-5" dirty="0">
                <a:latin typeface="Arial"/>
                <a:cs typeface="Arial"/>
              </a:rPr>
              <a:t>investment </a:t>
            </a:r>
            <a:r>
              <a:rPr sz="3000" dirty="0">
                <a:latin typeface="Arial"/>
                <a:cs typeface="Arial"/>
              </a:rPr>
              <a:t>by</a:t>
            </a:r>
            <a:r>
              <a:rPr sz="3000" spc="-7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FDI?</a:t>
            </a:r>
            <a:endParaRPr sz="3000">
              <a:latin typeface="Arial"/>
              <a:cs typeface="Arial"/>
            </a:endParaRPr>
          </a:p>
          <a:p>
            <a:pPr marL="295910" indent="-283845">
              <a:lnSpc>
                <a:spcPts val="3479"/>
              </a:lnSpc>
              <a:buClr>
                <a:srgbClr val="3891A7"/>
              </a:buClr>
              <a:buSzPct val="80000"/>
              <a:buChar char=""/>
              <a:tabLst>
                <a:tab pos="296545" algn="l"/>
              </a:tabLst>
            </a:pPr>
            <a:r>
              <a:rPr sz="3000" spc="-5" dirty="0">
                <a:latin typeface="Arial"/>
                <a:cs typeface="Arial"/>
              </a:rPr>
              <a:t>How is </a:t>
            </a:r>
            <a:r>
              <a:rPr sz="3000" spc="-15" dirty="0">
                <a:latin typeface="Arial"/>
                <a:cs typeface="Arial"/>
              </a:rPr>
              <a:t>WTO </a:t>
            </a:r>
            <a:r>
              <a:rPr sz="3000" spc="-10" dirty="0">
                <a:latin typeface="Arial"/>
                <a:cs typeface="Arial"/>
              </a:rPr>
              <a:t>different </a:t>
            </a:r>
            <a:r>
              <a:rPr sz="3000" spc="-5" dirty="0">
                <a:latin typeface="Arial"/>
                <a:cs typeface="Arial"/>
              </a:rPr>
              <a:t>from</a:t>
            </a:r>
            <a:r>
              <a:rPr sz="3000" spc="25" dirty="0">
                <a:latin typeface="Arial"/>
                <a:cs typeface="Arial"/>
              </a:rPr>
              <a:t> </a:t>
            </a:r>
            <a:r>
              <a:rPr sz="3000" spc="-50" dirty="0">
                <a:latin typeface="Arial"/>
                <a:cs typeface="Arial"/>
              </a:rPr>
              <a:t>GATT?</a:t>
            </a:r>
            <a:endParaRPr sz="3000">
              <a:latin typeface="Arial"/>
              <a:cs typeface="Arial"/>
            </a:endParaRPr>
          </a:p>
          <a:p>
            <a:pPr marL="295910" indent="-283845">
              <a:lnSpc>
                <a:spcPts val="3479"/>
              </a:lnSpc>
              <a:buClr>
                <a:srgbClr val="3891A7"/>
              </a:buClr>
              <a:buSzPct val="80000"/>
              <a:buChar char=""/>
              <a:tabLst>
                <a:tab pos="296545" algn="l"/>
              </a:tabLst>
            </a:pPr>
            <a:r>
              <a:rPr sz="3000" spc="-5" dirty="0">
                <a:latin typeface="Arial"/>
                <a:cs typeface="Arial"/>
              </a:rPr>
              <a:t>How is </a:t>
            </a:r>
            <a:r>
              <a:rPr sz="3000" dirty="0">
                <a:latin typeface="Arial"/>
                <a:cs typeface="Arial"/>
              </a:rPr>
              <a:t>FEMA </a:t>
            </a:r>
            <a:r>
              <a:rPr sz="3000" spc="-10" dirty="0">
                <a:latin typeface="Arial"/>
                <a:cs typeface="Arial"/>
              </a:rPr>
              <a:t>different </a:t>
            </a:r>
            <a:r>
              <a:rPr sz="3000" spc="-5" dirty="0">
                <a:latin typeface="Arial"/>
                <a:cs typeface="Arial"/>
              </a:rPr>
              <a:t>from</a:t>
            </a:r>
            <a:r>
              <a:rPr sz="3000" spc="-17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FERA?</a:t>
            </a:r>
            <a:endParaRPr sz="3000">
              <a:latin typeface="Arial"/>
              <a:cs typeface="Arial"/>
            </a:endParaRPr>
          </a:p>
          <a:p>
            <a:pPr marL="295910" marR="64135" indent="-283845">
              <a:lnSpc>
                <a:spcPts val="2880"/>
              </a:lnSpc>
              <a:spcBef>
                <a:spcPts val="640"/>
              </a:spcBef>
              <a:buClr>
                <a:srgbClr val="3891A7"/>
              </a:buClr>
              <a:buSzPct val="80000"/>
              <a:buChar char=""/>
              <a:tabLst>
                <a:tab pos="296545" algn="l"/>
              </a:tabLst>
            </a:pPr>
            <a:r>
              <a:rPr sz="3000" dirty="0">
                <a:latin typeface="Arial"/>
                <a:cs typeface="Arial"/>
              </a:rPr>
              <a:t>Why </a:t>
            </a:r>
            <a:r>
              <a:rPr sz="3000" spc="-5" dirty="0">
                <a:latin typeface="Arial"/>
                <a:cs typeface="Arial"/>
              </a:rPr>
              <a:t>do some countries impose </a:t>
            </a:r>
            <a:r>
              <a:rPr sz="3000" spc="-65" dirty="0">
                <a:latin typeface="Arial"/>
                <a:cs typeface="Arial"/>
              </a:rPr>
              <a:t>controls  </a:t>
            </a:r>
            <a:r>
              <a:rPr sz="3000" dirty="0">
                <a:latin typeface="Arial"/>
                <a:cs typeface="Arial"/>
              </a:rPr>
              <a:t>over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MNCs?</a:t>
            </a:r>
            <a:endParaRPr sz="3000">
              <a:latin typeface="Arial"/>
              <a:cs typeface="Arial"/>
            </a:endParaRPr>
          </a:p>
          <a:p>
            <a:pPr marL="295910" indent="-283845">
              <a:lnSpc>
                <a:spcPts val="3445"/>
              </a:lnSpc>
              <a:buClr>
                <a:srgbClr val="3891A7"/>
              </a:buClr>
              <a:buSzPct val="80000"/>
              <a:buChar char=""/>
              <a:tabLst>
                <a:tab pos="296545" algn="l"/>
              </a:tabLst>
            </a:pPr>
            <a:r>
              <a:rPr sz="3000" dirty="0">
                <a:latin typeface="Arial"/>
                <a:cs typeface="Arial"/>
              </a:rPr>
              <a:t>What </a:t>
            </a:r>
            <a:r>
              <a:rPr sz="3000" spc="-5" dirty="0">
                <a:latin typeface="Arial"/>
                <a:cs typeface="Arial"/>
              </a:rPr>
              <a:t>is economic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integration?</a:t>
            </a:r>
            <a:endParaRPr sz="3000">
              <a:latin typeface="Arial"/>
              <a:cs typeface="Arial"/>
            </a:endParaRPr>
          </a:p>
          <a:p>
            <a:pPr marL="295910" indent="-283845">
              <a:lnSpc>
                <a:spcPts val="3479"/>
              </a:lnSpc>
              <a:buClr>
                <a:srgbClr val="3891A7"/>
              </a:buClr>
              <a:buSzPct val="80000"/>
              <a:buChar char=""/>
              <a:tabLst>
                <a:tab pos="296545" algn="l"/>
              </a:tabLst>
            </a:pPr>
            <a:r>
              <a:rPr sz="3000" dirty="0">
                <a:latin typeface="Arial"/>
                <a:cs typeface="Arial"/>
              </a:rPr>
              <a:t>What </a:t>
            </a:r>
            <a:r>
              <a:rPr sz="3000" spc="-5" dirty="0">
                <a:latin typeface="Arial"/>
                <a:cs typeface="Arial"/>
              </a:rPr>
              <a:t>is totalarianism?</a:t>
            </a:r>
            <a:endParaRPr sz="3000">
              <a:latin typeface="Arial"/>
              <a:cs typeface="Arial"/>
            </a:endParaRPr>
          </a:p>
          <a:p>
            <a:pPr marL="295910" marR="5080" indent="-283845">
              <a:lnSpc>
                <a:spcPts val="2880"/>
              </a:lnSpc>
              <a:spcBef>
                <a:spcPts val="635"/>
              </a:spcBef>
              <a:buClr>
                <a:srgbClr val="3891A7"/>
              </a:buClr>
              <a:buSzPct val="80000"/>
              <a:buChar char=""/>
              <a:tabLst>
                <a:tab pos="296545" algn="l"/>
              </a:tabLst>
            </a:pPr>
            <a:r>
              <a:rPr sz="3000" dirty="0">
                <a:latin typeface="Arial"/>
                <a:cs typeface="Arial"/>
              </a:rPr>
              <a:t>What is </a:t>
            </a:r>
            <a:r>
              <a:rPr sz="3000" spc="-5" dirty="0">
                <a:latin typeface="Arial"/>
                <a:cs typeface="Arial"/>
              </a:rPr>
              <a:t>the </a:t>
            </a:r>
            <a:r>
              <a:rPr sz="3000" dirty="0">
                <a:latin typeface="Arial"/>
                <a:cs typeface="Arial"/>
              </a:rPr>
              <a:t>main </a:t>
            </a:r>
            <a:r>
              <a:rPr sz="3000" spc="-5" dirty="0">
                <a:latin typeface="Arial"/>
                <a:cs typeface="Arial"/>
              </a:rPr>
              <a:t>purpose </a:t>
            </a:r>
            <a:r>
              <a:rPr sz="3000" dirty="0">
                <a:latin typeface="Arial"/>
                <a:cs typeface="Arial"/>
              </a:rPr>
              <a:t>of </a:t>
            </a:r>
            <a:r>
              <a:rPr sz="3000" spc="-10" dirty="0">
                <a:latin typeface="Arial"/>
                <a:cs typeface="Arial"/>
              </a:rPr>
              <a:t>World </a:t>
            </a:r>
            <a:r>
              <a:rPr sz="3000" spc="-100" dirty="0">
                <a:latin typeface="Arial"/>
                <a:cs typeface="Arial"/>
              </a:rPr>
              <a:t>trade  </a:t>
            </a:r>
            <a:r>
              <a:rPr sz="3000" spc="-5" dirty="0">
                <a:latin typeface="Arial"/>
                <a:cs typeface="Arial"/>
              </a:rPr>
              <a:t>organization?</a:t>
            </a:r>
            <a:endParaRPr sz="3000">
              <a:latin typeface="Arial"/>
              <a:cs typeface="Arial"/>
            </a:endParaRPr>
          </a:p>
          <a:p>
            <a:pPr marL="295910" indent="-283845">
              <a:lnSpc>
                <a:spcPts val="3504"/>
              </a:lnSpc>
              <a:buClr>
                <a:srgbClr val="3891A7"/>
              </a:buClr>
              <a:buSzPct val="80000"/>
              <a:buChar char=""/>
              <a:tabLst>
                <a:tab pos="296545" algn="l"/>
              </a:tabLst>
            </a:pPr>
            <a:r>
              <a:rPr sz="3000" dirty="0">
                <a:latin typeface="Arial"/>
                <a:cs typeface="Arial"/>
              </a:rPr>
              <a:t>What </a:t>
            </a:r>
            <a:r>
              <a:rPr sz="3000" spc="-5" dirty="0">
                <a:latin typeface="Arial"/>
                <a:cs typeface="Arial"/>
              </a:rPr>
              <a:t>is trade </a:t>
            </a:r>
            <a:r>
              <a:rPr sz="3000" dirty="0">
                <a:latin typeface="Arial"/>
                <a:cs typeface="Arial"/>
              </a:rPr>
              <a:t>block?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pPr marL="38100">
                <a:lnSpc>
                  <a:spcPts val="1425"/>
                </a:lnSpc>
              </a:pPr>
              <a:t>37</a:t>
            </a:fld>
            <a:endParaRPr spc="-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55319" y="64007"/>
            <a:ext cx="2273935" cy="1221105"/>
            <a:chOff x="655319" y="64007"/>
            <a:chExt cx="2273935" cy="1221105"/>
          </a:xfrm>
        </p:grpSpPr>
        <p:sp>
          <p:nvSpPr>
            <p:cNvPr id="3" name="object 3"/>
            <p:cNvSpPr/>
            <p:nvPr/>
          </p:nvSpPr>
          <p:spPr>
            <a:xfrm>
              <a:off x="655319" y="64007"/>
              <a:ext cx="1728216" cy="12207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55063" y="64007"/>
              <a:ext cx="909827" cy="12207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36419" y="64007"/>
              <a:ext cx="1092708" cy="12207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07465" y="216154"/>
            <a:ext cx="157099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5" dirty="0"/>
              <a:t>Par</a:t>
            </a:r>
            <a:r>
              <a:rPr sz="4300" spc="-10" dirty="0"/>
              <a:t>t-</a:t>
            </a:r>
            <a:r>
              <a:rPr sz="4300" spc="-5" dirty="0"/>
              <a:t>B</a:t>
            </a:r>
            <a:endParaRPr sz="43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pPr marL="38100">
                <a:lnSpc>
                  <a:spcPts val="1425"/>
                </a:lnSpc>
              </a:pPr>
              <a:t>38</a:t>
            </a:fld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1161389" y="1048639"/>
            <a:ext cx="7604125" cy="490347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295910" marR="5080" indent="-283845">
              <a:lnSpc>
                <a:spcPts val="3240"/>
              </a:lnSpc>
              <a:spcBef>
                <a:spcPts val="505"/>
              </a:spcBef>
              <a:buClr>
                <a:srgbClr val="3891A7"/>
              </a:buClr>
              <a:buSzPct val="80000"/>
              <a:buChar char=""/>
              <a:tabLst>
                <a:tab pos="296545" algn="l"/>
              </a:tabLst>
            </a:pPr>
            <a:r>
              <a:rPr sz="3000" dirty="0">
                <a:latin typeface="Arial"/>
                <a:cs typeface="Arial"/>
              </a:rPr>
              <a:t>Explain the </a:t>
            </a:r>
            <a:r>
              <a:rPr sz="3000" spc="-5" dirty="0">
                <a:latin typeface="Arial"/>
                <a:cs typeface="Arial"/>
              </a:rPr>
              <a:t>comparative advantages </a:t>
            </a:r>
            <a:r>
              <a:rPr sz="3000" spc="-85" dirty="0">
                <a:latin typeface="Arial"/>
                <a:cs typeface="Arial"/>
              </a:rPr>
              <a:t>theory  </a:t>
            </a:r>
            <a:r>
              <a:rPr sz="3000" spc="-5" dirty="0">
                <a:latin typeface="Arial"/>
                <a:cs typeface="Arial"/>
              </a:rPr>
              <a:t>in detail</a:t>
            </a:r>
            <a:endParaRPr sz="3000">
              <a:latin typeface="Arial"/>
              <a:cs typeface="Arial"/>
            </a:endParaRPr>
          </a:p>
          <a:p>
            <a:pPr marL="295910" indent="-283845">
              <a:lnSpc>
                <a:spcPct val="100000"/>
              </a:lnSpc>
              <a:spcBef>
                <a:spcPts val="195"/>
              </a:spcBef>
              <a:buClr>
                <a:srgbClr val="3891A7"/>
              </a:buClr>
              <a:buSzPct val="80000"/>
              <a:buChar char=""/>
              <a:tabLst>
                <a:tab pos="296545" algn="l"/>
              </a:tabLst>
            </a:pPr>
            <a:r>
              <a:rPr sz="3000" dirty="0">
                <a:latin typeface="Arial"/>
                <a:cs typeface="Arial"/>
              </a:rPr>
              <a:t>Explain </a:t>
            </a:r>
            <a:r>
              <a:rPr sz="3000" spc="-5" dirty="0">
                <a:latin typeface="Arial"/>
                <a:cs typeface="Arial"/>
              </a:rPr>
              <a:t>comparative </a:t>
            </a:r>
            <a:r>
              <a:rPr sz="3000" dirty="0">
                <a:latin typeface="Arial"/>
                <a:cs typeface="Arial"/>
              </a:rPr>
              <a:t>cost</a:t>
            </a:r>
            <a:r>
              <a:rPr sz="3000" spc="-4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theory</a:t>
            </a:r>
            <a:endParaRPr sz="3000">
              <a:latin typeface="Arial"/>
              <a:cs typeface="Arial"/>
            </a:endParaRPr>
          </a:p>
          <a:p>
            <a:pPr marL="295910" marR="850900" indent="-283845">
              <a:lnSpc>
                <a:spcPct val="90000"/>
              </a:lnSpc>
              <a:spcBef>
                <a:spcPts val="600"/>
              </a:spcBef>
              <a:buClr>
                <a:srgbClr val="3891A7"/>
              </a:buClr>
              <a:buSzPct val="80000"/>
              <a:buChar char=""/>
              <a:tabLst>
                <a:tab pos="296545" algn="l"/>
              </a:tabLst>
            </a:pPr>
            <a:r>
              <a:rPr sz="3000" dirty="0">
                <a:latin typeface="Arial"/>
                <a:cs typeface="Arial"/>
              </a:rPr>
              <a:t>Compare and </a:t>
            </a:r>
            <a:r>
              <a:rPr sz="3000" spc="-5" dirty="0">
                <a:latin typeface="Arial"/>
                <a:cs typeface="Arial"/>
              </a:rPr>
              <a:t>contrast </a:t>
            </a:r>
            <a:r>
              <a:rPr sz="3000" dirty="0">
                <a:latin typeface="Arial"/>
                <a:cs typeface="Arial"/>
              </a:rPr>
              <a:t>the </a:t>
            </a:r>
            <a:r>
              <a:rPr sz="3000" spc="-5" dirty="0">
                <a:latin typeface="Arial"/>
                <a:cs typeface="Arial"/>
              </a:rPr>
              <a:t>theory </a:t>
            </a:r>
            <a:r>
              <a:rPr sz="3000" dirty="0">
                <a:latin typeface="Arial"/>
                <a:cs typeface="Arial"/>
              </a:rPr>
              <a:t>of  </a:t>
            </a:r>
            <a:r>
              <a:rPr sz="3000" spc="-5" dirty="0">
                <a:latin typeface="Arial"/>
                <a:cs typeface="Arial"/>
              </a:rPr>
              <a:t>absolute </a:t>
            </a:r>
            <a:r>
              <a:rPr sz="3000" dirty="0">
                <a:latin typeface="Arial"/>
                <a:cs typeface="Arial"/>
              </a:rPr>
              <a:t>cost </a:t>
            </a:r>
            <a:r>
              <a:rPr sz="3000" spc="-5" dirty="0">
                <a:latin typeface="Arial"/>
                <a:cs typeface="Arial"/>
              </a:rPr>
              <a:t>advantage and theory</a:t>
            </a:r>
            <a:r>
              <a:rPr sz="3000" spc="-6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of  </a:t>
            </a:r>
            <a:r>
              <a:rPr sz="3000" spc="-5" dirty="0">
                <a:latin typeface="Arial"/>
                <a:cs typeface="Arial"/>
              </a:rPr>
              <a:t>comparative </a:t>
            </a:r>
            <a:r>
              <a:rPr sz="3000" dirty="0">
                <a:latin typeface="Arial"/>
                <a:cs typeface="Arial"/>
              </a:rPr>
              <a:t>cost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advantage.</a:t>
            </a:r>
            <a:endParaRPr sz="3000">
              <a:latin typeface="Arial"/>
              <a:cs typeface="Arial"/>
            </a:endParaRPr>
          </a:p>
          <a:p>
            <a:pPr marL="295910" marR="742950" indent="-283845">
              <a:lnSpc>
                <a:spcPct val="90000"/>
              </a:lnSpc>
              <a:spcBef>
                <a:spcPts val="600"/>
              </a:spcBef>
              <a:buClr>
                <a:srgbClr val="3891A7"/>
              </a:buClr>
              <a:buSzPct val="80000"/>
              <a:buChar char=""/>
              <a:tabLst>
                <a:tab pos="296545" algn="l"/>
              </a:tabLst>
            </a:pPr>
            <a:r>
              <a:rPr sz="3000" dirty="0">
                <a:latin typeface="Arial"/>
                <a:cs typeface="Arial"/>
              </a:rPr>
              <a:t>What are </a:t>
            </a:r>
            <a:r>
              <a:rPr sz="3000" spc="-5" dirty="0">
                <a:latin typeface="Arial"/>
                <a:cs typeface="Arial"/>
              </a:rPr>
              <a:t>the assumptions, merits </a:t>
            </a:r>
            <a:r>
              <a:rPr sz="3000" dirty="0">
                <a:latin typeface="Arial"/>
                <a:cs typeface="Arial"/>
              </a:rPr>
              <a:t>and  </a:t>
            </a:r>
            <a:r>
              <a:rPr sz="3000" spc="-5" dirty="0">
                <a:latin typeface="Arial"/>
                <a:cs typeface="Arial"/>
              </a:rPr>
              <a:t>derivatives </a:t>
            </a:r>
            <a:r>
              <a:rPr sz="3000" dirty="0">
                <a:latin typeface="Arial"/>
                <a:cs typeface="Arial"/>
              </a:rPr>
              <a:t>of </a:t>
            </a:r>
            <a:r>
              <a:rPr sz="3000" spc="-5" dirty="0">
                <a:latin typeface="Arial"/>
                <a:cs typeface="Arial"/>
              </a:rPr>
              <a:t>Hecklscher-Ohlin thesis?  </a:t>
            </a:r>
            <a:r>
              <a:rPr sz="3000" dirty="0">
                <a:latin typeface="Arial"/>
                <a:cs typeface="Arial"/>
              </a:rPr>
              <a:t>Discuss </a:t>
            </a:r>
            <a:r>
              <a:rPr sz="3000" spc="-5" dirty="0">
                <a:latin typeface="Arial"/>
                <a:cs typeface="Arial"/>
              </a:rPr>
              <a:t>in</a:t>
            </a:r>
            <a:r>
              <a:rPr sz="3000" spc="-4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detail.</a:t>
            </a:r>
            <a:endParaRPr sz="3000">
              <a:latin typeface="Arial"/>
              <a:cs typeface="Arial"/>
            </a:endParaRPr>
          </a:p>
          <a:p>
            <a:pPr marL="295910" marR="977900" indent="-283845">
              <a:lnSpc>
                <a:spcPts val="3240"/>
              </a:lnSpc>
              <a:spcBef>
                <a:spcPts val="645"/>
              </a:spcBef>
              <a:buClr>
                <a:srgbClr val="3891A7"/>
              </a:buClr>
              <a:buSzPct val="80000"/>
              <a:buChar char=""/>
              <a:tabLst>
                <a:tab pos="296545" algn="l"/>
              </a:tabLst>
            </a:pPr>
            <a:r>
              <a:rPr sz="3000" dirty="0">
                <a:latin typeface="Arial"/>
                <a:cs typeface="Arial"/>
              </a:rPr>
              <a:t>Explain the inter-religion </a:t>
            </a:r>
            <a:r>
              <a:rPr sz="3000" spc="-5" dirty="0">
                <a:latin typeface="Arial"/>
                <a:cs typeface="Arial"/>
              </a:rPr>
              <a:t>trade </a:t>
            </a:r>
            <a:r>
              <a:rPr sz="3000" spc="-100" dirty="0">
                <a:latin typeface="Arial"/>
                <a:cs typeface="Arial"/>
              </a:rPr>
              <a:t>among  </a:t>
            </a:r>
            <a:r>
              <a:rPr sz="3000" dirty="0">
                <a:latin typeface="Arial"/>
                <a:cs typeface="Arial"/>
              </a:rPr>
              <a:t>regional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groups.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4983" y="0"/>
            <a:ext cx="73660" cy="6858000"/>
          </a:xfrm>
          <a:custGeom>
            <a:avLst/>
            <a:gdLst/>
            <a:ahLst/>
            <a:cxnLst/>
            <a:rect l="l" t="t" r="r" b="b"/>
            <a:pathLst>
              <a:path w="73659" h="6858000">
                <a:moveTo>
                  <a:pt x="73152" y="0"/>
                </a:moveTo>
                <a:lnTo>
                  <a:pt x="0" y="0"/>
                </a:lnTo>
                <a:lnTo>
                  <a:pt x="0" y="6858000"/>
                </a:lnTo>
                <a:lnTo>
                  <a:pt x="73152" y="6858000"/>
                </a:lnTo>
                <a:lnTo>
                  <a:pt x="731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61212" y="231114"/>
            <a:ext cx="7866380" cy="590296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315"/>
              </a:spcBef>
              <a:buClr>
                <a:srgbClr val="3891A7"/>
              </a:buClr>
              <a:buSzPct val="79687"/>
              <a:buChar char=""/>
              <a:tabLst>
                <a:tab pos="296545" algn="l"/>
              </a:tabLst>
            </a:pPr>
            <a:r>
              <a:rPr sz="3200" dirty="0">
                <a:latin typeface="Arial"/>
                <a:cs typeface="Arial"/>
              </a:rPr>
              <a:t>Discuss the </a:t>
            </a:r>
            <a:r>
              <a:rPr sz="3200" spc="-5" dirty="0">
                <a:latin typeface="Arial"/>
                <a:cs typeface="Arial"/>
              </a:rPr>
              <a:t>regional trade</a:t>
            </a:r>
            <a:r>
              <a:rPr sz="3200" spc="-9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blocks?</a:t>
            </a:r>
            <a:endParaRPr sz="3200">
              <a:latin typeface="Arial"/>
              <a:cs typeface="Arial"/>
            </a:endParaRPr>
          </a:p>
          <a:p>
            <a:pPr marL="295910" marR="5080" indent="-283845">
              <a:lnSpc>
                <a:spcPts val="3460"/>
              </a:lnSpc>
              <a:spcBef>
                <a:spcPts val="645"/>
              </a:spcBef>
              <a:buClr>
                <a:srgbClr val="3891A7"/>
              </a:buClr>
              <a:buSzPct val="79687"/>
              <a:buChar char=""/>
              <a:tabLst>
                <a:tab pos="296545" algn="l"/>
              </a:tabLst>
            </a:pPr>
            <a:r>
              <a:rPr sz="3200" spc="-5" dirty="0">
                <a:latin typeface="Arial"/>
                <a:cs typeface="Arial"/>
              </a:rPr>
              <a:t>Critically examine </a:t>
            </a:r>
            <a:r>
              <a:rPr sz="3200" dirty="0">
                <a:latin typeface="Arial"/>
                <a:cs typeface="Arial"/>
              </a:rPr>
              <a:t>the </a:t>
            </a:r>
            <a:r>
              <a:rPr sz="3200" spc="-5" dirty="0">
                <a:latin typeface="Arial"/>
                <a:cs typeface="Arial"/>
              </a:rPr>
              <a:t>following </a:t>
            </a:r>
            <a:r>
              <a:rPr sz="3200" dirty="0">
                <a:latin typeface="Arial"/>
                <a:cs typeface="Arial"/>
              </a:rPr>
              <a:t>theories </a:t>
            </a:r>
            <a:r>
              <a:rPr sz="3200" spc="-245" dirty="0">
                <a:latin typeface="Arial"/>
                <a:cs typeface="Arial"/>
              </a:rPr>
              <a:t>of  </a:t>
            </a:r>
            <a:r>
              <a:rPr sz="3200" spc="-5" dirty="0">
                <a:latin typeface="Arial"/>
                <a:cs typeface="Arial"/>
              </a:rPr>
              <a:t>International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trade</a:t>
            </a:r>
            <a:endParaRPr sz="3200">
              <a:latin typeface="Arial"/>
              <a:cs typeface="Arial"/>
            </a:endParaRPr>
          </a:p>
          <a:p>
            <a:pPr marL="295910" indent="-283845">
              <a:lnSpc>
                <a:spcPct val="100000"/>
              </a:lnSpc>
              <a:spcBef>
                <a:spcPts val="165"/>
              </a:spcBef>
              <a:buClr>
                <a:srgbClr val="3891A7"/>
              </a:buClr>
              <a:buSzPct val="79687"/>
              <a:buChar char=""/>
              <a:tabLst>
                <a:tab pos="296545" algn="l"/>
              </a:tabLst>
            </a:pPr>
            <a:r>
              <a:rPr sz="3200" spc="-5" dirty="0">
                <a:latin typeface="Arial"/>
                <a:cs typeface="Arial"/>
              </a:rPr>
              <a:t>Theory </a:t>
            </a:r>
            <a:r>
              <a:rPr sz="3200" dirty="0">
                <a:latin typeface="Arial"/>
                <a:cs typeface="Arial"/>
              </a:rPr>
              <a:t>of comparative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advantage</a:t>
            </a:r>
            <a:endParaRPr sz="3200">
              <a:latin typeface="Arial"/>
              <a:cs typeface="Arial"/>
            </a:endParaRPr>
          </a:p>
          <a:p>
            <a:pPr marL="295910" indent="-283845">
              <a:lnSpc>
                <a:spcPct val="100000"/>
              </a:lnSpc>
              <a:spcBef>
                <a:spcPts val="215"/>
              </a:spcBef>
              <a:buClr>
                <a:srgbClr val="3891A7"/>
              </a:buClr>
              <a:buSzPct val="79687"/>
              <a:buChar char=""/>
              <a:tabLst>
                <a:tab pos="296545" algn="l"/>
              </a:tabLst>
            </a:pPr>
            <a:r>
              <a:rPr sz="3200" spc="-5" dirty="0">
                <a:latin typeface="Arial"/>
                <a:cs typeface="Arial"/>
              </a:rPr>
              <a:t>Leontief paradox</a:t>
            </a:r>
            <a:endParaRPr sz="3200">
              <a:latin typeface="Arial"/>
              <a:cs typeface="Arial"/>
            </a:endParaRPr>
          </a:p>
          <a:p>
            <a:pPr marL="295910" indent="-283845">
              <a:lnSpc>
                <a:spcPct val="100000"/>
              </a:lnSpc>
              <a:spcBef>
                <a:spcPts val="220"/>
              </a:spcBef>
              <a:buClr>
                <a:srgbClr val="3891A7"/>
              </a:buClr>
              <a:buSzPct val="79687"/>
              <a:buChar char=""/>
              <a:tabLst>
                <a:tab pos="296545" algn="l"/>
              </a:tabLst>
            </a:pPr>
            <a:r>
              <a:rPr sz="3200" dirty="0">
                <a:latin typeface="Arial"/>
                <a:cs typeface="Arial"/>
              </a:rPr>
              <a:t>Discuss </a:t>
            </a:r>
            <a:r>
              <a:rPr sz="3200" spc="-5" dirty="0">
                <a:latin typeface="Arial"/>
                <a:cs typeface="Arial"/>
              </a:rPr>
              <a:t>global strategic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management</a:t>
            </a:r>
            <a:endParaRPr sz="3200">
              <a:latin typeface="Arial"/>
              <a:cs typeface="Arial"/>
            </a:endParaRPr>
          </a:p>
          <a:p>
            <a:pPr marL="295910" marR="635635" indent="-283845">
              <a:lnSpc>
                <a:spcPts val="3460"/>
              </a:lnSpc>
              <a:spcBef>
                <a:spcPts val="645"/>
              </a:spcBef>
              <a:buClr>
                <a:srgbClr val="3891A7"/>
              </a:buClr>
              <a:buSzPct val="79687"/>
              <a:buChar char=""/>
              <a:tabLst>
                <a:tab pos="296545" algn="l"/>
              </a:tabLst>
            </a:pPr>
            <a:r>
              <a:rPr sz="3200" spc="-5" dirty="0">
                <a:latin typeface="Arial"/>
                <a:cs typeface="Arial"/>
              </a:rPr>
              <a:t>Briefly </a:t>
            </a:r>
            <a:r>
              <a:rPr sz="3200" dirty="0">
                <a:latin typeface="Arial"/>
                <a:cs typeface="Arial"/>
              </a:rPr>
              <a:t>discuss the </a:t>
            </a:r>
            <a:r>
              <a:rPr sz="3200" spc="-5" dirty="0">
                <a:latin typeface="Arial"/>
                <a:cs typeface="Arial"/>
              </a:rPr>
              <a:t>nuances </a:t>
            </a:r>
            <a:r>
              <a:rPr sz="3200" dirty="0">
                <a:latin typeface="Arial"/>
                <a:cs typeface="Arial"/>
              </a:rPr>
              <a:t>of </a:t>
            </a:r>
            <a:r>
              <a:rPr sz="3200" spc="-70" dirty="0">
                <a:latin typeface="Arial"/>
                <a:cs typeface="Arial"/>
              </a:rPr>
              <a:t>regional  </a:t>
            </a:r>
            <a:r>
              <a:rPr sz="3200" spc="-5" dirty="0">
                <a:latin typeface="Arial"/>
                <a:cs typeface="Arial"/>
              </a:rPr>
              <a:t>trade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blocks.</a:t>
            </a:r>
            <a:endParaRPr sz="3200">
              <a:latin typeface="Arial"/>
              <a:cs typeface="Arial"/>
            </a:endParaRPr>
          </a:p>
          <a:p>
            <a:pPr marL="295910" marR="97790" indent="-283845">
              <a:lnSpc>
                <a:spcPts val="3460"/>
              </a:lnSpc>
              <a:spcBef>
                <a:spcPts val="595"/>
              </a:spcBef>
              <a:buClr>
                <a:srgbClr val="3891A7"/>
              </a:buClr>
              <a:buSzPct val="79687"/>
              <a:buChar char=""/>
              <a:tabLst>
                <a:tab pos="296545" algn="l"/>
              </a:tabLst>
            </a:pPr>
            <a:r>
              <a:rPr sz="3200" dirty="0">
                <a:latin typeface="Arial"/>
                <a:cs typeface="Arial"/>
              </a:rPr>
              <a:t>Why do firms </a:t>
            </a:r>
            <a:r>
              <a:rPr sz="3200" spc="-5" dirty="0">
                <a:latin typeface="Arial"/>
                <a:cs typeface="Arial"/>
              </a:rPr>
              <a:t>prefer </a:t>
            </a:r>
            <a:r>
              <a:rPr sz="3200" dirty="0">
                <a:latin typeface="Arial"/>
                <a:cs typeface="Arial"/>
              </a:rPr>
              <a:t>FDI over </a:t>
            </a:r>
            <a:r>
              <a:rPr sz="3200" spc="-5" dirty="0">
                <a:latin typeface="Arial"/>
                <a:cs typeface="Arial"/>
              </a:rPr>
              <a:t>exporting </a:t>
            </a:r>
            <a:r>
              <a:rPr sz="3200" spc="-240" dirty="0">
                <a:latin typeface="Arial"/>
                <a:cs typeface="Arial"/>
              </a:rPr>
              <a:t>or  </a:t>
            </a:r>
            <a:r>
              <a:rPr sz="3200" spc="-5" dirty="0">
                <a:latin typeface="Arial"/>
                <a:cs typeface="Arial"/>
              </a:rPr>
              <a:t>licensing?</a:t>
            </a:r>
            <a:endParaRPr sz="3200">
              <a:latin typeface="Arial"/>
              <a:cs typeface="Arial"/>
            </a:endParaRPr>
          </a:p>
          <a:p>
            <a:pPr marL="295910" marR="523875" indent="-283845">
              <a:lnSpc>
                <a:spcPts val="3460"/>
              </a:lnSpc>
              <a:spcBef>
                <a:spcPts val="595"/>
              </a:spcBef>
              <a:buClr>
                <a:srgbClr val="3891A7"/>
              </a:buClr>
              <a:buSzPct val="79687"/>
              <a:buChar char=""/>
              <a:tabLst>
                <a:tab pos="296545" algn="l"/>
              </a:tabLst>
            </a:pPr>
            <a:r>
              <a:rPr sz="3200" dirty="0">
                <a:latin typeface="Arial"/>
                <a:cs typeface="Arial"/>
              </a:rPr>
              <a:t>Discuss the </a:t>
            </a:r>
            <a:r>
              <a:rPr sz="3200" spc="-5" dirty="0">
                <a:latin typeface="Arial"/>
                <a:cs typeface="Arial"/>
              </a:rPr>
              <a:t>role </a:t>
            </a:r>
            <a:r>
              <a:rPr sz="3200" spc="-10" dirty="0">
                <a:latin typeface="Arial"/>
                <a:cs typeface="Arial"/>
              </a:rPr>
              <a:t>of </a:t>
            </a:r>
            <a:r>
              <a:rPr sz="3200" spc="-5" dirty="0">
                <a:latin typeface="Arial"/>
                <a:cs typeface="Arial"/>
              </a:rPr>
              <a:t>regional groups </a:t>
            </a:r>
            <a:r>
              <a:rPr sz="3200" spc="-165" dirty="0">
                <a:latin typeface="Arial"/>
                <a:cs typeface="Arial"/>
              </a:rPr>
              <a:t>and  </a:t>
            </a:r>
            <a:r>
              <a:rPr sz="3200" spc="-5" dirty="0">
                <a:latin typeface="Arial"/>
                <a:cs typeface="Arial"/>
              </a:rPr>
              <a:t>agreements </a:t>
            </a:r>
            <a:r>
              <a:rPr sz="3200" dirty="0">
                <a:latin typeface="Arial"/>
                <a:cs typeface="Arial"/>
              </a:rPr>
              <a:t>in </a:t>
            </a:r>
            <a:r>
              <a:rPr sz="3200" spc="-5" dirty="0">
                <a:latin typeface="Arial"/>
                <a:cs typeface="Arial"/>
              </a:rPr>
              <a:t>business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globalization.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pPr marL="38100">
                <a:lnSpc>
                  <a:spcPts val="1425"/>
                </a:lnSpc>
              </a:pPr>
              <a:t>39</a:t>
            </a:fld>
            <a:endParaRPr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4983" y="0"/>
            <a:ext cx="73660" cy="6858000"/>
          </a:xfrm>
          <a:custGeom>
            <a:avLst/>
            <a:gdLst/>
            <a:ahLst/>
            <a:cxnLst/>
            <a:rect l="l" t="t" r="r" b="b"/>
            <a:pathLst>
              <a:path w="73659" h="6858000">
                <a:moveTo>
                  <a:pt x="73152" y="0"/>
                </a:moveTo>
                <a:lnTo>
                  <a:pt x="0" y="0"/>
                </a:lnTo>
                <a:lnTo>
                  <a:pt x="0" y="6858000"/>
                </a:lnTo>
                <a:lnTo>
                  <a:pt x="73152" y="6858000"/>
                </a:lnTo>
                <a:lnTo>
                  <a:pt x="731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257044" y="4873752"/>
            <a:ext cx="5768340" cy="1984375"/>
            <a:chOff x="2257044" y="4873752"/>
            <a:chExt cx="5768340" cy="1984375"/>
          </a:xfrm>
        </p:grpSpPr>
        <p:sp>
          <p:nvSpPr>
            <p:cNvPr id="4" name="object 4"/>
            <p:cNvSpPr/>
            <p:nvPr/>
          </p:nvSpPr>
          <p:spPr>
            <a:xfrm>
              <a:off x="2543556" y="4873752"/>
              <a:ext cx="1949195" cy="11094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28288" y="4873752"/>
              <a:ext cx="940308" cy="11094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42816" y="4873752"/>
              <a:ext cx="3494532" cy="11094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57044" y="5468112"/>
              <a:ext cx="5768339" cy="11094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57955" y="6062470"/>
              <a:ext cx="3226307" cy="79552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577210" y="5012563"/>
            <a:ext cx="4987290" cy="18091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3810" algn="ctr">
              <a:lnSpc>
                <a:spcPct val="100000"/>
              </a:lnSpc>
              <a:spcBef>
                <a:spcPts val="100"/>
              </a:spcBef>
              <a:tabLst>
                <a:tab pos="1301115" algn="l"/>
              </a:tabLst>
            </a:pPr>
            <a:r>
              <a:rPr sz="3900" spc="-25" dirty="0">
                <a:solidFill>
                  <a:srgbClr val="562213"/>
                </a:solidFill>
                <a:latin typeface="Arial"/>
                <a:cs typeface="Arial"/>
              </a:rPr>
              <a:t>WTO	</a:t>
            </a:r>
            <a:r>
              <a:rPr sz="3900" dirty="0">
                <a:solidFill>
                  <a:srgbClr val="562213"/>
                </a:solidFill>
                <a:latin typeface="Arial"/>
                <a:cs typeface="Arial"/>
              </a:rPr>
              <a:t>– </a:t>
            </a:r>
            <a:r>
              <a:rPr sz="3900" spc="-15" dirty="0">
                <a:solidFill>
                  <a:srgbClr val="562213"/>
                </a:solidFill>
                <a:latin typeface="Arial"/>
                <a:cs typeface="Arial"/>
              </a:rPr>
              <a:t>World </a:t>
            </a:r>
            <a:r>
              <a:rPr sz="3900" spc="-30" dirty="0">
                <a:solidFill>
                  <a:srgbClr val="562213"/>
                </a:solidFill>
                <a:latin typeface="Arial"/>
                <a:cs typeface="Arial"/>
              </a:rPr>
              <a:t>Trade  </a:t>
            </a:r>
            <a:r>
              <a:rPr sz="3900" dirty="0">
                <a:solidFill>
                  <a:srgbClr val="562213"/>
                </a:solidFill>
                <a:latin typeface="Arial"/>
                <a:cs typeface="Arial"/>
              </a:rPr>
              <a:t>Organization,</a:t>
            </a:r>
            <a:r>
              <a:rPr sz="3900" spc="-65" dirty="0">
                <a:solidFill>
                  <a:srgbClr val="562213"/>
                </a:solidFill>
                <a:latin typeface="Arial"/>
                <a:cs typeface="Arial"/>
              </a:rPr>
              <a:t> </a:t>
            </a:r>
            <a:r>
              <a:rPr sz="3900" dirty="0">
                <a:solidFill>
                  <a:srgbClr val="562213"/>
                </a:solidFill>
                <a:latin typeface="Arial"/>
                <a:cs typeface="Arial"/>
              </a:rPr>
              <a:t>Geneva,  Switzerland</a:t>
            </a:r>
            <a:endParaRPr sz="39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99744" y="0"/>
            <a:ext cx="8132064" cy="521512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787130" y="6537147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B5A787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7115" y="502665"/>
            <a:ext cx="76638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30" dirty="0">
                <a:solidFill>
                  <a:srgbClr val="3891A7"/>
                </a:solidFill>
              </a:rPr>
              <a:t>  </a:t>
            </a:r>
            <a:r>
              <a:rPr sz="3000" dirty="0">
                <a:solidFill>
                  <a:srgbClr val="000000"/>
                </a:solidFill>
              </a:rPr>
              <a:t>Explain the </a:t>
            </a:r>
            <a:r>
              <a:rPr sz="3000" spc="-5" dirty="0">
                <a:solidFill>
                  <a:srgbClr val="000000"/>
                </a:solidFill>
              </a:rPr>
              <a:t>role </a:t>
            </a:r>
            <a:r>
              <a:rPr sz="3000" dirty="0">
                <a:solidFill>
                  <a:srgbClr val="000000"/>
                </a:solidFill>
              </a:rPr>
              <a:t>of </a:t>
            </a:r>
            <a:r>
              <a:rPr sz="3000" spc="-20" dirty="0">
                <a:solidFill>
                  <a:srgbClr val="000000"/>
                </a:solidFill>
              </a:rPr>
              <a:t>WTO </a:t>
            </a:r>
            <a:r>
              <a:rPr sz="3000" spc="-5" dirty="0">
                <a:solidFill>
                  <a:srgbClr val="000000"/>
                </a:solidFill>
              </a:rPr>
              <a:t>in multilateral</a:t>
            </a:r>
            <a:r>
              <a:rPr sz="3000" spc="-20" dirty="0">
                <a:solidFill>
                  <a:srgbClr val="000000"/>
                </a:solidFill>
              </a:rPr>
              <a:t> </a:t>
            </a:r>
            <a:r>
              <a:rPr sz="3000" spc="-85" dirty="0">
                <a:solidFill>
                  <a:srgbClr val="000000"/>
                </a:solidFill>
              </a:rPr>
              <a:t>trade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947115" y="868426"/>
            <a:ext cx="7558405" cy="5772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910">
              <a:lnSpc>
                <a:spcPts val="3540"/>
              </a:lnSpc>
              <a:spcBef>
                <a:spcPts val="100"/>
              </a:spcBef>
            </a:pPr>
            <a:r>
              <a:rPr sz="3000" spc="-5" dirty="0">
                <a:latin typeface="Arial"/>
                <a:cs typeface="Arial"/>
              </a:rPr>
              <a:t>negotiations</a:t>
            </a:r>
            <a:endParaRPr sz="3000">
              <a:latin typeface="Arial"/>
              <a:cs typeface="Arial"/>
            </a:endParaRPr>
          </a:p>
          <a:p>
            <a:pPr marL="295910" marR="1224915" indent="-283845">
              <a:lnSpc>
                <a:spcPts val="2880"/>
              </a:lnSpc>
              <a:spcBef>
                <a:spcPts val="635"/>
              </a:spcBef>
              <a:buClr>
                <a:srgbClr val="3891A7"/>
              </a:buClr>
              <a:buSzPct val="80000"/>
              <a:buChar char=""/>
              <a:tabLst>
                <a:tab pos="296545" algn="l"/>
              </a:tabLst>
            </a:pPr>
            <a:r>
              <a:rPr sz="3000" dirty="0">
                <a:latin typeface="Arial"/>
                <a:cs typeface="Arial"/>
              </a:rPr>
              <a:t>Discuss </a:t>
            </a:r>
            <a:r>
              <a:rPr sz="3000" spc="-5" dirty="0">
                <a:latin typeface="Arial"/>
                <a:cs typeface="Arial"/>
              </a:rPr>
              <a:t>the theories </a:t>
            </a:r>
            <a:r>
              <a:rPr sz="3000" dirty="0">
                <a:latin typeface="Arial"/>
                <a:cs typeface="Arial"/>
              </a:rPr>
              <a:t>of </a:t>
            </a:r>
            <a:r>
              <a:rPr sz="3000" spc="-45" dirty="0">
                <a:latin typeface="Arial"/>
                <a:cs typeface="Arial"/>
              </a:rPr>
              <a:t>international  </a:t>
            </a:r>
            <a:r>
              <a:rPr sz="3000" spc="-5" dirty="0">
                <a:latin typeface="Arial"/>
                <a:cs typeface="Arial"/>
              </a:rPr>
              <a:t>investment</a:t>
            </a:r>
            <a:endParaRPr sz="3000">
              <a:latin typeface="Arial"/>
              <a:cs typeface="Arial"/>
            </a:endParaRPr>
          </a:p>
          <a:p>
            <a:pPr marL="295910" indent="-283845">
              <a:lnSpc>
                <a:spcPts val="3445"/>
              </a:lnSpc>
              <a:buClr>
                <a:srgbClr val="3891A7"/>
              </a:buClr>
              <a:buSzPct val="80000"/>
              <a:buChar char=""/>
              <a:tabLst>
                <a:tab pos="296545" algn="l"/>
              </a:tabLst>
            </a:pPr>
            <a:r>
              <a:rPr sz="3000" dirty="0">
                <a:latin typeface="Arial"/>
                <a:cs typeface="Arial"/>
              </a:rPr>
              <a:t>Explain </a:t>
            </a:r>
            <a:r>
              <a:rPr sz="3000" spc="-15" dirty="0">
                <a:latin typeface="Arial"/>
                <a:cs typeface="Arial"/>
              </a:rPr>
              <a:t>WTO </a:t>
            </a:r>
            <a:r>
              <a:rPr sz="3000" spc="-5" dirty="0">
                <a:latin typeface="Arial"/>
                <a:cs typeface="Arial"/>
              </a:rPr>
              <a:t>and mention </a:t>
            </a:r>
            <a:r>
              <a:rPr sz="3000" dirty="0">
                <a:latin typeface="Arial"/>
                <a:cs typeface="Arial"/>
              </a:rPr>
              <a:t>its</a:t>
            </a:r>
            <a:r>
              <a:rPr sz="3000" spc="-4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features.</a:t>
            </a:r>
            <a:endParaRPr sz="3000">
              <a:latin typeface="Arial"/>
              <a:cs typeface="Arial"/>
            </a:endParaRPr>
          </a:p>
          <a:p>
            <a:pPr marL="295910" marR="5080" indent="-283845">
              <a:lnSpc>
                <a:spcPts val="2880"/>
              </a:lnSpc>
              <a:spcBef>
                <a:spcPts val="635"/>
              </a:spcBef>
              <a:buClr>
                <a:srgbClr val="3891A7"/>
              </a:buClr>
              <a:buSzPct val="80000"/>
              <a:buChar char=""/>
              <a:tabLst>
                <a:tab pos="296545" algn="l"/>
              </a:tabLst>
            </a:pPr>
            <a:r>
              <a:rPr sz="3000" dirty="0">
                <a:latin typeface="Arial"/>
                <a:cs typeface="Arial"/>
              </a:rPr>
              <a:t>Are </a:t>
            </a:r>
            <a:r>
              <a:rPr sz="3000" spc="-5" dirty="0">
                <a:latin typeface="Arial"/>
                <a:cs typeface="Arial"/>
              </a:rPr>
              <a:t>regional trade blocks </a:t>
            </a:r>
            <a:r>
              <a:rPr sz="3000" dirty="0">
                <a:latin typeface="Arial"/>
                <a:cs typeface="Arial"/>
              </a:rPr>
              <a:t>building </a:t>
            </a:r>
            <a:r>
              <a:rPr sz="3000" spc="-5" dirty="0">
                <a:latin typeface="Arial"/>
                <a:cs typeface="Arial"/>
              </a:rPr>
              <a:t>blocks </a:t>
            </a:r>
            <a:r>
              <a:rPr sz="3000" spc="-235" dirty="0">
                <a:latin typeface="Arial"/>
                <a:cs typeface="Arial"/>
              </a:rPr>
              <a:t>or  </a:t>
            </a:r>
            <a:r>
              <a:rPr sz="3000" spc="-5" dirty="0">
                <a:latin typeface="Arial"/>
                <a:cs typeface="Arial"/>
              </a:rPr>
              <a:t>hindrances </a:t>
            </a:r>
            <a:r>
              <a:rPr sz="3000" dirty="0">
                <a:latin typeface="Arial"/>
                <a:cs typeface="Arial"/>
              </a:rPr>
              <a:t>for free </a:t>
            </a:r>
            <a:r>
              <a:rPr sz="3000" spc="-5" dirty="0">
                <a:latin typeface="Arial"/>
                <a:cs typeface="Arial"/>
              </a:rPr>
              <a:t>trade? </a:t>
            </a:r>
            <a:r>
              <a:rPr sz="3000" dirty="0">
                <a:latin typeface="Arial"/>
                <a:cs typeface="Arial"/>
              </a:rPr>
              <a:t>State the  </a:t>
            </a:r>
            <a:r>
              <a:rPr sz="3000" spc="-5" dirty="0">
                <a:latin typeface="Arial"/>
                <a:cs typeface="Arial"/>
              </a:rPr>
              <a:t>functioning </a:t>
            </a:r>
            <a:r>
              <a:rPr sz="3000" dirty="0">
                <a:latin typeface="Arial"/>
                <a:cs typeface="Arial"/>
              </a:rPr>
              <a:t>mechanism of</a:t>
            </a:r>
            <a:r>
              <a:rPr sz="3000" spc="-6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SAARC?</a:t>
            </a:r>
            <a:endParaRPr sz="3000">
              <a:latin typeface="Arial"/>
              <a:cs typeface="Arial"/>
            </a:endParaRPr>
          </a:p>
          <a:p>
            <a:pPr marL="295910" marR="1126490" indent="-283845">
              <a:lnSpc>
                <a:spcPts val="2880"/>
              </a:lnSpc>
              <a:spcBef>
                <a:spcPts val="605"/>
              </a:spcBef>
              <a:buClr>
                <a:srgbClr val="3891A7"/>
              </a:buClr>
              <a:buSzPct val="80000"/>
              <a:buChar char=""/>
              <a:tabLst>
                <a:tab pos="296545" algn="l"/>
              </a:tabLst>
            </a:pPr>
            <a:r>
              <a:rPr sz="3000" dirty="0">
                <a:latin typeface="Arial"/>
                <a:cs typeface="Arial"/>
              </a:rPr>
              <a:t>Explain the </a:t>
            </a:r>
            <a:r>
              <a:rPr sz="3000" spc="-10" dirty="0">
                <a:latin typeface="Arial"/>
                <a:cs typeface="Arial"/>
              </a:rPr>
              <a:t>different </a:t>
            </a:r>
            <a:r>
              <a:rPr sz="3000" spc="-5" dirty="0">
                <a:latin typeface="Arial"/>
                <a:cs typeface="Arial"/>
              </a:rPr>
              <a:t>level </a:t>
            </a:r>
            <a:r>
              <a:rPr sz="3000" dirty="0">
                <a:latin typeface="Arial"/>
                <a:cs typeface="Arial"/>
              </a:rPr>
              <a:t>of </a:t>
            </a:r>
            <a:r>
              <a:rPr sz="3000" spc="-65" dirty="0">
                <a:latin typeface="Arial"/>
                <a:cs typeface="Arial"/>
              </a:rPr>
              <a:t>regional  </a:t>
            </a:r>
            <a:r>
              <a:rPr sz="3000" spc="-5" dirty="0">
                <a:latin typeface="Arial"/>
                <a:cs typeface="Arial"/>
              </a:rPr>
              <a:t>economic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integration</a:t>
            </a:r>
            <a:endParaRPr sz="3000">
              <a:latin typeface="Arial"/>
              <a:cs typeface="Arial"/>
            </a:endParaRPr>
          </a:p>
          <a:p>
            <a:pPr marL="295910" marR="1126490" indent="-283845">
              <a:lnSpc>
                <a:spcPct val="80000"/>
              </a:lnSpc>
              <a:spcBef>
                <a:spcPts val="620"/>
              </a:spcBef>
              <a:buClr>
                <a:srgbClr val="3891A7"/>
              </a:buClr>
              <a:buSzPct val="80000"/>
              <a:buChar char=""/>
              <a:tabLst>
                <a:tab pos="296545" algn="l"/>
              </a:tabLst>
            </a:pPr>
            <a:r>
              <a:rPr sz="3000" dirty="0">
                <a:latin typeface="Arial"/>
                <a:cs typeface="Arial"/>
              </a:rPr>
              <a:t>Explain the </a:t>
            </a:r>
            <a:r>
              <a:rPr sz="3000" spc="-10" dirty="0">
                <a:latin typeface="Arial"/>
                <a:cs typeface="Arial"/>
              </a:rPr>
              <a:t>different </a:t>
            </a:r>
            <a:r>
              <a:rPr sz="3000" spc="-5" dirty="0">
                <a:latin typeface="Arial"/>
                <a:cs typeface="Arial"/>
              </a:rPr>
              <a:t>level </a:t>
            </a:r>
            <a:r>
              <a:rPr sz="3000" dirty="0">
                <a:latin typeface="Arial"/>
                <a:cs typeface="Arial"/>
              </a:rPr>
              <a:t>of </a:t>
            </a:r>
            <a:r>
              <a:rPr sz="3000" spc="-65" dirty="0">
                <a:latin typeface="Arial"/>
                <a:cs typeface="Arial"/>
              </a:rPr>
              <a:t>regional  </a:t>
            </a:r>
            <a:r>
              <a:rPr sz="3000" spc="-5" dirty="0">
                <a:latin typeface="Arial"/>
                <a:cs typeface="Arial"/>
              </a:rPr>
              <a:t>economic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integration</a:t>
            </a:r>
            <a:endParaRPr sz="3000">
              <a:latin typeface="Arial"/>
              <a:cs typeface="Arial"/>
            </a:endParaRPr>
          </a:p>
          <a:p>
            <a:pPr marL="295910" marR="821055" indent="-283845">
              <a:lnSpc>
                <a:spcPts val="2880"/>
              </a:lnSpc>
              <a:spcBef>
                <a:spcPts val="580"/>
              </a:spcBef>
              <a:buClr>
                <a:srgbClr val="3891A7"/>
              </a:buClr>
              <a:buSzPct val="80000"/>
              <a:buChar char=""/>
              <a:tabLst>
                <a:tab pos="296545" algn="l"/>
              </a:tabLst>
            </a:pPr>
            <a:r>
              <a:rPr sz="3000" dirty="0">
                <a:latin typeface="Arial"/>
                <a:cs typeface="Arial"/>
              </a:rPr>
              <a:t>Discuss </a:t>
            </a:r>
            <a:r>
              <a:rPr sz="3000" spc="-5" dirty="0">
                <a:latin typeface="Arial"/>
                <a:cs typeface="Arial"/>
              </a:rPr>
              <a:t>the theory of factor </a:t>
            </a:r>
            <a:r>
              <a:rPr sz="3000" spc="-55" dirty="0">
                <a:latin typeface="Arial"/>
                <a:cs typeface="Arial"/>
              </a:rPr>
              <a:t>proportion  </a:t>
            </a:r>
            <a:r>
              <a:rPr sz="3000" spc="-35" dirty="0">
                <a:latin typeface="Arial"/>
                <a:cs typeface="Arial"/>
              </a:rPr>
              <a:t>theory.</a:t>
            </a:r>
            <a:endParaRPr sz="3000">
              <a:latin typeface="Arial"/>
              <a:cs typeface="Arial"/>
            </a:endParaRPr>
          </a:p>
          <a:p>
            <a:pPr marL="295910" indent="-283845">
              <a:lnSpc>
                <a:spcPts val="3504"/>
              </a:lnSpc>
              <a:buClr>
                <a:srgbClr val="3891A7"/>
              </a:buClr>
              <a:buSzPct val="80000"/>
              <a:buChar char=""/>
              <a:tabLst>
                <a:tab pos="296545" algn="l"/>
              </a:tabLst>
            </a:pPr>
            <a:r>
              <a:rPr sz="3000" dirty="0">
                <a:latin typeface="Arial"/>
                <a:cs typeface="Arial"/>
              </a:rPr>
              <a:t>Explain the </a:t>
            </a:r>
            <a:r>
              <a:rPr sz="3000" spc="-10" dirty="0">
                <a:latin typeface="Arial"/>
                <a:cs typeface="Arial"/>
              </a:rPr>
              <a:t>different </a:t>
            </a:r>
            <a:r>
              <a:rPr sz="3000" spc="-5" dirty="0">
                <a:latin typeface="Arial"/>
                <a:cs typeface="Arial"/>
              </a:rPr>
              <a:t>level </a:t>
            </a:r>
            <a:r>
              <a:rPr sz="3000" dirty="0">
                <a:latin typeface="Arial"/>
                <a:cs typeface="Arial"/>
              </a:rPr>
              <a:t>of</a:t>
            </a:r>
            <a:r>
              <a:rPr sz="3000" spc="-5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regional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0579" y="6523126"/>
            <a:ext cx="3538854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Arial"/>
                <a:cs typeface="Arial"/>
              </a:rPr>
              <a:t>economic</a:t>
            </a:r>
            <a:r>
              <a:rPr sz="3000" spc="-3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integration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44457" y="6537147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B5A787"/>
                </a:solidFill>
                <a:latin typeface="Arial"/>
                <a:cs typeface="Arial"/>
              </a:rPr>
              <a:t>40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94816" y="86868"/>
            <a:ext cx="5194300" cy="1705610"/>
            <a:chOff x="1194816" y="86868"/>
            <a:chExt cx="5194300" cy="1705610"/>
          </a:xfrm>
        </p:grpSpPr>
        <p:sp>
          <p:nvSpPr>
            <p:cNvPr id="3" name="object 3"/>
            <p:cNvSpPr/>
            <p:nvPr/>
          </p:nvSpPr>
          <p:spPr>
            <a:xfrm>
              <a:off x="1194816" y="86868"/>
              <a:ext cx="1949196" cy="111099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479548" y="86868"/>
              <a:ext cx="940308" cy="111099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94076" y="86868"/>
              <a:ext cx="3494532" cy="111099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94816" y="681227"/>
              <a:ext cx="3474720" cy="111099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14602" y="225678"/>
            <a:ext cx="4415155" cy="121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297305" algn="l"/>
              </a:tabLst>
            </a:pPr>
            <a:r>
              <a:rPr spc="-25" dirty="0"/>
              <a:t>WTO	</a:t>
            </a:r>
            <a:r>
              <a:rPr dirty="0"/>
              <a:t>– </a:t>
            </a:r>
            <a:r>
              <a:rPr spc="-20" dirty="0"/>
              <a:t>World</a:t>
            </a:r>
            <a:r>
              <a:rPr spc="-130" dirty="0"/>
              <a:t> </a:t>
            </a:r>
            <a:r>
              <a:rPr spc="-30" dirty="0"/>
              <a:t>Trade  </a:t>
            </a:r>
            <a:r>
              <a:rPr dirty="0"/>
              <a:t>Organization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761730" y="6551583"/>
            <a:ext cx="16129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5" dirty="0">
                <a:solidFill>
                  <a:srgbClr val="B5A787"/>
                </a:solidFill>
                <a:latin typeface="Arial"/>
                <a:cs typeface="Arial"/>
              </a:rPr>
              <a:pPr marL="38100">
                <a:lnSpc>
                  <a:spcPts val="1425"/>
                </a:lnSpc>
              </a:pPr>
              <a:t>5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46521" y="1375105"/>
            <a:ext cx="48768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500" baseline="-16666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st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61389" y="1489405"/>
            <a:ext cx="740410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44625" algn="l"/>
                <a:tab pos="3634104" algn="l"/>
                <a:tab pos="4996180" algn="l"/>
                <a:tab pos="5876290" algn="l"/>
                <a:tab pos="6988809" algn="l"/>
              </a:tabLst>
            </a:pPr>
            <a:r>
              <a:rPr sz="2400" spc="-625" dirty="0">
                <a:solidFill>
                  <a:srgbClr val="3891A7"/>
                </a:solidFill>
                <a:latin typeface="Arial"/>
                <a:cs typeface="Arial"/>
              </a:rPr>
              <a:t></a:t>
            </a:r>
            <a:r>
              <a:rPr sz="2400" spc="229" dirty="0">
                <a:solidFill>
                  <a:srgbClr val="3891A7"/>
                </a:solidFill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W</a:t>
            </a:r>
            <a:r>
              <a:rPr sz="3000" spc="-50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O	established	</a:t>
            </a:r>
            <a:r>
              <a:rPr sz="3000" spc="-5" dirty="0">
                <a:latin typeface="Arial"/>
                <a:cs typeface="Arial"/>
              </a:rPr>
              <a:t>o</a:t>
            </a:r>
            <a:r>
              <a:rPr sz="3000" dirty="0">
                <a:latin typeface="Arial"/>
                <a:cs typeface="Arial"/>
              </a:rPr>
              <a:t>n	</a:t>
            </a:r>
            <a:r>
              <a:rPr sz="3000" spc="-5" dirty="0">
                <a:solidFill>
                  <a:srgbClr val="FF0000"/>
                </a:solidFill>
                <a:latin typeface="Arial"/>
                <a:cs typeface="Arial"/>
              </a:rPr>
              <a:t>Ja</a:t>
            </a: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n	</a:t>
            </a:r>
            <a:r>
              <a:rPr sz="3000" spc="-5" dirty="0">
                <a:solidFill>
                  <a:srgbClr val="FF0000"/>
                </a:solidFill>
                <a:latin typeface="Arial"/>
                <a:cs typeface="Arial"/>
              </a:rPr>
              <a:t>199</a:t>
            </a: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5	</a:t>
            </a:r>
            <a:r>
              <a:rPr sz="3000" spc="-5" dirty="0">
                <a:latin typeface="Arial"/>
                <a:cs typeface="Arial"/>
              </a:rPr>
              <a:t>as</a:t>
            </a:r>
            <a:endParaRPr sz="3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35989" y="1947164"/>
            <a:ext cx="7456805" cy="401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1310" marR="30480" algn="just">
              <a:lnSpc>
                <a:spcPct val="140000"/>
              </a:lnSpc>
              <a:spcBef>
                <a:spcPts val="100"/>
              </a:spcBef>
            </a:pPr>
            <a:r>
              <a:rPr sz="3000" spc="-5" dirty="0">
                <a:latin typeface="Arial"/>
                <a:cs typeface="Arial"/>
              </a:rPr>
              <a:t>result </a:t>
            </a:r>
            <a:r>
              <a:rPr sz="3000" dirty="0">
                <a:latin typeface="Arial"/>
                <a:cs typeface="Arial"/>
              </a:rPr>
              <a:t>of </a:t>
            </a:r>
            <a:r>
              <a:rPr sz="3000" spc="-5" dirty="0">
                <a:latin typeface="Arial"/>
                <a:cs typeface="Arial"/>
              </a:rPr>
              <a:t>Uruguay round negotiations on  15</a:t>
            </a:r>
            <a:r>
              <a:rPr sz="3000" spc="-7" baseline="25000" dirty="0">
                <a:latin typeface="Arial"/>
                <a:cs typeface="Arial"/>
              </a:rPr>
              <a:t>th </a:t>
            </a:r>
            <a:r>
              <a:rPr sz="3000" spc="-5" dirty="0">
                <a:latin typeface="Arial"/>
                <a:cs typeface="Arial"/>
              </a:rPr>
              <a:t>Dec</a:t>
            </a:r>
            <a:r>
              <a:rPr sz="3000" spc="-29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1993</a:t>
            </a:r>
            <a:endParaRPr sz="3000">
              <a:latin typeface="Arial"/>
              <a:cs typeface="Arial"/>
            </a:endParaRPr>
          </a:p>
          <a:p>
            <a:pPr marL="321310" indent="-283845" algn="just">
              <a:lnSpc>
                <a:spcPct val="100000"/>
              </a:lnSpc>
              <a:spcBef>
                <a:spcPts val="2039"/>
              </a:spcBef>
              <a:buClr>
                <a:srgbClr val="3891A7"/>
              </a:buClr>
              <a:buSzPct val="80000"/>
              <a:buChar char=""/>
              <a:tabLst>
                <a:tab pos="321945" algn="l"/>
              </a:tabLst>
            </a:pPr>
            <a:r>
              <a:rPr sz="3000" spc="-5" dirty="0">
                <a:latin typeface="Arial"/>
                <a:cs typeface="Arial"/>
              </a:rPr>
              <a:t>“</a:t>
            </a:r>
            <a:r>
              <a:rPr sz="3000" spc="-5" dirty="0">
                <a:solidFill>
                  <a:srgbClr val="FF0000"/>
                </a:solidFill>
                <a:latin typeface="Arial"/>
                <a:cs typeface="Arial"/>
              </a:rPr>
              <a:t>Marrakesh </a:t>
            </a: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declaration</a:t>
            </a:r>
            <a:r>
              <a:rPr sz="3000" dirty="0">
                <a:latin typeface="Arial"/>
                <a:cs typeface="Arial"/>
              </a:rPr>
              <a:t>” of </a:t>
            </a:r>
            <a:r>
              <a:rPr sz="3000" spc="-5" dirty="0">
                <a:latin typeface="Arial"/>
                <a:cs typeface="Arial"/>
              </a:rPr>
              <a:t>15</a:t>
            </a:r>
            <a:r>
              <a:rPr sz="3000" spc="-7" baseline="25000" dirty="0">
                <a:latin typeface="Arial"/>
                <a:cs typeface="Arial"/>
              </a:rPr>
              <a:t>th </a:t>
            </a:r>
            <a:r>
              <a:rPr sz="3000" dirty="0">
                <a:latin typeface="Arial"/>
                <a:cs typeface="Arial"/>
              </a:rPr>
              <a:t>April</a:t>
            </a:r>
            <a:r>
              <a:rPr sz="3000" spc="3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1994</a:t>
            </a:r>
            <a:endParaRPr sz="3000">
              <a:latin typeface="Arial"/>
              <a:cs typeface="Arial"/>
            </a:endParaRPr>
          </a:p>
          <a:p>
            <a:pPr marL="321310" marR="30480" indent="-283845" algn="just">
              <a:lnSpc>
                <a:spcPct val="140000"/>
              </a:lnSpc>
              <a:spcBef>
                <a:spcPts val="600"/>
              </a:spcBef>
              <a:buClr>
                <a:srgbClr val="3891A7"/>
              </a:buClr>
              <a:buSzPct val="80000"/>
              <a:buChar char=""/>
              <a:tabLst>
                <a:tab pos="321945" algn="l"/>
              </a:tabLst>
            </a:pPr>
            <a:r>
              <a:rPr sz="3000" spc="-15" dirty="0">
                <a:latin typeface="Arial"/>
                <a:cs typeface="Arial"/>
              </a:rPr>
              <a:t>WTO </a:t>
            </a:r>
            <a:r>
              <a:rPr sz="3000" dirty="0">
                <a:latin typeface="Arial"/>
                <a:cs typeface="Arial"/>
              </a:rPr>
              <a:t>– </a:t>
            </a:r>
            <a:r>
              <a:rPr sz="3000" spc="-5" dirty="0">
                <a:latin typeface="Arial"/>
                <a:cs typeface="Arial"/>
              </a:rPr>
              <a:t>embodiment </a:t>
            </a:r>
            <a:r>
              <a:rPr sz="3000" spc="5" dirty="0">
                <a:latin typeface="Arial"/>
                <a:cs typeface="Arial"/>
              </a:rPr>
              <a:t>of </a:t>
            </a:r>
            <a:r>
              <a:rPr sz="3000" spc="-5" dirty="0">
                <a:solidFill>
                  <a:srgbClr val="FF0000"/>
                </a:solidFill>
                <a:latin typeface="Arial"/>
                <a:cs typeface="Arial"/>
              </a:rPr>
              <a:t>Uruguay </a:t>
            </a:r>
            <a:r>
              <a:rPr sz="3000" spc="-100" dirty="0">
                <a:solidFill>
                  <a:srgbClr val="FF0000"/>
                </a:solidFill>
                <a:latin typeface="Arial"/>
                <a:cs typeface="Arial"/>
              </a:rPr>
              <a:t>round  </a:t>
            </a: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results </a:t>
            </a:r>
            <a:r>
              <a:rPr sz="3000" spc="-5" dirty="0">
                <a:solidFill>
                  <a:srgbClr val="FF0000"/>
                </a:solidFill>
                <a:latin typeface="Arial"/>
                <a:cs typeface="Arial"/>
              </a:rPr>
              <a:t>and Successor of </a:t>
            </a:r>
            <a:r>
              <a:rPr sz="3000" spc="-55" dirty="0">
                <a:solidFill>
                  <a:srgbClr val="FF0000"/>
                </a:solidFill>
                <a:latin typeface="Arial"/>
                <a:cs typeface="Arial"/>
              </a:rPr>
              <a:t>GATT </a:t>
            </a:r>
            <a:r>
              <a:rPr sz="3000" spc="-5" dirty="0">
                <a:latin typeface="Arial"/>
                <a:cs typeface="Arial"/>
              </a:rPr>
              <a:t>present  members </a:t>
            </a:r>
            <a:r>
              <a:rPr sz="3000" dirty="0">
                <a:latin typeface="Arial"/>
                <a:cs typeface="Arial"/>
              </a:rPr>
              <a:t>stands at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FF0000"/>
                </a:solidFill>
                <a:latin typeface="Arial"/>
                <a:cs typeface="Arial"/>
              </a:rPr>
              <a:t>153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1832" y="278891"/>
            <a:ext cx="4207764" cy="1219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3367" y="430529"/>
            <a:ext cx="350520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5" dirty="0"/>
              <a:t>Origin of</a:t>
            </a:r>
            <a:r>
              <a:rPr sz="4300" spc="-55" dirty="0"/>
              <a:t> </a:t>
            </a:r>
            <a:r>
              <a:rPr sz="4300" spc="-30" dirty="0"/>
              <a:t>WTO</a:t>
            </a:r>
            <a:endParaRPr sz="4300"/>
          </a:p>
        </p:txBody>
      </p:sp>
      <p:sp>
        <p:nvSpPr>
          <p:cNvPr id="5" name="object 5"/>
          <p:cNvSpPr txBox="1"/>
          <p:nvPr/>
        </p:nvSpPr>
        <p:spPr>
          <a:xfrm>
            <a:off x="8761730" y="6551583"/>
            <a:ext cx="16129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5" dirty="0">
                <a:solidFill>
                  <a:srgbClr val="B5A787"/>
                </a:solidFill>
                <a:latin typeface="Arial"/>
                <a:cs typeface="Arial"/>
              </a:rPr>
              <a:pPr marL="38100">
                <a:lnSpc>
                  <a:spcPts val="1425"/>
                </a:lnSpc>
              </a:pPr>
              <a:t>6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1389" y="1250086"/>
            <a:ext cx="7546340" cy="5284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910" marR="5080" indent="-283845" algn="just">
              <a:lnSpc>
                <a:spcPct val="150000"/>
              </a:lnSpc>
              <a:spcBef>
                <a:spcPts val="100"/>
              </a:spcBef>
              <a:buClr>
                <a:srgbClr val="3891A7"/>
              </a:buClr>
              <a:buSzPct val="79545"/>
              <a:buChar char=""/>
              <a:tabLst>
                <a:tab pos="296545" algn="l"/>
              </a:tabLst>
            </a:pPr>
            <a:r>
              <a:rPr sz="2200" spc="-15" dirty="0">
                <a:latin typeface="Arial"/>
                <a:cs typeface="Arial"/>
              </a:rPr>
              <a:t>ITO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(International 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trade organization) </a:t>
            </a:r>
            <a:r>
              <a:rPr sz="2200" spc="-5" dirty="0">
                <a:latin typeface="Arial"/>
                <a:cs typeface="Arial"/>
              </a:rPr>
              <a:t>was </a:t>
            </a:r>
            <a:r>
              <a:rPr sz="2200" spc="-35" dirty="0">
                <a:latin typeface="Arial"/>
                <a:cs typeface="Arial"/>
              </a:rPr>
              <a:t>recommended  </a:t>
            </a:r>
            <a:r>
              <a:rPr sz="2200" spc="-5" dirty="0">
                <a:latin typeface="Arial"/>
                <a:cs typeface="Arial"/>
              </a:rPr>
              <a:t>by 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Bretton woods conference </a:t>
            </a:r>
            <a:r>
              <a:rPr sz="2200" spc="-5" dirty="0">
                <a:latin typeface="Arial"/>
                <a:cs typeface="Arial"/>
              </a:rPr>
              <a:t>in 1944 along with </a:t>
            </a:r>
            <a:r>
              <a:rPr sz="2200" spc="-10" dirty="0">
                <a:latin typeface="Arial"/>
                <a:cs typeface="Arial"/>
              </a:rPr>
              <a:t>World  </a:t>
            </a:r>
            <a:r>
              <a:rPr sz="2200" spc="-5" dirty="0">
                <a:latin typeface="Arial"/>
                <a:cs typeface="Arial"/>
              </a:rPr>
              <a:t>bank and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IMF</a:t>
            </a:r>
            <a:endParaRPr sz="2200">
              <a:latin typeface="Arial"/>
              <a:cs typeface="Arial"/>
            </a:endParaRPr>
          </a:p>
          <a:p>
            <a:pPr marL="295910" marR="5715" indent="-283845" algn="just">
              <a:lnSpc>
                <a:spcPct val="150000"/>
              </a:lnSpc>
              <a:spcBef>
                <a:spcPts val="600"/>
              </a:spcBef>
              <a:buClr>
                <a:srgbClr val="3891A7"/>
              </a:buClr>
              <a:buSzPct val="79545"/>
              <a:buChar char=""/>
              <a:tabLst>
                <a:tab pos="296545" algn="l"/>
              </a:tabLst>
            </a:pPr>
            <a:r>
              <a:rPr sz="2200" spc="-15" dirty="0">
                <a:latin typeface="Arial"/>
                <a:cs typeface="Arial"/>
              </a:rPr>
              <a:t>ITO </a:t>
            </a:r>
            <a:r>
              <a:rPr sz="2200" spc="-5" dirty="0">
                <a:latin typeface="Arial"/>
                <a:cs typeface="Arial"/>
              </a:rPr>
              <a:t>was not established, but instead </a:t>
            </a:r>
            <a:r>
              <a:rPr sz="2200" spc="-45" dirty="0">
                <a:latin typeface="Arial"/>
                <a:cs typeface="Arial"/>
              </a:rPr>
              <a:t>GATT </a:t>
            </a:r>
            <a:r>
              <a:rPr sz="2200" spc="-110" dirty="0">
                <a:latin typeface="Arial"/>
                <a:cs typeface="Arial"/>
              </a:rPr>
              <a:t>was  </a:t>
            </a:r>
            <a:r>
              <a:rPr sz="2200" spc="-5" dirty="0">
                <a:latin typeface="Arial"/>
                <a:cs typeface="Arial"/>
              </a:rPr>
              <a:t>established by US,UK </a:t>
            </a:r>
            <a:r>
              <a:rPr sz="2200" dirty="0">
                <a:latin typeface="Arial"/>
                <a:cs typeface="Arial"/>
              </a:rPr>
              <a:t>and </a:t>
            </a:r>
            <a:r>
              <a:rPr sz="2200" spc="-5" dirty="0">
                <a:latin typeface="Arial"/>
                <a:cs typeface="Arial"/>
              </a:rPr>
              <a:t>some </a:t>
            </a:r>
            <a:r>
              <a:rPr sz="2200" dirty="0">
                <a:latin typeface="Arial"/>
                <a:cs typeface="Arial"/>
              </a:rPr>
              <a:t>countries 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in1947 (Rich  </a:t>
            </a:r>
            <a:r>
              <a:rPr sz="2200" spc="-15" dirty="0">
                <a:solidFill>
                  <a:srgbClr val="FF0000"/>
                </a:solidFill>
                <a:latin typeface="Arial"/>
                <a:cs typeface="Arial"/>
              </a:rPr>
              <a:t>men’s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club)</a:t>
            </a:r>
            <a:endParaRPr sz="2200">
              <a:latin typeface="Arial"/>
              <a:cs typeface="Arial"/>
            </a:endParaRPr>
          </a:p>
          <a:p>
            <a:pPr marL="295910" marR="6985" indent="-283845" algn="just">
              <a:lnSpc>
                <a:spcPct val="150000"/>
              </a:lnSpc>
              <a:spcBef>
                <a:spcPts val="605"/>
              </a:spcBef>
              <a:buClr>
                <a:srgbClr val="3891A7"/>
              </a:buClr>
              <a:buSzPct val="79545"/>
              <a:buChar char=""/>
              <a:tabLst>
                <a:tab pos="296545" algn="l"/>
              </a:tabLst>
            </a:pPr>
            <a:r>
              <a:rPr sz="2200" spc="-10" dirty="0">
                <a:latin typeface="Arial"/>
                <a:cs typeface="Arial"/>
              </a:rPr>
              <a:t>UN </a:t>
            </a:r>
            <a:r>
              <a:rPr sz="2200" dirty="0">
                <a:latin typeface="Arial"/>
                <a:cs typeface="Arial"/>
              </a:rPr>
              <a:t>appointed </a:t>
            </a:r>
            <a:r>
              <a:rPr sz="2200" spc="-5" dirty="0">
                <a:latin typeface="Arial"/>
                <a:cs typeface="Arial"/>
              </a:rPr>
              <a:t>a </a:t>
            </a:r>
            <a:r>
              <a:rPr sz="2200" dirty="0">
                <a:latin typeface="Arial"/>
                <a:cs typeface="Arial"/>
              </a:rPr>
              <a:t>committee </a:t>
            </a:r>
            <a:r>
              <a:rPr sz="2200" spc="-5" dirty="0">
                <a:latin typeface="Arial"/>
                <a:cs typeface="Arial"/>
              </a:rPr>
              <a:t>and </a:t>
            </a:r>
            <a:r>
              <a:rPr sz="2200" spc="-15" dirty="0">
                <a:solidFill>
                  <a:srgbClr val="FF0000"/>
                </a:solidFill>
                <a:latin typeface="Arial"/>
                <a:cs typeface="Arial"/>
              </a:rPr>
              <a:t>UNCTAD(United </a:t>
            </a:r>
            <a:r>
              <a:rPr sz="2200" spc="-50" dirty="0">
                <a:solidFill>
                  <a:srgbClr val="FF0000"/>
                </a:solidFill>
                <a:latin typeface="Arial"/>
                <a:cs typeface="Arial"/>
              </a:rPr>
              <a:t>nations  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conference on trade and development) </a:t>
            </a:r>
            <a:r>
              <a:rPr sz="2200" spc="-5" dirty="0">
                <a:latin typeface="Arial"/>
                <a:cs typeface="Arial"/>
              </a:rPr>
              <a:t>in</a:t>
            </a:r>
            <a:r>
              <a:rPr sz="2200" spc="1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1964</a:t>
            </a:r>
            <a:endParaRPr sz="2200">
              <a:latin typeface="Arial"/>
              <a:cs typeface="Arial"/>
            </a:endParaRPr>
          </a:p>
          <a:p>
            <a:pPr marL="295910" marR="5080" indent="-283845" algn="just">
              <a:lnSpc>
                <a:spcPct val="150000"/>
              </a:lnSpc>
              <a:spcBef>
                <a:spcPts val="600"/>
              </a:spcBef>
              <a:buClr>
                <a:srgbClr val="3891A7"/>
              </a:buClr>
              <a:buSzPct val="79545"/>
              <a:buChar char=""/>
              <a:tabLst>
                <a:tab pos="296545" algn="l"/>
              </a:tabLst>
            </a:pPr>
            <a:r>
              <a:rPr sz="2200" spc="-5" dirty="0">
                <a:latin typeface="Arial"/>
                <a:cs typeface="Arial"/>
              </a:rPr>
              <a:t>And finally </a:t>
            </a:r>
            <a:r>
              <a:rPr sz="2200" spc="-10" dirty="0">
                <a:latin typeface="Arial"/>
                <a:cs typeface="Arial"/>
              </a:rPr>
              <a:t>In </a:t>
            </a:r>
            <a:r>
              <a:rPr sz="2200" spc="-5" dirty="0">
                <a:latin typeface="Arial"/>
                <a:cs typeface="Arial"/>
              </a:rPr>
              <a:t>Uruguay </a:t>
            </a:r>
            <a:r>
              <a:rPr sz="2200" dirty="0">
                <a:latin typeface="Arial"/>
                <a:cs typeface="Arial"/>
              </a:rPr>
              <a:t>round </a:t>
            </a:r>
            <a:r>
              <a:rPr sz="2200" spc="-5" dirty="0">
                <a:latin typeface="Arial"/>
                <a:cs typeface="Arial"/>
              </a:rPr>
              <a:t>negotiations, </a:t>
            </a:r>
            <a:r>
              <a:rPr sz="2200" spc="-15" dirty="0">
                <a:latin typeface="Arial"/>
                <a:cs typeface="Arial"/>
              </a:rPr>
              <a:t>WTO </a:t>
            </a:r>
            <a:r>
              <a:rPr sz="2200" spc="-5" dirty="0">
                <a:latin typeface="Arial"/>
                <a:cs typeface="Arial"/>
              </a:rPr>
              <a:t>setup </a:t>
            </a:r>
            <a:r>
              <a:rPr sz="2200" spc="-155" dirty="0">
                <a:latin typeface="Arial"/>
                <a:cs typeface="Arial"/>
              </a:rPr>
              <a:t>on  </a:t>
            </a:r>
            <a:r>
              <a:rPr sz="2200" spc="-5" dirty="0">
                <a:latin typeface="Arial"/>
                <a:cs typeface="Arial"/>
              </a:rPr>
              <a:t>1995 based in </a:t>
            </a:r>
            <a:r>
              <a:rPr sz="2200" spc="-5" dirty="0">
                <a:solidFill>
                  <a:srgbClr val="C00000"/>
                </a:solidFill>
                <a:latin typeface="Arial"/>
                <a:cs typeface="Arial"/>
              </a:rPr>
              <a:t>Geneva,</a:t>
            </a:r>
            <a:r>
              <a:rPr sz="2200" spc="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Arial"/>
                <a:cs typeface="Arial"/>
              </a:rPr>
              <a:t>Switzerland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8576" y="64007"/>
            <a:ext cx="5300472" cy="1220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50416" y="216154"/>
            <a:ext cx="459803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5" dirty="0"/>
              <a:t>Objectives of</a:t>
            </a:r>
            <a:r>
              <a:rPr sz="4300" spc="-45" dirty="0"/>
              <a:t> </a:t>
            </a:r>
            <a:r>
              <a:rPr sz="4300" spc="-25" dirty="0"/>
              <a:t>WTO</a:t>
            </a:r>
            <a:endParaRPr sz="4300"/>
          </a:p>
        </p:txBody>
      </p:sp>
      <p:sp>
        <p:nvSpPr>
          <p:cNvPr id="5" name="object 5"/>
          <p:cNvSpPr txBox="1"/>
          <p:nvPr/>
        </p:nvSpPr>
        <p:spPr>
          <a:xfrm>
            <a:off x="8787130" y="6551583"/>
            <a:ext cx="110489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solidFill>
                  <a:srgbClr val="B5A787"/>
                </a:solidFill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16125" y="6619295"/>
            <a:ext cx="406844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0"/>
              </a:lnSpc>
            </a:pPr>
            <a:r>
              <a:rPr sz="2500" spc="-5" dirty="0">
                <a:latin typeface="Arial"/>
                <a:cs typeface="Arial"/>
              </a:rPr>
              <a:t>environment can go</a:t>
            </a:r>
            <a:r>
              <a:rPr sz="2500" spc="2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together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2712" y="1216279"/>
            <a:ext cx="7477759" cy="5207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2000" spc="-520" dirty="0">
                <a:solidFill>
                  <a:srgbClr val="3891A7"/>
                </a:solidFill>
                <a:latin typeface="Arial"/>
                <a:cs typeface="Arial"/>
              </a:rPr>
              <a:t> </a:t>
            </a:r>
            <a:r>
              <a:rPr sz="2500" spc="-5" dirty="0">
                <a:latin typeface="Arial"/>
                <a:cs typeface="Arial"/>
              </a:rPr>
              <a:t>The </a:t>
            </a:r>
            <a:r>
              <a:rPr sz="2500" spc="-25" dirty="0">
                <a:latin typeface="Arial"/>
                <a:cs typeface="Arial"/>
              </a:rPr>
              <a:t>WTO </a:t>
            </a:r>
            <a:r>
              <a:rPr sz="2500" spc="-5" dirty="0">
                <a:latin typeface="Arial"/>
                <a:cs typeface="Arial"/>
              </a:rPr>
              <a:t>reiterates the objectives of</a:t>
            </a:r>
            <a:r>
              <a:rPr sz="2500" spc="90" dirty="0">
                <a:latin typeface="Arial"/>
                <a:cs typeface="Arial"/>
              </a:rPr>
              <a:t> </a:t>
            </a:r>
            <a:r>
              <a:rPr sz="2500" spc="-50" dirty="0">
                <a:latin typeface="Arial"/>
                <a:cs typeface="Arial"/>
              </a:rPr>
              <a:t>GATT</a:t>
            </a:r>
            <a:endParaRPr sz="2500">
              <a:latin typeface="Arial"/>
              <a:cs typeface="Arial"/>
            </a:endParaRPr>
          </a:p>
          <a:p>
            <a:pPr marL="295910" marR="5080" indent="-283845" algn="just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AutoNum type="arabicPeriod"/>
              <a:tabLst>
                <a:tab pos="444500" algn="l"/>
              </a:tabLst>
            </a:pPr>
            <a:r>
              <a:rPr sz="2500" dirty="0">
                <a:solidFill>
                  <a:srgbClr val="C00000"/>
                </a:solidFill>
                <a:latin typeface="Arial"/>
                <a:cs typeface="Arial"/>
              </a:rPr>
              <a:t>Promote </a:t>
            </a:r>
            <a:r>
              <a:rPr sz="2500" spc="-5" dirty="0">
                <a:solidFill>
                  <a:srgbClr val="C00000"/>
                </a:solidFill>
                <a:latin typeface="Arial"/>
                <a:cs typeface="Arial"/>
              </a:rPr>
              <a:t>trade </a:t>
            </a:r>
            <a:r>
              <a:rPr sz="2500" dirty="0">
                <a:solidFill>
                  <a:srgbClr val="C00000"/>
                </a:solidFill>
                <a:latin typeface="Arial"/>
                <a:cs typeface="Arial"/>
              </a:rPr>
              <a:t>flows </a:t>
            </a:r>
            <a:r>
              <a:rPr sz="2500" spc="-5" dirty="0">
                <a:latin typeface="Arial"/>
                <a:cs typeface="Arial"/>
              </a:rPr>
              <a:t>by encouraging nations to  adopt nondiscriminatory and predictable </a:t>
            </a:r>
            <a:r>
              <a:rPr sz="2500" dirty="0">
                <a:latin typeface="Arial"/>
                <a:cs typeface="Arial"/>
              </a:rPr>
              <a:t>trade  </a:t>
            </a:r>
            <a:r>
              <a:rPr sz="2500" spc="-5" dirty="0">
                <a:latin typeface="Arial"/>
                <a:cs typeface="Arial"/>
              </a:rPr>
              <a:t>policies</a:t>
            </a:r>
            <a:endParaRPr sz="2500">
              <a:latin typeface="Arial"/>
              <a:cs typeface="Arial"/>
            </a:endParaRPr>
          </a:p>
          <a:p>
            <a:pPr marL="295910" marR="6985" indent="-283845" algn="just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AutoNum type="arabicPeriod"/>
              <a:tabLst>
                <a:tab pos="377190" algn="l"/>
              </a:tabLst>
            </a:pPr>
            <a:r>
              <a:rPr sz="2500" spc="-5" dirty="0">
                <a:solidFill>
                  <a:srgbClr val="C00000"/>
                </a:solidFill>
                <a:latin typeface="Arial"/>
                <a:cs typeface="Arial"/>
              </a:rPr>
              <a:t>Raising standard </a:t>
            </a:r>
            <a:r>
              <a:rPr sz="2500" spc="-10" dirty="0">
                <a:solidFill>
                  <a:srgbClr val="C00000"/>
                </a:solidFill>
                <a:latin typeface="Arial"/>
                <a:cs typeface="Arial"/>
              </a:rPr>
              <a:t>of </a:t>
            </a:r>
            <a:r>
              <a:rPr sz="2500" spc="-5" dirty="0">
                <a:solidFill>
                  <a:srgbClr val="C00000"/>
                </a:solidFill>
                <a:latin typeface="Arial"/>
                <a:cs typeface="Arial"/>
              </a:rPr>
              <a:t>living and incomes</a:t>
            </a:r>
            <a:r>
              <a:rPr sz="2500" spc="-5" dirty="0">
                <a:latin typeface="Arial"/>
                <a:cs typeface="Arial"/>
              </a:rPr>
              <a:t>, promoting  full employment, expanding production </a:t>
            </a:r>
            <a:r>
              <a:rPr sz="2500" spc="-10" dirty="0">
                <a:latin typeface="Arial"/>
                <a:cs typeface="Arial"/>
              </a:rPr>
              <a:t>and </a:t>
            </a:r>
            <a:r>
              <a:rPr sz="2500" spc="-5" dirty="0">
                <a:latin typeface="Arial"/>
                <a:cs typeface="Arial"/>
              </a:rPr>
              <a:t>trade  and optimum utilization of </a:t>
            </a:r>
            <a:r>
              <a:rPr sz="2500" spc="-15" dirty="0">
                <a:latin typeface="Arial"/>
                <a:cs typeface="Arial"/>
              </a:rPr>
              <a:t>world’s</a:t>
            </a:r>
            <a:r>
              <a:rPr sz="2500" spc="4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resources</a:t>
            </a:r>
            <a:endParaRPr sz="2500">
              <a:latin typeface="Arial"/>
              <a:cs typeface="Arial"/>
            </a:endParaRPr>
          </a:p>
          <a:p>
            <a:pPr marL="295910" marR="5080" indent="-283845" algn="just">
              <a:lnSpc>
                <a:spcPct val="150100"/>
              </a:lnSpc>
              <a:spcBef>
                <a:spcPts val="595"/>
              </a:spcBef>
              <a:buClr>
                <a:srgbClr val="000000"/>
              </a:buClr>
              <a:buAutoNum type="arabicPeriod"/>
              <a:tabLst>
                <a:tab pos="538480" algn="l"/>
              </a:tabLst>
            </a:pPr>
            <a:r>
              <a:rPr sz="2500" dirty="0">
                <a:solidFill>
                  <a:srgbClr val="C00000"/>
                </a:solidFill>
                <a:latin typeface="Arial"/>
                <a:cs typeface="Arial"/>
              </a:rPr>
              <a:t>Introduce </a:t>
            </a:r>
            <a:r>
              <a:rPr sz="2500" spc="-5" dirty="0">
                <a:solidFill>
                  <a:srgbClr val="C00000"/>
                </a:solidFill>
                <a:latin typeface="Arial"/>
                <a:cs typeface="Arial"/>
              </a:rPr>
              <a:t>sustainable development-a </a:t>
            </a:r>
            <a:r>
              <a:rPr sz="2500" spc="-5" dirty="0">
                <a:latin typeface="Arial"/>
                <a:cs typeface="Arial"/>
              </a:rPr>
              <a:t>concept  which envisages that development</a:t>
            </a:r>
            <a:r>
              <a:rPr sz="2500" spc="3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and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62811" y="338327"/>
            <a:ext cx="2729865" cy="1221105"/>
            <a:chOff x="1162811" y="338327"/>
            <a:chExt cx="2729865" cy="1221105"/>
          </a:xfrm>
        </p:grpSpPr>
        <p:sp>
          <p:nvSpPr>
            <p:cNvPr id="3" name="object 3"/>
            <p:cNvSpPr/>
            <p:nvPr/>
          </p:nvSpPr>
          <p:spPr>
            <a:xfrm>
              <a:off x="1162811" y="338327"/>
              <a:ext cx="2183891" cy="12207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618231" y="338327"/>
              <a:ext cx="1274064" cy="12207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14602" y="490854"/>
            <a:ext cx="202692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5" dirty="0"/>
              <a:t>Cont</a:t>
            </a:r>
            <a:r>
              <a:rPr sz="4300" spc="-10" dirty="0"/>
              <a:t>d</a:t>
            </a:r>
            <a:r>
              <a:rPr sz="4300" spc="-5" dirty="0"/>
              <a:t>…</a:t>
            </a:r>
            <a:endParaRPr sz="4300"/>
          </a:p>
        </p:txBody>
      </p:sp>
      <p:sp>
        <p:nvSpPr>
          <p:cNvPr id="7" name="object 7"/>
          <p:cNvSpPr txBox="1"/>
          <p:nvPr/>
        </p:nvSpPr>
        <p:spPr>
          <a:xfrm>
            <a:off x="8787130" y="6551583"/>
            <a:ext cx="110489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solidFill>
                  <a:srgbClr val="B5A787"/>
                </a:solidFill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04289" y="1683461"/>
            <a:ext cx="7552690" cy="444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8015" indent="-615950" algn="just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AutoNum type="arabicPeriod" startAt="4"/>
              <a:tabLst>
                <a:tab pos="628650" algn="l"/>
              </a:tabLst>
            </a:pPr>
            <a:r>
              <a:rPr sz="3000" spc="-60" dirty="0">
                <a:solidFill>
                  <a:srgbClr val="C00000"/>
                </a:solidFill>
                <a:latin typeface="Arial"/>
                <a:cs typeface="Arial"/>
              </a:rPr>
              <a:t>Taking 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positive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steps </a:t>
            </a:r>
            <a:r>
              <a:rPr sz="3000" spc="-5" dirty="0">
                <a:latin typeface="Arial"/>
                <a:cs typeface="Arial"/>
              </a:rPr>
              <a:t>to </a:t>
            </a:r>
            <a:r>
              <a:rPr sz="3000" dirty="0">
                <a:latin typeface="Arial"/>
                <a:cs typeface="Arial"/>
              </a:rPr>
              <a:t>ensure</a:t>
            </a:r>
            <a:r>
              <a:rPr sz="3000" spc="204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that</a:t>
            </a:r>
            <a:endParaRPr sz="3000">
              <a:latin typeface="Arial"/>
              <a:cs typeface="Arial"/>
            </a:endParaRPr>
          </a:p>
          <a:p>
            <a:pPr marL="295910" marR="5080" algn="just">
              <a:lnSpc>
                <a:spcPct val="170000"/>
              </a:lnSpc>
              <a:spcBef>
                <a:spcPts val="5"/>
              </a:spcBef>
            </a:pP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developing countries</a:t>
            </a:r>
            <a:r>
              <a:rPr sz="3000" spc="-5" dirty="0">
                <a:latin typeface="Arial"/>
                <a:cs typeface="Arial"/>
              </a:rPr>
              <a:t>, especially </a:t>
            </a:r>
            <a:r>
              <a:rPr sz="3000" dirty="0">
                <a:latin typeface="Arial"/>
                <a:cs typeface="Arial"/>
              </a:rPr>
              <a:t>the </a:t>
            </a:r>
            <a:r>
              <a:rPr sz="3000" spc="-5" dirty="0">
                <a:latin typeface="Arial"/>
                <a:cs typeface="Arial"/>
              </a:rPr>
              <a:t>least  </a:t>
            </a:r>
            <a:r>
              <a:rPr sz="3000" spc="-10" dirty="0">
                <a:latin typeface="Arial"/>
                <a:cs typeface="Arial"/>
              </a:rPr>
              <a:t>developed </a:t>
            </a:r>
            <a:r>
              <a:rPr sz="3000" spc="-5" dirty="0">
                <a:latin typeface="Arial"/>
                <a:cs typeface="Arial"/>
              </a:rPr>
              <a:t>ones, </a:t>
            </a:r>
            <a:r>
              <a:rPr sz="3000" dirty="0">
                <a:latin typeface="Arial"/>
                <a:cs typeface="Arial"/>
              </a:rPr>
              <a:t>secure a </a:t>
            </a:r>
            <a:r>
              <a:rPr sz="3000" spc="-5" dirty="0">
                <a:latin typeface="Arial"/>
                <a:cs typeface="Arial"/>
              </a:rPr>
              <a:t>better </a:t>
            </a:r>
            <a:r>
              <a:rPr sz="3000" dirty="0">
                <a:latin typeface="Arial"/>
                <a:cs typeface="Arial"/>
              </a:rPr>
              <a:t>share </a:t>
            </a:r>
            <a:r>
              <a:rPr sz="3000" spc="-5" dirty="0">
                <a:latin typeface="Arial"/>
                <a:cs typeface="Arial"/>
              </a:rPr>
              <a:t>of  growth </a:t>
            </a:r>
            <a:r>
              <a:rPr sz="3000" dirty="0">
                <a:latin typeface="Arial"/>
                <a:cs typeface="Arial"/>
              </a:rPr>
              <a:t>in </a:t>
            </a:r>
            <a:r>
              <a:rPr sz="3000" spc="-5" dirty="0">
                <a:latin typeface="Arial"/>
                <a:cs typeface="Arial"/>
              </a:rPr>
              <a:t>world</a:t>
            </a:r>
            <a:r>
              <a:rPr sz="3000" spc="-3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trade</a:t>
            </a:r>
            <a:endParaRPr sz="3000">
              <a:latin typeface="Arial"/>
              <a:cs typeface="Arial"/>
            </a:endParaRPr>
          </a:p>
          <a:p>
            <a:pPr marL="295910" marR="6350" indent="-283845" algn="just">
              <a:lnSpc>
                <a:spcPct val="170100"/>
              </a:lnSpc>
              <a:spcBef>
                <a:spcPts val="595"/>
              </a:spcBef>
              <a:buAutoNum type="arabicPeriod" startAt="5"/>
              <a:tabLst>
                <a:tab pos="514350" algn="l"/>
              </a:tabLst>
            </a:pPr>
            <a:r>
              <a:rPr sz="3000" dirty="0">
                <a:latin typeface="Arial"/>
                <a:cs typeface="Arial"/>
              </a:rPr>
              <a:t>Establish </a:t>
            </a:r>
            <a:r>
              <a:rPr sz="3000" spc="-5" dirty="0">
                <a:latin typeface="Arial"/>
                <a:cs typeface="Arial"/>
              </a:rPr>
              <a:t>procedures </a:t>
            </a:r>
            <a:r>
              <a:rPr sz="3000" dirty="0">
                <a:latin typeface="Arial"/>
                <a:cs typeface="Arial"/>
              </a:rPr>
              <a:t>for 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resolving trade  disputes among</a:t>
            </a:r>
            <a:r>
              <a:rPr sz="3000" spc="-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members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1832" y="64007"/>
            <a:ext cx="5519928" cy="1220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07937" y="0"/>
          <a:ext cx="8715375" cy="68579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7565"/>
                <a:gridCol w="234315"/>
                <a:gridCol w="1642745"/>
                <a:gridCol w="4714875"/>
                <a:gridCol w="1285875"/>
              </a:tblGrid>
              <a:tr h="10001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762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  <a:spcBef>
                          <a:spcPts val="1795"/>
                        </a:spcBef>
                      </a:pPr>
                      <a:r>
                        <a:rPr sz="4300" spc="-5" dirty="0">
                          <a:solidFill>
                            <a:srgbClr val="562213"/>
                          </a:solidFill>
                          <a:latin typeface="Arial"/>
                          <a:cs typeface="Arial"/>
                        </a:rPr>
                        <a:t>Negotiation</a:t>
                      </a:r>
                      <a:r>
                        <a:rPr sz="4300" spc="-10" dirty="0">
                          <a:solidFill>
                            <a:srgbClr val="56221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4300" spc="-5" dirty="0">
                          <a:solidFill>
                            <a:srgbClr val="562213"/>
                          </a:solidFill>
                          <a:latin typeface="Arial"/>
                          <a:cs typeface="Arial"/>
                        </a:rPr>
                        <a:t>Rounds</a:t>
                      </a:r>
                      <a:endParaRPr sz="4300">
                        <a:latin typeface="Arial"/>
                        <a:cs typeface="Arial"/>
                      </a:endParaRPr>
                    </a:p>
                  </a:txBody>
                  <a:tcPr marL="0" marR="0" marT="227965" marB="0">
                    <a:lnL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716026">
                <a:tc gridSpan="2">
                  <a:txBody>
                    <a:bodyPr/>
                    <a:lstStyle/>
                    <a:p>
                      <a:pPr marL="2882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Date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9405" marR="311150" indent="1917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Name 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(Roun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Outcome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marL="129539" marR="118745" indent="1905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No.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of  cou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tries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</a:tr>
              <a:tr h="640079">
                <a:tc gridSpan="2">
                  <a:txBody>
                    <a:bodyPr/>
                    <a:lstStyle/>
                    <a:p>
                      <a:pPr marL="2819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1947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C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Geneva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round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CE0"/>
                    </a:solidFill>
                  </a:tcPr>
                </a:tc>
                <a:tc>
                  <a:txBody>
                    <a:bodyPr/>
                    <a:lstStyle/>
                    <a:p>
                      <a:pPr marL="1793239" marR="135890" indent="-16510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45,000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tariff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concession representing half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of 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world</a:t>
                      </a:r>
                      <a:r>
                        <a:rPr sz="18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trade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CE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23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CE0"/>
                    </a:solidFill>
                  </a:tcPr>
                </a:tc>
              </a:tr>
              <a:tr h="365760">
                <a:tc gridSpan="2">
                  <a:txBody>
                    <a:bodyPr/>
                    <a:lstStyle/>
                    <a:p>
                      <a:pPr marL="2819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1949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Annecy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round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DF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Modest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tariff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reduction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DF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DF0"/>
                    </a:solidFill>
                  </a:tcPr>
                </a:tc>
              </a:tr>
              <a:tr h="640080">
                <a:tc gridSpan="2"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1950-51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C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9590" marR="405765" indent="-11303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9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y 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round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CE0"/>
                    </a:solidFill>
                  </a:tcPr>
                </a:tc>
                <a:tc>
                  <a:txBody>
                    <a:bodyPr/>
                    <a:lstStyle/>
                    <a:p>
                      <a:pPr marL="2124075" marR="243204" indent="-187198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25%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tariff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reductions in relation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1948  level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CE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38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CE0"/>
                    </a:solidFill>
                  </a:tcPr>
                </a:tc>
              </a:tr>
              <a:tr h="409193">
                <a:tc gridSpan="2"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1955-56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Geneva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round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DF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Modest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tariff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reduction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DF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26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DF0"/>
                    </a:solidFill>
                  </a:tcPr>
                </a:tc>
              </a:tr>
              <a:tr h="365760">
                <a:tc gridSpan="2"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1961-62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C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Dillon round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CE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Modest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tariff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reduction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CE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26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CE0"/>
                    </a:solidFill>
                  </a:tcPr>
                </a:tc>
              </a:tr>
              <a:tr h="914400">
                <a:tc gridSpan="2"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1963-67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9590" marR="362585" indent="-1574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y 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round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DF0"/>
                    </a:solidFill>
                  </a:tcPr>
                </a:tc>
                <a:tc>
                  <a:txBody>
                    <a:bodyPr/>
                    <a:lstStyle/>
                    <a:p>
                      <a:pPr marL="325120" marR="31369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Average tariff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reduction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35 % Industry  prdt, modest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Agriculture prdt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and 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antidumping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code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DF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62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DF0"/>
                    </a:solidFill>
                  </a:tcPr>
                </a:tc>
              </a:tr>
              <a:tr h="640118">
                <a:tc gridSpan="2"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1973-79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C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45" dirty="0">
                          <a:latin typeface="Arial"/>
                          <a:cs typeface="Arial"/>
                        </a:rPr>
                        <a:t>Tokyo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round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CE0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Average tariff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reduction of 34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%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Industry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6350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prdt, Non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tariff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trade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barrier</a:t>
                      </a:r>
                      <a:r>
                        <a:rPr sz="18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code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CE0"/>
                    </a:solidFill>
                  </a:tcPr>
                </a:tc>
                <a:tc>
                  <a:txBody>
                    <a:bodyPr/>
                    <a:lstStyle/>
                    <a:p>
                      <a:pPr marL="4540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CE0"/>
                    </a:solidFill>
                  </a:tcPr>
                </a:tc>
              </a:tr>
              <a:tr h="640079">
                <a:tc gridSpan="2"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1986-94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9590" marR="380365" indent="-13716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Ur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ay 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round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DF0"/>
                    </a:solidFill>
                  </a:tcPr>
                </a:tc>
                <a:tc>
                  <a:txBody>
                    <a:bodyPr/>
                    <a:lstStyle/>
                    <a:p>
                      <a:pPr marL="257175" marR="177165" indent="-673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30" dirty="0">
                          <a:latin typeface="Arial"/>
                          <a:cs typeface="Arial"/>
                        </a:rPr>
                        <a:t>Tariffs,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non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tariff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measures,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rules,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services,  IPR,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dispute settlement, Creation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WTO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DF0"/>
                    </a:solidFill>
                  </a:tcPr>
                </a:tc>
                <a:tc>
                  <a:txBody>
                    <a:bodyPr/>
                    <a:lstStyle/>
                    <a:p>
                      <a:pPr marL="4540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123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DF0"/>
                    </a:solidFill>
                  </a:tcPr>
                </a:tc>
              </a:tr>
              <a:tr h="526374">
                <a:tc gridSpan="2">
                  <a:txBody>
                    <a:bodyPr/>
                    <a:lstStyle/>
                    <a:p>
                      <a:pPr marL="2819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2001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CEDC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Doha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round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CEDCE0"/>
                    </a:solidFill>
                  </a:tcPr>
                </a:tc>
                <a:tc>
                  <a:txBody>
                    <a:bodyPr/>
                    <a:lstStyle/>
                    <a:p>
                      <a:pPr marL="3206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35" dirty="0">
                          <a:latin typeface="Arial"/>
                          <a:cs typeface="Arial"/>
                        </a:rPr>
                        <a:t>Tariffs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on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goods, non-agricultural</a:t>
                      </a:r>
                      <a:r>
                        <a:rPr sz="1800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market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327025">
                        <a:lnSpc>
                          <a:spcPts val="156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access,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trade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facilitation and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negotiation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CEDCE0"/>
                    </a:solidFill>
                  </a:tcPr>
                </a:tc>
                <a:tc>
                  <a:txBody>
                    <a:bodyPr/>
                    <a:lstStyle/>
                    <a:p>
                      <a:pPr marL="454025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pos="1155700" algn="l"/>
                        </a:tabLst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150	</a:t>
                      </a:r>
                      <a:r>
                        <a:rPr sz="1800" spc="-7" baseline="-37037" dirty="0">
                          <a:solidFill>
                            <a:srgbClr val="B5A787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 baseline="-37037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CEDCE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1752</Words>
  <Application>Microsoft Office PowerPoint</Application>
  <PresentationFormat>On-screen Show (4:3)</PresentationFormat>
  <Paragraphs>354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International Business  Management</vt:lpstr>
      <vt:lpstr>Slide 2</vt:lpstr>
      <vt:lpstr>Promotion of global business</vt:lpstr>
      <vt:lpstr>Slide 4</vt:lpstr>
      <vt:lpstr>WTO – World Trade  Organization</vt:lpstr>
      <vt:lpstr>Origin of WTO</vt:lpstr>
      <vt:lpstr>Objectives of WTO</vt:lpstr>
      <vt:lpstr>Contd…</vt:lpstr>
      <vt:lpstr>Slide 9</vt:lpstr>
      <vt:lpstr>Functions of WTO</vt:lpstr>
      <vt:lpstr>GATT and WTO</vt:lpstr>
      <vt:lpstr>The WTO structure</vt:lpstr>
      <vt:lpstr>Principles of WTO</vt:lpstr>
      <vt:lpstr>Key subjects in WTO</vt:lpstr>
      <vt:lpstr>Uruguay and Doha rounds of  negotiations and agreements</vt:lpstr>
      <vt:lpstr>Challenges for global  businesses</vt:lpstr>
      <vt:lpstr>Overview of trade theory</vt:lpstr>
      <vt:lpstr>Trade theories</vt:lpstr>
      <vt:lpstr>Mercantilism</vt:lpstr>
      <vt:lpstr>Comparative theory</vt:lpstr>
      <vt:lpstr> Ricardo’s theory implies that  comparative advantage rather than  absolute advantage is responsible for</vt:lpstr>
      <vt:lpstr>Heckscher-Ohlin Model (H-O  model)</vt:lpstr>
      <vt:lpstr>2*2*2 Model</vt:lpstr>
      <vt:lpstr>FDI – Foreign Direct  Investment</vt:lpstr>
      <vt:lpstr>Factors influencing FDI</vt:lpstr>
      <vt:lpstr>FDI policy initiatives</vt:lpstr>
      <vt:lpstr>Slide 27</vt:lpstr>
      <vt:lpstr>Slide 28</vt:lpstr>
      <vt:lpstr>RTB – Regional trade blocks</vt:lpstr>
      <vt:lpstr>Characteristics of RTB</vt:lpstr>
      <vt:lpstr>Types of Regional Trade  Blocks</vt:lpstr>
      <vt:lpstr>Major regional trade  blocks/groups</vt:lpstr>
      <vt:lpstr>Slide 33</vt:lpstr>
      <vt:lpstr>Slide 34</vt:lpstr>
      <vt:lpstr>Advantages and disadvantages  of RTBs</vt:lpstr>
      <vt:lpstr>Exam point of view</vt:lpstr>
      <vt:lpstr>Slide 37</vt:lpstr>
      <vt:lpstr>Part-B</vt:lpstr>
      <vt:lpstr>Slide 39</vt:lpstr>
      <vt:lpstr>  Explain the role of WTO in multilateral trade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Business  Management</dc:title>
  <dc:creator>PC-2</dc:creator>
  <cp:lastModifiedBy>PC-2</cp:lastModifiedBy>
  <cp:revision>2</cp:revision>
  <dcterms:created xsi:type="dcterms:W3CDTF">2020-04-14T14:04:55Z</dcterms:created>
  <dcterms:modified xsi:type="dcterms:W3CDTF">2020-04-14T14:23:56Z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2016-05-18T00:00:00Z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2020-04-14T00:00:00Z</vt:filetime>
  </property>
</Properties>
</file>