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275" y="5944933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525" y="21310"/>
                </a:moveTo>
                <a:lnTo>
                  <a:pt x="3636702" y="913064"/>
                </a:lnTo>
                <a:lnTo>
                  <a:pt x="4897406" y="913064"/>
                </a:lnTo>
                <a:lnTo>
                  <a:pt x="85525" y="21310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60"/>
                </a:lnTo>
                <a:lnTo>
                  <a:pt x="85525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5711" y="5939015"/>
            <a:ext cx="3651885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74" y="918983"/>
                </a:lnTo>
                <a:lnTo>
                  <a:pt x="3651888" y="9189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84015"/>
            <a:ext cx="3372797" cy="1073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00150" y="438150"/>
            <a:ext cx="6743700" cy="514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02088" y="1387207"/>
            <a:ext cx="2681510" cy="1636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276856" y="1859280"/>
            <a:ext cx="1333499" cy="559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35125" y="1397635"/>
            <a:ext cx="2615692" cy="1569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275" y="5944933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525" y="21310"/>
                </a:moveTo>
                <a:lnTo>
                  <a:pt x="3636702" y="913064"/>
                </a:lnTo>
                <a:lnTo>
                  <a:pt x="4897406" y="913064"/>
                </a:lnTo>
                <a:lnTo>
                  <a:pt x="85525" y="21310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60"/>
                </a:lnTo>
                <a:lnTo>
                  <a:pt x="85525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5711" y="5939015"/>
            <a:ext cx="3651885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74" y="918983"/>
                </a:lnTo>
                <a:lnTo>
                  <a:pt x="3651888" y="9189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84015"/>
            <a:ext cx="3372797" cy="10739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6071" y="1502410"/>
            <a:ext cx="7991856" cy="3064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1895220"/>
            <a:ext cx="7608570" cy="4051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9144000" cy="1905000"/>
            <a:chOff x="0" y="4953000"/>
            <a:chExt cx="9144000" cy="1905000"/>
          </a:xfrm>
        </p:grpSpPr>
        <p:sp>
          <p:nvSpPr>
            <p:cNvPr id="3" name="object 3"/>
            <p:cNvSpPr/>
            <p:nvPr/>
          </p:nvSpPr>
          <p:spPr>
            <a:xfrm>
              <a:off x="1687576" y="4953000"/>
              <a:ext cx="7456805" cy="488315"/>
            </a:xfrm>
            <a:custGeom>
              <a:avLst/>
              <a:gdLst/>
              <a:ahLst/>
              <a:cxnLst/>
              <a:rect l="l" t="t" r="r" b="b"/>
              <a:pathLst>
                <a:path w="7456805" h="488314">
                  <a:moveTo>
                    <a:pt x="7456424" y="0"/>
                  </a:moveTo>
                  <a:lnTo>
                    <a:pt x="0" y="289941"/>
                  </a:lnTo>
                  <a:lnTo>
                    <a:pt x="7456424" y="488188"/>
                  </a:lnTo>
                  <a:lnTo>
                    <a:pt x="7456424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347" y="5237734"/>
              <a:ext cx="9032875" cy="788670"/>
            </a:xfrm>
            <a:custGeom>
              <a:avLst/>
              <a:gdLst/>
              <a:ahLst/>
              <a:cxnLst/>
              <a:rect l="l" t="t" r="r" b="b"/>
              <a:pathLst>
                <a:path w="9032875" h="788670">
                  <a:moveTo>
                    <a:pt x="9032652" y="0"/>
                  </a:moveTo>
                  <a:lnTo>
                    <a:pt x="0" y="0"/>
                  </a:lnTo>
                  <a:lnTo>
                    <a:pt x="9032652" y="788669"/>
                  </a:lnTo>
                  <a:lnTo>
                    <a:pt x="9032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18"/>
              <a:ext cx="9144000" cy="185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1632"/>
              <a:ext cx="9144000" cy="8026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123950" y="628650"/>
            <a:ext cx="6877050" cy="400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254" rIns="0" bIns="0" rtlCol="0">
            <a:spAutoFit/>
          </a:bodyPr>
          <a:lstStyle/>
          <a:p>
            <a:pPr marL="2138045" marR="5080" indent="-1112520">
              <a:lnSpc>
                <a:spcPts val="3890"/>
              </a:lnSpc>
              <a:spcBef>
                <a:spcPts val="585"/>
              </a:spcBef>
            </a:pPr>
            <a:r>
              <a:rPr sz="36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Topic: </a:t>
            </a:r>
            <a:r>
              <a:rPr sz="3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3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political </a:t>
            </a:r>
            <a:r>
              <a:rPr sz="3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economy of  </a:t>
            </a:r>
            <a:r>
              <a:rPr sz="3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International</a:t>
            </a:r>
            <a:r>
              <a:rPr sz="3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Trade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50593"/>
            <a:ext cx="7905115" cy="31108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268605" algn="l"/>
                <a:tab pos="10433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-70" dirty="0">
                <a:latin typeface="Times New Roman"/>
                <a:cs typeface="Times New Roman"/>
              </a:rPr>
              <a:t>Two	</a:t>
            </a:r>
            <a:r>
              <a:rPr sz="2700" dirty="0">
                <a:latin typeface="Times New Roman"/>
                <a:cs typeface="Times New Roman"/>
              </a:rPr>
              <a:t>basic types of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quotas:</a:t>
            </a:r>
            <a:endParaRPr sz="2700">
              <a:latin typeface="Times New Roman"/>
              <a:cs typeface="Times New Roman"/>
            </a:endParaRPr>
          </a:p>
          <a:p>
            <a:pPr marL="268605" marR="869950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Absolute quotas </a:t>
            </a:r>
            <a:r>
              <a:rPr sz="2700" spc="-5" dirty="0">
                <a:latin typeface="Times New Roman"/>
                <a:cs typeface="Times New Roman"/>
              </a:rPr>
              <a:t>limit </a:t>
            </a:r>
            <a:r>
              <a:rPr sz="2700" dirty="0">
                <a:latin typeface="Times New Roman"/>
                <a:cs typeface="Times New Roman"/>
              </a:rPr>
              <a:t>the quantity of </a:t>
            </a:r>
            <a:r>
              <a:rPr sz="2700" spc="-5" dirty="0">
                <a:latin typeface="Times New Roman"/>
                <a:cs typeface="Times New Roman"/>
              </a:rPr>
              <a:t>imports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  specified level during a specified period of</a:t>
            </a:r>
            <a:r>
              <a:rPr sz="2700" spc="-14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time.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CA1BE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68605" marR="5080" indent="-256540" algn="just">
              <a:lnSpc>
                <a:spcPct val="100000"/>
              </a:lnSpc>
              <a:buClr>
                <a:srgbClr val="2CA1BE"/>
              </a:buClr>
              <a:buSzPct val="66666"/>
              <a:buFont typeface="Arial"/>
              <a:buChar char="•"/>
              <a:tabLst>
                <a:tab pos="269240" algn="l"/>
              </a:tabLst>
            </a:pPr>
            <a:r>
              <a:rPr sz="2700" spc="-25" dirty="0">
                <a:solidFill>
                  <a:srgbClr val="FF0000"/>
                </a:solidFill>
                <a:latin typeface="Times New Roman"/>
                <a:cs typeface="Times New Roman"/>
              </a:rPr>
              <a:t>Tariff-rate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quotas </a:t>
            </a:r>
            <a:r>
              <a:rPr sz="2700" dirty="0">
                <a:latin typeface="Times New Roman"/>
                <a:cs typeface="Times New Roman"/>
              </a:rPr>
              <a:t>allow a specified quantity of goods</a:t>
            </a:r>
            <a:r>
              <a:rPr sz="2700" spc="-10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  be </a:t>
            </a:r>
            <a:r>
              <a:rPr sz="2700" spc="-5" dirty="0">
                <a:latin typeface="Times New Roman"/>
                <a:cs typeface="Times New Roman"/>
              </a:rPr>
              <a:t>imported </a:t>
            </a:r>
            <a:r>
              <a:rPr sz="2700" dirty="0">
                <a:latin typeface="Times New Roman"/>
                <a:cs typeface="Times New Roman"/>
              </a:rPr>
              <a:t>at a reduced </a:t>
            </a:r>
            <a:r>
              <a:rPr sz="2700" spc="-10" dirty="0">
                <a:latin typeface="Times New Roman"/>
                <a:cs typeface="Times New Roman"/>
              </a:rPr>
              <a:t>tariff </a:t>
            </a:r>
            <a:r>
              <a:rPr sz="2700" dirty="0">
                <a:latin typeface="Times New Roman"/>
                <a:cs typeface="Times New Roman"/>
              </a:rPr>
              <a:t>rate during the specified  quota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period.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9468" y="1165605"/>
            <a:ext cx="8336915" cy="529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4508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VER: </a:t>
            </a:r>
            <a:r>
              <a:rPr sz="2400" dirty="0">
                <a:latin typeface="Times New Roman"/>
                <a:cs typeface="Times New Roman"/>
              </a:rPr>
              <a:t>quotas on trade </a:t>
            </a:r>
            <a:r>
              <a:rPr sz="2400" spc="-5" dirty="0">
                <a:latin typeface="Times New Roman"/>
                <a:cs typeface="Times New Roman"/>
              </a:rPr>
              <a:t>imposed </a:t>
            </a:r>
            <a:r>
              <a:rPr sz="2400" dirty="0">
                <a:latin typeface="Times New Roman"/>
                <a:cs typeface="Times New Roman"/>
              </a:rPr>
              <a:t>by the exporting </a:t>
            </a:r>
            <a:r>
              <a:rPr sz="2400" spc="-20" dirty="0">
                <a:latin typeface="Times New Roman"/>
                <a:cs typeface="Times New Roman"/>
              </a:rPr>
              <a:t>country,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typically  at the request of the </a:t>
            </a:r>
            <a:r>
              <a:rPr sz="2400" spc="-5" dirty="0">
                <a:latin typeface="Times New Roman"/>
                <a:cs typeface="Times New Roman"/>
              </a:rPr>
              <a:t>importing </a:t>
            </a:r>
            <a:r>
              <a:rPr sz="2400" spc="-170" dirty="0">
                <a:latin typeface="Times New Roman"/>
                <a:cs typeface="Times New Roman"/>
              </a:rPr>
              <a:t>country‟s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government.</a:t>
            </a:r>
            <a:endParaRPr sz="2400">
              <a:latin typeface="Times New Roman"/>
              <a:cs typeface="Times New Roman"/>
            </a:endParaRPr>
          </a:p>
          <a:p>
            <a:pPr marL="268605" marR="13144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400" spc="-20" dirty="0">
                <a:latin typeface="Times New Roman"/>
                <a:cs typeface="Times New Roman"/>
              </a:rPr>
              <a:t>Typically </a:t>
            </a:r>
            <a:r>
              <a:rPr sz="2400" spc="-5" dirty="0">
                <a:latin typeface="Times New Roman"/>
                <a:cs typeface="Times New Roman"/>
              </a:rPr>
              <a:t>VERs </a:t>
            </a:r>
            <a:r>
              <a:rPr sz="2400" dirty="0">
                <a:latin typeface="Times New Roman"/>
                <a:cs typeface="Times New Roman"/>
              </a:rPr>
              <a:t>arise when the import-competing industries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seek  </a:t>
            </a:r>
            <a:r>
              <a:rPr sz="2400" dirty="0">
                <a:latin typeface="Times New Roman"/>
                <a:cs typeface="Times New Roman"/>
              </a:rPr>
              <a:t>protection from a </a:t>
            </a:r>
            <a:r>
              <a:rPr sz="2400" spc="-10" dirty="0">
                <a:latin typeface="Times New Roman"/>
                <a:cs typeface="Times New Roman"/>
              </a:rPr>
              <a:t>surge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imports </a:t>
            </a:r>
            <a:r>
              <a:rPr sz="2400" dirty="0">
                <a:latin typeface="Times New Roman"/>
                <a:cs typeface="Times New Roman"/>
              </a:rPr>
              <a:t>from particular exporting  countries.</a:t>
            </a:r>
            <a:endParaRPr sz="2400">
              <a:latin typeface="Times New Roman"/>
              <a:cs typeface="Times New Roman"/>
            </a:endParaRPr>
          </a:p>
          <a:p>
            <a:pPr marL="268605" marR="114300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337185" algn="l"/>
                <a:tab pos="337820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VERs </a:t>
            </a:r>
            <a:r>
              <a:rPr sz="2400" dirty="0">
                <a:latin typeface="Times New Roman"/>
                <a:cs typeface="Times New Roman"/>
              </a:rPr>
              <a:t>are then </a:t>
            </a:r>
            <a:r>
              <a:rPr sz="2400" spc="-10" dirty="0">
                <a:latin typeface="Times New Roman"/>
                <a:cs typeface="Times New Roman"/>
              </a:rPr>
              <a:t>offered </a:t>
            </a:r>
            <a:r>
              <a:rPr sz="2400" dirty="0">
                <a:latin typeface="Times New Roman"/>
                <a:cs typeface="Times New Roman"/>
              </a:rPr>
              <a:t>by the exporter to appease the </a:t>
            </a:r>
            <a:r>
              <a:rPr sz="2400" spc="-5" dirty="0">
                <a:latin typeface="Times New Roman"/>
                <a:cs typeface="Times New Roman"/>
              </a:rPr>
              <a:t>importing  </a:t>
            </a:r>
            <a:r>
              <a:rPr sz="2400" dirty="0">
                <a:latin typeface="Times New Roman"/>
                <a:cs typeface="Times New Roman"/>
              </a:rPr>
              <a:t>country and to avoid the </a:t>
            </a:r>
            <a:r>
              <a:rPr sz="2400" spc="-10" dirty="0">
                <a:latin typeface="Times New Roman"/>
                <a:cs typeface="Times New Roman"/>
              </a:rPr>
              <a:t>effects </a:t>
            </a:r>
            <a:r>
              <a:rPr sz="2400" dirty="0">
                <a:latin typeface="Times New Roman"/>
                <a:cs typeface="Times New Roman"/>
              </a:rPr>
              <a:t>of possible trade restraints on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part of 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importer.</a:t>
            </a:r>
            <a:endParaRPr sz="2400">
              <a:latin typeface="Times New Roman"/>
              <a:cs typeface="Times New Roman"/>
            </a:endParaRPr>
          </a:p>
          <a:p>
            <a:pPr marL="268605" marR="514350" indent="-256540" algn="just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924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Ex: </a:t>
            </a:r>
            <a:r>
              <a:rPr sz="2400" dirty="0">
                <a:latin typeface="Times New Roman"/>
                <a:cs typeface="Times New Roman"/>
              </a:rPr>
              <a:t>one of the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spc="-5" dirty="0">
                <a:latin typeface="Times New Roman"/>
                <a:cs typeface="Times New Roman"/>
              </a:rPr>
              <a:t>famous examples is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limitation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75" dirty="0">
                <a:latin typeface="Times New Roman"/>
                <a:cs typeface="Times New Roman"/>
              </a:rPr>
              <a:t>auto  </a:t>
            </a:r>
            <a:r>
              <a:rPr sz="2400" dirty="0">
                <a:latin typeface="Times New Roman"/>
                <a:cs typeface="Times New Roman"/>
              </a:rPr>
              <a:t>exports to the United States enforced by Japanese </a:t>
            </a:r>
            <a:r>
              <a:rPr sz="2400" spc="-5" dirty="0">
                <a:latin typeface="Times New Roman"/>
                <a:cs typeface="Times New Roman"/>
              </a:rPr>
              <a:t>automobile  </a:t>
            </a:r>
            <a:r>
              <a:rPr sz="2400" dirty="0">
                <a:latin typeface="Times New Roman"/>
                <a:cs typeface="Times New Roman"/>
              </a:rPr>
              <a:t>producer 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1981.</a:t>
            </a:r>
            <a:endParaRPr sz="2400">
              <a:latin typeface="Times New Roman"/>
              <a:cs typeface="Times New Roman"/>
            </a:endParaRPr>
          </a:p>
          <a:p>
            <a:pPr marL="268605" marR="50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Foreign producers agree to </a:t>
            </a:r>
            <a:r>
              <a:rPr sz="2400" spc="-5" dirty="0">
                <a:latin typeface="Times New Roman"/>
                <a:cs typeface="Times New Roman"/>
              </a:rPr>
              <a:t>VERs </a:t>
            </a:r>
            <a:r>
              <a:rPr sz="2400" dirty="0">
                <a:latin typeface="Times New Roman"/>
                <a:cs typeface="Times New Roman"/>
              </a:rPr>
              <a:t>because they </a:t>
            </a:r>
            <a:r>
              <a:rPr sz="2400" spc="-5" dirty="0">
                <a:latin typeface="Times New Roman"/>
                <a:cs typeface="Times New Roman"/>
              </a:rPr>
              <a:t>fear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more  damaging </a:t>
            </a:r>
            <a:r>
              <a:rPr sz="2400" dirty="0">
                <a:latin typeface="Times New Roman"/>
                <a:cs typeface="Times New Roman"/>
              </a:rPr>
              <a:t>punitive </a:t>
            </a:r>
            <a:r>
              <a:rPr sz="2400" spc="-10" dirty="0">
                <a:latin typeface="Times New Roman"/>
                <a:cs typeface="Times New Roman"/>
              </a:rPr>
              <a:t>tariffs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import </a:t>
            </a:r>
            <a:r>
              <a:rPr sz="2400" dirty="0">
                <a:latin typeface="Times New Roman"/>
                <a:cs typeface="Times New Roman"/>
              </a:rPr>
              <a:t>quotas </a:t>
            </a:r>
            <a:r>
              <a:rPr sz="2400" spc="-5" dirty="0">
                <a:latin typeface="Times New Roman"/>
                <a:cs typeface="Times New Roman"/>
              </a:rPr>
              <a:t>might follow </a:t>
            </a:r>
            <a:r>
              <a:rPr sz="2400" dirty="0">
                <a:latin typeface="Times New Roman"/>
                <a:cs typeface="Times New Roman"/>
              </a:rPr>
              <a:t>if they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  not.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4475" y="400050"/>
            <a:ext cx="6096000" cy="51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2202002"/>
            <a:ext cx="7492365" cy="340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80"/>
              </a:lnSpc>
              <a:spcBef>
                <a:spcPts val="100"/>
              </a:spcBef>
            </a:pPr>
            <a:r>
              <a:rPr sz="2700" b="1" dirty="0">
                <a:latin typeface="Times New Roman"/>
                <a:cs typeface="Times New Roman"/>
              </a:rPr>
              <a:t>Benefits:</a:t>
            </a:r>
            <a:endParaRPr sz="2700">
              <a:latin typeface="Times New Roman"/>
              <a:cs typeface="Times New Roman"/>
            </a:endParaRPr>
          </a:p>
          <a:p>
            <a:pPr marL="12700" marR="509905">
              <a:lnSpc>
                <a:spcPts val="2920"/>
              </a:lnSpc>
              <a:spcBef>
                <a:spcPts val="204"/>
              </a:spcBef>
            </a:pPr>
            <a:r>
              <a:rPr sz="2700" dirty="0">
                <a:latin typeface="Times New Roman"/>
                <a:cs typeface="Times New Roman"/>
              </a:rPr>
              <a:t>1. Both imports quotas and </a:t>
            </a:r>
            <a:r>
              <a:rPr sz="2700" spc="-5" dirty="0">
                <a:latin typeface="Times New Roman"/>
                <a:cs typeface="Times New Roman"/>
              </a:rPr>
              <a:t>VERs benefit</a:t>
            </a:r>
            <a:r>
              <a:rPr sz="2700" spc="-13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domestic  </a:t>
            </a:r>
            <a:r>
              <a:rPr sz="2700" dirty="0">
                <a:latin typeface="Times New Roman"/>
                <a:cs typeface="Times New Roman"/>
              </a:rPr>
              <a:t>producers by limiting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competition.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5"/>
              </a:spcBef>
            </a:pPr>
            <a:r>
              <a:rPr sz="2700" b="1" spc="-5" dirty="0">
                <a:latin typeface="Times New Roman"/>
                <a:cs typeface="Times New Roman"/>
              </a:rPr>
              <a:t>Sufferers: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</a:pPr>
            <a:r>
              <a:rPr sz="2700" dirty="0">
                <a:latin typeface="Times New Roman"/>
                <a:cs typeface="Times New Roman"/>
              </a:rPr>
              <a:t>1. </a:t>
            </a:r>
            <a:r>
              <a:rPr sz="2700" spc="-5" dirty="0">
                <a:latin typeface="Times New Roman"/>
                <a:cs typeface="Times New Roman"/>
              </a:rPr>
              <a:t>Imports </a:t>
            </a:r>
            <a:r>
              <a:rPr sz="2700" dirty="0">
                <a:latin typeface="Times New Roman"/>
                <a:cs typeface="Times New Roman"/>
              </a:rPr>
              <a:t>quotas and </a:t>
            </a:r>
            <a:r>
              <a:rPr sz="2700" spc="-10" dirty="0">
                <a:latin typeface="Times New Roman"/>
                <a:cs typeface="Times New Roman"/>
              </a:rPr>
              <a:t>VER </a:t>
            </a:r>
            <a:r>
              <a:rPr sz="2700" dirty="0">
                <a:latin typeface="Times New Roman"/>
                <a:cs typeface="Times New Roman"/>
              </a:rPr>
              <a:t>always raises the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domestic  </a:t>
            </a:r>
            <a:r>
              <a:rPr sz="2700" dirty="0">
                <a:latin typeface="Times New Roman"/>
                <a:cs typeface="Times New Roman"/>
              </a:rPr>
              <a:t>price of an </a:t>
            </a:r>
            <a:r>
              <a:rPr sz="2700" spc="-5" dirty="0">
                <a:latin typeface="Times New Roman"/>
                <a:cs typeface="Times New Roman"/>
              </a:rPr>
              <a:t>imported </a:t>
            </a:r>
            <a:r>
              <a:rPr sz="2700" dirty="0">
                <a:latin typeface="Times New Roman"/>
                <a:cs typeface="Times New Roman"/>
              </a:rPr>
              <a:t>goods, </a:t>
            </a:r>
            <a:r>
              <a:rPr sz="2700" spc="-5" dirty="0">
                <a:latin typeface="Times New Roman"/>
                <a:cs typeface="Times New Roman"/>
              </a:rPr>
              <a:t>so </a:t>
            </a:r>
            <a:r>
              <a:rPr sz="2700" spc="-10" dirty="0">
                <a:latin typeface="Times New Roman"/>
                <a:cs typeface="Times New Roman"/>
              </a:rPr>
              <a:t>VER </a:t>
            </a:r>
            <a:r>
              <a:rPr sz="2700" dirty="0">
                <a:latin typeface="Times New Roman"/>
                <a:cs typeface="Times New Roman"/>
              </a:rPr>
              <a:t>do not </a:t>
            </a:r>
            <a:r>
              <a:rPr sz="2700" spc="-5" dirty="0">
                <a:latin typeface="Times New Roman"/>
                <a:cs typeface="Times New Roman"/>
              </a:rPr>
              <a:t>benefit  </a:t>
            </a:r>
            <a:r>
              <a:rPr sz="2700" dirty="0">
                <a:latin typeface="Times New Roman"/>
                <a:cs typeface="Times New Roman"/>
              </a:rPr>
              <a:t>consumers.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4850" y="628650"/>
            <a:ext cx="6124575" cy="51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668" y="1502409"/>
            <a:ext cx="78479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-5" dirty="0">
                <a:latin typeface="Times New Roman"/>
                <a:cs typeface="Times New Roman"/>
              </a:rPr>
              <a:t>A </a:t>
            </a:r>
            <a:r>
              <a:rPr sz="2700" b="1" dirty="0">
                <a:latin typeface="Times New Roman"/>
                <a:cs typeface="Times New Roman"/>
              </a:rPr>
              <a:t>local content </a:t>
            </a:r>
            <a:r>
              <a:rPr sz="2700" b="1" spc="-10" dirty="0">
                <a:latin typeface="Times New Roman"/>
                <a:cs typeface="Times New Roman"/>
              </a:rPr>
              <a:t>requirement </a:t>
            </a:r>
            <a:r>
              <a:rPr sz="2700" b="1" spc="-5" dirty="0">
                <a:latin typeface="Times New Roman"/>
                <a:cs typeface="Times New Roman"/>
              </a:rPr>
              <a:t>demands </a:t>
            </a:r>
            <a:r>
              <a:rPr sz="2700" b="1" dirty="0">
                <a:latin typeface="Times New Roman"/>
                <a:cs typeface="Times New Roman"/>
              </a:rPr>
              <a:t>that some  specific fraction of a good </a:t>
            </a:r>
            <a:r>
              <a:rPr sz="2700" b="1" spc="-5" dirty="0">
                <a:latin typeface="Times New Roman"/>
                <a:cs typeface="Times New Roman"/>
              </a:rPr>
              <a:t>be </a:t>
            </a:r>
            <a:r>
              <a:rPr sz="2700" b="1" spc="-10" dirty="0">
                <a:latin typeface="Times New Roman"/>
                <a:cs typeface="Times New Roman"/>
              </a:rPr>
              <a:t>produced</a:t>
            </a:r>
            <a:r>
              <a:rPr sz="2700" b="1" spc="-7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domestically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2377567"/>
            <a:ext cx="7806055" cy="178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143510" indent="-25654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7857"/>
              <a:buChar char="-"/>
              <a:tabLst>
                <a:tab pos="268605" algn="l"/>
                <a:tab pos="269240" algn="l"/>
              </a:tabLst>
            </a:pPr>
            <a:r>
              <a:rPr spc="-5" dirty="0"/>
              <a:t>Physical terms ( e.g., 75 percent of component parts  </a:t>
            </a:r>
            <a:r>
              <a:rPr dirty="0"/>
              <a:t>for </a:t>
            </a:r>
            <a:r>
              <a:rPr spc="-5" dirty="0"/>
              <a:t>this product must be produced</a:t>
            </a:r>
            <a:r>
              <a:rPr spc="-35" dirty="0"/>
              <a:t> </a:t>
            </a:r>
            <a:r>
              <a:rPr spc="-5" dirty="0"/>
              <a:t>locally)</a:t>
            </a: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7857"/>
              <a:buChar char="-"/>
              <a:tabLst>
                <a:tab pos="268605" algn="l"/>
                <a:tab pos="269240" algn="l"/>
              </a:tabLst>
            </a:pPr>
            <a:r>
              <a:rPr spc="-70" dirty="0"/>
              <a:t>Value </a:t>
            </a:r>
            <a:r>
              <a:rPr spc="-10" dirty="0"/>
              <a:t>terms </a:t>
            </a:r>
            <a:r>
              <a:rPr spc="-5" dirty="0"/>
              <a:t>( e.g., </a:t>
            </a:r>
            <a:r>
              <a:rPr dirty="0"/>
              <a:t>75 </a:t>
            </a:r>
            <a:r>
              <a:rPr spc="-5" dirty="0"/>
              <a:t>percent of </a:t>
            </a:r>
            <a:r>
              <a:rPr dirty="0"/>
              <a:t>this </a:t>
            </a:r>
            <a:r>
              <a:rPr spc="-5" dirty="0"/>
              <a:t>product must be  </a:t>
            </a:r>
            <a:r>
              <a:rPr dirty="0"/>
              <a:t>produced</a:t>
            </a:r>
            <a:r>
              <a:rPr spc="-40" dirty="0"/>
              <a:t> </a:t>
            </a:r>
            <a:r>
              <a:rPr spc="-5" dirty="0"/>
              <a:t>locally)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875" y="676275"/>
            <a:ext cx="7505700" cy="504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668" y="1502409"/>
            <a:ext cx="7932420" cy="264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dirty="0">
                <a:latin typeface="Times New Roman"/>
                <a:cs typeface="Times New Roman"/>
              </a:rPr>
              <a:t>Initially used by developing countries to help shift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from  assembly </a:t>
            </a:r>
            <a:r>
              <a:rPr sz="2700" dirty="0">
                <a:latin typeface="Times New Roman"/>
                <a:cs typeface="Times New Roman"/>
              </a:rPr>
              <a:t>to production of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goods.</a:t>
            </a:r>
            <a:endParaRPr sz="27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dirty="0">
                <a:latin typeface="Times New Roman"/>
                <a:cs typeface="Times New Roman"/>
              </a:rPr>
              <a:t>Developed countries </a:t>
            </a:r>
            <a:r>
              <a:rPr sz="2700" spc="-5" dirty="0">
                <a:latin typeface="Times New Roman"/>
                <a:cs typeface="Times New Roman"/>
              </a:rPr>
              <a:t>(US) </a:t>
            </a:r>
            <a:r>
              <a:rPr sz="2700" dirty="0">
                <a:latin typeface="Times New Roman"/>
                <a:cs typeface="Times New Roman"/>
              </a:rPr>
              <a:t>beginning to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implement.</a:t>
            </a:r>
            <a:endParaRPr sz="2700">
              <a:latin typeface="Times New Roman"/>
              <a:cs typeface="Times New Roman"/>
            </a:endParaRPr>
          </a:p>
          <a:p>
            <a:pPr marL="268605" marR="582930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component parts </a:t>
            </a:r>
            <a:r>
              <a:rPr sz="2700" spc="-10" dirty="0">
                <a:latin typeface="Times New Roman"/>
                <a:cs typeface="Times New Roman"/>
              </a:rPr>
              <a:t>manufacturer, LC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Regulations  </a:t>
            </a:r>
            <a:r>
              <a:rPr sz="2700" spc="-5" dirty="0">
                <a:latin typeface="Times New Roman"/>
                <a:cs typeface="Times New Roman"/>
              </a:rPr>
              <a:t>acts </a:t>
            </a:r>
            <a:r>
              <a:rPr sz="2700" dirty="0">
                <a:latin typeface="Times New Roman"/>
                <a:cs typeface="Times New Roman"/>
              </a:rPr>
              <a:t>the same </a:t>
            </a:r>
            <a:r>
              <a:rPr sz="2700" spc="-5" dirty="0">
                <a:latin typeface="Times New Roman"/>
                <a:cs typeface="Times New Roman"/>
              </a:rPr>
              <a:t>as </a:t>
            </a:r>
            <a:r>
              <a:rPr sz="2700" dirty="0">
                <a:latin typeface="Times New Roman"/>
                <a:cs typeface="Times New Roman"/>
              </a:rPr>
              <a:t>an import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quota</a:t>
            </a:r>
            <a:endParaRPr sz="27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dirty="0">
                <a:latin typeface="Times New Roman"/>
                <a:cs typeface="Times New Roman"/>
              </a:rPr>
              <a:t>Benefits producers, not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consumers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875" y="676275"/>
            <a:ext cx="5162550" cy="51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1622805"/>
            <a:ext cx="5433695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b="1" spc="-10" dirty="0">
                <a:latin typeface="Times New Roman"/>
                <a:cs typeface="Times New Roman"/>
              </a:rPr>
              <a:t>Bureaucratic </a:t>
            </a:r>
            <a:r>
              <a:rPr sz="2500" b="1" spc="-5" dirty="0">
                <a:latin typeface="Times New Roman"/>
                <a:cs typeface="Times New Roman"/>
              </a:rPr>
              <a:t>rules designed to make  it difficult for imports to enter a  </a:t>
            </a:r>
            <a:r>
              <a:rPr sz="2500" b="1" spc="-20" dirty="0">
                <a:latin typeface="Times New Roman"/>
                <a:cs typeface="Times New Roman"/>
              </a:rPr>
              <a:t>country.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3250819"/>
            <a:ext cx="5450205" cy="268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784225" indent="-457834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Char char="-"/>
              <a:tabLst>
                <a:tab pos="469900" algn="l"/>
                <a:tab pos="470534" algn="l"/>
              </a:tabLst>
            </a:pPr>
            <a:r>
              <a:rPr sz="2100" dirty="0">
                <a:latin typeface="Times New Roman"/>
                <a:cs typeface="Times New Roman"/>
              </a:rPr>
              <a:t>In </a:t>
            </a:r>
            <a:r>
              <a:rPr sz="2100" spc="-5" dirty="0">
                <a:latin typeface="Times New Roman"/>
                <a:cs typeface="Times New Roman"/>
              </a:rPr>
              <a:t>Japan, </a:t>
            </a:r>
            <a:r>
              <a:rPr sz="2100" dirty="0">
                <a:latin typeface="Times New Roman"/>
                <a:cs typeface="Times New Roman"/>
              </a:rPr>
              <a:t>custom inspectors insisted on  checking every tulip bulb by cutting it  vertically down the </a:t>
            </a:r>
            <a:r>
              <a:rPr sz="2100" spc="-5" dirty="0">
                <a:latin typeface="Times New Roman"/>
                <a:cs typeface="Times New Roman"/>
              </a:rPr>
              <a:t>middle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=&gt;Japanese</a:t>
            </a:r>
            <a:endParaRPr sz="2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100" spc="-145" dirty="0">
                <a:latin typeface="Times New Roman"/>
                <a:cs typeface="Times New Roman"/>
              </a:rPr>
              <a:t>„masters‟ </a:t>
            </a:r>
            <a:r>
              <a:rPr sz="2100" dirty="0">
                <a:latin typeface="Times New Roman"/>
                <a:cs typeface="Times New Roman"/>
              </a:rPr>
              <a:t>in </a:t>
            </a:r>
            <a:r>
              <a:rPr sz="2100" spc="-5" dirty="0">
                <a:latin typeface="Times New Roman"/>
                <a:cs typeface="Times New Roman"/>
              </a:rPr>
              <a:t>imposing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rules.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buClr>
                <a:srgbClr val="2CA1BE"/>
              </a:buClr>
              <a:buSzPct val="66666"/>
              <a:buChar char="-"/>
              <a:tabLst>
                <a:tab pos="469900" algn="l"/>
                <a:tab pos="470534" algn="l"/>
                <a:tab pos="1149985" algn="l"/>
              </a:tabLst>
            </a:pPr>
            <a:r>
              <a:rPr sz="2100" spc="-5" dirty="0">
                <a:latin typeface="Times New Roman"/>
                <a:cs typeface="Times New Roman"/>
              </a:rPr>
              <a:t>France </a:t>
            </a:r>
            <a:r>
              <a:rPr sz="2100" dirty="0">
                <a:latin typeface="Times New Roman"/>
                <a:cs typeface="Times New Roman"/>
              </a:rPr>
              <a:t>required all </a:t>
            </a:r>
            <a:r>
              <a:rPr sz="2100" spc="-5" dirty="0">
                <a:latin typeface="Times New Roman"/>
                <a:cs typeface="Times New Roman"/>
              </a:rPr>
              <a:t>imported </a:t>
            </a:r>
            <a:r>
              <a:rPr sz="2100" dirty="0">
                <a:latin typeface="Times New Roman"/>
                <a:cs typeface="Times New Roman"/>
              </a:rPr>
              <a:t>videotape  recorders arrive through a </a:t>
            </a:r>
            <a:r>
              <a:rPr sz="2100" spc="-5" dirty="0">
                <a:latin typeface="Times New Roman"/>
                <a:cs typeface="Times New Roman"/>
              </a:rPr>
              <a:t>small customs </a:t>
            </a:r>
            <a:r>
              <a:rPr sz="2100" dirty="0">
                <a:latin typeface="Times New Roman"/>
                <a:cs typeface="Times New Roman"/>
              </a:rPr>
              <a:t>entry  point	=&gt; delayed Japanese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VCRs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2409" y="1752580"/>
            <a:ext cx="2592873" cy="3857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676275"/>
            <a:ext cx="4924425" cy="51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8881"/>
            <a:ext cx="3422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90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b="1" spc="-5" dirty="0">
                <a:latin typeface="Times New Roman"/>
                <a:cs typeface="Times New Roman"/>
              </a:rPr>
              <a:t>Dumpling defined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9"/>
              </a:spcBef>
              <a:buClr>
                <a:srgbClr val="2CA1BE"/>
              </a:buClr>
              <a:buSzPct val="66666"/>
              <a:buChar char="-"/>
              <a:tabLst>
                <a:tab pos="268605" algn="l"/>
                <a:tab pos="269240" algn="l"/>
              </a:tabLst>
            </a:pPr>
            <a:r>
              <a:rPr dirty="0"/>
              <a:t>Selling goods in a foreign </a:t>
            </a:r>
            <a:r>
              <a:rPr spc="-5" dirty="0"/>
              <a:t>market below </a:t>
            </a:r>
            <a:r>
              <a:rPr dirty="0"/>
              <a:t>production</a:t>
            </a:r>
            <a:r>
              <a:rPr spc="-135" dirty="0"/>
              <a:t> </a:t>
            </a:r>
            <a:r>
              <a:rPr dirty="0"/>
              <a:t>costs</a:t>
            </a: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Char char="-"/>
              <a:tabLst>
                <a:tab pos="268605" algn="l"/>
                <a:tab pos="269240" algn="l"/>
              </a:tabLst>
            </a:pPr>
            <a:r>
              <a:rPr dirty="0"/>
              <a:t>Selling goods in a foreign </a:t>
            </a:r>
            <a:r>
              <a:rPr spc="-5" dirty="0"/>
              <a:t>market below </a:t>
            </a:r>
            <a:r>
              <a:rPr dirty="0"/>
              <a:t>fair </a:t>
            </a:r>
            <a:r>
              <a:rPr spc="-5" dirty="0"/>
              <a:t>market</a:t>
            </a:r>
            <a:r>
              <a:rPr spc="-120" dirty="0"/>
              <a:t> </a:t>
            </a:r>
            <a:r>
              <a:rPr dirty="0"/>
              <a:t>value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268605" algn="l"/>
              </a:tabLst>
            </a:pPr>
            <a:r>
              <a:rPr sz="190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800" b="1" spc="-5" dirty="0">
                <a:latin typeface="Times New Roman"/>
                <a:cs typeface="Times New Roman"/>
              </a:rPr>
              <a:t>Dumpling is </a:t>
            </a:r>
            <a:r>
              <a:rPr sz="2800" b="1" spc="-15" dirty="0">
                <a:latin typeface="Times New Roman"/>
                <a:cs typeface="Times New Roman"/>
              </a:rPr>
              <a:t>result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of</a:t>
            </a:r>
            <a:endParaRPr sz="28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14"/>
              </a:spcBef>
              <a:buClr>
                <a:srgbClr val="2CA1BE"/>
              </a:buClr>
              <a:buSzPct val="66666"/>
              <a:buChar char="-"/>
              <a:tabLst>
                <a:tab pos="268605" algn="l"/>
                <a:tab pos="269240" algn="l"/>
              </a:tabLst>
            </a:pPr>
            <a:r>
              <a:rPr dirty="0"/>
              <a:t>Unloading excess production in foreign</a:t>
            </a:r>
            <a:r>
              <a:rPr spc="-95" dirty="0"/>
              <a:t> </a:t>
            </a:r>
            <a:r>
              <a:rPr spc="-5" dirty="0"/>
              <a:t>markets</a:t>
            </a:r>
          </a:p>
          <a:p>
            <a:pPr marL="268605" marR="5080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Char char="-"/>
              <a:tabLst>
                <a:tab pos="268605" algn="l"/>
                <a:tab pos="269240" algn="l"/>
              </a:tabLst>
            </a:pPr>
            <a:r>
              <a:rPr dirty="0"/>
              <a:t>Predatory </a:t>
            </a:r>
            <a:r>
              <a:rPr spc="-10" dirty="0"/>
              <a:t>behavior, </a:t>
            </a:r>
            <a:r>
              <a:rPr dirty="0"/>
              <a:t>with producers using substantial profits  from their </a:t>
            </a:r>
            <a:r>
              <a:rPr spc="-5" dirty="0"/>
              <a:t>home markets </a:t>
            </a:r>
            <a:r>
              <a:rPr dirty="0"/>
              <a:t>to subsidize prices in a foreign  </a:t>
            </a:r>
            <a:r>
              <a:rPr spc="-5" dirty="0"/>
              <a:t>market </a:t>
            </a:r>
            <a:r>
              <a:rPr dirty="0"/>
              <a:t>with a view to driving indigenous </a:t>
            </a:r>
            <a:r>
              <a:rPr spc="-5" dirty="0"/>
              <a:t>competitors </a:t>
            </a:r>
            <a:r>
              <a:rPr dirty="0"/>
              <a:t>out</a:t>
            </a:r>
            <a:r>
              <a:rPr spc="-135" dirty="0"/>
              <a:t> </a:t>
            </a:r>
            <a:r>
              <a:rPr dirty="0"/>
              <a:t>of  that</a:t>
            </a:r>
            <a:r>
              <a:rPr spc="-40" dirty="0"/>
              <a:t> </a:t>
            </a:r>
            <a:r>
              <a:rPr spc="-5" dirty="0"/>
              <a:t>market.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/>
              <a:t>+ The predatory </a:t>
            </a:r>
            <a:r>
              <a:rPr spc="-5" dirty="0"/>
              <a:t>firm </a:t>
            </a:r>
            <a:r>
              <a:rPr dirty="0"/>
              <a:t>can raise prices and earn</a:t>
            </a:r>
            <a:r>
              <a:rPr spc="-215" dirty="0"/>
              <a:t> </a:t>
            </a:r>
            <a:r>
              <a:rPr dirty="0"/>
              <a:t>substantial</a:t>
            </a:r>
          </a:p>
          <a:p>
            <a:pPr marL="268605">
              <a:lnSpc>
                <a:spcPct val="100000"/>
              </a:lnSpc>
            </a:pPr>
            <a:r>
              <a:rPr spc="-5" dirty="0"/>
              <a:t>profits.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875" y="676275"/>
            <a:ext cx="6610350" cy="51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502409"/>
            <a:ext cx="79495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-5" dirty="0">
                <a:latin typeface="Times New Roman"/>
                <a:cs typeface="Times New Roman"/>
              </a:rPr>
              <a:t>Antidumping </a:t>
            </a:r>
            <a:r>
              <a:rPr sz="2700" b="1" dirty="0">
                <a:latin typeface="Times New Roman"/>
                <a:cs typeface="Times New Roman"/>
              </a:rPr>
              <a:t>policies </a:t>
            </a:r>
            <a:r>
              <a:rPr sz="2700" b="1" spc="-15" dirty="0">
                <a:latin typeface="Times New Roman"/>
                <a:cs typeface="Times New Roman"/>
              </a:rPr>
              <a:t>are </a:t>
            </a:r>
            <a:r>
              <a:rPr sz="2700" b="1" dirty="0">
                <a:latin typeface="Times New Roman"/>
                <a:cs typeface="Times New Roman"/>
              </a:rPr>
              <a:t>policies designed to</a:t>
            </a:r>
            <a:r>
              <a:rPr sz="2700" b="1" spc="-75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punish  </a:t>
            </a:r>
            <a:r>
              <a:rPr sz="2700" b="1" spc="-10" dirty="0">
                <a:latin typeface="Times New Roman"/>
                <a:cs typeface="Times New Roman"/>
              </a:rPr>
              <a:t>foreign </a:t>
            </a:r>
            <a:r>
              <a:rPr sz="2700" b="1" dirty="0">
                <a:latin typeface="Times New Roman"/>
                <a:cs typeface="Times New Roman"/>
              </a:rPr>
              <a:t>firms that engage </a:t>
            </a:r>
            <a:r>
              <a:rPr sz="2700" b="1" spc="-5" dirty="0">
                <a:latin typeface="Times New Roman"/>
                <a:cs typeface="Times New Roman"/>
              </a:rPr>
              <a:t>in</a:t>
            </a:r>
            <a:r>
              <a:rPr sz="2700" b="1" spc="-55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dumping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2377566"/>
            <a:ext cx="7646034" cy="263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ultimate </a:t>
            </a:r>
            <a:r>
              <a:rPr sz="2400" dirty="0">
                <a:latin typeface="Times New Roman"/>
                <a:cs typeface="Times New Roman"/>
              </a:rPr>
              <a:t>objective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to protect </a:t>
            </a:r>
            <a:r>
              <a:rPr sz="2400" spc="-5" dirty="0">
                <a:latin typeface="Times New Roman"/>
                <a:cs typeface="Times New Roman"/>
              </a:rPr>
              <a:t>domestic </a:t>
            </a:r>
            <a:r>
              <a:rPr sz="2400" dirty="0">
                <a:latin typeface="Times New Roman"/>
                <a:cs typeface="Times New Roman"/>
              </a:rPr>
              <a:t>producers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 "unfair" foreign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competition</a:t>
            </a:r>
            <a:endParaRPr sz="2400">
              <a:latin typeface="Times New Roman"/>
              <a:cs typeface="Times New Roman"/>
            </a:endParaRPr>
          </a:p>
          <a:p>
            <a:pPr marL="268605" marR="358775" indent="-25654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400" dirty="0">
                <a:latin typeface="Times New Roman"/>
                <a:cs typeface="Times New Roman"/>
              </a:rPr>
              <a:t>Since these practices are naturally considered to be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unfair  </a:t>
            </a:r>
            <a:r>
              <a:rPr sz="2400" spc="-5" dirty="0">
                <a:latin typeface="Times New Roman"/>
                <a:cs typeface="Times New Roman"/>
              </a:rPr>
              <a:t>competition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manufacturers </a:t>
            </a:r>
            <a:r>
              <a:rPr sz="2400" dirty="0">
                <a:latin typeface="Times New Roman"/>
                <a:cs typeface="Times New Roman"/>
              </a:rPr>
              <a:t>in the country in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goods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being dumped, the government of the foreign  </a:t>
            </a:r>
            <a:r>
              <a:rPr sz="2400" dirty="0">
                <a:latin typeface="Times New Roman"/>
                <a:cs typeface="Times New Roman"/>
              </a:rPr>
              <a:t>country </a:t>
            </a:r>
            <a:r>
              <a:rPr sz="2400" spc="-5" dirty="0">
                <a:latin typeface="Times New Roman"/>
                <a:cs typeface="Times New Roman"/>
              </a:rPr>
              <a:t>will be </a:t>
            </a:r>
            <a:r>
              <a:rPr sz="2400" dirty="0">
                <a:latin typeface="Times New Roman"/>
                <a:cs typeface="Times New Roman"/>
              </a:rPr>
              <a:t>asked </a:t>
            </a:r>
            <a:r>
              <a:rPr sz="2400" spc="-5" dirty="0">
                <a:latin typeface="Times New Roman"/>
                <a:cs typeface="Times New Roman"/>
              </a:rPr>
              <a:t>to impose </a:t>
            </a:r>
            <a:r>
              <a:rPr sz="2400" dirty="0">
                <a:latin typeface="Times New Roman"/>
                <a:cs typeface="Times New Roman"/>
              </a:rPr>
              <a:t>"anti-dumping" duties  (Countervailing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duties)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0325" y="695325"/>
            <a:ext cx="3952875" cy="447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668" y="1502410"/>
            <a:ext cx="7872730" cy="4395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7857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Such duties are similar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anti dumping </a:t>
            </a:r>
            <a:r>
              <a:rPr sz="2800" dirty="0">
                <a:latin typeface="Times New Roman"/>
                <a:cs typeface="Times New Roman"/>
              </a:rPr>
              <a:t>but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so  severe. These </a:t>
            </a:r>
            <a:r>
              <a:rPr sz="2800" dirty="0">
                <a:latin typeface="Times New Roman"/>
                <a:cs typeface="Times New Roman"/>
              </a:rPr>
              <a:t>duties </a:t>
            </a:r>
            <a:r>
              <a:rPr sz="2800" spc="-5" dirty="0">
                <a:latin typeface="Times New Roman"/>
                <a:cs typeface="Times New Roman"/>
              </a:rPr>
              <a:t>are imposed to </a:t>
            </a:r>
            <a:r>
              <a:rPr sz="2800" dirty="0">
                <a:latin typeface="Times New Roman"/>
                <a:cs typeface="Times New Roman"/>
              </a:rPr>
              <a:t>nullify the  </a:t>
            </a:r>
            <a:r>
              <a:rPr sz="2800" spc="-5" dirty="0">
                <a:latin typeface="Times New Roman"/>
                <a:cs typeface="Times New Roman"/>
              </a:rPr>
              <a:t>benefits </a:t>
            </a:r>
            <a:r>
              <a:rPr sz="2800" spc="-10" dirty="0">
                <a:latin typeface="Times New Roman"/>
                <a:cs typeface="Times New Roman"/>
              </a:rPr>
              <a:t>offered </a:t>
            </a:r>
            <a:r>
              <a:rPr sz="2800" dirty="0">
                <a:latin typeface="Times New Roman"/>
                <a:cs typeface="Times New Roman"/>
              </a:rPr>
              <a:t>through </a:t>
            </a:r>
            <a:r>
              <a:rPr sz="2800" spc="-10" dirty="0">
                <a:latin typeface="Times New Roman"/>
                <a:cs typeface="Times New Roman"/>
              </a:rPr>
              <a:t>cash </a:t>
            </a:r>
            <a:r>
              <a:rPr sz="2800" spc="-5" dirty="0">
                <a:latin typeface="Times New Roman"/>
                <a:cs typeface="Times New Roman"/>
              </a:rPr>
              <a:t>assistance or </a:t>
            </a:r>
            <a:r>
              <a:rPr sz="2800" dirty="0">
                <a:latin typeface="Times New Roman"/>
                <a:cs typeface="Times New Roman"/>
              </a:rPr>
              <a:t>subsidies  </a:t>
            </a:r>
            <a:r>
              <a:rPr sz="2800" spc="-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foreign country to its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manufacturers.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CA1BE"/>
              </a:buClr>
              <a:buFont typeface="Arial"/>
              <a:buChar char=""/>
            </a:pPr>
            <a:endParaRPr sz="3600">
              <a:latin typeface="Times New Roman"/>
              <a:cs typeface="Times New Roman"/>
            </a:endParaRPr>
          </a:p>
          <a:p>
            <a:pPr marL="268605" marR="156210" indent="-256540">
              <a:lnSpc>
                <a:spcPct val="100000"/>
              </a:lnSpc>
              <a:buClr>
                <a:srgbClr val="2CA1BE"/>
              </a:buClr>
              <a:buSzPct val="67857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purpose </a:t>
            </a:r>
            <a:r>
              <a:rPr sz="2800" spc="-5" dirty="0">
                <a:latin typeface="Times New Roman"/>
                <a:cs typeface="Times New Roman"/>
              </a:rPr>
              <a:t>of the duty is to </a:t>
            </a:r>
            <a:r>
              <a:rPr sz="2800" spc="-10" dirty="0">
                <a:latin typeface="Times New Roman"/>
                <a:cs typeface="Times New Roman"/>
              </a:rPr>
              <a:t>offset, </a:t>
            </a:r>
            <a:r>
              <a:rPr sz="2800" spc="-5" dirty="0">
                <a:latin typeface="Times New Roman"/>
                <a:cs typeface="Times New Roman"/>
              </a:rPr>
              <a:t>or "countervail”  </a:t>
            </a:r>
            <a:r>
              <a:rPr sz="2800" dirty="0">
                <a:latin typeface="Times New Roman"/>
                <a:cs typeface="Times New Roman"/>
              </a:rPr>
              <a:t>the subsidy </a:t>
            </a:r>
            <a:r>
              <a:rPr sz="2800" spc="-5" dirty="0">
                <a:latin typeface="Times New Roman"/>
                <a:cs typeface="Times New Roman"/>
              </a:rPr>
              <a:t>so that </a:t>
            </a:r>
            <a:r>
              <a:rPr sz="2800" dirty="0">
                <a:latin typeface="Times New Roman"/>
                <a:cs typeface="Times New Roman"/>
              </a:rPr>
              <a:t>the goods </a:t>
            </a:r>
            <a:r>
              <a:rPr sz="2800" spc="-5" dirty="0">
                <a:latin typeface="Times New Roman"/>
                <a:cs typeface="Times New Roman"/>
              </a:rPr>
              <a:t>cannot be sold at </a:t>
            </a:r>
            <a:r>
              <a:rPr sz="2800" spc="-10" dirty="0">
                <a:latin typeface="Times New Roman"/>
                <a:cs typeface="Times New Roman"/>
              </a:rPr>
              <a:t>an  </a:t>
            </a:r>
            <a:r>
              <a:rPr sz="2800" spc="-5" dirty="0">
                <a:latin typeface="Times New Roman"/>
                <a:cs typeface="Times New Roman"/>
              </a:rPr>
              <a:t>artificially low price 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foreign country and  thereby </a:t>
            </a:r>
            <a:r>
              <a:rPr sz="2800" dirty="0">
                <a:latin typeface="Times New Roman"/>
                <a:cs typeface="Times New Roman"/>
              </a:rPr>
              <a:t>provide </a:t>
            </a:r>
            <a:r>
              <a:rPr sz="2800" spc="-5" dirty="0">
                <a:latin typeface="Times New Roman"/>
                <a:cs typeface="Times New Roman"/>
              </a:rPr>
              <a:t>unfair competition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local  manufacturers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9144000" cy="1905000"/>
            <a:chOff x="0" y="4953000"/>
            <a:chExt cx="9144000" cy="1905000"/>
          </a:xfrm>
        </p:grpSpPr>
        <p:sp>
          <p:nvSpPr>
            <p:cNvPr id="3" name="object 3"/>
            <p:cNvSpPr/>
            <p:nvPr/>
          </p:nvSpPr>
          <p:spPr>
            <a:xfrm>
              <a:off x="1687576" y="4953000"/>
              <a:ext cx="7456805" cy="488315"/>
            </a:xfrm>
            <a:custGeom>
              <a:avLst/>
              <a:gdLst/>
              <a:ahLst/>
              <a:cxnLst/>
              <a:rect l="l" t="t" r="r" b="b"/>
              <a:pathLst>
                <a:path w="7456805" h="488314">
                  <a:moveTo>
                    <a:pt x="7456424" y="0"/>
                  </a:moveTo>
                  <a:lnTo>
                    <a:pt x="0" y="289941"/>
                  </a:lnTo>
                  <a:lnTo>
                    <a:pt x="7456424" y="488188"/>
                  </a:lnTo>
                  <a:lnTo>
                    <a:pt x="7456424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347" y="5237734"/>
              <a:ext cx="9032875" cy="788670"/>
            </a:xfrm>
            <a:custGeom>
              <a:avLst/>
              <a:gdLst/>
              <a:ahLst/>
              <a:cxnLst/>
              <a:rect l="l" t="t" r="r" b="b"/>
              <a:pathLst>
                <a:path w="9032875" h="788670">
                  <a:moveTo>
                    <a:pt x="9032652" y="0"/>
                  </a:moveTo>
                  <a:lnTo>
                    <a:pt x="0" y="0"/>
                  </a:lnTo>
                  <a:lnTo>
                    <a:pt x="9032652" y="788669"/>
                  </a:lnTo>
                  <a:lnTo>
                    <a:pt x="9032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18"/>
              <a:ext cx="9144000" cy="185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1632"/>
              <a:ext cx="9144000" cy="8026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62125" y="274223"/>
            <a:ext cx="5610225" cy="917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7820" y="1545081"/>
            <a:ext cx="8342630" cy="36436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Arguments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Government intervention take 2 paths: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lr>
                <a:srgbClr val="2CA1BE"/>
              </a:buClr>
              <a:buSzPct val="64285"/>
              <a:buFont typeface="Wingdings"/>
              <a:buChar char=""/>
              <a:tabLst>
                <a:tab pos="124460" algn="l"/>
              </a:tabLst>
            </a:pPr>
            <a:r>
              <a:rPr sz="2800" spc="-5" dirty="0">
                <a:latin typeface="Times New Roman"/>
                <a:cs typeface="Times New Roman"/>
              </a:rPr>
              <a:t>Political </a:t>
            </a:r>
            <a:r>
              <a:rPr sz="2800" spc="-10" dirty="0">
                <a:latin typeface="Times New Roman"/>
                <a:cs typeface="Times New Roman"/>
              </a:rPr>
              <a:t>arguments: </a:t>
            </a:r>
            <a:r>
              <a:rPr sz="2800" spc="-5" dirty="0">
                <a:latin typeface="Times New Roman"/>
                <a:cs typeface="Times New Roman"/>
              </a:rPr>
              <a:t>protect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interests of certain </a:t>
            </a:r>
            <a:r>
              <a:rPr sz="2800" dirty="0">
                <a:latin typeface="Times New Roman"/>
                <a:cs typeface="Times New Roman"/>
              </a:rPr>
              <a:t>groups  </a:t>
            </a:r>
            <a:r>
              <a:rPr sz="2800" spc="-5" dirty="0">
                <a:latin typeface="Times New Roman"/>
                <a:cs typeface="Times New Roman"/>
              </a:rPr>
              <a:t>within a nation (normally producers), and often </a:t>
            </a:r>
            <a:r>
              <a:rPr sz="2800" spc="-10" dirty="0">
                <a:latin typeface="Times New Roman"/>
                <a:cs typeface="Times New Roman"/>
              </a:rPr>
              <a:t>at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expense of other </a:t>
            </a:r>
            <a:r>
              <a:rPr sz="2800" dirty="0">
                <a:latin typeface="Times New Roman"/>
                <a:cs typeface="Times New Roman"/>
              </a:rPr>
              <a:t>groups </a:t>
            </a:r>
            <a:r>
              <a:rPr sz="2800" spc="-5" dirty="0">
                <a:latin typeface="Times New Roman"/>
                <a:cs typeface="Times New Roman"/>
              </a:rPr>
              <a:t>(normally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consumers)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CA1BE"/>
              </a:buClr>
              <a:buFont typeface="Wingdings"/>
              <a:buChar char=""/>
            </a:pPr>
            <a:endParaRPr sz="3600">
              <a:latin typeface="Times New Roman"/>
              <a:cs typeface="Times New Roman"/>
            </a:endParaRPr>
          </a:p>
          <a:p>
            <a:pPr marL="12700" marR="10922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4285"/>
              <a:buFont typeface="Wingdings"/>
              <a:buChar char=""/>
              <a:tabLst>
                <a:tab pos="124460" algn="l"/>
              </a:tabLst>
            </a:pPr>
            <a:r>
              <a:rPr sz="2800" spc="-5" dirty="0">
                <a:latin typeface="Times New Roman"/>
                <a:cs typeface="Times New Roman"/>
              </a:rPr>
              <a:t>Economic </a:t>
            </a:r>
            <a:r>
              <a:rPr sz="2800" spc="-10" dirty="0">
                <a:latin typeface="Times New Roman"/>
                <a:cs typeface="Times New Roman"/>
              </a:rPr>
              <a:t>arguments: </a:t>
            </a:r>
            <a:r>
              <a:rPr sz="2800" dirty="0">
                <a:latin typeface="Times New Roman"/>
                <a:cs typeface="Times New Roman"/>
              </a:rPr>
              <a:t>boost the </a:t>
            </a:r>
            <a:r>
              <a:rPr sz="2800" spc="-5" dirty="0">
                <a:latin typeface="Times New Roman"/>
                <a:cs typeface="Times New Roman"/>
              </a:rPr>
              <a:t>overall weath of a nation  (to all benefit of all, both producers and consumers)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91158"/>
            <a:ext cx="7915909" cy="332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49554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8333"/>
              <a:buFont typeface="Arial"/>
              <a:buChar char=""/>
              <a:tabLst>
                <a:tab pos="269240" algn="l"/>
              </a:tabLst>
            </a:pPr>
            <a:r>
              <a:rPr sz="3000" spc="-5" dirty="0">
                <a:latin typeface="Times New Roman"/>
                <a:cs typeface="Times New Roman"/>
              </a:rPr>
              <a:t>Discuss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various policy instruments </a:t>
            </a:r>
            <a:r>
              <a:rPr sz="3000" dirty="0">
                <a:latin typeface="Times New Roman"/>
                <a:cs typeface="Times New Roman"/>
              </a:rPr>
              <a:t>that  </a:t>
            </a:r>
            <a:r>
              <a:rPr sz="3000" spc="-5" dirty="0">
                <a:latin typeface="Times New Roman"/>
                <a:cs typeface="Times New Roman"/>
              </a:rPr>
              <a:t>governments use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spc="-5" dirty="0">
                <a:latin typeface="Times New Roman"/>
                <a:cs typeface="Times New Roman"/>
              </a:rPr>
              <a:t>restrict imports </a:t>
            </a:r>
            <a:r>
              <a:rPr sz="3000" dirty="0">
                <a:latin typeface="Times New Roman"/>
                <a:cs typeface="Times New Roman"/>
              </a:rPr>
              <a:t>and promote  export</a:t>
            </a:r>
            <a:endParaRPr sz="3000">
              <a:latin typeface="Times New Roman"/>
              <a:cs typeface="Times New Roman"/>
            </a:endParaRPr>
          </a:p>
          <a:p>
            <a:pPr marL="268605" marR="4083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8333"/>
              <a:buFont typeface="Arial"/>
              <a:buChar char=""/>
              <a:tabLst>
                <a:tab pos="269240" algn="l"/>
              </a:tabLst>
            </a:pPr>
            <a:r>
              <a:rPr sz="3000" dirty="0">
                <a:latin typeface="Times New Roman"/>
                <a:cs typeface="Times New Roman"/>
              </a:rPr>
              <a:t>Understand why </a:t>
            </a:r>
            <a:r>
              <a:rPr sz="3000" spc="-5" dirty="0">
                <a:latin typeface="Times New Roman"/>
                <a:cs typeface="Times New Roman"/>
              </a:rPr>
              <a:t>some </a:t>
            </a:r>
            <a:r>
              <a:rPr sz="3000" dirty="0">
                <a:latin typeface="Times New Roman"/>
                <a:cs typeface="Times New Roman"/>
              </a:rPr>
              <a:t>government </a:t>
            </a:r>
            <a:r>
              <a:rPr sz="3000" spc="-5" dirty="0">
                <a:latin typeface="Times New Roman"/>
                <a:cs typeface="Times New Roman"/>
              </a:rPr>
              <a:t>intervene </a:t>
            </a:r>
            <a:r>
              <a:rPr sz="3000" spc="-190" dirty="0">
                <a:latin typeface="Times New Roman"/>
                <a:cs typeface="Times New Roman"/>
              </a:rPr>
              <a:t>in  </a:t>
            </a:r>
            <a:r>
              <a:rPr sz="3000" spc="-5" dirty="0">
                <a:latin typeface="Times New Roman"/>
                <a:cs typeface="Times New Roman"/>
              </a:rPr>
              <a:t>international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trade</a:t>
            </a:r>
            <a:endParaRPr sz="30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8333"/>
              <a:buFont typeface="Arial"/>
              <a:buChar char=""/>
              <a:tabLst>
                <a:tab pos="269240" algn="l"/>
              </a:tabLst>
            </a:pPr>
            <a:r>
              <a:rPr sz="3000" spc="-105" dirty="0">
                <a:latin typeface="Times New Roman"/>
                <a:cs typeface="Times New Roman"/>
              </a:rPr>
              <a:t>To </a:t>
            </a:r>
            <a:r>
              <a:rPr sz="3000" spc="-5" dirty="0">
                <a:latin typeface="Times New Roman"/>
                <a:cs typeface="Times New Roman"/>
              </a:rPr>
              <a:t>review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political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-5" dirty="0">
                <a:latin typeface="Times New Roman"/>
                <a:cs typeface="Times New Roman"/>
              </a:rPr>
              <a:t>economic motives </a:t>
            </a:r>
            <a:r>
              <a:rPr sz="3000" spc="-90" dirty="0">
                <a:latin typeface="Times New Roman"/>
                <a:cs typeface="Times New Roman"/>
              </a:rPr>
              <a:t>that  </a:t>
            </a:r>
            <a:r>
              <a:rPr sz="3000" dirty="0">
                <a:latin typeface="Times New Roman"/>
                <a:cs typeface="Times New Roman"/>
              </a:rPr>
              <a:t>government have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intervention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86025" y="438150"/>
            <a:ext cx="4171950" cy="51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0"/>
            <a:ext cx="7086600" cy="5781040"/>
            <a:chOff x="228600" y="0"/>
            <a:chExt cx="7086600" cy="5781040"/>
          </a:xfrm>
        </p:grpSpPr>
        <p:sp>
          <p:nvSpPr>
            <p:cNvPr id="3" name="object 3"/>
            <p:cNvSpPr/>
            <p:nvPr/>
          </p:nvSpPr>
          <p:spPr>
            <a:xfrm>
              <a:off x="2725008" y="0"/>
              <a:ext cx="1946178" cy="28718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21761" y="532167"/>
              <a:ext cx="1127801" cy="18515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2438400"/>
              <a:ext cx="2514600" cy="2590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1568" y="2720975"/>
              <a:ext cx="1966595" cy="2025650"/>
            </a:xfrm>
            <a:custGeom>
              <a:avLst/>
              <a:gdLst/>
              <a:ahLst/>
              <a:cxnLst/>
              <a:rect l="l" t="t" r="r" b="b"/>
              <a:pathLst>
                <a:path w="1966595" h="2025650">
                  <a:moveTo>
                    <a:pt x="983094" y="0"/>
                  </a:moveTo>
                  <a:lnTo>
                    <a:pt x="935462" y="1167"/>
                  </a:lnTo>
                  <a:lnTo>
                    <a:pt x="888415" y="4635"/>
                  </a:lnTo>
                  <a:lnTo>
                    <a:pt x="842005" y="10350"/>
                  </a:lnTo>
                  <a:lnTo>
                    <a:pt x="796282" y="18260"/>
                  </a:lnTo>
                  <a:lnTo>
                    <a:pt x="751300" y="28310"/>
                  </a:lnTo>
                  <a:lnTo>
                    <a:pt x="707108" y="40449"/>
                  </a:lnTo>
                  <a:lnTo>
                    <a:pt x="663759" y="54623"/>
                  </a:lnTo>
                  <a:lnTo>
                    <a:pt x="621304" y="70778"/>
                  </a:lnTo>
                  <a:lnTo>
                    <a:pt x="579795" y="88863"/>
                  </a:lnTo>
                  <a:lnTo>
                    <a:pt x="539283" y="108824"/>
                  </a:lnTo>
                  <a:lnTo>
                    <a:pt x="499819" y="130608"/>
                  </a:lnTo>
                  <a:lnTo>
                    <a:pt x="461455" y="154161"/>
                  </a:lnTo>
                  <a:lnTo>
                    <a:pt x="424243" y="179432"/>
                  </a:lnTo>
                  <a:lnTo>
                    <a:pt x="388234" y="206367"/>
                  </a:lnTo>
                  <a:lnTo>
                    <a:pt x="353480" y="234912"/>
                  </a:lnTo>
                  <a:lnTo>
                    <a:pt x="320031" y="265016"/>
                  </a:lnTo>
                  <a:lnTo>
                    <a:pt x="287940" y="296624"/>
                  </a:lnTo>
                  <a:lnTo>
                    <a:pt x="257258" y="329684"/>
                  </a:lnTo>
                  <a:lnTo>
                    <a:pt x="228037" y="364143"/>
                  </a:lnTo>
                  <a:lnTo>
                    <a:pt x="200328" y="399947"/>
                  </a:lnTo>
                  <a:lnTo>
                    <a:pt x="174182" y="437045"/>
                  </a:lnTo>
                  <a:lnTo>
                    <a:pt x="149651" y="475382"/>
                  </a:lnTo>
                  <a:lnTo>
                    <a:pt x="126787" y="514906"/>
                  </a:lnTo>
                  <a:lnTo>
                    <a:pt x="105641" y="555563"/>
                  </a:lnTo>
                  <a:lnTo>
                    <a:pt x="86264" y="597301"/>
                  </a:lnTo>
                  <a:lnTo>
                    <a:pt x="68709" y="640067"/>
                  </a:lnTo>
                  <a:lnTo>
                    <a:pt x="53025" y="683807"/>
                  </a:lnTo>
                  <a:lnTo>
                    <a:pt x="39266" y="728469"/>
                  </a:lnTo>
                  <a:lnTo>
                    <a:pt x="27483" y="774000"/>
                  </a:lnTo>
                  <a:lnTo>
                    <a:pt x="17726" y="820346"/>
                  </a:lnTo>
                  <a:lnTo>
                    <a:pt x="10048" y="867454"/>
                  </a:lnTo>
                  <a:lnTo>
                    <a:pt x="4500" y="915272"/>
                  </a:lnTo>
                  <a:lnTo>
                    <a:pt x="1133" y="963747"/>
                  </a:lnTo>
                  <a:lnTo>
                    <a:pt x="0" y="1012825"/>
                  </a:lnTo>
                  <a:lnTo>
                    <a:pt x="1133" y="1061902"/>
                  </a:lnTo>
                  <a:lnTo>
                    <a:pt x="4500" y="1110377"/>
                  </a:lnTo>
                  <a:lnTo>
                    <a:pt x="10048" y="1158195"/>
                  </a:lnTo>
                  <a:lnTo>
                    <a:pt x="17726" y="1205303"/>
                  </a:lnTo>
                  <a:lnTo>
                    <a:pt x="27483" y="1251649"/>
                  </a:lnTo>
                  <a:lnTo>
                    <a:pt x="39266" y="1297180"/>
                  </a:lnTo>
                  <a:lnTo>
                    <a:pt x="53025" y="1341842"/>
                  </a:lnTo>
                  <a:lnTo>
                    <a:pt x="68709" y="1385582"/>
                  </a:lnTo>
                  <a:lnTo>
                    <a:pt x="86264" y="1428348"/>
                  </a:lnTo>
                  <a:lnTo>
                    <a:pt x="105641" y="1470086"/>
                  </a:lnTo>
                  <a:lnTo>
                    <a:pt x="126787" y="1510743"/>
                  </a:lnTo>
                  <a:lnTo>
                    <a:pt x="149651" y="1550267"/>
                  </a:lnTo>
                  <a:lnTo>
                    <a:pt x="174182" y="1588604"/>
                  </a:lnTo>
                  <a:lnTo>
                    <a:pt x="200328" y="1625702"/>
                  </a:lnTo>
                  <a:lnTo>
                    <a:pt x="228037" y="1661506"/>
                  </a:lnTo>
                  <a:lnTo>
                    <a:pt x="257258" y="1695965"/>
                  </a:lnTo>
                  <a:lnTo>
                    <a:pt x="287940" y="1729025"/>
                  </a:lnTo>
                  <a:lnTo>
                    <a:pt x="320031" y="1760633"/>
                  </a:lnTo>
                  <a:lnTo>
                    <a:pt x="353480" y="1790737"/>
                  </a:lnTo>
                  <a:lnTo>
                    <a:pt x="388234" y="1819282"/>
                  </a:lnTo>
                  <a:lnTo>
                    <a:pt x="424243" y="1846217"/>
                  </a:lnTo>
                  <a:lnTo>
                    <a:pt x="461455" y="1871488"/>
                  </a:lnTo>
                  <a:lnTo>
                    <a:pt x="499819" y="1895041"/>
                  </a:lnTo>
                  <a:lnTo>
                    <a:pt x="539283" y="1916825"/>
                  </a:lnTo>
                  <a:lnTo>
                    <a:pt x="579795" y="1936786"/>
                  </a:lnTo>
                  <a:lnTo>
                    <a:pt x="621304" y="1954871"/>
                  </a:lnTo>
                  <a:lnTo>
                    <a:pt x="663759" y="1971026"/>
                  </a:lnTo>
                  <a:lnTo>
                    <a:pt x="707108" y="1985200"/>
                  </a:lnTo>
                  <a:lnTo>
                    <a:pt x="751300" y="1997339"/>
                  </a:lnTo>
                  <a:lnTo>
                    <a:pt x="796282" y="2007389"/>
                  </a:lnTo>
                  <a:lnTo>
                    <a:pt x="842005" y="2015299"/>
                  </a:lnTo>
                  <a:lnTo>
                    <a:pt x="888415" y="2021014"/>
                  </a:lnTo>
                  <a:lnTo>
                    <a:pt x="935462" y="2024482"/>
                  </a:lnTo>
                  <a:lnTo>
                    <a:pt x="983094" y="2025650"/>
                  </a:lnTo>
                  <a:lnTo>
                    <a:pt x="1030724" y="2024482"/>
                  </a:lnTo>
                  <a:lnTo>
                    <a:pt x="1077769" y="2021014"/>
                  </a:lnTo>
                  <a:lnTo>
                    <a:pt x="1124178" y="2015299"/>
                  </a:lnTo>
                  <a:lnTo>
                    <a:pt x="1169899" y="2007389"/>
                  </a:lnTo>
                  <a:lnTo>
                    <a:pt x="1214881" y="1997339"/>
                  </a:lnTo>
                  <a:lnTo>
                    <a:pt x="1259071" y="1985200"/>
                  </a:lnTo>
                  <a:lnTo>
                    <a:pt x="1302420" y="1971026"/>
                  </a:lnTo>
                  <a:lnTo>
                    <a:pt x="1344875" y="1954871"/>
                  </a:lnTo>
                  <a:lnTo>
                    <a:pt x="1386384" y="1936786"/>
                  </a:lnTo>
                  <a:lnTo>
                    <a:pt x="1426897" y="1916825"/>
                  </a:lnTo>
                  <a:lnTo>
                    <a:pt x="1466361" y="1895041"/>
                  </a:lnTo>
                  <a:lnTo>
                    <a:pt x="1504725" y="1871488"/>
                  </a:lnTo>
                  <a:lnTo>
                    <a:pt x="1541938" y="1846217"/>
                  </a:lnTo>
                  <a:lnTo>
                    <a:pt x="1577947" y="1819282"/>
                  </a:lnTo>
                  <a:lnTo>
                    <a:pt x="1612703" y="1790737"/>
                  </a:lnTo>
                  <a:lnTo>
                    <a:pt x="1646152" y="1760633"/>
                  </a:lnTo>
                  <a:lnTo>
                    <a:pt x="1678244" y="1729025"/>
                  </a:lnTo>
                  <a:lnTo>
                    <a:pt x="1708927" y="1695965"/>
                  </a:lnTo>
                  <a:lnTo>
                    <a:pt x="1738150" y="1661506"/>
                  </a:lnTo>
                  <a:lnTo>
                    <a:pt x="1765860" y="1625702"/>
                  </a:lnTo>
                  <a:lnTo>
                    <a:pt x="1792007" y="1588604"/>
                  </a:lnTo>
                  <a:lnTo>
                    <a:pt x="1816539" y="1550267"/>
                  </a:lnTo>
                  <a:lnTo>
                    <a:pt x="1839405" y="1510743"/>
                  </a:lnTo>
                  <a:lnTo>
                    <a:pt x="1860552" y="1470086"/>
                  </a:lnTo>
                  <a:lnTo>
                    <a:pt x="1879930" y="1428348"/>
                  </a:lnTo>
                  <a:lnTo>
                    <a:pt x="1897487" y="1385582"/>
                  </a:lnTo>
                  <a:lnTo>
                    <a:pt x="1913171" y="1341842"/>
                  </a:lnTo>
                  <a:lnTo>
                    <a:pt x="1926931" y="1297180"/>
                  </a:lnTo>
                  <a:lnTo>
                    <a:pt x="1938715" y="1251649"/>
                  </a:lnTo>
                  <a:lnTo>
                    <a:pt x="1948473" y="1205303"/>
                  </a:lnTo>
                  <a:lnTo>
                    <a:pt x="1956152" y="1158195"/>
                  </a:lnTo>
                  <a:lnTo>
                    <a:pt x="1961700" y="1110377"/>
                  </a:lnTo>
                  <a:lnTo>
                    <a:pt x="1965067" y="1061902"/>
                  </a:lnTo>
                  <a:lnTo>
                    <a:pt x="1966201" y="1012825"/>
                  </a:lnTo>
                  <a:lnTo>
                    <a:pt x="1965067" y="963747"/>
                  </a:lnTo>
                  <a:lnTo>
                    <a:pt x="1961700" y="915272"/>
                  </a:lnTo>
                  <a:lnTo>
                    <a:pt x="1956152" y="867454"/>
                  </a:lnTo>
                  <a:lnTo>
                    <a:pt x="1948473" y="820346"/>
                  </a:lnTo>
                  <a:lnTo>
                    <a:pt x="1938715" y="774000"/>
                  </a:lnTo>
                  <a:lnTo>
                    <a:pt x="1926931" y="728469"/>
                  </a:lnTo>
                  <a:lnTo>
                    <a:pt x="1913171" y="683807"/>
                  </a:lnTo>
                  <a:lnTo>
                    <a:pt x="1897487" y="640067"/>
                  </a:lnTo>
                  <a:lnTo>
                    <a:pt x="1879930" y="597301"/>
                  </a:lnTo>
                  <a:lnTo>
                    <a:pt x="1860552" y="555563"/>
                  </a:lnTo>
                  <a:lnTo>
                    <a:pt x="1839405" y="514906"/>
                  </a:lnTo>
                  <a:lnTo>
                    <a:pt x="1816539" y="475382"/>
                  </a:lnTo>
                  <a:lnTo>
                    <a:pt x="1792007" y="437045"/>
                  </a:lnTo>
                  <a:lnTo>
                    <a:pt x="1765860" y="399947"/>
                  </a:lnTo>
                  <a:lnTo>
                    <a:pt x="1738150" y="364143"/>
                  </a:lnTo>
                  <a:lnTo>
                    <a:pt x="1708927" y="329684"/>
                  </a:lnTo>
                  <a:lnTo>
                    <a:pt x="1678244" y="296624"/>
                  </a:lnTo>
                  <a:lnTo>
                    <a:pt x="1646152" y="265016"/>
                  </a:lnTo>
                  <a:lnTo>
                    <a:pt x="1612703" y="234912"/>
                  </a:lnTo>
                  <a:lnTo>
                    <a:pt x="1577947" y="206367"/>
                  </a:lnTo>
                  <a:lnTo>
                    <a:pt x="1541938" y="179432"/>
                  </a:lnTo>
                  <a:lnTo>
                    <a:pt x="1504725" y="154161"/>
                  </a:lnTo>
                  <a:lnTo>
                    <a:pt x="1466361" y="130608"/>
                  </a:lnTo>
                  <a:lnTo>
                    <a:pt x="1426897" y="108824"/>
                  </a:lnTo>
                  <a:lnTo>
                    <a:pt x="1386384" y="88863"/>
                  </a:lnTo>
                  <a:lnTo>
                    <a:pt x="1344875" y="70778"/>
                  </a:lnTo>
                  <a:lnTo>
                    <a:pt x="1302420" y="54623"/>
                  </a:lnTo>
                  <a:lnTo>
                    <a:pt x="1259071" y="40449"/>
                  </a:lnTo>
                  <a:lnTo>
                    <a:pt x="1214881" y="28310"/>
                  </a:lnTo>
                  <a:lnTo>
                    <a:pt x="1169899" y="18260"/>
                  </a:lnTo>
                  <a:lnTo>
                    <a:pt x="1124178" y="10350"/>
                  </a:lnTo>
                  <a:lnTo>
                    <a:pt x="1077769" y="4635"/>
                  </a:lnTo>
                  <a:lnTo>
                    <a:pt x="1030724" y="1167"/>
                  </a:lnTo>
                  <a:lnTo>
                    <a:pt x="983094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3648" y="2753995"/>
              <a:ext cx="1904911" cy="196265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24429" y="1632711"/>
              <a:ext cx="1659889" cy="1391920"/>
            </a:xfrm>
            <a:custGeom>
              <a:avLst/>
              <a:gdLst/>
              <a:ahLst/>
              <a:cxnLst/>
              <a:rect l="l" t="t" r="r" b="b"/>
              <a:pathLst>
                <a:path w="1659889" h="1391920">
                  <a:moveTo>
                    <a:pt x="84073" y="1188339"/>
                  </a:moveTo>
                  <a:lnTo>
                    <a:pt x="44872" y="1211752"/>
                  </a:lnTo>
                  <a:lnTo>
                    <a:pt x="9540" y="1249410"/>
                  </a:lnTo>
                  <a:lnTo>
                    <a:pt x="0" y="1282446"/>
                  </a:lnTo>
                  <a:lnTo>
                    <a:pt x="1045" y="1299805"/>
                  </a:lnTo>
                  <a:lnTo>
                    <a:pt x="28066" y="1352168"/>
                  </a:lnTo>
                  <a:lnTo>
                    <a:pt x="59023" y="1379601"/>
                  </a:lnTo>
                  <a:lnTo>
                    <a:pt x="109029" y="1391433"/>
                  </a:lnTo>
                  <a:lnTo>
                    <a:pt x="125793" y="1387490"/>
                  </a:lnTo>
                  <a:lnTo>
                    <a:pt x="142367" y="1379571"/>
                  </a:lnTo>
                  <a:lnTo>
                    <a:pt x="158750" y="1367663"/>
                  </a:lnTo>
                  <a:lnTo>
                    <a:pt x="160480" y="1366025"/>
                  </a:lnTo>
                  <a:lnTo>
                    <a:pt x="111706" y="1366025"/>
                  </a:lnTo>
                  <a:lnTo>
                    <a:pt x="98678" y="1365503"/>
                  </a:lnTo>
                  <a:lnTo>
                    <a:pt x="60995" y="1346519"/>
                  </a:lnTo>
                  <a:lnTo>
                    <a:pt x="31273" y="1306877"/>
                  </a:lnTo>
                  <a:lnTo>
                    <a:pt x="24764" y="1280287"/>
                  </a:lnTo>
                  <a:lnTo>
                    <a:pt x="25933" y="1267664"/>
                  </a:lnTo>
                  <a:lnTo>
                    <a:pt x="46989" y="1234821"/>
                  </a:lnTo>
                  <a:lnTo>
                    <a:pt x="82583" y="1214175"/>
                  </a:lnTo>
                  <a:lnTo>
                    <a:pt x="99821" y="1207008"/>
                  </a:lnTo>
                  <a:lnTo>
                    <a:pt x="84073" y="1188339"/>
                  </a:lnTo>
                  <a:close/>
                </a:path>
                <a:path w="1659889" h="1391920">
                  <a:moveTo>
                    <a:pt x="180466" y="1301496"/>
                  </a:moveTo>
                  <a:lnTo>
                    <a:pt x="157767" y="1340447"/>
                  </a:lnTo>
                  <a:lnTo>
                    <a:pt x="124317" y="1363583"/>
                  </a:lnTo>
                  <a:lnTo>
                    <a:pt x="111706" y="1366025"/>
                  </a:lnTo>
                  <a:lnTo>
                    <a:pt x="160480" y="1366025"/>
                  </a:lnTo>
                  <a:lnTo>
                    <a:pt x="170227" y="1356804"/>
                  </a:lnTo>
                  <a:lnTo>
                    <a:pt x="180085" y="1344993"/>
                  </a:lnTo>
                  <a:lnTo>
                    <a:pt x="188325" y="1332229"/>
                  </a:lnTo>
                  <a:lnTo>
                    <a:pt x="194944" y="1318514"/>
                  </a:lnTo>
                  <a:lnTo>
                    <a:pt x="180466" y="1301496"/>
                  </a:lnTo>
                  <a:close/>
                </a:path>
                <a:path w="1659889" h="1391920">
                  <a:moveTo>
                    <a:pt x="122681" y="1134872"/>
                  </a:moveTo>
                  <a:lnTo>
                    <a:pt x="104012" y="1150747"/>
                  </a:lnTo>
                  <a:lnTo>
                    <a:pt x="231012" y="1300226"/>
                  </a:lnTo>
                  <a:lnTo>
                    <a:pt x="249681" y="1284351"/>
                  </a:lnTo>
                  <a:lnTo>
                    <a:pt x="122681" y="1134872"/>
                  </a:lnTo>
                  <a:close/>
                </a:path>
                <a:path w="1659889" h="1391920">
                  <a:moveTo>
                    <a:pt x="218058" y="1134110"/>
                  </a:moveTo>
                  <a:lnTo>
                    <a:pt x="199389" y="1149985"/>
                  </a:lnTo>
                  <a:lnTo>
                    <a:pt x="286765" y="1252854"/>
                  </a:lnTo>
                  <a:lnTo>
                    <a:pt x="305434" y="1236979"/>
                  </a:lnTo>
                  <a:lnTo>
                    <a:pt x="218058" y="1134110"/>
                  </a:lnTo>
                  <a:close/>
                </a:path>
                <a:path w="1659889" h="1391920">
                  <a:moveTo>
                    <a:pt x="326263" y="1043939"/>
                  </a:moveTo>
                  <a:lnTo>
                    <a:pt x="285779" y="1074167"/>
                  </a:lnTo>
                  <a:lnTo>
                    <a:pt x="270509" y="1109726"/>
                  </a:lnTo>
                  <a:lnTo>
                    <a:pt x="271103" y="1122465"/>
                  </a:lnTo>
                  <a:lnTo>
                    <a:pt x="290194" y="1160399"/>
                  </a:lnTo>
                  <a:lnTo>
                    <a:pt x="324056" y="1184562"/>
                  </a:lnTo>
                  <a:lnTo>
                    <a:pt x="350107" y="1188200"/>
                  </a:lnTo>
                  <a:lnTo>
                    <a:pt x="362394" y="1186052"/>
                  </a:lnTo>
                  <a:lnTo>
                    <a:pt x="373919" y="1181238"/>
                  </a:lnTo>
                  <a:lnTo>
                    <a:pt x="384682" y="1173734"/>
                  </a:lnTo>
                  <a:lnTo>
                    <a:pt x="391277" y="1167518"/>
                  </a:lnTo>
                  <a:lnTo>
                    <a:pt x="394297" y="1164145"/>
                  </a:lnTo>
                  <a:lnTo>
                    <a:pt x="353288" y="1164145"/>
                  </a:lnTo>
                  <a:lnTo>
                    <a:pt x="344550" y="1163574"/>
                  </a:lnTo>
                  <a:lnTo>
                    <a:pt x="311784" y="1143000"/>
                  </a:lnTo>
                  <a:lnTo>
                    <a:pt x="296037" y="1107059"/>
                  </a:lnTo>
                  <a:lnTo>
                    <a:pt x="296699" y="1098389"/>
                  </a:lnTo>
                  <a:lnTo>
                    <a:pt x="322262" y="1068292"/>
                  </a:lnTo>
                  <a:lnTo>
                    <a:pt x="339597" y="1059561"/>
                  </a:lnTo>
                  <a:lnTo>
                    <a:pt x="326263" y="1043939"/>
                  </a:lnTo>
                  <a:close/>
                </a:path>
                <a:path w="1659889" h="1391920">
                  <a:moveTo>
                    <a:pt x="397636" y="1125601"/>
                  </a:moveTo>
                  <a:lnTo>
                    <a:pt x="369429" y="1159573"/>
                  </a:lnTo>
                  <a:lnTo>
                    <a:pt x="353288" y="1164145"/>
                  </a:lnTo>
                  <a:lnTo>
                    <a:pt x="394297" y="1164145"/>
                  </a:lnTo>
                  <a:lnTo>
                    <a:pt x="397906" y="1160113"/>
                  </a:lnTo>
                  <a:lnTo>
                    <a:pt x="404560" y="1151516"/>
                  </a:lnTo>
                  <a:lnTo>
                    <a:pt x="411225" y="1141729"/>
                  </a:lnTo>
                  <a:lnTo>
                    <a:pt x="397636" y="1125601"/>
                  </a:lnTo>
                  <a:close/>
                </a:path>
                <a:path w="1659889" h="1391920">
                  <a:moveTo>
                    <a:pt x="186308" y="1096899"/>
                  </a:moveTo>
                  <a:lnTo>
                    <a:pt x="167639" y="1112774"/>
                  </a:lnTo>
                  <a:lnTo>
                    <a:pt x="183514" y="1131315"/>
                  </a:lnTo>
                  <a:lnTo>
                    <a:pt x="202183" y="1115567"/>
                  </a:lnTo>
                  <a:lnTo>
                    <a:pt x="186308" y="1096899"/>
                  </a:lnTo>
                  <a:close/>
                </a:path>
                <a:path w="1659889" h="1391920">
                  <a:moveTo>
                    <a:pt x="334009" y="955166"/>
                  </a:moveTo>
                  <a:lnTo>
                    <a:pt x="315340" y="971041"/>
                  </a:lnTo>
                  <a:lnTo>
                    <a:pt x="442341" y="1120648"/>
                  </a:lnTo>
                  <a:lnTo>
                    <a:pt x="461009" y="1104773"/>
                  </a:lnTo>
                  <a:lnTo>
                    <a:pt x="416179" y="1051940"/>
                  </a:lnTo>
                  <a:lnTo>
                    <a:pt x="523125" y="1051940"/>
                  </a:lnTo>
                  <a:lnTo>
                    <a:pt x="523274" y="1051814"/>
                  </a:lnTo>
                  <a:lnTo>
                    <a:pt x="416051" y="1051814"/>
                  </a:lnTo>
                  <a:lnTo>
                    <a:pt x="334009" y="955166"/>
                  </a:lnTo>
                  <a:close/>
                </a:path>
                <a:path w="1659889" h="1391920">
                  <a:moveTo>
                    <a:pt x="523125" y="1051940"/>
                  </a:moveTo>
                  <a:lnTo>
                    <a:pt x="416179" y="1051940"/>
                  </a:lnTo>
                  <a:lnTo>
                    <a:pt x="509396" y="1063625"/>
                  </a:lnTo>
                  <a:lnTo>
                    <a:pt x="523125" y="1051940"/>
                  </a:lnTo>
                  <a:close/>
                </a:path>
                <a:path w="1659889" h="1391920">
                  <a:moveTo>
                    <a:pt x="437260" y="947801"/>
                  </a:moveTo>
                  <a:lnTo>
                    <a:pt x="417194" y="964946"/>
                  </a:lnTo>
                  <a:lnTo>
                    <a:pt x="416051" y="1051814"/>
                  </a:lnTo>
                  <a:lnTo>
                    <a:pt x="523274" y="1051814"/>
                  </a:lnTo>
                  <a:lnTo>
                    <a:pt x="533272" y="1043304"/>
                  </a:lnTo>
                  <a:lnTo>
                    <a:pt x="436498" y="1031239"/>
                  </a:lnTo>
                  <a:lnTo>
                    <a:pt x="437260" y="947801"/>
                  </a:lnTo>
                  <a:close/>
                </a:path>
                <a:path w="1659889" h="1391920">
                  <a:moveTo>
                    <a:pt x="572814" y="884047"/>
                  </a:moveTo>
                  <a:lnTo>
                    <a:pt x="540638" y="884047"/>
                  </a:lnTo>
                  <a:lnTo>
                    <a:pt x="592073" y="944499"/>
                  </a:lnTo>
                  <a:lnTo>
                    <a:pt x="598356" y="950926"/>
                  </a:lnTo>
                  <a:lnTo>
                    <a:pt x="604996" y="955722"/>
                  </a:lnTo>
                  <a:lnTo>
                    <a:pt x="611969" y="958875"/>
                  </a:lnTo>
                  <a:lnTo>
                    <a:pt x="619251" y="960374"/>
                  </a:lnTo>
                  <a:lnTo>
                    <a:pt x="626635" y="960207"/>
                  </a:lnTo>
                  <a:lnTo>
                    <a:pt x="659894" y="936625"/>
                  </a:lnTo>
                  <a:lnTo>
                    <a:pt x="624998" y="936625"/>
                  </a:lnTo>
                  <a:lnTo>
                    <a:pt x="616398" y="933100"/>
                  </a:lnTo>
                  <a:lnTo>
                    <a:pt x="607821" y="925195"/>
                  </a:lnTo>
                  <a:lnTo>
                    <a:pt x="572814" y="884047"/>
                  </a:lnTo>
                  <a:close/>
                </a:path>
                <a:path w="1659889" h="1391920">
                  <a:moveTo>
                    <a:pt x="650240" y="921765"/>
                  </a:moveTo>
                  <a:lnTo>
                    <a:pt x="624998" y="936625"/>
                  </a:lnTo>
                  <a:lnTo>
                    <a:pt x="659894" y="936625"/>
                  </a:lnTo>
                  <a:lnTo>
                    <a:pt x="661288" y="934592"/>
                  </a:lnTo>
                  <a:lnTo>
                    <a:pt x="650240" y="921765"/>
                  </a:lnTo>
                  <a:close/>
                </a:path>
                <a:path w="1659889" h="1391920">
                  <a:moveTo>
                    <a:pt x="674495" y="756215"/>
                  </a:moveTo>
                  <a:lnTo>
                    <a:pt x="638936" y="772413"/>
                  </a:lnTo>
                  <a:lnTo>
                    <a:pt x="617273" y="804918"/>
                  </a:lnTo>
                  <a:lnTo>
                    <a:pt x="615442" y="817372"/>
                  </a:lnTo>
                  <a:lnTo>
                    <a:pt x="616344" y="830161"/>
                  </a:lnTo>
                  <a:lnTo>
                    <a:pt x="635507" y="867790"/>
                  </a:lnTo>
                  <a:lnTo>
                    <a:pt x="669637" y="892954"/>
                  </a:lnTo>
                  <a:lnTo>
                    <a:pt x="694711" y="896199"/>
                  </a:lnTo>
                  <a:lnTo>
                    <a:pt x="706961" y="893603"/>
                  </a:lnTo>
                  <a:lnTo>
                    <a:pt x="718853" y="888198"/>
                  </a:lnTo>
                  <a:lnTo>
                    <a:pt x="730376" y="879983"/>
                  </a:lnTo>
                  <a:lnTo>
                    <a:pt x="735462" y="874835"/>
                  </a:lnTo>
                  <a:lnTo>
                    <a:pt x="696077" y="874835"/>
                  </a:lnTo>
                  <a:lnTo>
                    <a:pt x="687958" y="873887"/>
                  </a:lnTo>
                  <a:lnTo>
                    <a:pt x="655446" y="850900"/>
                  </a:lnTo>
                  <a:lnTo>
                    <a:pt x="638174" y="815213"/>
                  </a:lnTo>
                  <a:lnTo>
                    <a:pt x="638534" y="807067"/>
                  </a:lnTo>
                  <a:lnTo>
                    <a:pt x="665384" y="778621"/>
                  </a:lnTo>
                  <a:lnTo>
                    <a:pt x="673127" y="777634"/>
                  </a:lnTo>
                  <a:lnTo>
                    <a:pt x="726965" y="777634"/>
                  </a:lnTo>
                  <a:lnTo>
                    <a:pt x="722842" y="773431"/>
                  </a:lnTo>
                  <a:lnTo>
                    <a:pt x="711469" y="765063"/>
                  </a:lnTo>
                  <a:lnTo>
                    <a:pt x="699549" y="759386"/>
                  </a:lnTo>
                  <a:lnTo>
                    <a:pt x="687069" y="756412"/>
                  </a:lnTo>
                  <a:lnTo>
                    <a:pt x="674495" y="756215"/>
                  </a:lnTo>
                  <a:close/>
                </a:path>
                <a:path w="1659889" h="1391920">
                  <a:moveTo>
                    <a:pt x="530097" y="833754"/>
                  </a:moveTo>
                  <a:lnTo>
                    <a:pt x="512953" y="851408"/>
                  </a:lnTo>
                  <a:lnTo>
                    <a:pt x="528828" y="870076"/>
                  </a:lnTo>
                  <a:lnTo>
                    <a:pt x="515873" y="880999"/>
                  </a:lnTo>
                  <a:lnTo>
                    <a:pt x="527811" y="894968"/>
                  </a:lnTo>
                  <a:lnTo>
                    <a:pt x="540638" y="884047"/>
                  </a:lnTo>
                  <a:lnTo>
                    <a:pt x="572814" y="884047"/>
                  </a:lnTo>
                  <a:lnTo>
                    <a:pt x="559307" y="868172"/>
                  </a:lnTo>
                  <a:lnTo>
                    <a:pt x="575761" y="854201"/>
                  </a:lnTo>
                  <a:lnTo>
                    <a:pt x="547369" y="854201"/>
                  </a:lnTo>
                  <a:lnTo>
                    <a:pt x="530097" y="833754"/>
                  </a:lnTo>
                  <a:close/>
                </a:path>
                <a:path w="1659889" h="1391920">
                  <a:moveTo>
                    <a:pt x="726965" y="777634"/>
                  </a:moveTo>
                  <a:lnTo>
                    <a:pt x="673127" y="777634"/>
                  </a:lnTo>
                  <a:lnTo>
                    <a:pt x="681228" y="778637"/>
                  </a:lnTo>
                  <a:lnTo>
                    <a:pt x="689415" y="781492"/>
                  </a:lnTo>
                  <a:lnTo>
                    <a:pt x="720885" y="810698"/>
                  </a:lnTo>
                  <a:lnTo>
                    <a:pt x="731011" y="837184"/>
                  </a:lnTo>
                  <a:lnTo>
                    <a:pt x="730706" y="845349"/>
                  </a:lnTo>
                  <a:lnTo>
                    <a:pt x="703849" y="873855"/>
                  </a:lnTo>
                  <a:lnTo>
                    <a:pt x="696077" y="874835"/>
                  </a:lnTo>
                  <a:lnTo>
                    <a:pt x="735462" y="874835"/>
                  </a:lnTo>
                  <a:lnTo>
                    <a:pt x="740281" y="869957"/>
                  </a:lnTo>
                  <a:lnTo>
                    <a:pt x="747506" y="859123"/>
                  </a:lnTo>
                  <a:lnTo>
                    <a:pt x="752040" y="847478"/>
                  </a:lnTo>
                  <a:lnTo>
                    <a:pt x="753871" y="835025"/>
                  </a:lnTo>
                  <a:lnTo>
                    <a:pt x="752967" y="822215"/>
                  </a:lnTo>
                  <a:lnTo>
                    <a:pt x="749300" y="809513"/>
                  </a:lnTo>
                  <a:lnTo>
                    <a:pt x="742870" y="796930"/>
                  </a:lnTo>
                  <a:lnTo>
                    <a:pt x="733679" y="784478"/>
                  </a:lnTo>
                  <a:lnTo>
                    <a:pt x="726965" y="777634"/>
                  </a:lnTo>
                  <a:close/>
                </a:path>
                <a:path w="1659889" h="1391920">
                  <a:moveTo>
                    <a:pt x="574294" y="831341"/>
                  </a:moveTo>
                  <a:lnTo>
                    <a:pt x="547369" y="854201"/>
                  </a:lnTo>
                  <a:lnTo>
                    <a:pt x="575761" y="854201"/>
                  </a:lnTo>
                  <a:lnTo>
                    <a:pt x="586232" y="845312"/>
                  </a:lnTo>
                  <a:lnTo>
                    <a:pt x="574294" y="831341"/>
                  </a:lnTo>
                  <a:close/>
                </a:path>
                <a:path w="1659889" h="1391920">
                  <a:moveTo>
                    <a:pt x="880638" y="633730"/>
                  </a:moveTo>
                  <a:lnTo>
                    <a:pt x="840517" y="633730"/>
                  </a:lnTo>
                  <a:lnTo>
                    <a:pt x="848780" y="636270"/>
                  </a:lnTo>
                  <a:lnTo>
                    <a:pt x="856615" y="642620"/>
                  </a:lnTo>
                  <a:lnTo>
                    <a:pt x="867156" y="655320"/>
                  </a:lnTo>
                  <a:lnTo>
                    <a:pt x="862837" y="659130"/>
                  </a:lnTo>
                  <a:lnTo>
                    <a:pt x="850838" y="670560"/>
                  </a:lnTo>
                  <a:lnTo>
                    <a:pt x="841327" y="681989"/>
                  </a:lnTo>
                  <a:lnTo>
                    <a:pt x="834316" y="692150"/>
                  </a:lnTo>
                  <a:lnTo>
                    <a:pt x="829818" y="702310"/>
                  </a:lnTo>
                  <a:lnTo>
                    <a:pt x="827887" y="712470"/>
                  </a:lnTo>
                  <a:lnTo>
                    <a:pt x="828563" y="722630"/>
                  </a:lnTo>
                  <a:lnTo>
                    <a:pt x="856015" y="753110"/>
                  </a:lnTo>
                  <a:lnTo>
                    <a:pt x="870801" y="753110"/>
                  </a:lnTo>
                  <a:lnTo>
                    <a:pt x="902490" y="728980"/>
                  </a:lnTo>
                  <a:lnTo>
                    <a:pt x="862330" y="728980"/>
                  </a:lnTo>
                  <a:lnTo>
                    <a:pt x="857631" y="726439"/>
                  </a:lnTo>
                  <a:lnTo>
                    <a:pt x="853820" y="721360"/>
                  </a:lnTo>
                  <a:lnTo>
                    <a:pt x="850532" y="716280"/>
                  </a:lnTo>
                  <a:lnTo>
                    <a:pt x="848852" y="711200"/>
                  </a:lnTo>
                  <a:lnTo>
                    <a:pt x="848766" y="704850"/>
                  </a:lnTo>
                  <a:lnTo>
                    <a:pt x="850265" y="698500"/>
                  </a:lnTo>
                  <a:lnTo>
                    <a:pt x="876554" y="666750"/>
                  </a:lnTo>
                  <a:lnTo>
                    <a:pt x="908482" y="666750"/>
                  </a:lnTo>
                  <a:lnTo>
                    <a:pt x="880638" y="633730"/>
                  </a:lnTo>
                  <a:close/>
                </a:path>
                <a:path w="1659889" h="1391920">
                  <a:moveTo>
                    <a:pt x="908482" y="666750"/>
                  </a:moveTo>
                  <a:lnTo>
                    <a:pt x="876554" y="666750"/>
                  </a:lnTo>
                  <a:lnTo>
                    <a:pt x="899159" y="693420"/>
                  </a:lnTo>
                  <a:lnTo>
                    <a:pt x="896756" y="702310"/>
                  </a:lnTo>
                  <a:lnTo>
                    <a:pt x="873886" y="728980"/>
                  </a:lnTo>
                  <a:lnTo>
                    <a:pt x="902490" y="728980"/>
                  </a:lnTo>
                  <a:lnTo>
                    <a:pt x="903874" y="726439"/>
                  </a:lnTo>
                  <a:lnTo>
                    <a:pt x="907913" y="715010"/>
                  </a:lnTo>
                  <a:lnTo>
                    <a:pt x="910462" y="701039"/>
                  </a:lnTo>
                  <a:lnTo>
                    <a:pt x="941578" y="701039"/>
                  </a:lnTo>
                  <a:lnTo>
                    <a:pt x="945387" y="697230"/>
                  </a:lnTo>
                  <a:lnTo>
                    <a:pt x="949197" y="692150"/>
                  </a:lnTo>
                  <a:lnTo>
                    <a:pt x="951737" y="687070"/>
                  </a:lnTo>
                  <a:lnTo>
                    <a:pt x="948835" y="684530"/>
                  </a:lnTo>
                  <a:lnTo>
                    <a:pt x="933160" y="684530"/>
                  </a:lnTo>
                  <a:lnTo>
                    <a:pt x="927544" y="683260"/>
                  </a:lnTo>
                  <a:lnTo>
                    <a:pt x="921452" y="680720"/>
                  </a:lnTo>
                  <a:lnTo>
                    <a:pt x="914907" y="674370"/>
                  </a:lnTo>
                  <a:lnTo>
                    <a:pt x="908482" y="666750"/>
                  </a:lnTo>
                  <a:close/>
                </a:path>
                <a:path w="1659889" h="1391920">
                  <a:moveTo>
                    <a:pt x="941578" y="701039"/>
                  </a:moveTo>
                  <a:lnTo>
                    <a:pt x="910462" y="701039"/>
                  </a:lnTo>
                  <a:lnTo>
                    <a:pt x="918608" y="706120"/>
                  </a:lnTo>
                  <a:lnTo>
                    <a:pt x="926290" y="707389"/>
                  </a:lnTo>
                  <a:lnTo>
                    <a:pt x="933519" y="706120"/>
                  </a:lnTo>
                  <a:lnTo>
                    <a:pt x="940307" y="702310"/>
                  </a:lnTo>
                  <a:lnTo>
                    <a:pt x="941578" y="701039"/>
                  </a:lnTo>
                  <a:close/>
                </a:path>
                <a:path w="1659889" h="1391920">
                  <a:moveTo>
                    <a:pt x="941578" y="678180"/>
                  </a:moveTo>
                  <a:lnTo>
                    <a:pt x="940181" y="679450"/>
                  </a:lnTo>
                  <a:lnTo>
                    <a:pt x="939165" y="680720"/>
                  </a:lnTo>
                  <a:lnTo>
                    <a:pt x="938275" y="681989"/>
                  </a:lnTo>
                  <a:lnTo>
                    <a:pt x="933160" y="684530"/>
                  </a:lnTo>
                  <a:lnTo>
                    <a:pt x="948835" y="684530"/>
                  </a:lnTo>
                  <a:lnTo>
                    <a:pt x="941578" y="678180"/>
                  </a:lnTo>
                  <a:close/>
                </a:path>
                <a:path w="1659889" h="1391920">
                  <a:moveTo>
                    <a:pt x="846708" y="609600"/>
                  </a:moveTo>
                  <a:lnTo>
                    <a:pt x="806680" y="631189"/>
                  </a:lnTo>
                  <a:lnTo>
                    <a:pt x="785748" y="661670"/>
                  </a:lnTo>
                  <a:lnTo>
                    <a:pt x="798830" y="676910"/>
                  </a:lnTo>
                  <a:lnTo>
                    <a:pt x="803882" y="665480"/>
                  </a:lnTo>
                  <a:lnTo>
                    <a:pt x="809529" y="656589"/>
                  </a:lnTo>
                  <a:lnTo>
                    <a:pt x="815796" y="647700"/>
                  </a:lnTo>
                  <a:lnTo>
                    <a:pt x="822706" y="641350"/>
                  </a:lnTo>
                  <a:lnTo>
                    <a:pt x="831826" y="635000"/>
                  </a:lnTo>
                  <a:lnTo>
                    <a:pt x="840517" y="633730"/>
                  </a:lnTo>
                  <a:lnTo>
                    <a:pt x="880638" y="633730"/>
                  </a:lnTo>
                  <a:lnTo>
                    <a:pt x="875283" y="627380"/>
                  </a:lnTo>
                  <a:lnTo>
                    <a:pt x="868283" y="619760"/>
                  </a:lnTo>
                  <a:lnTo>
                    <a:pt x="861186" y="614680"/>
                  </a:lnTo>
                  <a:lnTo>
                    <a:pt x="853995" y="610870"/>
                  </a:lnTo>
                  <a:lnTo>
                    <a:pt x="846708" y="609600"/>
                  </a:lnTo>
                  <a:close/>
                </a:path>
                <a:path w="1659889" h="1391920">
                  <a:moveTo>
                    <a:pt x="933069" y="447039"/>
                  </a:moveTo>
                  <a:lnTo>
                    <a:pt x="914399" y="462280"/>
                  </a:lnTo>
                  <a:lnTo>
                    <a:pt x="964057" y="520700"/>
                  </a:lnTo>
                  <a:lnTo>
                    <a:pt x="952412" y="520700"/>
                  </a:lnTo>
                  <a:lnTo>
                    <a:pt x="913243" y="542289"/>
                  </a:lnTo>
                  <a:lnTo>
                    <a:pt x="903223" y="575310"/>
                  </a:lnTo>
                  <a:lnTo>
                    <a:pt x="905156" y="588010"/>
                  </a:lnTo>
                  <a:lnTo>
                    <a:pt x="926337" y="627380"/>
                  </a:lnTo>
                  <a:lnTo>
                    <a:pt x="957449" y="651510"/>
                  </a:lnTo>
                  <a:lnTo>
                    <a:pt x="968374" y="655320"/>
                  </a:lnTo>
                  <a:lnTo>
                    <a:pt x="979281" y="655320"/>
                  </a:lnTo>
                  <a:lnTo>
                    <a:pt x="1018766" y="633730"/>
                  </a:lnTo>
                  <a:lnTo>
                    <a:pt x="1020517" y="629920"/>
                  </a:lnTo>
                  <a:lnTo>
                    <a:pt x="973518" y="629920"/>
                  </a:lnTo>
                  <a:lnTo>
                    <a:pt x="959425" y="622300"/>
                  </a:lnTo>
                  <a:lnTo>
                    <a:pt x="931544" y="589280"/>
                  </a:lnTo>
                  <a:lnTo>
                    <a:pt x="925710" y="563880"/>
                  </a:lnTo>
                  <a:lnTo>
                    <a:pt x="927449" y="556260"/>
                  </a:lnTo>
                  <a:lnTo>
                    <a:pt x="963019" y="534670"/>
                  </a:lnTo>
                  <a:lnTo>
                    <a:pt x="974979" y="533400"/>
                  </a:lnTo>
                  <a:lnTo>
                    <a:pt x="1006954" y="533400"/>
                  </a:lnTo>
                  <a:lnTo>
                    <a:pt x="933069" y="447039"/>
                  </a:lnTo>
                  <a:close/>
                </a:path>
                <a:path w="1659889" h="1391920">
                  <a:moveTo>
                    <a:pt x="1006954" y="533400"/>
                  </a:moveTo>
                  <a:lnTo>
                    <a:pt x="974979" y="533400"/>
                  </a:lnTo>
                  <a:lnTo>
                    <a:pt x="1015110" y="580389"/>
                  </a:lnTo>
                  <a:lnTo>
                    <a:pt x="1013968" y="594360"/>
                  </a:lnTo>
                  <a:lnTo>
                    <a:pt x="1010919" y="607060"/>
                  </a:lnTo>
                  <a:lnTo>
                    <a:pt x="1005967" y="615950"/>
                  </a:lnTo>
                  <a:lnTo>
                    <a:pt x="999108" y="623570"/>
                  </a:lnTo>
                  <a:lnTo>
                    <a:pt x="986754" y="629920"/>
                  </a:lnTo>
                  <a:lnTo>
                    <a:pt x="1020517" y="629920"/>
                  </a:lnTo>
                  <a:lnTo>
                    <a:pt x="1024604" y="621030"/>
                  </a:lnTo>
                  <a:lnTo>
                    <a:pt x="1026679" y="607060"/>
                  </a:lnTo>
                  <a:lnTo>
                    <a:pt x="1025017" y="593089"/>
                  </a:lnTo>
                  <a:lnTo>
                    <a:pt x="1058022" y="593089"/>
                  </a:lnTo>
                  <a:lnTo>
                    <a:pt x="1006954" y="533400"/>
                  </a:lnTo>
                  <a:close/>
                </a:path>
                <a:path w="1659889" h="1391920">
                  <a:moveTo>
                    <a:pt x="1058022" y="593089"/>
                  </a:moveTo>
                  <a:lnTo>
                    <a:pt x="1025017" y="593089"/>
                  </a:lnTo>
                  <a:lnTo>
                    <a:pt x="1041526" y="612139"/>
                  </a:lnTo>
                  <a:lnTo>
                    <a:pt x="1060195" y="595630"/>
                  </a:lnTo>
                  <a:lnTo>
                    <a:pt x="1058022" y="593089"/>
                  </a:lnTo>
                  <a:close/>
                </a:path>
                <a:path w="1659889" h="1391920">
                  <a:moveTo>
                    <a:pt x="1054988" y="342900"/>
                  </a:moveTo>
                  <a:lnTo>
                    <a:pt x="1036319" y="359410"/>
                  </a:lnTo>
                  <a:lnTo>
                    <a:pt x="1085976" y="417830"/>
                  </a:lnTo>
                  <a:lnTo>
                    <a:pt x="1063450" y="417830"/>
                  </a:lnTo>
                  <a:lnTo>
                    <a:pt x="1029239" y="448310"/>
                  </a:lnTo>
                  <a:lnTo>
                    <a:pt x="1025270" y="472439"/>
                  </a:lnTo>
                  <a:lnTo>
                    <a:pt x="1027130" y="485139"/>
                  </a:lnTo>
                  <a:lnTo>
                    <a:pt x="1048257" y="523239"/>
                  </a:lnTo>
                  <a:lnTo>
                    <a:pt x="1079369" y="547370"/>
                  </a:lnTo>
                  <a:lnTo>
                    <a:pt x="1101201" y="552450"/>
                  </a:lnTo>
                  <a:lnTo>
                    <a:pt x="1111631" y="551180"/>
                  </a:lnTo>
                  <a:lnTo>
                    <a:pt x="1121584" y="546100"/>
                  </a:lnTo>
                  <a:lnTo>
                    <a:pt x="1131061" y="539750"/>
                  </a:lnTo>
                  <a:lnTo>
                    <a:pt x="1140704" y="529589"/>
                  </a:lnTo>
                  <a:lnTo>
                    <a:pt x="1141877" y="527050"/>
                  </a:lnTo>
                  <a:lnTo>
                    <a:pt x="1095501" y="527050"/>
                  </a:lnTo>
                  <a:lnTo>
                    <a:pt x="1081452" y="519430"/>
                  </a:lnTo>
                  <a:lnTo>
                    <a:pt x="1053480" y="485139"/>
                  </a:lnTo>
                  <a:lnTo>
                    <a:pt x="1047632" y="459739"/>
                  </a:lnTo>
                  <a:lnTo>
                    <a:pt x="1049385" y="453389"/>
                  </a:lnTo>
                  <a:lnTo>
                    <a:pt x="1084941" y="430530"/>
                  </a:lnTo>
                  <a:lnTo>
                    <a:pt x="1129325" y="430530"/>
                  </a:lnTo>
                  <a:lnTo>
                    <a:pt x="1118552" y="417830"/>
                  </a:lnTo>
                  <a:lnTo>
                    <a:pt x="1085976" y="417830"/>
                  </a:lnTo>
                  <a:lnTo>
                    <a:pt x="1074350" y="416560"/>
                  </a:lnTo>
                  <a:lnTo>
                    <a:pt x="1117475" y="416560"/>
                  </a:lnTo>
                  <a:lnTo>
                    <a:pt x="1054988" y="342900"/>
                  </a:lnTo>
                  <a:close/>
                </a:path>
                <a:path w="1659889" h="1391920">
                  <a:moveTo>
                    <a:pt x="1129325" y="430530"/>
                  </a:moveTo>
                  <a:lnTo>
                    <a:pt x="1096898" y="430530"/>
                  </a:lnTo>
                  <a:lnTo>
                    <a:pt x="1137158" y="477520"/>
                  </a:lnTo>
                  <a:lnTo>
                    <a:pt x="1135941" y="491489"/>
                  </a:lnTo>
                  <a:lnTo>
                    <a:pt x="1132855" y="502920"/>
                  </a:lnTo>
                  <a:lnTo>
                    <a:pt x="1127888" y="513080"/>
                  </a:lnTo>
                  <a:lnTo>
                    <a:pt x="1121029" y="520700"/>
                  </a:lnTo>
                  <a:lnTo>
                    <a:pt x="1108694" y="527050"/>
                  </a:lnTo>
                  <a:lnTo>
                    <a:pt x="1141877" y="527050"/>
                  </a:lnTo>
                  <a:lnTo>
                    <a:pt x="1146571" y="516889"/>
                  </a:lnTo>
                  <a:lnTo>
                    <a:pt x="1148653" y="504189"/>
                  </a:lnTo>
                  <a:lnTo>
                    <a:pt x="1146936" y="488950"/>
                  </a:lnTo>
                  <a:lnTo>
                    <a:pt x="1178883" y="488950"/>
                  </a:lnTo>
                  <a:lnTo>
                    <a:pt x="1129325" y="430530"/>
                  </a:lnTo>
                  <a:close/>
                </a:path>
                <a:path w="1659889" h="1391920">
                  <a:moveTo>
                    <a:pt x="1178883" y="488950"/>
                  </a:moveTo>
                  <a:lnTo>
                    <a:pt x="1146936" y="488950"/>
                  </a:lnTo>
                  <a:lnTo>
                    <a:pt x="1163446" y="508000"/>
                  </a:lnTo>
                  <a:lnTo>
                    <a:pt x="1182116" y="492760"/>
                  </a:lnTo>
                  <a:lnTo>
                    <a:pt x="1178883" y="488950"/>
                  </a:lnTo>
                  <a:close/>
                </a:path>
                <a:path w="1659889" h="1391920">
                  <a:moveTo>
                    <a:pt x="1240938" y="255270"/>
                  </a:moveTo>
                  <a:lnTo>
                    <a:pt x="1207134" y="255270"/>
                  </a:lnTo>
                  <a:lnTo>
                    <a:pt x="1313560" y="381000"/>
                  </a:lnTo>
                  <a:lnTo>
                    <a:pt x="1333499" y="364489"/>
                  </a:lnTo>
                  <a:lnTo>
                    <a:pt x="1240938" y="255270"/>
                  </a:lnTo>
                  <a:close/>
                </a:path>
                <a:path w="1659889" h="1391920">
                  <a:moveTo>
                    <a:pt x="1335150" y="185420"/>
                  </a:moveTo>
                  <a:lnTo>
                    <a:pt x="1316482" y="200660"/>
                  </a:lnTo>
                  <a:lnTo>
                    <a:pt x="1403858" y="303530"/>
                  </a:lnTo>
                  <a:lnTo>
                    <a:pt x="1422526" y="288289"/>
                  </a:lnTo>
                  <a:lnTo>
                    <a:pt x="1335150" y="185420"/>
                  </a:lnTo>
                  <a:close/>
                </a:path>
                <a:path w="1659889" h="1391920">
                  <a:moveTo>
                    <a:pt x="1264031" y="181610"/>
                  </a:moveTo>
                  <a:lnTo>
                    <a:pt x="1144778" y="283210"/>
                  </a:lnTo>
                  <a:lnTo>
                    <a:pt x="1157350" y="297180"/>
                  </a:lnTo>
                  <a:lnTo>
                    <a:pt x="1207134" y="255270"/>
                  </a:lnTo>
                  <a:lnTo>
                    <a:pt x="1240938" y="255270"/>
                  </a:lnTo>
                  <a:lnTo>
                    <a:pt x="1226946" y="238760"/>
                  </a:lnTo>
                  <a:lnTo>
                    <a:pt x="1276731" y="196850"/>
                  </a:lnTo>
                  <a:lnTo>
                    <a:pt x="1264031" y="181610"/>
                  </a:lnTo>
                  <a:close/>
                </a:path>
                <a:path w="1659889" h="1391920">
                  <a:moveTo>
                    <a:pt x="1417582" y="167639"/>
                  </a:moveTo>
                  <a:lnTo>
                    <a:pt x="1384934" y="167639"/>
                  </a:lnTo>
                  <a:lnTo>
                    <a:pt x="1436243" y="227330"/>
                  </a:lnTo>
                  <a:lnTo>
                    <a:pt x="1442579" y="233680"/>
                  </a:lnTo>
                  <a:lnTo>
                    <a:pt x="1449212" y="238760"/>
                  </a:lnTo>
                  <a:lnTo>
                    <a:pt x="1456156" y="242570"/>
                  </a:lnTo>
                  <a:lnTo>
                    <a:pt x="1463420" y="243839"/>
                  </a:lnTo>
                  <a:lnTo>
                    <a:pt x="1470804" y="243839"/>
                  </a:lnTo>
                  <a:lnTo>
                    <a:pt x="1478105" y="241300"/>
                  </a:lnTo>
                  <a:lnTo>
                    <a:pt x="1485334" y="237489"/>
                  </a:lnTo>
                  <a:lnTo>
                    <a:pt x="1492504" y="232410"/>
                  </a:lnTo>
                  <a:lnTo>
                    <a:pt x="1496695" y="228600"/>
                  </a:lnTo>
                  <a:lnTo>
                    <a:pt x="1501012" y="224789"/>
                  </a:lnTo>
                  <a:lnTo>
                    <a:pt x="1503976" y="219710"/>
                  </a:lnTo>
                  <a:lnTo>
                    <a:pt x="1469215" y="219710"/>
                  </a:lnTo>
                  <a:lnTo>
                    <a:pt x="1460585" y="215900"/>
                  </a:lnTo>
                  <a:lnTo>
                    <a:pt x="1451991" y="208280"/>
                  </a:lnTo>
                  <a:lnTo>
                    <a:pt x="1417582" y="167639"/>
                  </a:lnTo>
                  <a:close/>
                </a:path>
                <a:path w="1659889" h="1391920">
                  <a:moveTo>
                    <a:pt x="1494535" y="204470"/>
                  </a:moveTo>
                  <a:lnTo>
                    <a:pt x="1491615" y="208280"/>
                  </a:lnTo>
                  <a:lnTo>
                    <a:pt x="1489074" y="212089"/>
                  </a:lnTo>
                  <a:lnTo>
                    <a:pt x="1486534" y="213360"/>
                  </a:lnTo>
                  <a:lnTo>
                    <a:pt x="1477869" y="218439"/>
                  </a:lnTo>
                  <a:lnTo>
                    <a:pt x="1469215" y="219710"/>
                  </a:lnTo>
                  <a:lnTo>
                    <a:pt x="1503976" y="219710"/>
                  </a:lnTo>
                  <a:lnTo>
                    <a:pt x="1505458" y="217170"/>
                  </a:lnTo>
                  <a:lnTo>
                    <a:pt x="1494535" y="204470"/>
                  </a:lnTo>
                  <a:close/>
                </a:path>
                <a:path w="1659889" h="1391920">
                  <a:moveTo>
                    <a:pt x="1423161" y="30480"/>
                  </a:moveTo>
                  <a:lnTo>
                    <a:pt x="1404493" y="45720"/>
                  </a:lnTo>
                  <a:lnTo>
                    <a:pt x="1531620" y="195580"/>
                  </a:lnTo>
                  <a:lnTo>
                    <a:pt x="1550288" y="179070"/>
                  </a:lnTo>
                  <a:lnTo>
                    <a:pt x="1423161" y="30480"/>
                  </a:lnTo>
                  <a:close/>
                </a:path>
                <a:path w="1659889" h="1391920">
                  <a:moveTo>
                    <a:pt x="1303400" y="148589"/>
                  </a:moveTo>
                  <a:lnTo>
                    <a:pt x="1284732" y="163830"/>
                  </a:lnTo>
                  <a:lnTo>
                    <a:pt x="1300607" y="182880"/>
                  </a:lnTo>
                  <a:lnTo>
                    <a:pt x="1319275" y="166370"/>
                  </a:lnTo>
                  <a:lnTo>
                    <a:pt x="1303400" y="148589"/>
                  </a:lnTo>
                  <a:close/>
                </a:path>
                <a:path w="1659889" h="1391920">
                  <a:moveTo>
                    <a:pt x="1374267" y="116839"/>
                  </a:moveTo>
                  <a:lnTo>
                    <a:pt x="1357121" y="134620"/>
                  </a:lnTo>
                  <a:lnTo>
                    <a:pt x="1372996" y="153670"/>
                  </a:lnTo>
                  <a:lnTo>
                    <a:pt x="1360043" y="163830"/>
                  </a:lnTo>
                  <a:lnTo>
                    <a:pt x="1371981" y="177800"/>
                  </a:lnTo>
                  <a:lnTo>
                    <a:pt x="1384934" y="167639"/>
                  </a:lnTo>
                  <a:lnTo>
                    <a:pt x="1417582" y="167639"/>
                  </a:lnTo>
                  <a:lnTo>
                    <a:pt x="1403604" y="151130"/>
                  </a:lnTo>
                  <a:lnTo>
                    <a:pt x="1419979" y="137160"/>
                  </a:lnTo>
                  <a:lnTo>
                    <a:pt x="1391666" y="137160"/>
                  </a:lnTo>
                  <a:lnTo>
                    <a:pt x="1374267" y="116839"/>
                  </a:lnTo>
                  <a:close/>
                </a:path>
                <a:path w="1659889" h="1391920">
                  <a:moveTo>
                    <a:pt x="1418590" y="114300"/>
                  </a:moveTo>
                  <a:lnTo>
                    <a:pt x="1391666" y="137160"/>
                  </a:lnTo>
                  <a:lnTo>
                    <a:pt x="1419979" y="137160"/>
                  </a:lnTo>
                  <a:lnTo>
                    <a:pt x="1430400" y="128270"/>
                  </a:lnTo>
                  <a:lnTo>
                    <a:pt x="1418590" y="114300"/>
                  </a:lnTo>
                  <a:close/>
                </a:path>
                <a:path w="1659889" h="1391920">
                  <a:moveTo>
                    <a:pt x="1575054" y="0"/>
                  </a:moveTo>
                  <a:lnTo>
                    <a:pt x="1564461" y="0"/>
                  </a:lnTo>
                  <a:lnTo>
                    <a:pt x="1554226" y="1270"/>
                  </a:lnTo>
                  <a:lnTo>
                    <a:pt x="1520126" y="30480"/>
                  </a:lnTo>
                  <a:lnTo>
                    <a:pt x="1515236" y="54610"/>
                  </a:lnTo>
                  <a:lnTo>
                    <a:pt x="1516495" y="67310"/>
                  </a:lnTo>
                  <a:lnTo>
                    <a:pt x="1535175" y="102870"/>
                  </a:lnTo>
                  <a:lnTo>
                    <a:pt x="1569555" y="127000"/>
                  </a:lnTo>
                  <a:lnTo>
                    <a:pt x="1596008" y="130810"/>
                  </a:lnTo>
                  <a:lnTo>
                    <a:pt x="1608772" y="127000"/>
                  </a:lnTo>
                  <a:lnTo>
                    <a:pt x="1620964" y="121920"/>
                  </a:lnTo>
                  <a:lnTo>
                    <a:pt x="1632584" y="113030"/>
                  </a:lnTo>
                  <a:lnTo>
                    <a:pt x="1639351" y="107950"/>
                  </a:lnTo>
                  <a:lnTo>
                    <a:pt x="1591421" y="107950"/>
                  </a:lnTo>
                  <a:lnTo>
                    <a:pt x="1574480" y="102870"/>
                  </a:lnTo>
                  <a:lnTo>
                    <a:pt x="1557146" y="90170"/>
                  </a:lnTo>
                  <a:lnTo>
                    <a:pt x="1573748" y="76200"/>
                  </a:lnTo>
                  <a:lnTo>
                    <a:pt x="1546097" y="76200"/>
                  </a:lnTo>
                  <a:lnTo>
                    <a:pt x="1537856" y="60960"/>
                  </a:lnTo>
                  <a:lnTo>
                    <a:pt x="1535033" y="48260"/>
                  </a:lnTo>
                  <a:lnTo>
                    <a:pt x="1537614" y="36830"/>
                  </a:lnTo>
                  <a:lnTo>
                    <a:pt x="1545590" y="26670"/>
                  </a:lnTo>
                  <a:lnTo>
                    <a:pt x="1556521" y="20320"/>
                  </a:lnTo>
                  <a:lnTo>
                    <a:pt x="1608093" y="20320"/>
                  </a:lnTo>
                  <a:lnTo>
                    <a:pt x="1606790" y="19050"/>
                  </a:lnTo>
                  <a:lnTo>
                    <a:pt x="1596278" y="10160"/>
                  </a:lnTo>
                  <a:lnTo>
                    <a:pt x="1585696" y="3810"/>
                  </a:lnTo>
                  <a:lnTo>
                    <a:pt x="1575054" y="0"/>
                  </a:lnTo>
                  <a:close/>
                </a:path>
                <a:path w="1659889" h="1391920">
                  <a:moveTo>
                    <a:pt x="1647317" y="66039"/>
                  </a:moveTo>
                  <a:lnTo>
                    <a:pt x="1624075" y="96520"/>
                  </a:lnTo>
                  <a:lnTo>
                    <a:pt x="1591421" y="107950"/>
                  </a:lnTo>
                  <a:lnTo>
                    <a:pt x="1639351" y="107950"/>
                  </a:lnTo>
                  <a:lnTo>
                    <a:pt x="1646142" y="100330"/>
                  </a:lnTo>
                  <a:lnTo>
                    <a:pt x="1652980" y="91439"/>
                  </a:lnTo>
                  <a:lnTo>
                    <a:pt x="1659890" y="80010"/>
                  </a:lnTo>
                  <a:lnTo>
                    <a:pt x="1647317" y="66039"/>
                  </a:lnTo>
                  <a:close/>
                </a:path>
                <a:path w="1659889" h="1391920">
                  <a:moveTo>
                    <a:pt x="1608093" y="20320"/>
                  </a:moveTo>
                  <a:lnTo>
                    <a:pt x="1567799" y="20320"/>
                  </a:lnTo>
                  <a:lnTo>
                    <a:pt x="1579433" y="25400"/>
                  </a:lnTo>
                  <a:lnTo>
                    <a:pt x="1591436" y="36830"/>
                  </a:lnTo>
                  <a:lnTo>
                    <a:pt x="1546097" y="76200"/>
                  </a:lnTo>
                  <a:lnTo>
                    <a:pt x="1573748" y="76200"/>
                  </a:lnTo>
                  <a:lnTo>
                    <a:pt x="1622044" y="35560"/>
                  </a:lnTo>
                  <a:lnTo>
                    <a:pt x="1617218" y="29210"/>
                  </a:lnTo>
                  <a:lnTo>
                    <a:pt x="1608093" y="203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47485" y="948965"/>
              <a:ext cx="3100827" cy="23217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74034" y="1405763"/>
              <a:ext cx="1749932" cy="15722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09974" y="2086280"/>
              <a:ext cx="3628814" cy="17141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22827" y="2952623"/>
              <a:ext cx="1101725" cy="565150"/>
            </a:xfrm>
            <a:custGeom>
              <a:avLst/>
              <a:gdLst/>
              <a:ahLst/>
              <a:cxnLst/>
              <a:rect l="l" t="t" r="r" b="b"/>
              <a:pathLst>
                <a:path w="1101725" h="565150">
                  <a:moveTo>
                    <a:pt x="74846" y="387350"/>
                  </a:moveTo>
                  <a:lnTo>
                    <a:pt x="65817" y="388620"/>
                  </a:lnTo>
                  <a:lnTo>
                    <a:pt x="56074" y="391160"/>
                  </a:lnTo>
                  <a:lnTo>
                    <a:pt x="45593" y="394970"/>
                  </a:lnTo>
                  <a:lnTo>
                    <a:pt x="0" y="415289"/>
                  </a:lnTo>
                  <a:lnTo>
                    <a:pt x="67563" y="565150"/>
                  </a:lnTo>
                  <a:lnTo>
                    <a:pt x="88646" y="556260"/>
                  </a:lnTo>
                  <a:lnTo>
                    <a:pt x="60071" y="492760"/>
                  </a:lnTo>
                  <a:lnTo>
                    <a:pt x="80010" y="483870"/>
                  </a:lnTo>
                  <a:lnTo>
                    <a:pt x="121752" y="483870"/>
                  </a:lnTo>
                  <a:lnTo>
                    <a:pt x="108818" y="476250"/>
                  </a:lnTo>
                  <a:lnTo>
                    <a:pt x="52959" y="476250"/>
                  </a:lnTo>
                  <a:lnTo>
                    <a:pt x="28321" y="421639"/>
                  </a:lnTo>
                  <a:lnTo>
                    <a:pt x="41783" y="415289"/>
                  </a:lnTo>
                  <a:lnTo>
                    <a:pt x="57263" y="410210"/>
                  </a:lnTo>
                  <a:lnTo>
                    <a:pt x="106425" y="410210"/>
                  </a:lnTo>
                  <a:lnTo>
                    <a:pt x="102615" y="403860"/>
                  </a:lnTo>
                  <a:lnTo>
                    <a:pt x="97091" y="397510"/>
                  </a:lnTo>
                  <a:lnTo>
                    <a:pt x="90614" y="392429"/>
                  </a:lnTo>
                  <a:lnTo>
                    <a:pt x="83185" y="388620"/>
                  </a:lnTo>
                  <a:lnTo>
                    <a:pt x="74846" y="387350"/>
                  </a:lnTo>
                  <a:close/>
                </a:path>
                <a:path w="1101725" h="565150">
                  <a:moveTo>
                    <a:pt x="121752" y="483870"/>
                  </a:moveTo>
                  <a:lnTo>
                    <a:pt x="80010" y="483870"/>
                  </a:lnTo>
                  <a:lnTo>
                    <a:pt x="151511" y="528320"/>
                  </a:lnTo>
                  <a:lnTo>
                    <a:pt x="177800" y="516889"/>
                  </a:lnTo>
                  <a:lnTo>
                    <a:pt x="121752" y="483870"/>
                  </a:lnTo>
                  <a:close/>
                </a:path>
                <a:path w="1101725" h="565150">
                  <a:moveTo>
                    <a:pt x="208565" y="370839"/>
                  </a:moveTo>
                  <a:lnTo>
                    <a:pt x="171688" y="388620"/>
                  </a:lnTo>
                  <a:lnTo>
                    <a:pt x="159549" y="419100"/>
                  </a:lnTo>
                  <a:lnTo>
                    <a:pt x="159654" y="430529"/>
                  </a:lnTo>
                  <a:lnTo>
                    <a:pt x="180879" y="476250"/>
                  </a:lnTo>
                  <a:lnTo>
                    <a:pt x="223869" y="494029"/>
                  </a:lnTo>
                  <a:lnTo>
                    <a:pt x="235755" y="492760"/>
                  </a:lnTo>
                  <a:lnTo>
                    <a:pt x="247903" y="487679"/>
                  </a:lnTo>
                  <a:lnTo>
                    <a:pt x="255313" y="483870"/>
                  </a:lnTo>
                  <a:lnTo>
                    <a:pt x="263080" y="478789"/>
                  </a:lnTo>
                  <a:lnTo>
                    <a:pt x="269191" y="474979"/>
                  </a:lnTo>
                  <a:lnTo>
                    <a:pt x="228492" y="474979"/>
                  </a:lnTo>
                  <a:lnTo>
                    <a:pt x="213677" y="473710"/>
                  </a:lnTo>
                  <a:lnTo>
                    <a:pt x="200386" y="464820"/>
                  </a:lnTo>
                  <a:lnTo>
                    <a:pt x="188595" y="449579"/>
                  </a:lnTo>
                  <a:lnTo>
                    <a:pt x="224916" y="433070"/>
                  </a:lnTo>
                  <a:lnTo>
                    <a:pt x="182752" y="433070"/>
                  </a:lnTo>
                  <a:lnTo>
                    <a:pt x="179349" y="419100"/>
                  </a:lnTo>
                  <a:lnTo>
                    <a:pt x="180197" y="406400"/>
                  </a:lnTo>
                  <a:lnTo>
                    <a:pt x="185306" y="397510"/>
                  </a:lnTo>
                  <a:lnTo>
                    <a:pt x="194690" y="391160"/>
                  </a:lnTo>
                  <a:lnTo>
                    <a:pt x="205642" y="388620"/>
                  </a:lnTo>
                  <a:lnTo>
                    <a:pt x="241327" y="388620"/>
                  </a:lnTo>
                  <a:lnTo>
                    <a:pt x="234953" y="382270"/>
                  </a:lnTo>
                  <a:lnTo>
                    <a:pt x="226568" y="375920"/>
                  </a:lnTo>
                  <a:lnTo>
                    <a:pt x="217733" y="372110"/>
                  </a:lnTo>
                  <a:lnTo>
                    <a:pt x="208565" y="370839"/>
                  </a:lnTo>
                  <a:close/>
                </a:path>
                <a:path w="1101725" h="565150">
                  <a:moveTo>
                    <a:pt x="106425" y="410210"/>
                  </a:moveTo>
                  <a:lnTo>
                    <a:pt x="69802" y="410210"/>
                  </a:lnTo>
                  <a:lnTo>
                    <a:pt x="79412" y="414020"/>
                  </a:lnTo>
                  <a:lnTo>
                    <a:pt x="86106" y="424179"/>
                  </a:lnTo>
                  <a:lnTo>
                    <a:pt x="88771" y="431800"/>
                  </a:lnTo>
                  <a:lnTo>
                    <a:pt x="89709" y="438150"/>
                  </a:lnTo>
                  <a:lnTo>
                    <a:pt x="88909" y="445770"/>
                  </a:lnTo>
                  <a:lnTo>
                    <a:pt x="59944" y="473710"/>
                  </a:lnTo>
                  <a:lnTo>
                    <a:pt x="52959" y="476250"/>
                  </a:lnTo>
                  <a:lnTo>
                    <a:pt x="108818" y="476250"/>
                  </a:lnTo>
                  <a:lnTo>
                    <a:pt x="95885" y="468629"/>
                  </a:lnTo>
                  <a:lnTo>
                    <a:pt x="101222" y="462279"/>
                  </a:lnTo>
                  <a:lnTo>
                    <a:pt x="105441" y="455929"/>
                  </a:lnTo>
                  <a:lnTo>
                    <a:pt x="108565" y="448310"/>
                  </a:lnTo>
                  <a:lnTo>
                    <a:pt x="110617" y="440689"/>
                  </a:lnTo>
                  <a:lnTo>
                    <a:pt x="111545" y="433070"/>
                  </a:lnTo>
                  <a:lnTo>
                    <a:pt x="111283" y="426720"/>
                  </a:lnTo>
                  <a:lnTo>
                    <a:pt x="109831" y="419100"/>
                  </a:lnTo>
                  <a:lnTo>
                    <a:pt x="107187" y="411479"/>
                  </a:lnTo>
                  <a:lnTo>
                    <a:pt x="106425" y="410210"/>
                  </a:lnTo>
                  <a:close/>
                </a:path>
                <a:path w="1101725" h="565150">
                  <a:moveTo>
                    <a:pt x="272542" y="450850"/>
                  </a:moveTo>
                  <a:lnTo>
                    <a:pt x="265108" y="457200"/>
                  </a:lnTo>
                  <a:lnTo>
                    <a:pt x="258032" y="463550"/>
                  </a:lnTo>
                  <a:lnTo>
                    <a:pt x="251289" y="467360"/>
                  </a:lnTo>
                  <a:lnTo>
                    <a:pt x="244856" y="471170"/>
                  </a:lnTo>
                  <a:lnTo>
                    <a:pt x="228492" y="474979"/>
                  </a:lnTo>
                  <a:lnTo>
                    <a:pt x="269191" y="474979"/>
                  </a:lnTo>
                  <a:lnTo>
                    <a:pt x="271228" y="473710"/>
                  </a:lnTo>
                  <a:lnTo>
                    <a:pt x="279781" y="466089"/>
                  </a:lnTo>
                  <a:lnTo>
                    <a:pt x="272542" y="450850"/>
                  </a:lnTo>
                  <a:close/>
                </a:path>
                <a:path w="1101725" h="565150">
                  <a:moveTo>
                    <a:pt x="299148" y="358139"/>
                  </a:moveTo>
                  <a:lnTo>
                    <a:pt x="275082" y="358139"/>
                  </a:lnTo>
                  <a:lnTo>
                    <a:pt x="304164" y="422910"/>
                  </a:lnTo>
                  <a:lnTo>
                    <a:pt x="330049" y="445770"/>
                  </a:lnTo>
                  <a:lnTo>
                    <a:pt x="336835" y="445770"/>
                  </a:lnTo>
                  <a:lnTo>
                    <a:pt x="343955" y="444500"/>
                  </a:lnTo>
                  <a:lnTo>
                    <a:pt x="351409" y="441960"/>
                  </a:lnTo>
                  <a:lnTo>
                    <a:pt x="355981" y="439420"/>
                  </a:lnTo>
                  <a:lnTo>
                    <a:pt x="360934" y="436879"/>
                  </a:lnTo>
                  <a:lnTo>
                    <a:pt x="366395" y="431800"/>
                  </a:lnTo>
                  <a:lnTo>
                    <a:pt x="363566" y="425450"/>
                  </a:lnTo>
                  <a:lnTo>
                    <a:pt x="342243" y="425450"/>
                  </a:lnTo>
                  <a:lnTo>
                    <a:pt x="334565" y="424179"/>
                  </a:lnTo>
                  <a:lnTo>
                    <a:pt x="328007" y="419100"/>
                  </a:lnTo>
                  <a:lnTo>
                    <a:pt x="322580" y="410210"/>
                  </a:lnTo>
                  <a:lnTo>
                    <a:pt x="299148" y="358139"/>
                  </a:lnTo>
                  <a:close/>
                </a:path>
                <a:path w="1101725" h="565150">
                  <a:moveTo>
                    <a:pt x="241327" y="388620"/>
                  </a:moveTo>
                  <a:lnTo>
                    <a:pt x="205642" y="388620"/>
                  </a:lnTo>
                  <a:lnTo>
                    <a:pt x="215439" y="391160"/>
                  </a:lnTo>
                  <a:lnTo>
                    <a:pt x="224069" y="398779"/>
                  </a:lnTo>
                  <a:lnTo>
                    <a:pt x="231521" y="411479"/>
                  </a:lnTo>
                  <a:lnTo>
                    <a:pt x="182752" y="433070"/>
                  </a:lnTo>
                  <a:lnTo>
                    <a:pt x="224916" y="433070"/>
                  </a:lnTo>
                  <a:lnTo>
                    <a:pt x="258445" y="417829"/>
                  </a:lnTo>
                  <a:lnTo>
                    <a:pt x="255777" y="411479"/>
                  </a:lnTo>
                  <a:lnTo>
                    <a:pt x="249535" y="400050"/>
                  </a:lnTo>
                  <a:lnTo>
                    <a:pt x="242601" y="389889"/>
                  </a:lnTo>
                  <a:lnTo>
                    <a:pt x="241327" y="388620"/>
                  </a:lnTo>
                  <a:close/>
                </a:path>
                <a:path w="1101725" h="565150">
                  <a:moveTo>
                    <a:pt x="360172" y="417829"/>
                  </a:moveTo>
                  <a:lnTo>
                    <a:pt x="356743" y="420370"/>
                  </a:lnTo>
                  <a:lnTo>
                    <a:pt x="353695" y="422910"/>
                  </a:lnTo>
                  <a:lnTo>
                    <a:pt x="351027" y="424179"/>
                  </a:lnTo>
                  <a:lnTo>
                    <a:pt x="342243" y="425450"/>
                  </a:lnTo>
                  <a:lnTo>
                    <a:pt x="363566" y="425450"/>
                  </a:lnTo>
                  <a:lnTo>
                    <a:pt x="360172" y="417829"/>
                  </a:lnTo>
                  <a:close/>
                </a:path>
                <a:path w="1101725" h="565150">
                  <a:moveTo>
                    <a:pt x="431725" y="303529"/>
                  </a:moveTo>
                  <a:lnTo>
                    <a:pt x="402224" y="303529"/>
                  </a:lnTo>
                  <a:lnTo>
                    <a:pt x="408691" y="308610"/>
                  </a:lnTo>
                  <a:lnTo>
                    <a:pt x="413765" y="316229"/>
                  </a:lnTo>
                  <a:lnTo>
                    <a:pt x="419735" y="328929"/>
                  </a:lnTo>
                  <a:lnTo>
                    <a:pt x="415036" y="331470"/>
                  </a:lnTo>
                  <a:lnTo>
                    <a:pt x="401865" y="337820"/>
                  </a:lnTo>
                  <a:lnTo>
                    <a:pt x="390921" y="345439"/>
                  </a:lnTo>
                  <a:lnTo>
                    <a:pt x="382192" y="353060"/>
                  </a:lnTo>
                  <a:lnTo>
                    <a:pt x="375665" y="360679"/>
                  </a:lnTo>
                  <a:lnTo>
                    <a:pt x="371425" y="369570"/>
                  </a:lnTo>
                  <a:lnTo>
                    <a:pt x="369554" y="377189"/>
                  </a:lnTo>
                  <a:lnTo>
                    <a:pt x="370040" y="386079"/>
                  </a:lnTo>
                  <a:lnTo>
                    <a:pt x="398192" y="415289"/>
                  </a:lnTo>
                  <a:lnTo>
                    <a:pt x="404812" y="415289"/>
                  </a:lnTo>
                  <a:lnTo>
                    <a:pt x="437241" y="394970"/>
                  </a:lnTo>
                  <a:lnTo>
                    <a:pt x="406908" y="394970"/>
                  </a:lnTo>
                  <a:lnTo>
                    <a:pt x="402082" y="393700"/>
                  </a:lnTo>
                  <a:lnTo>
                    <a:pt x="397256" y="391160"/>
                  </a:lnTo>
                  <a:lnTo>
                    <a:pt x="393700" y="388620"/>
                  </a:lnTo>
                  <a:lnTo>
                    <a:pt x="388493" y="375920"/>
                  </a:lnTo>
                  <a:lnTo>
                    <a:pt x="389382" y="369570"/>
                  </a:lnTo>
                  <a:lnTo>
                    <a:pt x="418464" y="344170"/>
                  </a:lnTo>
                  <a:lnTo>
                    <a:pt x="425069" y="341629"/>
                  </a:lnTo>
                  <a:lnTo>
                    <a:pt x="449394" y="341629"/>
                  </a:lnTo>
                  <a:lnTo>
                    <a:pt x="433832" y="307339"/>
                  </a:lnTo>
                  <a:lnTo>
                    <a:pt x="431725" y="303529"/>
                  </a:lnTo>
                  <a:close/>
                </a:path>
                <a:path w="1101725" h="565150">
                  <a:moveTo>
                    <a:pt x="449394" y="341629"/>
                  </a:moveTo>
                  <a:lnTo>
                    <a:pt x="425069" y="341629"/>
                  </a:lnTo>
                  <a:lnTo>
                    <a:pt x="437896" y="369570"/>
                  </a:lnTo>
                  <a:lnTo>
                    <a:pt x="433349" y="377189"/>
                  </a:lnTo>
                  <a:lnTo>
                    <a:pt x="428291" y="383539"/>
                  </a:lnTo>
                  <a:lnTo>
                    <a:pt x="422733" y="388620"/>
                  </a:lnTo>
                  <a:lnTo>
                    <a:pt x="416687" y="392429"/>
                  </a:lnTo>
                  <a:lnTo>
                    <a:pt x="411861" y="394970"/>
                  </a:lnTo>
                  <a:lnTo>
                    <a:pt x="437241" y="394970"/>
                  </a:lnTo>
                  <a:lnTo>
                    <a:pt x="440001" y="391160"/>
                  </a:lnTo>
                  <a:lnTo>
                    <a:pt x="445643" y="379729"/>
                  </a:lnTo>
                  <a:lnTo>
                    <a:pt x="483446" y="379729"/>
                  </a:lnTo>
                  <a:lnTo>
                    <a:pt x="484632" y="378460"/>
                  </a:lnTo>
                  <a:lnTo>
                    <a:pt x="480398" y="370839"/>
                  </a:lnTo>
                  <a:lnTo>
                    <a:pt x="469455" y="370839"/>
                  </a:lnTo>
                  <a:lnTo>
                    <a:pt x="464693" y="369570"/>
                  </a:lnTo>
                  <a:lnTo>
                    <a:pt x="460311" y="364489"/>
                  </a:lnTo>
                  <a:lnTo>
                    <a:pt x="456311" y="356870"/>
                  </a:lnTo>
                  <a:lnTo>
                    <a:pt x="449394" y="341629"/>
                  </a:lnTo>
                  <a:close/>
                </a:path>
                <a:path w="1101725" h="565150">
                  <a:moveTo>
                    <a:pt x="483446" y="379729"/>
                  </a:moveTo>
                  <a:lnTo>
                    <a:pt x="445643" y="379729"/>
                  </a:lnTo>
                  <a:lnTo>
                    <a:pt x="451504" y="386079"/>
                  </a:lnTo>
                  <a:lnTo>
                    <a:pt x="457676" y="388620"/>
                  </a:lnTo>
                  <a:lnTo>
                    <a:pt x="464181" y="389889"/>
                  </a:lnTo>
                  <a:lnTo>
                    <a:pt x="471043" y="387350"/>
                  </a:lnTo>
                  <a:lnTo>
                    <a:pt x="476503" y="386079"/>
                  </a:lnTo>
                  <a:lnTo>
                    <a:pt x="481075" y="382270"/>
                  </a:lnTo>
                  <a:lnTo>
                    <a:pt x="483446" y="379729"/>
                  </a:lnTo>
                  <a:close/>
                </a:path>
                <a:path w="1101725" h="565150">
                  <a:moveTo>
                    <a:pt x="478282" y="367029"/>
                  </a:moveTo>
                  <a:lnTo>
                    <a:pt x="476631" y="368300"/>
                  </a:lnTo>
                  <a:lnTo>
                    <a:pt x="475488" y="369570"/>
                  </a:lnTo>
                  <a:lnTo>
                    <a:pt x="474599" y="369570"/>
                  </a:lnTo>
                  <a:lnTo>
                    <a:pt x="469455" y="370839"/>
                  </a:lnTo>
                  <a:lnTo>
                    <a:pt x="480398" y="370839"/>
                  </a:lnTo>
                  <a:lnTo>
                    <a:pt x="478282" y="367029"/>
                  </a:lnTo>
                  <a:close/>
                </a:path>
                <a:path w="1101725" h="565150">
                  <a:moveTo>
                    <a:pt x="458343" y="196850"/>
                  </a:moveTo>
                  <a:lnTo>
                    <a:pt x="438276" y="207010"/>
                  </a:lnTo>
                  <a:lnTo>
                    <a:pt x="510413" y="367029"/>
                  </a:lnTo>
                  <a:lnTo>
                    <a:pt x="530478" y="358139"/>
                  </a:lnTo>
                  <a:lnTo>
                    <a:pt x="458343" y="196850"/>
                  </a:lnTo>
                  <a:close/>
                </a:path>
                <a:path w="1101725" h="565150">
                  <a:moveTo>
                    <a:pt x="278511" y="312420"/>
                  </a:moveTo>
                  <a:lnTo>
                    <a:pt x="259334" y="322579"/>
                  </a:lnTo>
                  <a:lnTo>
                    <a:pt x="268350" y="342900"/>
                  </a:lnTo>
                  <a:lnTo>
                    <a:pt x="254508" y="349250"/>
                  </a:lnTo>
                  <a:lnTo>
                    <a:pt x="261238" y="364489"/>
                  </a:lnTo>
                  <a:lnTo>
                    <a:pt x="275082" y="358139"/>
                  </a:lnTo>
                  <a:lnTo>
                    <a:pt x="299148" y="358139"/>
                  </a:lnTo>
                  <a:lnTo>
                    <a:pt x="295148" y="349250"/>
                  </a:lnTo>
                  <a:lnTo>
                    <a:pt x="324103" y="336550"/>
                  </a:lnTo>
                  <a:lnTo>
                    <a:pt x="322961" y="334010"/>
                  </a:lnTo>
                  <a:lnTo>
                    <a:pt x="288417" y="334010"/>
                  </a:lnTo>
                  <a:lnTo>
                    <a:pt x="278511" y="312420"/>
                  </a:lnTo>
                  <a:close/>
                </a:path>
                <a:path w="1101725" h="565150">
                  <a:moveTo>
                    <a:pt x="540638" y="220979"/>
                  </a:moveTo>
                  <a:lnTo>
                    <a:pt x="520573" y="229870"/>
                  </a:lnTo>
                  <a:lnTo>
                    <a:pt x="570230" y="340360"/>
                  </a:lnTo>
                  <a:lnTo>
                    <a:pt x="590296" y="331470"/>
                  </a:lnTo>
                  <a:lnTo>
                    <a:pt x="540638" y="220979"/>
                  </a:lnTo>
                  <a:close/>
                </a:path>
                <a:path w="1101725" h="565150">
                  <a:moveTo>
                    <a:pt x="317246" y="321310"/>
                  </a:moveTo>
                  <a:lnTo>
                    <a:pt x="288417" y="334010"/>
                  </a:lnTo>
                  <a:lnTo>
                    <a:pt x="322961" y="334010"/>
                  </a:lnTo>
                  <a:lnTo>
                    <a:pt x="317246" y="321310"/>
                  </a:lnTo>
                  <a:close/>
                </a:path>
                <a:path w="1101725" h="565150">
                  <a:moveTo>
                    <a:pt x="406794" y="283210"/>
                  </a:moveTo>
                  <a:lnTo>
                    <a:pt x="399430" y="283210"/>
                  </a:lnTo>
                  <a:lnTo>
                    <a:pt x="391328" y="285750"/>
                  </a:lnTo>
                  <a:lnTo>
                    <a:pt x="382524" y="288289"/>
                  </a:lnTo>
                  <a:lnTo>
                    <a:pt x="373590" y="293370"/>
                  </a:lnTo>
                  <a:lnTo>
                    <a:pt x="364871" y="299720"/>
                  </a:lnTo>
                  <a:lnTo>
                    <a:pt x="356342" y="306070"/>
                  </a:lnTo>
                  <a:lnTo>
                    <a:pt x="347980" y="313689"/>
                  </a:lnTo>
                  <a:lnTo>
                    <a:pt x="355346" y="330200"/>
                  </a:lnTo>
                  <a:lnTo>
                    <a:pt x="362489" y="322579"/>
                  </a:lnTo>
                  <a:lnTo>
                    <a:pt x="369824" y="314960"/>
                  </a:lnTo>
                  <a:lnTo>
                    <a:pt x="377348" y="309879"/>
                  </a:lnTo>
                  <a:lnTo>
                    <a:pt x="385063" y="306070"/>
                  </a:lnTo>
                  <a:lnTo>
                    <a:pt x="394352" y="303529"/>
                  </a:lnTo>
                  <a:lnTo>
                    <a:pt x="431725" y="303529"/>
                  </a:lnTo>
                  <a:lnTo>
                    <a:pt x="429619" y="299720"/>
                  </a:lnTo>
                  <a:lnTo>
                    <a:pt x="424799" y="293370"/>
                  </a:lnTo>
                  <a:lnTo>
                    <a:pt x="419383" y="288289"/>
                  </a:lnTo>
                  <a:lnTo>
                    <a:pt x="413385" y="284479"/>
                  </a:lnTo>
                  <a:lnTo>
                    <a:pt x="406794" y="283210"/>
                  </a:lnTo>
                  <a:close/>
                </a:path>
                <a:path w="1101725" h="565150">
                  <a:moveTo>
                    <a:pt x="666685" y="198120"/>
                  </a:moveTo>
                  <a:lnTo>
                    <a:pt x="637270" y="198120"/>
                  </a:lnTo>
                  <a:lnTo>
                    <a:pt x="643713" y="203200"/>
                  </a:lnTo>
                  <a:lnTo>
                    <a:pt x="648715" y="210820"/>
                  </a:lnTo>
                  <a:lnTo>
                    <a:pt x="654685" y="223520"/>
                  </a:lnTo>
                  <a:lnTo>
                    <a:pt x="650113" y="226060"/>
                  </a:lnTo>
                  <a:lnTo>
                    <a:pt x="636922" y="232410"/>
                  </a:lnTo>
                  <a:lnTo>
                    <a:pt x="625935" y="240029"/>
                  </a:lnTo>
                  <a:lnTo>
                    <a:pt x="617162" y="247650"/>
                  </a:lnTo>
                  <a:lnTo>
                    <a:pt x="610615" y="255270"/>
                  </a:lnTo>
                  <a:lnTo>
                    <a:pt x="606377" y="264160"/>
                  </a:lnTo>
                  <a:lnTo>
                    <a:pt x="604520" y="273050"/>
                  </a:lnTo>
                  <a:lnTo>
                    <a:pt x="605043" y="280670"/>
                  </a:lnTo>
                  <a:lnTo>
                    <a:pt x="633269" y="309879"/>
                  </a:lnTo>
                  <a:lnTo>
                    <a:pt x="639889" y="309879"/>
                  </a:lnTo>
                  <a:lnTo>
                    <a:pt x="672267" y="289560"/>
                  </a:lnTo>
                  <a:lnTo>
                    <a:pt x="641985" y="289560"/>
                  </a:lnTo>
                  <a:lnTo>
                    <a:pt x="637159" y="288289"/>
                  </a:lnTo>
                  <a:lnTo>
                    <a:pt x="632206" y="285750"/>
                  </a:lnTo>
                  <a:lnTo>
                    <a:pt x="628650" y="283210"/>
                  </a:lnTo>
                  <a:lnTo>
                    <a:pt x="623443" y="271779"/>
                  </a:lnTo>
                  <a:lnTo>
                    <a:pt x="624459" y="264160"/>
                  </a:lnTo>
                  <a:lnTo>
                    <a:pt x="653542" y="238760"/>
                  </a:lnTo>
                  <a:lnTo>
                    <a:pt x="660019" y="236220"/>
                  </a:lnTo>
                  <a:lnTo>
                    <a:pt x="684344" y="236220"/>
                  </a:lnTo>
                  <a:lnTo>
                    <a:pt x="668782" y="201929"/>
                  </a:lnTo>
                  <a:lnTo>
                    <a:pt x="666685" y="198120"/>
                  </a:lnTo>
                  <a:close/>
                </a:path>
                <a:path w="1101725" h="565150">
                  <a:moveTo>
                    <a:pt x="684344" y="236220"/>
                  </a:moveTo>
                  <a:lnTo>
                    <a:pt x="660019" y="236220"/>
                  </a:lnTo>
                  <a:lnTo>
                    <a:pt x="672846" y="264160"/>
                  </a:lnTo>
                  <a:lnTo>
                    <a:pt x="668319" y="271779"/>
                  </a:lnTo>
                  <a:lnTo>
                    <a:pt x="663305" y="279400"/>
                  </a:lnTo>
                  <a:lnTo>
                    <a:pt x="657790" y="283210"/>
                  </a:lnTo>
                  <a:lnTo>
                    <a:pt x="651763" y="287020"/>
                  </a:lnTo>
                  <a:lnTo>
                    <a:pt x="646938" y="289560"/>
                  </a:lnTo>
                  <a:lnTo>
                    <a:pt x="672267" y="289560"/>
                  </a:lnTo>
                  <a:lnTo>
                    <a:pt x="675024" y="285750"/>
                  </a:lnTo>
                  <a:lnTo>
                    <a:pt x="680720" y="274320"/>
                  </a:lnTo>
                  <a:lnTo>
                    <a:pt x="718523" y="274320"/>
                  </a:lnTo>
                  <a:lnTo>
                    <a:pt x="719709" y="273050"/>
                  </a:lnTo>
                  <a:lnTo>
                    <a:pt x="715390" y="265429"/>
                  </a:lnTo>
                  <a:lnTo>
                    <a:pt x="704476" y="265429"/>
                  </a:lnTo>
                  <a:lnTo>
                    <a:pt x="699738" y="264160"/>
                  </a:lnTo>
                  <a:lnTo>
                    <a:pt x="695332" y="259079"/>
                  </a:lnTo>
                  <a:lnTo>
                    <a:pt x="691261" y="251460"/>
                  </a:lnTo>
                  <a:lnTo>
                    <a:pt x="684344" y="236220"/>
                  </a:lnTo>
                  <a:close/>
                </a:path>
                <a:path w="1101725" h="565150">
                  <a:moveTo>
                    <a:pt x="718523" y="274320"/>
                  </a:moveTo>
                  <a:lnTo>
                    <a:pt x="680720" y="274320"/>
                  </a:lnTo>
                  <a:lnTo>
                    <a:pt x="686528" y="280670"/>
                  </a:lnTo>
                  <a:lnTo>
                    <a:pt x="692705" y="283210"/>
                  </a:lnTo>
                  <a:lnTo>
                    <a:pt x="699240" y="284479"/>
                  </a:lnTo>
                  <a:lnTo>
                    <a:pt x="706120" y="283210"/>
                  </a:lnTo>
                  <a:lnTo>
                    <a:pt x="711581" y="280670"/>
                  </a:lnTo>
                  <a:lnTo>
                    <a:pt x="716152" y="276860"/>
                  </a:lnTo>
                  <a:lnTo>
                    <a:pt x="718523" y="274320"/>
                  </a:lnTo>
                  <a:close/>
                </a:path>
                <a:path w="1101725" h="565150">
                  <a:moveTo>
                    <a:pt x="713232" y="261620"/>
                  </a:moveTo>
                  <a:lnTo>
                    <a:pt x="711708" y="262889"/>
                  </a:lnTo>
                  <a:lnTo>
                    <a:pt x="710438" y="264160"/>
                  </a:lnTo>
                  <a:lnTo>
                    <a:pt x="709549" y="264160"/>
                  </a:lnTo>
                  <a:lnTo>
                    <a:pt x="704476" y="265429"/>
                  </a:lnTo>
                  <a:lnTo>
                    <a:pt x="715390" y="265429"/>
                  </a:lnTo>
                  <a:lnTo>
                    <a:pt x="713232" y="261620"/>
                  </a:lnTo>
                  <a:close/>
                </a:path>
                <a:path w="1101725" h="565150">
                  <a:moveTo>
                    <a:pt x="727411" y="166370"/>
                  </a:moveTo>
                  <a:lnTo>
                    <a:pt x="703326" y="166370"/>
                  </a:lnTo>
                  <a:lnTo>
                    <a:pt x="732536" y="231139"/>
                  </a:lnTo>
                  <a:lnTo>
                    <a:pt x="765206" y="254000"/>
                  </a:lnTo>
                  <a:lnTo>
                    <a:pt x="772326" y="252729"/>
                  </a:lnTo>
                  <a:lnTo>
                    <a:pt x="779780" y="250189"/>
                  </a:lnTo>
                  <a:lnTo>
                    <a:pt x="784351" y="247650"/>
                  </a:lnTo>
                  <a:lnTo>
                    <a:pt x="789305" y="243839"/>
                  </a:lnTo>
                  <a:lnTo>
                    <a:pt x="794638" y="240029"/>
                  </a:lnTo>
                  <a:lnTo>
                    <a:pt x="791868" y="233679"/>
                  </a:lnTo>
                  <a:lnTo>
                    <a:pt x="770614" y="233679"/>
                  </a:lnTo>
                  <a:lnTo>
                    <a:pt x="762936" y="232410"/>
                  </a:lnTo>
                  <a:lnTo>
                    <a:pt x="756378" y="227329"/>
                  </a:lnTo>
                  <a:lnTo>
                    <a:pt x="750951" y="218439"/>
                  </a:lnTo>
                  <a:lnTo>
                    <a:pt x="727411" y="166370"/>
                  </a:lnTo>
                  <a:close/>
                </a:path>
                <a:path w="1101725" h="565150">
                  <a:moveTo>
                    <a:pt x="788543" y="226060"/>
                  </a:moveTo>
                  <a:lnTo>
                    <a:pt x="785113" y="228600"/>
                  </a:lnTo>
                  <a:lnTo>
                    <a:pt x="782065" y="229870"/>
                  </a:lnTo>
                  <a:lnTo>
                    <a:pt x="779399" y="231139"/>
                  </a:lnTo>
                  <a:lnTo>
                    <a:pt x="770614" y="233679"/>
                  </a:lnTo>
                  <a:lnTo>
                    <a:pt x="791868" y="233679"/>
                  </a:lnTo>
                  <a:lnTo>
                    <a:pt x="788543" y="226060"/>
                  </a:lnTo>
                  <a:close/>
                </a:path>
                <a:path w="1101725" h="565150">
                  <a:moveTo>
                    <a:pt x="793750" y="107950"/>
                  </a:moveTo>
                  <a:lnTo>
                    <a:pt x="773684" y="116839"/>
                  </a:lnTo>
                  <a:lnTo>
                    <a:pt x="823213" y="227329"/>
                  </a:lnTo>
                  <a:lnTo>
                    <a:pt x="843280" y="218439"/>
                  </a:lnTo>
                  <a:lnTo>
                    <a:pt x="793750" y="107950"/>
                  </a:lnTo>
                  <a:close/>
                </a:path>
                <a:path w="1101725" h="565150">
                  <a:moveTo>
                    <a:pt x="641816" y="177800"/>
                  </a:moveTo>
                  <a:lnTo>
                    <a:pt x="634444" y="179070"/>
                  </a:lnTo>
                  <a:lnTo>
                    <a:pt x="626334" y="180339"/>
                  </a:lnTo>
                  <a:lnTo>
                    <a:pt x="617474" y="182879"/>
                  </a:lnTo>
                  <a:lnTo>
                    <a:pt x="608593" y="187960"/>
                  </a:lnTo>
                  <a:lnTo>
                    <a:pt x="599868" y="194310"/>
                  </a:lnTo>
                  <a:lnTo>
                    <a:pt x="591310" y="200660"/>
                  </a:lnTo>
                  <a:lnTo>
                    <a:pt x="582930" y="208279"/>
                  </a:lnTo>
                  <a:lnTo>
                    <a:pt x="590423" y="226060"/>
                  </a:lnTo>
                  <a:lnTo>
                    <a:pt x="597564" y="217170"/>
                  </a:lnTo>
                  <a:lnTo>
                    <a:pt x="604885" y="210820"/>
                  </a:lnTo>
                  <a:lnTo>
                    <a:pt x="612372" y="204470"/>
                  </a:lnTo>
                  <a:lnTo>
                    <a:pt x="620013" y="200660"/>
                  </a:lnTo>
                  <a:lnTo>
                    <a:pt x="629374" y="198120"/>
                  </a:lnTo>
                  <a:lnTo>
                    <a:pt x="666685" y="198120"/>
                  </a:lnTo>
                  <a:lnTo>
                    <a:pt x="664589" y="194310"/>
                  </a:lnTo>
                  <a:lnTo>
                    <a:pt x="659812" y="187960"/>
                  </a:lnTo>
                  <a:lnTo>
                    <a:pt x="654440" y="182879"/>
                  </a:lnTo>
                  <a:lnTo>
                    <a:pt x="648462" y="179070"/>
                  </a:lnTo>
                  <a:lnTo>
                    <a:pt x="641816" y="177800"/>
                  </a:lnTo>
                  <a:close/>
                </a:path>
                <a:path w="1101725" h="565150">
                  <a:moveTo>
                    <a:pt x="522605" y="180339"/>
                  </a:moveTo>
                  <a:lnTo>
                    <a:pt x="502538" y="189229"/>
                  </a:lnTo>
                  <a:lnTo>
                    <a:pt x="511556" y="209550"/>
                  </a:lnTo>
                  <a:lnTo>
                    <a:pt x="531622" y="200660"/>
                  </a:lnTo>
                  <a:lnTo>
                    <a:pt x="522605" y="180339"/>
                  </a:lnTo>
                  <a:close/>
                </a:path>
                <a:path w="1101725" h="565150">
                  <a:moveTo>
                    <a:pt x="911127" y="62229"/>
                  </a:moveTo>
                  <a:lnTo>
                    <a:pt x="899969" y="62229"/>
                  </a:lnTo>
                  <a:lnTo>
                    <a:pt x="888406" y="63500"/>
                  </a:lnTo>
                  <a:lnTo>
                    <a:pt x="849495" y="90170"/>
                  </a:lnTo>
                  <a:lnTo>
                    <a:pt x="842343" y="123189"/>
                  </a:lnTo>
                  <a:lnTo>
                    <a:pt x="844714" y="135889"/>
                  </a:lnTo>
                  <a:lnTo>
                    <a:pt x="863790" y="171450"/>
                  </a:lnTo>
                  <a:lnTo>
                    <a:pt x="904636" y="189229"/>
                  </a:lnTo>
                  <a:lnTo>
                    <a:pt x="916243" y="186689"/>
                  </a:lnTo>
                  <a:lnTo>
                    <a:pt x="928243" y="182879"/>
                  </a:lnTo>
                  <a:lnTo>
                    <a:pt x="939343" y="176529"/>
                  </a:lnTo>
                  <a:lnTo>
                    <a:pt x="945299" y="171450"/>
                  </a:lnTo>
                  <a:lnTo>
                    <a:pt x="906907" y="171450"/>
                  </a:lnTo>
                  <a:lnTo>
                    <a:pt x="899953" y="170179"/>
                  </a:lnTo>
                  <a:lnTo>
                    <a:pt x="870965" y="139700"/>
                  </a:lnTo>
                  <a:lnTo>
                    <a:pt x="864161" y="111760"/>
                  </a:lnTo>
                  <a:lnTo>
                    <a:pt x="864997" y="104139"/>
                  </a:lnTo>
                  <a:lnTo>
                    <a:pt x="890492" y="80010"/>
                  </a:lnTo>
                  <a:lnTo>
                    <a:pt x="941716" y="80010"/>
                  </a:lnTo>
                  <a:lnTo>
                    <a:pt x="940752" y="78739"/>
                  </a:lnTo>
                  <a:lnTo>
                    <a:pt x="931894" y="71120"/>
                  </a:lnTo>
                  <a:lnTo>
                    <a:pt x="921893" y="66039"/>
                  </a:lnTo>
                  <a:lnTo>
                    <a:pt x="911127" y="62229"/>
                  </a:lnTo>
                  <a:close/>
                </a:path>
                <a:path w="1101725" h="565150">
                  <a:moveTo>
                    <a:pt x="706882" y="119379"/>
                  </a:moveTo>
                  <a:lnTo>
                    <a:pt x="687577" y="130810"/>
                  </a:lnTo>
                  <a:lnTo>
                    <a:pt x="696595" y="151129"/>
                  </a:lnTo>
                  <a:lnTo>
                    <a:pt x="682751" y="157479"/>
                  </a:lnTo>
                  <a:lnTo>
                    <a:pt x="689483" y="172720"/>
                  </a:lnTo>
                  <a:lnTo>
                    <a:pt x="703326" y="166370"/>
                  </a:lnTo>
                  <a:lnTo>
                    <a:pt x="727411" y="166370"/>
                  </a:lnTo>
                  <a:lnTo>
                    <a:pt x="723392" y="157479"/>
                  </a:lnTo>
                  <a:lnTo>
                    <a:pt x="752348" y="144779"/>
                  </a:lnTo>
                  <a:lnTo>
                    <a:pt x="751226" y="142239"/>
                  </a:lnTo>
                  <a:lnTo>
                    <a:pt x="716661" y="142239"/>
                  </a:lnTo>
                  <a:lnTo>
                    <a:pt x="706882" y="119379"/>
                  </a:lnTo>
                  <a:close/>
                </a:path>
                <a:path w="1101725" h="565150">
                  <a:moveTo>
                    <a:pt x="941716" y="80010"/>
                  </a:moveTo>
                  <a:lnTo>
                    <a:pt x="904589" y="80010"/>
                  </a:lnTo>
                  <a:lnTo>
                    <a:pt x="911351" y="83820"/>
                  </a:lnTo>
                  <a:lnTo>
                    <a:pt x="917684" y="87629"/>
                  </a:lnTo>
                  <a:lnTo>
                    <a:pt x="937492" y="120650"/>
                  </a:lnTo>
                  <a:lnTo>
                    <a:pt x="940401" y="138429"/>
                  </a:lnTo>
                  <a:lnTo>
                    <a:pt x="939546" y="146050"/>
                  </a:lnTo>
                  <a:lnTo>
                    <a:pt x="906907" y="171450"/>
                  </a:lnTo>
                  <a:lnTo>
                    <a:pt x="945299" y="171450"/>
                  </a:lnTo>
                  <a:lnTo>
                    <a:pt x="962199" y="127000"/>
                  </a:lnTo>
                  <a:lnTo>
                    <a:pt x="959828" y="114300"/>
                  </a:lnTo>
                  <a:lnTo>
                    <a:pt x="955039" y="101600"/>
                  </a:lnTo>
                  <a:lnTo>
                    <a:pt x="948467" y="88900"/>
                  </a:lnTo>
                  <a:lnTo>
                    <a:pt x="941716" y="80010"/>
                  </a:lnTo>
                  <a:close/>
                </a:path>
                <a:path w="1101725" h="565150">
                  <a:moveTo>
                    <a:pt x="745617" y="129539"/>
                  </a:moveTo>
                  <a:lnTo>
                    <a:pt x="716661" y="142239"/>
                  </a:lnTo>
                  <a:lnTo>
                    <a:pt x="751226" y="142239"/>
                  </a:lnTo>
                  <a:lnTo>
                    <a:pt x="745617" y="129539"/>
                  </a:lnTo>
                  <a:close/>
                </a:path>
                <a:path w="1101725" h="565150">
                  <a:moveTo>
                    <a:pt x="981456" y="22860"/>
                  </a:moveTo>
                  <a:lnTo>
                    <a:pt x="961389" y="31750"/>
                  </a:lnTo>
                  <a:lnTo>
                    <a:pt x="1011047" y="142239"/>
                  </a:lnTo>
                  <a:lnTo>
                    <a:pt x="1031113" y="133350"/>
                  </a:lnTo>
                  <a:lnTo>
                    <a:pt x="998982" y="62229"/>
                  </a:lnTo>
                  <a:lnTo>
                    <a:pt x="1002551" y="48260"/>
                  </a:lnTo>
                  <a:lnTo>
                    <a:pt x="1004277" y="44450"/>
                  </a:lnTo>
                  <a:lnTo>
                    <a:pt x="990853" y="44450"/>
                  </a:lnTo>
                  <a:lnTo>
                    <a:pt x="981456" y="22860"/>
                  </a:lnTo>
                  <a:close/>
                </a:path>
                <a:path w="1101725" h="565150">
                  <a:moveTo>
                    <a:pt x="1064367" y="20320"/>
                  </a:moveTo>
                  <a:lnTo>
                    <a:pt x="1033272" y="20320"/>
                  </a:lnTo>
                  <a:lnTo>
                    <a:pt x="1041146" y="25400"/>
                  </a:lnTo>
                  <a:lnTo>
                    <a:pt x="1045083" y="30479"/>
                  </a:lnTo>
                  <a:lnTo>
                    <a:pt x="1081405" y="111760"/>
                  </a:lnTo>
                  <a:lnTo>
                    <a:pt x="1101471" y="102870"/>
                  </a:lnTo>
                  <a:lnTo>
                    <a:pt x="1065911" y="22860"/>
                  </a:lnTo>
                  <a:lnTo>
                    <a:pt x="1064367" y="20320"/>
                  </a:lnTo>
                  <a:close/>
                </a:path>
                <a:path w="1101725" h="565150">
                  <a:moveTo>
                    <a:pt x="775715" y="67310"/>
                  </a:moveTo>
                  <a:lnTo>
                    <a:pt x="755650" y="76200"/>
                  </a:lnTo>
                  <a:lnTo>
                    <a:pt x="764667" y="96520"/>
                  </a:lnTo>
                  <a:lnTo>
                    <a:pt x="784733" y="87629"/>
                  </a:lnTo>
                  <a:lnTo>
                    <a:pt x="775715" y="67310"/>
                  </a:lnTo>
                  <a:close/>
                </a:path>
                <a:path w="1101725" h="565150">
                  <a:moveTo>
                    <a:pt x="1039947" y="0"/>
                  </a:moveTo>
                  <a:lnTo>
                    <a:pt x="1033303" y="0"/>
                  </a:lnTo>
                  <a:lnTo>
                    <a:pt x="1026421" y="1270"/>
                  </a:lnTo>
                  <a:lnTo>
                    <a:pt x="994638" y="30479"/>
                  </a:lnTo>
                  <a:lnTo>
                    <a:pt x="990853" y="44450"/>
                  </a:lnTo>
                  <a:lnTo>
                    <a:pt x="1004277" y="44450"/>
                  </a:lnTo>
                  <a:lnTo>
                    <a:pt x="1007729" y="36829"/>
                  </a:lnTo>
                  <a:lnTo>
                    <a:pt x="1014501" y="27939"/>
                  </a:lnTo>
                  <a:lnTo>
                    <a:pt x="1022858" y="22860"/>
                  </a:lnTo>
                  <a:lnTo>
                    <a:pt x="1028446" y="20320"/>
                  </a:lnTo>
                  <a:lnTo>
                    <a:pt x="1064367" y="20320"/>
                  </a:lnTo>
                  <a:lnTo>
                    <a:pt x="1062051" y="16510"/>
                  </a:lnTo>
                  <a:lnTo>
                    <a:pt x="1057513" y="10160"/>
                  </a:lnTo>
                  <a:lnTo>
                    <a:pt x="1052284" y="5079"/>
                  </a:lnTo>
                  <a:lnTo>
                    <a:pt x="1046352" y="2539"/>
                  </a:lnTo>
                  <a:lnTo>
                    <a:pt x="10399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00031" y="3810000"/>
              <a:ext cx="4415168" cy="197088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99661" y="3927475"/>
            <a:ext cx="243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"/>
                <a:cs typeface="Arial"/>
              </a:rPr>
              <a:t>Protecting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consumers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75343" y="4451730"/>
            <a:ext cx="3728085" cy="2406650"/>
            <a:chOff x="2575343" y="4451730"/>
            <a:chExt cx="3728085" cy="2406650"/>
          </a:xfrm>
        </p:grpSpPr>
        <p:sp>
          <p:nvSpPr>
            <p:cNvPr id="16" name="object 16"/>
            <p:cNvSpPr/>
            <p:nvPr/>
          </p:nvSpPr>
          <p:spPr>
            <a:xfrm>
              <a:off x="3579622" y="4451730"/>
              <a:ext cx="2723641" cy="9300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75343" y="4720080"/>
              <a:ext cx="2431157" cy="213791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5686" y="5217922"/>
              <a:ext cx="1655445" cy="1640205"/>
            </a:xfrm>
            <a:custGeom>
              <a:avLst/>
              <a:gdLst/>
              <a:ahLst/>
              <a:cxnLst/>
              <a:rect l="l" t="t" r="r" b="b"/>
              <a:pathLst>
                <a:path w="1655445" h="1640204">
                  <a:moveTo>
                    <a:pt x="1411601" y="1409699"/>
                  </a:moveTo>
                  <a:lnTo>
                    <a:pt x="1385951" y="1409699"/>
                  </a:lnTo>
                  <a:lnTo>
                    <a:pt x="1322069" y="1473199"/>
                  </a:lnTo>
                  <a:lnTo>
                    <a:pt x="1337310" y="1485899"/>
                  </a:lnTo>
                  <a:lnTo>
                    <a:pt x="1399921" y="1435099"/>
                  </a:lnTo>
                  <a:lnTo>
                    <a:pt x="1405227" y="1422399"/>
                  </a:lnTo>
                  <a:lnTo>
                    <a:pt x="1409128" y="1422399"/>
                  </a:lnTo>
                  <a:lnTo>
                    <a:pt x="1411601" y="1409699"/>
                  </a:lnTo>
                  <a:close/>
                </a:path>
                <a:path w="1655445" h="1640204">
                  <a:moveTo>
                    <a:pt x="1355343" y="1333499"/>
                  </a:moveTo>
                  <a:lnTo>
                    <a:pt x="1268349" y="1422399"/>
                  </a:lnTo>
                  <a:lnTo>
                    <a:pt x="1283715" y="1435099"/>
                  </a:lnTo>
                  <a:lnTo>
                    <a:pt x="1339977" y="1384299"/>
                  </a:lnTo>
                  <a:lnTo>
                    <a:pt x="1402334" y="1384299"/>
                  </a:lnTo>
                  <a:lnTo>
                    <a:pt x="1392707" y="1371599"/>
                  </a:lnTo>
                  <a:lnTo>
                    <a:pt x="1354327" y="1371599"/>
                  </a:lnTo>
                  <a:lnTo>
                    <a:pt x="1370711" y="1346199"/>
                  </a:lnTo>
                  <a:lnTo>
                    <a:pt x="1355343" y="1333499"/>
                  </a:lnTo>
                  <a:close/>
                </a:path>
                <a:path w="1655445" h="1640204">
                  <a:moveTo>
                    <a:pt x="1412263" y="1396999"/>
                  </a:moveTo>
                  <a:lnTo>
                    <a:pt x="1391412" y="1396999"/>
                  </a:lnTo>
                  <a:lnTo>
                    <a:pt x="1389634" y="1409699"/>
                  </a:lnTo>
                  <a:lnTo>
                    <a:pt x="1412621" y="1409699"/>
                  </a:lnTo>
                  <a:lnTo>
                    <a:pt x="1412263" y="1396999"/>
                  </a:lnTo>
                  <a:close/>
                </a:path>
                <a:path w="1655445" h="1640204">
                  <a:moveTo>
                    <a:pt x="1255649" y="1384299"/>
                  </a:moveTo>
                  <a:lnTo>
                    <a:pt x="1231409" y="1384299"/>
                  </a:lnTo>
                  <a:lnTo>
                    <a:pt x="1235455" y="1396999"/>
                  </a:lnTo>
                  <a:lnTo>
                    <a:pt x="1257173" y="1396999"/>
                  </a:lnTo>
                  <a:lnTo>
                    <a:pt x="1255649" y="1384299"/>
                  </a:lnTo>
                  <a:close/>
                </a:path>
                <a:path w="1655445" h="1640204">
                  <a:moveTo>
                    <a:pt x="1407120" y="1384299"/>
                  </a:moveTo>
                  <a:lnTo>
                    <a:pt x="1377374" y="1384299"/>
                  </a:lnTo>
                  <a:lnTo>
                    <a:pt x="1385442" y="1396999"/>
                  </a:lnTo>
                  <a:lnTo>
                    <a:pt x="1410430" y="1396999"/>
                  </a:lnTo>
                  <a:lnTo>
                    <a:pt x="1407120" y="1384299"/>
                  </a:lnTo>
                  <a:close/>
                </a:path>
                <a:path w="1655445" h="1640204">
                  <a:moveTo>
                    <a:pt x="1304829" y="1320799"/>
                  </a:moveTo>
                  <a:lnTo>
                    <a:pt x="1258951" y="1320799"/>
                  </a:lnTo>
                  <a:lnTo>
                    <a:pt x="1263650" y="1333499"/>
                  </a:lnTo>
                  <a:lnTo>
                    <a:pt x="1241171" y="1358899"/>
                  </a:lnTo>
                  <a:lnTo>
                    <a:pt x="1234821" y="1358899"/>
                  </a:lnTo>
                  <a:lnTo>
                    <a:pt x="1231080" y="1371599"/>
                  </a:lnTo>
                  <a:lnTo>
                    <a:pt x="1229947" y="1384299"/>
                  </a:lnTo>
                  <a:lnTo>
                    <a:pt x="1251219" y="1384299"/>
                  </a:lnTo>
                  <a:lnTo>
                    <a:pt x="1253924" y="1371599"/>
                  </a:lnTo>
                  <a:lnTo>
                    <a:pt x="1259331" y="1371599"/>
                  </a:lnTo>
                  <a:lnTo>
                    <a:pt x="1298828" y="1333499"/>
                  </a:lnTo>
                  <a:lnTo>
                    <a:pt x="1304829" y="1320799"/>
                  </a:lnTo>
                  <a:close/>
                </a:path>
                <a:path w="1655445" h="1640204">
                  <a:moveTo>
                    <a:pt x="1232241" y="1346199"/>
                  </a:moveTo>
                  <a:lnTo>
                    <a:pt x="1195324" y="1346199"/>
                  </a:lnTo>
                  <a:lnTo>
                    <a:pt x="1202584" y="1358899"/>
                  </a:lnTo>
                  <a:lnTo>
                    <a:pt x="1241171" y="1358899"/>
                  </a:lnTo>
                  <a:lnTo>
                    <a:pt x="1232241" y="1346199"/>
                  </a:lnTo>
                  <a:close/>
                </a:path>
                <a:path w="1655445" h="1640204">
                  <a:moveTo>
                    <a:pt x="1208786" y="1333499"/>
                  </a:moveTo>
                  <a:lnTo>
                    <a:pt x="1187418" y="1333499"/>
                  </a:lnTo>
                  <a:lnTo>
                    <a:pt x="1190728" y="1346199"/>
                  </a:lnTo>
                  <a:lnTo>
                    <a:pt x="1212596" y="1346199"/>
                  </a:lnTo>
                  <a:lnTo>
                    <a:pt x="1208786" y="1333499"/>
                  </a:lnTo>
                  <a:close/>
                </a:path>
                <a:path w="1655445" h="1640204">
                  <a:moveTo>
                    <a:pt x="1207008" y="1320799"/>
                  </a:moveTo>
                  <a:lnTo>
                    <a:pt x="1184655" y="1320799"/>
                  </a:lnTo>
                  <a:lnTo>
                    <a:pt x="1185394" y="1333499"/>
                  </a:lnTo>
                  <a:lnTo>
                    <a:pt x="1207008" y="1333499"/>
                  </a:lnTo>
                  <a:lnTo>
                    <a:pt x="1207008" y="1320799"/>
                  </a:lnTo>
                  <a:close/>
                </a:path>
                <a:path w="1655445" h="1640204">
                  <a:moveTo>
                    <a:pt x="1218184" y="1308099"/>
                  </a:moveTo>
                  <a:lnTo>
                    <a:pt x="1187116" y="1308099"/>
                  </a:lnTo>
                  <a:lnTo>
                    <a:pt x="1185225" y="1320799"/>
                  </a:lnTo>
                  <a:lnTo>
                    <a:pt x="1208913" y="1320799"/>
                  </a:lnTo>
                  <a:lnTo>
                    <a:pt x="1218184" y="1308099"/>
                  </a:lnTo>
                  <a:close/>
                </a:path>
                <a:path w="1655445" h="1640204">
                  <a:moveTo>
                    <a:pt x="1248283" y="1295399"/>
                  </a:moveTo>
                  <a:lnTo>
                    <a:pt x="1194815" y="1295399"/>
                  </a:lnTo>
                  <a:lnTo>
                    <a:pt x="1190317" y="1308099"/>
                  </a:lnTo>
                  <a:lnTo>
                    <a:pt x="1239859" y="1308099"/>
                  </a:lnTo>
                  <a:lnTo>
                    <a:pt x="1246203" y="1320799"/>
                  </a:lnTo>
                  <a:lnTo>
                    <a:pt x="1269364" y="1320799"/>
                  </a:lnTo>
                  <a:lnTo>
                    <a:pt x="1258669" y="1308099"/>
                  </a:lnTo>
                  <a:lnTo>
                    <a:pt x="1248283" y="1295399"/>
                  </a:lnTo>
                  <a:close/>
                </a:path>
                <a:path w="1655445" h="1640204">
                  <a:moveTo>
                    <a:pt x="1311687" y="1308099"/>
                  </a:moveTo>
                  <a:lnTo>
                    <a:pt x="1283462" y="1308099"/>
                  </a:lnTo>
                  <a:lnTo>
                    <a:pt x="1273048" y="1320799"/>
                  </a:lnTo>
                  <a:lnTo>
                    <a:pt x="1309115" y="1320799"/>
                  </a:lnTo>
                  <a:lnTo>
                    <a:pt x="1311687" y="1308099"/>
                  </a:lnTo>
                  <a:close/>
                </a:path>
                <a:path w="1655445" h="1640204">
                  <a:moveTo>
                    <a:pt x="1308909" y="1282699"/>
                  </a:moveTo>
                  <a:lnTo>
                    <a:pt x="1283335" y="1282699"/>
                  </a:lnTo>
                  <a:lnTo>
                    <a:pt x="1289069" y="1295399"/>
                  </a:lnTo>
                  <a:lnTo>
                    <a:pt x="1291018" y="1295399"/>
                  </a:lnTo>
                  <a:lnTo>
                    <a:pt x="1289157" y="1308099"/>
                  </a:lnTo>
                  <a:lnTo>
                    <a:pt x="1312544" y="1308099"/>
                  </a:lnTo>
                  <a:lnTo>
                    <a:pt x="1311590" y="1295399"/>
                  </a:lnTo>
                  <a:lnTo>
                    <a:pt x="1308909" y="1282699"/>
                  </a:lnTo>
                  <a:close/>
                </a:path>
                <a:path w="1655445" h="1640204">
                  <a:moveTo>
                    <a:pt x="1225563" y="1219199"/>
                  </a:moveTo>
                  <a:lnTo>
                    <a:pt x="1195959" y="1219199"/>
                  </a:lnTo>
                  <a:lnTo>
                    <a:pt x="1135252" y="1282699"/>
                  </a:lnTo>
                  <a:lnTo>
                    <a:pt x="1150619" y="1295399"/>
                  </a:lnTo>
                  <a:lnTo>
                    <a:pt x="1213865" y="1244599"/>
                  </a:lnTo>
                  <a:lnTo>
                    <a:pt x="1219225" y="1231899"/>
                  </a:lnTo>
                  <a:lnTo>
                    <a:pt x="1223121" y="1231899"/>
                  </a:lnTo>
                  <a:lnTo>
                    <a:pt x="1225563" y="1219199"/>
                  </a:lnTo>
                  <a:close/>
                </a:path>
                <a:path w="1655445" h="1640204">
                  <a:moveTo>
                    <a:pt x="1298321" y="1269999"/>
                  </a:moveTo>
                  <a:lnTo>
                    <a:pt x="1268984" y="1269999"/>
                  </a:lnTo>
                  <a:lnTo>
                    <a:pt x="1276790" y="1282699"/>
                  </a:lnTo>
                  <a:lnTo>
                    <a:pt x="1304490" y="1282699"/>
                  </a:lnTo>
                  <a:lnTo>
                    <a:pt x="1298321" y="1269999"/>
                  </a:lnTo>
                  <a:close/>
                </a:path>
                <a:path w="1655445" h="1640204">
                  <a:moveTo>
                    <a:pt x="1262761" y="1244599"/>
                  </a:moveTo>
                  <a:lnTo>
                    <a:pt x="1249679" y="1257299"/>
                  </a:lnTo>
                  <a:lnTo>
                    <a:pt x="1259939" y="1269999"/>
                  </a:lnTo>
                  <a:lnTo>
                    <a:pt x="1291014" y="1269999"/>
                  </a:lnTo>
                  <a:lnTo>
                    <a:pt x="1282636" y="1257299"/>
                  </a:lnTo>
                  <a:lnTo>
                    <a:pt x="1273210" y="1257299"/>
                  </a:lnTo>
                  <a:lnTo>
                    <a:pt x="1262761" y="1244599"/>
                  </a:lnTo>
                  <a:close/>
                </a:path>
                <a:path w="1655445" h="1640204">
                  <a:moveTo>
                    <a:pt x="1164716" y="1130299"/>
                  </a:moveTo>
                  <a:lnTo>
                    <a:pt x="1119552" y="1130299"/>
                  </a:lnTo>
                  <a:lnTo>
                    <a:pt x="1131316" y="1142999"/>
                  </a:lnTo>
                  <a:lnTo>
                    <a:pt x="1147699" y="1142999"/>
                  </a:lnTo>
                  <a:lnTo>
                    <a:pt x="1151842" y="1155699"/>
                  </a:lnTo>
                  <a:lnTo>
                    <a:pt x="1152652" y="1155699"/>
                  </a:lnTo>
                  <a:lnTo>
                    <a:pt x="1150127" y="1168399"/>
                  </a:lnTo>
                  <a:lnTo>
                    <a:pt x="1144269" y="1168399"/>
                  </a:lnTo>
                  <a:lnTo>
                    <a:pt x="1083564" y="1231899"/>
                  </a:lnTo>
                  <a:lnTo>
                    <a:pt x="1098803" y="1244599"/>
                  </a:lnTo>
                  <a:lnTo>
                    <a:pt x="1157097" y="1193799"/>
                  </a:lnTo>
                  <a:lnTo>
                    <a:pt x="1216025" y="1193799"/>
                  </a:lnTo>
                  <a:lnTo>
                    <a:pt x="1206619" y="1181099"/>
                  </a:lnTo>
                  <a:lnTo>
                    <a:pt x="1169542" y="1181099"/>
                  </a:lnTo>
                  <a:lnTo>
                    <a:pt x="1173753" y="1168399"/>
                  </a:lnTo>
                  <a:lnTo>
                    <a:pt x="1174368" y="1155699"/>
                  </a:lnTo>
                  <a:lnTo>
                    <a:pt x="1171364" y="1142999"/>
                  </a:lnTo>
                  <a:lnTo>
                    <a:pt x="1164716" y="1130299"/>
                  </a:lnTo>
                  <a:close/>
                </a:path>
                <a:path w="1655445" h="1640204">
                  <a:moveTo>
                    <a:pt x="1226133" y="1206499"/>
                  </a:moveTo>
                  <a:lnTo>
                    <a:pt x="1204356" y="1206499"/>
                  </a:lnTo>
                  <a:lnTo>
                    <a:pt x="1201818" y="1219199"/>
                  </a:lnTo>
                  <a:lnTo>
                    <a:pt x="1226565" y="1219199"/>
                  </a:lnTo>
                  <a:lnTo>
                    <a:pt x="1226133" y="1206499"/>
                  </a:lnTo>
                  <a:close/>
                </a:path>
                <a:path w="1655445" h="1640204">
                  <a:moveTo>
                    <a:pt x="1220886" y="1193799"/>
                  </a:moveTo>
                  <a:lnTo>
                    <a:pt x="1199514" y="1193799"/>
                  </a:lnTo>
                  <a:lnTo>
                    <a:pt x="1203584" y="1206499"/>
                  </a:lnTo>
                  <a:lnTo>
                    <a:pt x="1224248" y="1206499"/>
                  </a:lnTo>
                  <a:lnTo>
                    <a:pt x="1220886" y="1193799"/>
                  </a:lnTo>
                  <a:close/>
                </a:path>
                <a:path w="1655445" h="1640204">
                  <a:moveTo>
                    <a:pt x="1118742" y="1092199"/>
                  </a:moveTo>
                  <a:lnTo>
                    <a:pt x="1031748" y="1181099"/>
                  </a:lnTo>
                  <a:lnTo>
                    <a:pt x="1047114" y="1193799"/>
                  </a:lnTo>
                  <a:lnTo>
                    <a:pt x="1105408" y="1130299"/>
                  </a:lnTo>
                  <a:lnTo>
                    <a:pt x="1117727" y="1130299"/>
                  </a:lnTo>
                  <a:lnTo>
                    <a:pt x="1134110" y="1104899"/>
                  </a:lnTo>
                  <a:lnTo>
                    <a:pt x="1118742" y="1092199"/>
                  </a:lnTo>
                  <a:close/>
                </a:path>
                <a:path w="1655445" h="1640204">
                  <a:moveTo>
                    <a:pt x="1072896" y="1041399"/>
                  </a:moveTo>
                  <a:lnTo>
                    <a:pt x="1016508" y="1104899"/>
                  </a:lnTo>
                  <a:lnTo>
                    <a:pt x="963777" y="1104899"/>
                  </a:lnTo>
                  <a:lnTo>
                    <a:pt x="974931" y="1117599"/>
                  </a:lnTo>
                  <a:lnTo>
                    <a:pt x="1002156" y="1117599"/>
                  </a:lnTo>
                  <a:lnTo>
                    <a:pt x="985901" y="1130299"/>
                  </a:lnTo>
                  <a:lnTo>
                    <a:pt x="1001140" y="1142999"/>
                  </a:lnTo>
                  <a:lnTo>
                    <a:pt x="1088136" y="1066799"/>
                  </a:lnTo>
                  <a:lnTo>
                    <a:pt x="1072896" y="1041399"/>
                  </a:lnTo>
                  <a:close/>
                </a:path>
                <a:path w="1655445" h="1640204">
                  <a:moveTo>
                    <a:pt x="1131730" y="1117599"/>
                  </a:moveTo>
                  <a:lnTo>
                    <a:pt x="1117727" y="1130299"/>
                  </a:lnTo>
                  <a:lnTo>
                    <a:pt x="1144222" y="1130299"/>
                  </a:lnTo>
                  <a:lnTo>
                    <a:pt x="1131730" y="1117599"/>
                  </a:lnTo>
                  <a:close/>
                </a:path>
                <a:path w="1655445" h="1640204">
                  <a:moveTo>
                    <a:pt x="979164" y="1092199"/>
                  </a:moveTo>
                  <a:lnTo>
                    <a:pt x="949489" y="1092199"/>
                  </a:lnTo>
                  <a:lnTo>
                    <a:pt x="954277" y="1104899"/>
                  </a:lnTo>
                  <a:lnTo>
                    <a:pt x="989441" y="1104899"/>
                  </a:lnTo>
                  <a:lnTo>
                    <a:pt x="979164" y="1092199"/>
                  </a:lnTo>
                  <a:close/>
                </a:path>
                <a:path w="1655445" h="1640204">
                  <a:moveTo>
                    <a:pt x="965073" y="1079499"/>
                  </a:moveTo>
                  <a:lnTo>
                    <a:pt x="944294" y="1079499"/>
                  </a:lnTo>
                  <a:lnTo>
                    <a:pt x="946165" y="1092199"/>
                  </a:lnTo>
                  <a:lnTo>
                    <a:pt x="966724" y="1092199"/>
                  </a:lnTo>
                  <a:lnTo>
                    <a:pt x="965073" y="1079499"/>
                  </a:lnTo>
                  <a:close/>
                </a:path>
                <a:path w="1655445" h="1640204">
                  <a:moveTo>
                    <a:pt x="970534" y="1066799"/>
                  </a:moveTo>
                  <a:lnTo>
                    <a:pt x="944885" y="1066799"/>
                  </a:lnTo>
                  <a:lnTo>
                    <a:pt x="943863" y="1079499"/>
                  </a:lnTo>
                  <a:lnTo>
                    <a:pt x="966851" y="1079499"/>
                  </a:lnTo>
                  <a:lnTo>
                    <a:pt x="970534" y="1066799"/>
                  </a:lnTo>
                  <a:close/>
                </a:path>
                <a:path w="1655445" h="1640204">
                  <a:moveTo>
                    <a:pt x="1019175" y="990599"/>
                  </a:moveTo>
                  <a:lnTo>
                    <a:pt x="956690" y="1054099"/>
                  </a:lnTo>
                  <a:lnTo>
                    <a:pt x="951311" y="1054099"/>
                  </a:lnTo>
                  <a:lnTo>
                    <a:pt x="947372" y="1066799"/>
                  </a:lnTo>
                  <a:lnTo>
                    <a:pt x="977138" y="1066799"/>
                  </a:lnTo>
                  <a:lnTo>
                    <a:pt x="1034541" y="1003299"/>
                  </a:lnTo>
                  <a:lnTo>
                    <a:pt x="1019175" y="990599"/>
                  </a:lnTo>
                  <a:close/>
                </a:path>
                <a:path w="1655445" h="1640204">
                  <a:moveTo>
                    <a:pt x="978662" y="952499"/>
                  </a:moveTo>
                  <a:lnTo>
                    <a:pt x="957452" y="952499"/>
                  </a:lnTo>
                  <a:lnTo>
                    <a:pt x="955675" y="965199"/>
                  </a:lnTo>
                  <a:lnTo>
                    <a:pt x="951991" y="965199"/>
                  </a:lnTo>
                  <a:lnTo>
                    <a:pt x="888111" y="1028699"/>
                  </a:lnTo>
                  <a:lnTo>
                    <a:pt x="903477" y="1041399"/>
                  </a:lnTo>
                  <a:lnTo>
                    <a:pt x="965962" y="977899"/>
                  </a:lnTo>
                  <a:lnTo>
                    <a:pt x="975169" y="977899"/>
                  </a:lnTo>
                  <a:lnTo>
                    <a:pt x="977642" y="965199"/>
                  </a:lnTo>
                  <a:lnTo>
                    <a:pt x="978662" y="952499"/>
                  </a:lnTo>
                  <a:close/>
                </a:path>
                <a:path w="1655445" h="1640204">
                  <a:moveTo>
                    <a:pt x="960881" y="850899"/>
                  </a:moveTo>
                  <a:lnTo>
                    <a:pt x="834389" y="977899"/>
                  </a:lnTo>
                  <a:lnTo>
                    <a:pt x="849756" y="990599"/>
                  </a:lnTo>
                  <a:lnTo>
                    <a:pt x="906017" y="939799"/>
                  </a:lnTo>
                  <a:lnTo>
                    <a:pt x="920660" y="927099"/>
                  </a:lnTo>
                  <a:lnTo>
                    <a:pt x="920368" y="927099"/>
                  </a:lnTo>
                  <a:lnTo>
                    <a:pt x="976249" y="863599"/>
                  </a:lnTo>
                  <a:lnTo>
                    <a:pt x="960881" y="850899"/>
                  </a:lnTo>
                  <a:close/>
                </a:path>
                <a:path w="1655445" h="1640204">
                  <a:moveTo>
                    <a:pt x="976471" y="939799"/>
                  </a:moveTo>
                  <a:lnTo>
                    <a:pt x="951611" y="939799"/>
                  </a:lnTo>
                  <a:lnTo>
                    <a:pt x="955801" y="952499"/>
                  </a:lnTo>
                  <a:lnTo>
                    <a:pt x="978304" y="952499"/>
                  </a:lnTo>
                  <a:lnTo>
                    <a:pt x="976471" y="939799"/>
                  </a:lnTo>
                  <a:close/>
                </a:path>
                <a:path w="1655445" h="1640204">
                  <a:moveTo>
                    <a:pt x="958802" y="927099"/>
                  </a:moveTo>
                  <a:lnTo>
                    <a:pt x="920660" y="927099"/>
                  </a:lnTo>
                  <a:lnTo>
                    <a:pt x="933148" y="939799"/>
                  </a:lnTo>
                  <a:lnTo>
                    <a:pt x="968375" y="939799"/>
                  </a:lnTo>
                  <a:lnTo>
                    <a:pt x="958802" y="927099"/>
                  </a:lnTo>
                  <a:close/>
                </a:path>
                <a:path w="1655445" h="1640204">
                  <a:moveTo>
                    <a:pt x="934799" y="914399"/>
                  </a:moveTo>
                  <a:lnTo>
                    <a:pt x="920368" y="927099"/>
                  </a:lnTo>
                  <a:lnTo>
                    <a:pt x="947610" y="927099"/>
                  </a:lnTo>
                  <a:lnTo>
                    <a:pt x="934799" y="914399"/>
                  </a:lnTo>
                  <a:close/>
                </a:path>
                <a:path w="1655445" h="1640204">
                  <a:moveTo>
                    <a:pt x="680069" y="850899"/>
                  </a:moveTo>
                  <a:lnTo>
                    <a:pt x="661023" y="850899"/>
                  </a:lnTo>
                  <a:lnTo>
                    <a:pt x="666527" y="863599"/>
                  </a:lnTo>
                  <a:lnTo>
                    <a:pt x="672746" y="876299"/>
                  </a:lnTo>
                  <a:lnTo>
                    <a:pt x="679703" y="876299"/>
                  </a:lnTo>
                  <a:lnTo>
                    <a:pt x="700944" y="901699"/>
                  </a:lnTo>
                  <a:lnTo>
                    <a:pt x="737869" y="901699"/>
                  </a:lnTo>
                  <a:lnTo>
                    <a:pt x="745743" y="888999"/>
                  </a:lnTo>
                  <a:lnTo>
                    <a:pt x="717994" y="888999"/>
                  </a:lnTo>
                  <a:lnTo>
                    <a:pt x="704611" y="876299"/>
                  </a:lnTo>
                  <a:lnTo>
                    <a:pt x="691514" y="863599"/>
                  </a:lnTo>
                  <a:lnTo>
                    <a:pt x="685417" y="863599"/>
                  </a:lnTo>
                  <a:lnTo>
                    <a:pt x="680069" y="850899"/>
                  </a:lnTo>
                  <a:close/>
                </a:path>
                <a:path w="1655445" h="1640204">
                  <a:moveTo>
                    <a:pt x="813831" y="774699"/>
                  </a:moveTo>
                  <a:lnTo>
                    <a:pt x="794130" y="774699"/>
                  </a:lnTo>
                  <a:lnTo>
                    <a:pt x="799270" y="787399"/>
                  </a:lnTo>
                  <a:lnTo>
                    <a:pt x="802862" y="787399"/>
                  </a:lnTo>
                  <a:lnTo>
                    <a:pt x="804882" y="800099"/>
                  </a:lnTo>
                  <a:lnTo>
                    <a:pt x="805306" y="812799"/>
                  </a:lnTo>
                  <a:lnTo>
                    <a:pt x="769238" y="850899"/>
                  </a:lnTo>
                  <a:lnTo>
                    <a:pt x="759333" y="850899"/>
                  </a:lnTo>
                  <a:lnTo>
                    <a:pt x="750951" y="863599"/>
                  </a:lnTo>
                  <a:lnTo>
                    <a:pt x="745616" y="863599"/>
                  </a:lnTo>
                  <a:lnTo>
                    <a:pt x="731662" y="876299"/>
                  </a:lnTo>
                  <a:lnTo>
                    <a:pt x="717994" y="888999"/>
                  </a:lnTo>
                  <a:lnTo>
                    <a:pt x="759793" y="888999"/>
                  </a:lnTo>
                  <a:lnTo>
                    <a:pt x="768407" y="876299"/>
                  </a:lnTo>
                  <a:lnTo>
                    <a:pt x="778128" y="863599"/>
                  </a:lnTo>
                  <a:lnTo>
                    <a:pt x="750951" y="863599"/>
                  </a:lnTo>
                  <a:lnTo>
                    <a:pt x="759333" y="850899"/>
                  </a:lnTo>
                  <a:lnTo>
                    <a:pt x="793940" y="850899"/>
                  </a:lnTo>
                  <a:lnTo>
                    <a:pt x="841375" y="812799"/>
                  </a:lnTo>
                  <a:lnTo>
                    <a:pt x="833755" y="800099"/>
                  </a:lnTo>
                  <a:lnTo>
                    <a:pt x="816101" y="800099"/>
                  </a:lnTo>
                  <a:lnTo>
                    <a:pt x="815961" y="787399"/>
                  </a:lnTo>
                  <a:lnTo>
                    <a:pt x="813831" y="774699"/>
                  </a:lnTo>
                  <a:close/>
                </a:path>
                <a:path w="1655445" h="1640204">
                  <a:moveTo>
                    <a:pt x="759333" y="850899"/>
                  </a:moveTo>
                  <a:lnTo>
                    <a:pt x="726439" y="850899"/>
                  </a:lnTo>
                  <a:lnTo>
                    <a:pt x="742696" y="863599"/>
                  </a:lnTo>
                  <a:lnTo>
                    <a:pt x="745616" y="863599"/>
                  </a:lnTo>
                  <a:lnTo>
                    <a:pt x="759333" y="850899"/>
                  </a:lnTo>
                  <a:close/>
                </a:path>
                <a:path w="1655445" h="1640204">
                  <a:moveTo>
                    <a:pt x="671576" y="838199"/>
                  </a:moveTo>
                  <a:lnTo>
                    <a:pt x="656209" y="850899"/>
                  </a:lnTo>
                  <a:lnTo>
                    <a:pt x="675459" y="850899"/>
                  </a:lnTo>
                  <a:lnTo>
                    <a:pt x="671576" y="838199"/>
                  </a:lnTo>
                  <a:close/>
                </a:path>
                <a:path w="1655445" h="1640204">
                  <a:moveTo>
                    <a:pt x="746301" y="774699"/>
                  </a:moveTo>
                  <a:lnTo>
                    <a:pt x="713603" y="774699"/>
                  </a:lnTo>
                  <a:lnTo>
                    <a:pt x="707088" y="787399"/>
                  </a:lnTo>
                  <a:lnTo>
                    <a:pt x="702692" y="800099"/>
                  </a:lnTo>
                  <a:lnTo>
                    <a:pt x="700404" y="812799"/>
                  </a:lnTo>
                  <a:lnTo>
                    <a:pt x="702500" y="825499"/>
                  </a:lnTo>
                  <a:lnTo>
                    <a:pt x="706834" y="838199"/>
                  </a:lnTo>
                  <a:lnTo>
                    <a:pt x="713359" y="850899"/>
                  </a:lnTo>
                  <a:lnTo>
                    <a:pt x="756997" y="850899"/>
                  </a:lnTo>
                  <a:lnTo>
                    <a:pt x="746363" y="838199"/>
                  </a:lnTo>
                  <a:lnTo>
                    <a:pt x="729868" y="838199"/>
                  </a:lnTo>
                  <a:lnTo>
                    <a:pt x="723058" y="825499"/>
                  </a:lnTo>
                  <a:lnTo>
                    <a:pt x="722249" y="812799"/>
                  </a:lnTo>
                  <a:lnTo>
                    <a:pt x="727440" y="800099"/>
                  </a:lnTo>
                  <a:lnTo>
                    <a:pt x="738631" y="787399"/>
                  </a:lnTo>
                  <a:lnTo>
                    <a:pt x="746301" y="774699"/>
                  </a:lnTo>
                  <a:close/>
                </a:path>
                <a:path w="1655445" h="1640204">
                  <a:moveTo>
                    <a:pt x="826135" y="787399"/>
                  </a:moveTo>
                  <a:lnTo>
                    <a:pt x="816101" y="800099"/>
                  </a:lnTo>
                  <a:lnTo>
                    <a:pt x="833755" y="800099"/>
                  </a:lnTo>
                  <a:lnTo>
                    <a:pt x="826135" y="787399"/>
                  </a:lnTo>
                  <a:close/>
                </a:path>
                <a:path w="1655445" h="1640204">
                  <a:moveTo>
                    <a:pt x="726884" y="711199"/>
                  </a:moveTo>
                  <a:lnTo>
                    <a:pt x="703706" y="711199"/>
                  </a:lnTo>
                  <a:lnTo>
                    <a:pt x="639826" y="774699"/>
                  </a:lnTo>
                  <a:lnTo>
                    <a:pt x="655192" y="787399"/>
                  </a:lnTo>
                  <a:lnTo>
                    <a:pt x="717676" y="723899"/>
                  </a:lnTo>
                  <a:lnTo>
                    <a:pt x="722983" y="723899"/>
                  </a:lnTo>
                  <a:lnTo>
                    <a:pt x="726884" y="711199"/>
                  </a:lnTo>
                  <a:close/>
                </a:path>
                <a:path w="1655445" h="1640204">
                  <a:moveTo>
                    <a:pt x="785844" y="749299"/>
                  </a:moveTo>
                  <a:lnTo>
                    <a:pt x="742807" y="749299"/>
                  </a:lnTo>
                  <a:lnTo>
                    <a:pt x="732343" y="761999"/>
                  </a:lnTo>
                  <a:lnTo>
                    <a:pt x="722249" y="774699"/>
                  </a:lnTo>
                  <a:lnTo>
                    <a:pt x="809726" y="774699"/>
                  </a:lnTo>
                  <a:lnTo>
                    <a:pt x="803655" y="761999"/>
                  </a:lnTo>
                  <a:lnTo>
                    <a:pt x="795154" y="761999"/>
                  </a:lnTo>
                  <a:lnTo>
                    <a:pt x="785844" y="749299"/>
                  </a:lnTo>
                  <a:close/>
                </a:path>
                <a:path w="1655445" h="1640204">
                  <a:moveTo>
                    <a:pt x="673226" y="634999"/>
                  </a:moveTo>
                  <a:lnTo>
                    <a:pt x="586104" y="723899"/>
                  </a:lnTo>
                  <a:lnTo>
                    <a:pt x="601472" y="736599"/>
                  </a:lnTo>
                  <a:lnTo>
                    <a:pt x="657733" y="673099"/>
                  </a:lnTo>
                  <a:lnTo>
                    <a:pt x="710517" y="673099"/>
                  </a:lnTo>
                  <a:lnTo>
                    <a:pt x="699325" y="660399"/>
                  </a:lnTo>
                  <a:lnTo>
                    <a:pt x="672084" y="660399"/>
                  </a:lnTo>
                  <a:lnTo>
                    <a:pt x="688466" y="647699"/>
                  </a:lnTo>
                  <a:lnTo>
                    <a:pt x="673226" y="634999"/>
                  </a:lnTo>
                  <a:close/>
                </a:path>
                <a:path w="1655445" h="1640204">
                  <a:moveTo>
                    <a:pt x="728186" y="685799"/>
                  </a:moveTo>
                  <a:lnTo>
                    <a:pt x="707516" y="685799"/>
                  </a:lnTo>
                  <a:lnTo>
                    <a:pt x="709167" y="698499"/>
                  </a:lnTo>
                  <a:lnTo>
                    <a:pt x="707389" y="711199"/>
                  </a:lnTo>
                  <a:lnTo>
                    <a:pt x="729357" y="711199"/>
                  </a:lnTo>
                  <a:lnTo>
                    <a:pt x="730376" y="698499"/>
                  </a:lnTo>
                  <a:lnTo>
                    <a:pt x="730019" y="698499"/>
                  </a:lnTo>
                  <a:lnTo>
                    <a:pt x="728186" y="685799"/>
                  </a:lnTo>
                  <a:close/>
                </a:path>
                <a:path w="1655445" h="1640204">
                  <a:moveTo>
                    <a:pt x="627506" y="584199"/>
                  </a:moveTo>
                  <a:lnTo>
                    <a:pt x="540512" y="673099"/>
                  </a:lnTo>
                  <a:lnTo>
                    <a:pt x="555878" y="685799"/>
                  </a:lnTo>
                  <a:lnTo>
                    <a:pt x="642874" y="596899"/>
                  </a:lnTo>
                  <a:lnTo>
                    <a:pt x="627506" y="584199"/>
                  </a:lnTo>
                  <a:close/>
                </a:path>
                <a:path w="1655445" h="1640204">
                  <a:moveTo>
                    <a:pt x="720089" y="673099"/>
                  </a:moveTo>
                  <a:lnTo>
                    <a:pt x="684863" y="673099"/>
                  </a:lnTo>
                  <a:lnTo>
                    <a:pt x="695184" y="685799"/>
                  </a:lnTo>
                  <a:lnTo>
                    <a:pt x="724876" y="685799"/>
                  </a:lnTo>
                  <a:lnTo>
                    <a:pt x="720089" y="673099"/>
                  </a:lnTo>
                  <a:close/>
                </a:path>
                <a:path w="1655445" h="1640204">
                  <a:moveTo>
                    <a:pt x="529589" y="634999"/>
                  </a:moveTo>
                  <a:lnTo>
                    <a:pt x="507873" y="634999"/>
                  </a:lnTo>
                  <a:lnTo>
                    <a:pt x="512699" y="647699"/>
                  </a:lnTo>
                  <a:lnTo>
                    <a:pt x="518667" y="647699"/>
                  </a:lnTo>
                  <a:lnTo>
                    <a:pt x="529589" y="634999"/>
                  </a:lnTo>
                  <a:close/>
                </a:path>
                <a:path w="1655445" h="1640204">
                  <a:moveTo>
                    <a:pt x="514746" y="609599"/>
                  </a:moveTo>
                  <a:lnTo>
                    <a:pt x="493140" y="609599"/>
                  </a:lnTo>
                  <a:lnTo>
                    <a:pt x="493710" y="622299"/>
                  </a:lnTo>
                  <a:lnTo>
                    <a:pt x="495792" y="622299"/>
                  </a:lnTo>
                  <a:lnTo>
                    <a:pt x="499373" y="634999"/>
                  </a:lnTo>
                  <a:lnTo>
                    <a:pt x="521208" y="634999"/>
                  </a:lnTo>
                  <a:lnTo>
                    <a:pt x="516018" y="622299"/>
                  </a:lnTo>
                  <a:lnTo>
                    <a:pt x="514746" y="609599"/>
                  </a:lnTo>
                  <a:close/>
                </a:path>
                <a:path w="1655445" h="1640204">
                  <a:moveTo>
                    <a:pt x="584580" y="507999"/>
                  </a:moveTo>
                  <a:lnTo>
                    <a:pt x="568705" y="520699"/>
                  </a:lnTo>
                  <a:lnTo>
                    <a:pt x="546353" y="520699"/>
                  </a:lnTo>
                  <a:lnTo>
                    <a:pt x="556894" y="533399"/>
                  </a:lnTo>
                  <a:lnTo>
                    <a:pt x="505713" y="584199"/>
                  </a:lnTo>
                  <a:lnTo>
                    <a:pt x="500356" y="596899"/>
                  </a:lnTo>
                  <a:lnTo>
                    <a:pt x="496474" y="596899"/>
                  </a:lnTo>
                  <a:lnTo>
                    <a:pt x="494069" y="609599"/>
                  </a:lnTo>
                  <a:lnTo>
                    <a:pt x="517403" y="609599"/>
                  </a:lnTo>
                  <a:lnTo>
                    <a:pt x="524001" y="596899"/>
                  </a:lnTo>
                  <a:lnTo>
                    <a:pt x="572262" y="558799"/>
                  </a:lnTo>
                  <a:lnTo>
                    <a:pt x="606171" y="558799"/>
                  </a:lnTo>
                  <a:lnTo>
                    <a:pt x="584073" y="546099"/>
                  </a:lnTo>
                  <a:lnTo>
                    <a:pt x="601344" y="520699"/>
                  </a:lnTo>
                  <a:lnTo>
                    <a:pt x="584580" y="507999"/>
                  </a:lnTo>
                  <a:close/>
                </a:path>
                <a:path w="1655445" h="1640204">
                  <a:moveTo>
                    <a:pt x="474217" y="571499"/>
                  </a:moveTo>
                  <a:lnTo>
                    <a:pt x="451441" y="571499"/>
                  </a:lnTo>
                  <a:lnTo>
                    <a:pt x="460628" y="584199"/>
                  </a:lnTo>
                  <a:lnTo>
                    <a:pt x="474217" y="571499"/>
                  </a:lnTo>
                  <a:close/>
                </a:path>
                <a:path w="1655445" h="1640204">
                  <a:moveTo>
                    <a:pt x="659129" y="558799"/>
                  </a:moveTo>
                  <a:lnTo>
                    <a:pt x="643381" y="571499"/>
                  </a:lnTo>
                  <a:lnTo>
                    <a:pt x="658622" y="584199"/>
                  </a:lnTo>
                  <a:lnTo>
                    <a:pt x="674369" y="571499"/>
                  </a:lnTo>
                  <a:lnTo>
                    <a:pt x="659129" y="558799"/>
                  </a:lnTo>
                  <a:close/>
                </a:path>
                <a:path w="1655445" h="1640204">
                  <a:moveTo>
                    <a:pt x="524001" y="469899"/>
                  </a:moveTo>
                  <a:lnTo>
                    <a:pt x="436752" y="469899"/>
                  </a:lnTo>
                  <a:lnTo>
                    <a:pt x="427912" y="482599"/>
                  </a:lnTo>
                  <a:lnTo>
                    <a:pt x="421370" y="495299"/>
                  </a:lnTo>
                  <a:lnTo>
                    <a:pt x="417089" y="507999"/>
                  </a:lnTo>
                  <a:lnTo>
                    <a:pt x="415036" y="520699"/>
                  </a:lnTo>
                  <a:lnTo>
                    <a:pt x="415347" y="533399"/>
                  </a:lnTo>
                  <a:lnTo>
                    <a:pt x="418004" y="546099"/>
                  </a:lnTo>
                  <a:lnTo>
                    <a:pt x="423019" y="546099"/>
                  </a:lnTo>
                  <a:lnTo>
                    <a:pt x="430402" y="558799"/>
                  </a:lnTo>
                  <a:lnTo>
                    <a:pt x="436304" y="571499"/>
                  </a:lnTo>
                  <a:lnTo>
                    <a:pt x="466312" y="571499"/>
                  </a:lnTo>
                  <a:lnTo>
                    <a:pt x="459168" y="558799"/>
                  </a:lnTo>
                  <a:lnTo>
                    <a:pt x="447166" y="558799"/>
                  </a:lnTo>
                  <a:lnTo>
                    <a:pt x="442116" y="546099"/>
                  </a:lnTo>
                  <a:lnTo>
                    <a:pt x="438769" y="533399"/>
                  </a:lnTo>
                  <a:lnTo>
                    <a:pt x="437112" y="533399"/>
                  </a:lnTo>
                  <a:lnTo>
                    <a:pt x="437134" y="520699"/>
                  </a:lnTo>
                  <a:lnTo>
                    <a:pt x="438800" y="520699"/>
                  </a:lnTo>
                  <a:lnTo>
                    <a:pt x="442086" y="507999"/>
                  </a:lnTo>
                  <a:lnTo>
                    <a:pt x="446992" y="495299"/>
                  </a:lnTo>
                  <a:lnTo>
                    <a:pt x="453516" y="495299"/>
                  </a:lnTo>
                  <a:lnTo>
                    <a:pt x="461186" y="482599"/>
                  </a:lnTo>
                  <a:lnTo>
                    <a:pt x="528855" y="482599"/>
                  </a:lnTo>
                  <a:lnTo>
                    <a:pt x="524001" y="469899"/>
                  </a:lnTo>
                  <a:close/>
                </a:path>
                <a:path w="1655445" h="1640204">
                  <a:moveTo>
                    <a:pt x="606171" y="558799"/>
                  </a:moveTo>
                  <a:lnTo>
                    <a:pt x="572262" y="558799"/>
                  </a:lnTo>
                  <a:lnTo>
                    <a:pt x="594233" y="571499"/>
                  </a:lnTo>
                  <a:lnTo>
                    <a:pt x="606171" y="558799"/>
                  </a:lnTo>
                  <a:close/>
                </a:path>
                <a:path w="1655445" h="1640204">
                  <a:moveTo>
                    <a:pt x="543178" y="495299"/>
                  </a:moveTo>
                  <a:lnTo>
                    <a:pt x="521208" y="495299"/>
                  </a:lnTo>
                  <a:lnTo>
                    <a:pt x="525541" y="507999"/>
                  </a:lnTo>
                  <a:lnTo>
                    <a:pt x="529971" y="507999"/>
                  </a:lnTo>
                  <a:lnTo>
                    <a:pt x="543178" y="495299"/>
                  </a:lnTo>
                  <a:close/>
                </a:path>
                <a:path w="1655445" h="1640204">
                  <a:moveTo>
                    <a:pt x="387476" y="482599"/>
                  </a:moveTo>
                  <a:lnTo>
                    <a:pt x="365398" y="482599"/>
                  </a:lnTo>
                  <a:lnTo>
                    <a:pt x="374903" y="495299"/>
                  </a:lnTo>
                  <a:lnTo>
                    <a:pt x="387476" y="482599"/>
                  </a:lnTo>
                  <a:close/>
                </a:path>
                <a:path w="1655445" h="1640204">
                  <a:moveTo>
                    <a:pt x="533685" y="482599"/>
                  </a:moveTo>
                  <a:lnTo>
                    <a:pt x="512825" y="482599"/>
                  </a:lnTo>
                  <a:lnTo>
                    <a:pt x="516969" y="495299"/>
                  </a:lnTo>
                  <a:lnTo>
                    <a:pt x="538468" y="495299"/>
                  </a:lnTo>
                  <a:lnTo>
                    <a:pt x="533685" y="482599"/>
                  </a:lnTo>
                  <a:close/>
                </a:path>
                <a:path w="1655445" h="1640204">
                  <a:moveTo>
                    <a:pt x="385343" y="380999"/>
                  </a:moveTo>
                  <a:lnTo>
                    <a:pt x="347472" y="380999"/>
                  </a:lnTo>
                  <a:lnTo>
                    <a:pt x="338494" y="393699"/>
                  </a:lnTo>
                  <a:lnTo>
                    <a:pt x="331946" y="406399"/>
                  </a:lnTo>
                  <a:lnTo>
                    <a:pt x="327826" y="419099"/>
                  </a:lnTo>
                  <a:lnTo>
                    <a:pt x="326136" y="431799"/>
                  </a:lnTo>
                  <a:lnTo>
                    <a:pt x="326822" y="444499"/>
                  </a:lnTo>
                  <a:lnTo>
                    <a:pt x="330009" y="457199"/>
                  </a:lnTo>
                  <a:lnTo>
                    <a:pt x="335672" y="457199"/>
                  </a:lnTo>
                  <a:lnTo>
                    <a:pt x="343788" y="469899"/>
                  </a:lnTo>
                  <a:lnTo>
                    <a:pt x="349865" y="482599"/>
                  </a:lnTo>
                  <a:lnTo>
                    <a:pt x="378471" y="482599"/>
                  </a:lnTo>
                  <a:lnTo>
                    <a:pt x="370681" y="469899"/>
                  </a:lnTo>
                  <a:lnTo>
                    <a:pt x="364081" y="469899"/>
                  </a:lnTo>
                  <a:lnTo>
                    <a:pt x="358648" y="457199"/>
                  </a:lnTo>
                  <a:lnTo>
                    <a:pt x="348956" y="444499"/>
                  </a:lnTo>
                  <a:lnTo>
                    <a:pt x="345979" y="431799"/>
                  </a:lnTo>
                  <a:lnTo>
                    <a:pt x="349718" y="419099"/>
                  </a:lnTo>
                  <a:lnTo>
                    <a:pt x="360172" y="406399"/>
                  </a:lnTo>
                  <a:lnTo>
                    <a:pt x="385148" y="406399"/>
                  </a:lnTo>
                  <a:lnTo>
                    <a:pt x="372744" y="393699"/>
                  </a:lnTo>
                  <a:lnTo>
                    <a:pt x="385343" y="380999"/>
                  </a:lnTo>
                  <a:close/>
                </a:path>
                <a:path w="1655445" h="1640204">
                  <a:moveTo>
                    <a:pt x="503237" y="457199"/>
                  </a:moveTo>
                  <a:lnTo>
                    <a:pt x="458374" y="457199"/>
                  </a:lnTo>
                  <a:lnTo>
                    <a:pt x="447444" y="469899"/>
                  </a:lnTo>
                  <a:lnTo>
                    <a:pt x="513810" y="469899"/>
                  </a:lnTo>
                  <a:lnTo>
                    <a:pt x="503237" y="457199"/>
                  </a:lnTo>
                  <a:close/>
                </a:path>
                <a:path w="1655445" h="1640204">
                  <a:moveTo>
                    <a:pt x="385148" y="406399"/>
                  </a:moveTo>
                  <a:lnTo>
                    <a:pt x="360172" y="406399"/>
                  </a:lnTo>
                  <a:lnTo>
                    <a:pt x="413385" y="457199"/>
                  </a:lnTo>
                  <a:lnTo>
                    <a:pt x="418338" y="457199"/>
                  </a:lnTo>
                  <a:lnTo>
                    <a:pt x="427527" y="444499"/>
                  </a:lnTo>
                  <a:lnTo>
                    <a:pt x="434514" y="431799"/>
                  </a:lnTo>
                  <a:lnTo>
                    <a:pt x="409955" y="431799"/>
                  </a:lnTo>
                  <a:lnTo>
                    <a:pt x="385148" y="406399"/>
                  </a:lnTo>
                  <a:close/>
                </a:path>
                <a:path w="1655445" h="1640204">
                  <a:moveTo>
                    <a:pt x="436010" y="380999"/>
                  </a:moveTo>
                  <a:lnTo>
                    <a:pt x="407302" y="380999"/>
                  </a:lnTo>
                  <a:lnTo>
                    <a:pt x="416687" y="393699"/>
                  </a:lnTo>
                  <a:lnTo>
                    <a:pt x="422832" y="393699"/>
                  </a:lnTo>
                  <a:lnTo>
                    <a:pt x="423751" y="406399"/>
                  </a:lnTo>
                  <a:lnTo>
                    <a:pt x="419455" y="419099"/>
                  </a:lnTo>
                  <a:lnTo>
                    <a:pt x="409955" y="431799"/>
                  </a:lnTo>
                  <a:lnTo>
                    <a:pt x="434514" y="431799"/>
                  </a:lnTo>
                  <a:lnTo>
                    <a:pt x="439287" y="419099"/>
                  </a:lnTo>
                  <a:lnTo>
                    <a:pt x="441833" y="419099"/>
                  </a:lnTo>
                  <a:lnTo>
                    <a:pt x="442194" y="406399"/>
                  </a:lnTo>
                  <a:lnTo>
                    <a:pt x="440245" y="393699"/>
                  </a:lnTo>
                  <a:lnTo>
                    <a:pt x="436010" y="380999"/>
                  </a:lnTo>
                  <a:close/>
                </a:path>
                <a:path w="1655445" h="1640204">
                  <a:moveTo>
                    <a:pt x="295783" y="393699"/>
                  </a:moveTo>
                  <a:lnTo>
                    <a:pt x="274192" y="393699"/>
                  </a:lnTo>
                  <a:lnTo>
                    <a:pt x="277622" y="406399"/>
                  </a:lnTo>
                  <a:lnTo>
                    <a:pt x="299338" y="406399"/>
                  </a:lnTo>
                  <a:lnTo>
                    <a:pt x="295783" y="393699"/>
                  </a:lnTo>
                  <a:close/>
                </a:path>
                <a:path w="1655445" h="1640204">
                  <a:moveTo>
                    <a:pt x="287152" y="368299"/>
                  </a:moveTo>
                  <a:lnTo>
                    <a:pt x="262889" y="368299"/>
                  </a:lnTo>
                  <a:lnTo>
                    <a:pt x="263459" y="380999"/>
                  </a:lnTo>
                  <a:lnTo>
                    <a:pt x="265541" y="393699"/>
                  </a:lnTo>
                  <a:lnTo>
                    <a:pt x="290956" y="393699"/>
                  </a:lnTo>
                  <a:lnTo>
                    <a:pt x="285767" y="380999"/>
                  </a:lnTo>
                  <a:lnTo>
                    <a:pt x="284495" y="380999"/>
                  </a:lnTo>
                  <a:lnTo>
                    <a:pt x="287152" y="368299"/>
                  </a:lnTo>
                  <a:close/>
                </a:path>
                <a:path w="1655445" h="1640204">
                  <a:moveTo>
                    <a:pt x="420989" y="368299"/>
                  </a:moveTo>
                  <a:lnTo>
                    <a:pt x="368061" y="368299"/>
                  </a:lnTo>
                  <a:lnTo>
                    <a:pt x="357570" y="380999"/>
                  </a:lnTo>
                  <a:lnTo>
                    <a:pt x="429513" y="380999"/>
                  </a:lnTo>
                  <a:lnTo>
                    <a:pt x="420989" y="368299"/>
                  </a:lnTo>
                  <a:close/>
                </a:path>
                <a:path w="1655445" h="1640204">
                  <a:moveTo>
                    <a:pt x="354329" y="266699"/>
                  </a:moveTo>
                  <a:lnTo>
                    <a:pt x="338581" y="292099"/>
                  </a:lnTo>
                  <a:lnTo>
                    <a:pt x="316102" y="292099"/>
                  </a:lnTo>
                  <a:lnTo>
                    <a:pt x="326643" y="304799"/>
                  </a:lnTo>
                  <a:lnTo>
                    <a:pt x="275589" y="342899"/>
                  </a:lnTo>
                  <a:lnTo>
                    <a:pt x="270158" y="355599"/>
                  </a:lnTo>
                  <a:lnTo>
                    <a:pt x="266239" y="355599"/>
                  </a:lnTo>
                  <a:lnTo>
                    <a:pt x="263820" y="368299"/>
                  </a:lnTo>
                  <a:lnTo>
                    <a:pt x="293750" y="368299"/>
                  </a:lnTo>
                  <a:lnTo>
                    <a:pt x="342011" y="317499"/>
                  </a:lnTo>
                  <a:lnTo>
                    <a:pt x="364870" y="317499"/>
                  </a:lnTo>
                  <a:lnTo>
                    <a:pt x="353822" y="304799"/>
                  </a:lnTo>
                  <a:lnTo>
                    <a:pt x="371093" y="292099"/>
                  </a:lnTo>
                  <a:lnTo>
                    <a:pt x="338581" y="292099"/>
                  </a:lnTo>
                  <a:lnTo>
                    <a:pt x="327913" y="279399"/>
                  </a:lnTo>
                  <a:lnTo>
                    <a:pt x="362712" y="279399"/>
                  </a:lnTo>
                  <a:lnTo>
                    <a:pt x="354329" y="266699"/>
                  </a:lnTo>
                  <a:close/>
                </a:path>
                <a:path w="1655445" h="1640204">
                  <a:moveTo>
                    <a:pt x="364870" y="317499"/>
                  </a:moveTo>
                  <a:lnTo>
                    <a:pt x="342011" y="317499"/>
                  </a:lnTo>
                  <a:lnTo>
                    <a:pt x="363981" y="342899"/>
                  </a:lnTo>
                  <a:lnTo>
                    <a:pt x="375919" y="330199"/>
                  </a:lnTo>
                  <a:lnTo>
                    <a:pt x="364870" y="317499"/>
                  </a:lnTo>
                  <a:close/>
                </a:path>
                <a:path w="1655445" h="1640204">
                  <a:moveTo>
                    <a:pt x="249126" y="317499"/>
                  </a:moveTo>
                  <a:lnTo>
                    <a:pt x="204533" y="317499"/>
                  </a:lnTo>
                  <a:lnTo>
                    <a:pt x="215253" y="330199"/>
                  </a:lnTo>
                  <a:lnTo>
                    <a:pt x="237972" y="330199"/>
                  </a:lnTo>
                  <a:lnTo>
                    <a:pt x="249126" y="317499"/>
                  </a:lnTo>
                  <a:close/>
                </a:path>
                <a:path w="1655445" h="1640204">
                  <a:moveTo>
                    <a:pt x="196723" y="292099"/>
                  </a:moveTo>
                  <a:lnTo>
                    <a:pt x="176784" y="292099"/>
                  </a:lnTo>
                  <a:lnTo>
                    <a:pt x="184785" y="304799"/>
                  </a:lnTo>
                  <a:lnTo>
                    <a:pt x="194385" y="317499"/>
                  </a:lnTo>
                  <a:lnTo>
                    <a:pt x="260018" y="317499"/>
                  </a:lnTo>
                  <a:lnTo>
                    <a:pt x="270637" y="304799"/>
                  </a:lnTo>
                  <a:lnTo>
                    <a:pt x="202600" y="304799"/>
                  </a:lnTo>
                  <a:lnTo>
                    <a:pt x="196723" y="292099"/>
                  </a:lnTo>
                  <a:close/>
                </a:path>
                <a:path w="1655445" h="1640204">
                  <a:moveTo>
                    <a:pt x="275843" y="215899"/>
                  </a:moveTo>
                  <a:lnTo>
                    <a:pt x="244778" y="215899"/>
                  </a:lnTo>
                  <a:lnTo>
                    <a:pt x="251602" y="228599"/>
                  </a:lnTo>
                  <a:lnTo>
                    <a:pt x="263905" y="228599"/>
                  </a:lnTo>
                  <a:lnTo>
                    <a:pt x="268741" y="241299"/>
                  </a:lnTo>
                  <a:lnTo>
                    <a:pt x="271827" y="241299"/>
                  </a:lnTo>
                  <a:lnTo>
                    <a:pt x="273175" y="253999"/>
                  </a:lnTo>
                  <a:lnTo>
                    <a:pt x="272796" y="253999"/>
                  </a:lnTo>
                  <a:lnTo>
                    <a:pt x="270702" y="266699"/>
                  </a:lnTo>
                  <a:lnTo>
                    <a:pt x="266906" y="266699"/>
                  </a:lnTo>
                  <a:lnTo>
                    <a:pt x="261419" y="279399"/>
                  </a:lnTo>
                  <a:lnTo>
                    <a:pt x="254253" y="292099"/>
                  </a:lnTo>
                  <a:lnTo>
                    <a:pt x="246302" y="292099"/>
                  </a:lnTo>
                  <a:lnTo>
                    <a:pt x="238458" y="304799"/>
                  </a:lnTo>
                  <a:lnTo>
                    <a:pt x="270637" y="304799"/>
                  </a:lnTo>
                  <a:lnTo>
                    <a:pt x="279898" y="292099"/>
                  </a:lnTo>
                  <a:lnTo>
                    <a:pt x="286718" y="279399"/>
                  </a:lnTo>
                  <a:lnTo>
                    <a:pt x="291085" y="279399"/>
                  </a:lnTo>
                  <a:lnTo>
                    <a:pt x="292988" y="266699"/>
                  </a:lnTo>
                  <a:lnTo>
                    <a:pt x="292417" y="253999"/>
                  </a:lnTo>
                  <a:lnTo>
                    <a:pt x="289369" y="241299"/>
                  </a:lnTo>
                  <a:lnTo>
                    <a:pt x="283844" y="228599"/>
                  </a:lnTo>
                  <a:lnTo>
                    <a:pt x="275843" y="215899"/>
                  </a:lnTo>
                  <a:close/>
                </a:path>
                <a:path w="1655445" h="1640204">
                  <a:moveTo>
                    <a:pt x="237489" y="215899"/>
                  </a:moveTo>
                  <a:lnTo>
                    <a:pt x="190118" y="215899"/>
                  </a:lnTo>
                  <a:lnTo>
                    <a:pt x="180855" y="228599"/>
                  </a:lnTo>
                  <a:lnTo>
                    <a:pt x="174021" y="241299"/>
                  </a:lnTo>
                  <a:lnTo>
                    <a:pt x="169616" y="253999"/>
                  </a:lnTo>
                  <a:lnTo>
                    <a:pt x="167639" y="266699"/>
                  </a:lnTo>
                  <a:lnTo>
                    <a:pt x="168211" y="279399"/>
                  </a:lnTo>
                  <a:lnTo>
                    <a:pt x="171259" y="292099"/>
                  </a:lnTo>
                  <a:lnTo>
                    <a:pt x="191869" y="292099"/>
                  </a:lnTo>
                  <a:lnTo>
                    <a:pt x="188753" y="279399"/>
                  </a:lnTo>
                  <a:lnTo>
                    <a:pt x="187400" y="279399"/>
                  </a:lnTo>
                  <a:lnTo>
                    <a:pt x="187833" y="266699"/>
                  </a:lnTo>
                  <a:lnTo>
                    <a:pt x="189926" y="266699"/>
                  </a:lnTo>
                  <a:lnTo>
                    <a:pt x="193722" y="253999"/>
                  </a:lnTo>
                  <a:lnTo>
                    <a:pt x="199209" y="241299"/>
                  </a:lnTo>
                  <a:lnTo>
                    <a:pt x="206375" y="241299"/>
                  </a:lnTo>
                  <a:lnTo>
                    <a:pt x="214326" y="228599"/>
                  </a:lnTo>
                  <a:lnTo>
                    <a:pt x="229895" y="228599"/>
                  </a:lnTo>
                  <a:lnTo>
                    <a:pt x="237489" y="215899"/>
                  </a:lnTo>
                  <a:close/>
                </a:path>
                <a:path w="1655445" h="1640204">
                  <a:moveTo>
                    <a:pt x="175513" y="114299"/>
                  </a:moveTo>
                  <a:lnTo>
                    <a:pt x="88518" y="203199"/>
                  </a:lnTo>
                  <a:lnTo>
                    <a:pt x="103886" y="215899"/>
                  </a:lnTo>
                  <a:lnTo>
                    <a:pt x="161162" y="165099"/>
                  </a:lnTo>
                  <a:lnTo>
                    <a:pt x="219201" y="165099"/>
                  </a:lnTo>
                  <a:lnTo>
                    <a:pt x="209913" y="152399"/>
                  </a:lnTo>
                  <a:lnTo>
                    <a:pt x="174497" y="152399"/>
                  </a:lnTo>
                  <a:lnTo>
                    <a:pt x="190880" y="139699"/>
                  </a:lnTo>
                  <a:lnTo>
                    <a:pt x="175513" y="114299"/>
                  </a:lnTo>
                  <a:close/>
                </a:path>
                <a:path w="1655445" h="1640204">
                  <a:moveTo>
                    <a:pt x="256111" y="203199"/>
                  </a:moveTo>
                  <a:lnTo>
                    <a:pt x="211629" y="203199"/>
                  </a:lnTo>
                  <a:lnTo>
                    <a:pt x="200737" y="215899"/>
                  </a:lnTo>
                  <a:lnTo>
                    <a:pt x="266245" y="215899"/>
                  </a:lnTo>
                  <a:lnTo>
                    <a:pt x="256111" y="203199"/>
                  </a:lnTo>
                  <a:close/>
                </a:path>
                <a:path w="1655445" h="1640204">
                  <a:moveTo>
                    <a:pt x="223774" y="165099"/>
                  </a:moveTo>
                  <a:lnTo>
                    <a:pt x="195202" y="165099"/>
                  </a:lnTo>
                  <a:lnTo>
                    <a:pt x="203326" y="177799"/>
                  </a:lnTo>
                  <a:lnTo>
                    <a:pt x="208914" y="177799"/>
                  </a:lnTo>
                  <a:lnTo>
                    <a:pt x="223774" y="165099"/>
                  </a:lnTo>
                  <a:close/>
                </a:path>
                <a:path w="1655445" h="1640204">
                  <a:moveTo>
                    <a:pt x="118618" y="0"/>
                  </a:moveTo>
                  <a:lnTo>
                    <a:pt x="0" y="114299"/>
                  </a:lnTo>
                  <a:lnTo>
                    <a:pt x="16128" y="126999"/>
                  </a:lnTo>
                  <a:lnTo>
                    <a:pt x="63245" y="88899"/>
                  </a:lnTo>
                  <a:lnTo>
                    <a:pt x="89939" y="88899"/>
                  </a:lnTo>
                  <a:lnTo>
                    <a:pt x="82676" y="76199"/>
                  </a:lnTo>
                  <a:lnTo>
                    <a:pt x="76072" y="76199"/>
                  </a:lnTo>
                  <a:lnTo>
                    <a:pt x="122174" y="25399"/>
                  </a:lnTo>
                  <a:lnTo>
                    <a:pt x="149987" y="25399"/>
                  </a:lnTo>
                  <a:lnTo>
                    <a:pt x="118618" y="0"/>
                  </a:lnTo>
                  <a:close/>
                </a:path>
                <a:path w="1655445" h="1640204">
                  <a:moveTo>
                    <a:pt x="163697" y="88899"/>
                  </a:moveTo>
                  <a:lnTo>
                    <a:pt x="70484" y="88899"/>
                  </a:lnTo>
                  <a:lnTo>
                    <a:pt x="81605" y="101599"/>
                  </a:lnTo>
                  <a:lnTo>
                    <a:pt x="92868" y="114299"/>
                  </a:lnTo>
                  <a:lnTo>
                    <a:pt x="148149" y="114299"/>
                  </a:lnTo>
                  <a:lnTo>
                    <a:pt x="157861" y="101599"/>
                  </a:lnTo>
                  <a:lnTo>
                    <a:pt x="163697" y="88899"/>
                  </a:lnTo>
                  <a:close/>
                </a:path>
                <a:path w="1655445" h="1640204">
                  <a:moveTo>
                    <a:pt x="170987" y="76199"/>
                  </a:moveTo>
                  <a:lnTo>
                    <a:pt x="146557" y="76199"/>
                  </a:lnTo>
                  <a:lnTo>
                    <a:pt x="139445" y="88899"/>
                  </a:lnTo>
                  <a:lnTo>
                    <a:pt x="168068" y="88899"/>
                  </a:lnTo>
                  <a:lnTo>
                    <a:pt x="170987" y="76199"/>
                  </a:lnTo>
                  <a:close/>
                </a:path>
                <a:path w="1655445" h="1640204">
                  <a:moveTo>
                    <a:pt x="173227" y="63499"/>
                  </a:moveTo>
                  <a:lnTo>
                    <a:pt x="148336" y="63499"/>
                  </a:lnTo>
                  <a:lnTo>
                    <a:pt x="149478" y="76199"/>
                  </a:lnTo>
                  <a:lnTo>
                    <a:pt x="172465" y="76199"/>
                  </a:lnTo>
                  <a:lnTo>
                    <a:pt x="173227" y="63499"/>
                  </a:lnTo>
                  <a:close/>
                </a:path>
                <a:path w="1655445" h="1640204">
                  <a:moveTo>
                    <a:pt x="168528" y="50799"/>
                  </a:moveTo>
                  <a:lnTo>
                    <a:pt x="143462" y="50799"/>
                  </a:lnTo>
                  <a:lnTo>
                    <a:pt x="146690" y="63499"/>
                  </a:lnTo>
                  <a:lnTo>
                    <a:pt x="171831" y="63499"/>
                  </a:lnTo>
                  <a:lnTo>
                    <a:pt x="168528" y="50799"/>
                  </a:lnTo>
                  <a:close/>
                </a:path>
                <a:path w="1655445" h="1640204">
                  <a:moveTo>
                    <a:pt x="149987" y="25399"/>
                  </a:moveTo>
                  <a:lnTo>
                    <a:pt x="122174" y="25399"/>
                  </a:lnTo>
                  <a:lnTo>
                    <a:pt x="132206" y="38099"/>
                  </a:lnTo>
                  <a:lnTo>
                    <a:pt x="138638" y="50799"/>
                  </a:lnTo>
                  <a:lnTo>
                    <a:pt x="165453" y="50799"/>
                  </a:lnTo>
                  <a:lnTo>
                    <a:pt x="161353" y="38099"/>
                  </a:lnTo>
                  <a:lnTo>
                    <a:pt x="156206" y="38099"/>
                  </a:lnTo>
                  <a:lnTo>
                    <a:pt x="149987" y="25399"/>
                  </a:lnTo>
                  <a:close/>
                </a:path>
                <a:path w="1655445" h="1640204">
                  <a:moveTo>
                    <a:pt x="1568577" y="1550249"/>
                  </a:moveTo>
                  <a:lnTo>
                    <a:pt x="1481581" y="1634640"/>
                  </a:lnTo>
                  <a:lnTo>
                    <a:pt x="1486873" y="1640076"/>
                  </a:lnTo>
                  <a:lnTo>
                    <a:pt x="1507618" y="1640076"/>
                  </a:lnTo>
                  <a:lnTo>
                    <a:pt x="1583943" y="1566035"/>
                  </a:lnTo>
                  <a:lnTo>
                    <a:pt x="1568577" y="1550249"/>
                  </a:lnTo>
                  <a:close/>
                </a:path>
                <a:path w="1655445" h="1640204">
                  <a:moveTo>
                    <a:pt x="1607185" y="1611170"/>
                  </a:moveTo>
                  <a:lnTo>
                    <a:pt x="1564639" y="1632053"/>
                  </a:lnTo>
                  <a:lnTo>
                    <a:pt x="1557331" y="1640076"/>
                  </a:lnTo>
                  <a:lnTo>
                    <a:pt x="1591677" y="1640076"/>
                  </a:lnTo>
                  <a:lnTo>
                    <a:pt x="1596326" y="1636958"/>
                  </a:lnTo>
                  <a:lnTo>
                    <a:pt x="1603847" y="1633438"/>
                  </a:lnTo>
                  <a:lnTo>
                    <a:pt x="1611249" y="1631504"/>
                  </a:lnTo>
                  <a:lnTo>
                    <a:pt x="1618323" y="1631190"/>
                  </a:lnTo>
                  <a:lnTo>
                    <a:pt x="1649914" y="1631190"/>
                  </a:lnTo>
                  <a:lnTo>
                    <a:pt x="1646047" y="1626245"/>
                  </a:lnTo>
                  <a:lnTo>
                    <a:pt x="1637545" y="1619044"/>
                  </a:lnTo>
                  <a:lnTo>
                    <a:pt x="1628235" y="1614132"/>
                  </a:lnTo>
                  <a:lnTo>
                    <a:pt x="1618114" y="1611507"/>
                  </a:lnTo>
                  <a:lnTo>
                    <a:pt x="1607185" y="1611170"/>
                  </a:lnTo>
                  <a:close/>
                </a:path>
                <a:path w="1655445" h="1640204">
                  <a:moveTo>
                    <a:pt x="1649914" y="1631190"/>
                  </a:moveTo>
                  <a:lnTo>
                    <a:pt x="1618323" y="1631190"/>
                  </a:lnTo>
                  <a:lnTo>
                    <a:pt x="1624885" y="1632524"/>
                  </a:lnTo>
                  <a:lnTo>
                    <a:pt x="1630947" y="1635509"/>
                  </a:lnTo>
                  <a:lnTo>
                    <a:pt x="1636442" y="1640076"/>
                  </a:lnTo>
                  <a:lnTo>
                    <a:pt x="1654994" y="1640076"/>
                  </a:lnTo>
                  <a:lnTo>
                    <a:pt x="1652119" y="1634009"/>
                  </a:lnTo>
                  <a:lnTo>
                    <a:pt x="1649914" y="1631190"/>
                  </a:lnTo>
                  <a:close/>
                </a:path>
                <a:path w="1655445" h="1640204">
                  <a:moveTo>
                    <a:pt x="1503934" y="1483512"/>
                  </a:moveTo>
                  <a:lnTo>
                    <a:pt x="1416939" y="1567903"/>
                  </a:lnTo>
                  <a:lnTo>
                    <a:pt x="1432178" y="1583689"/>
                  </a:lnTo>
                  <a:lnTo>
                    <a:pt x="1489455" y="1528110"/>
                  </a:lnTo>
                  <a:lnTo>
                    <a:pt x="1502455" y="1525924"/>
                  </a:lnTo>
                  <a:lnTo>
                    <a:pt x="1548807" y="1525924"/>
                  </a:lnTo>
                  <a:lnTo>
                    <a:pt x="1547622" y="1524678"/>
                  </a:lnTo>
                  <a:lnTo>
                    <a:pt x="1538315" y="1517379"/>
                  </a:lnTo>
                  <a:lnTo>
                    <a:pt x="1532460" y="1515151"/>
                  </a:lnTo>
                  <a:lnTo>
                    <a:pt x="1502917" y="1515151"/>
                  </a:lnTo>
                  <a:lnTo>
                    <a:pt x="1519174" y="1499298"/>
                  </a:lnTo>
                  <a:lnTo>
                    <a:pt x="1503934" y="1483512"/>
                  </a:lnTo>
                  <a:close/>
                </a:path>
                <a:path w="1655445" h="1640204">
                  <a:moveTo>
                    <a:pt x="1600200" y="1519632"/>
                  </a:moveTo>
                  <a:lnTo>
                    <a:pt x="1584452" y="1534941"/>
                  </a:lnTo>
                  <a:lnTo>
                    <a:pt x="1599691" y="1550727"/>
                  </a:lnTo>
                  <a:lnTo>
                    <a:pt x="1615566" y="1535418"/>
                  </a:lnTo>
                  <a:lnTo>
                    <a:pt x="1600200" y="1519632"/>
                  </a:lnTo>
                  <a:close/>
                </a:path>
                <a:path w="1655445" h="1640204">
                  <a:moveTo>
                    <a:pt x="1548807" y="1525924"/>
                  </a:moveTo>
                  <a:lnTo>
                    <a:pt x="1502455" y="1525924"/>
                  </a:lnTo>
                  <a:lnTo>
                    <a:pt x="1513824" y="1526503"/>
                  </a:lnTo>
                  <a:lnTo>
                    <a:pt x="1523549" y="1529848"/>
                  </a:lnTo>
                  <a:lnTo>
                    <a:pt x="1531619" y="1535958"/>
                  </a:lnTo>
                  <a:lnTo>
                    <a:pt x="1533652" y="1538041"/>
                  </a:lnTo>
                  <a:lnTo>
                    <a:pt x="1535556" y="1540885"/>
                  </a:lnTo>
                  <a:lnTo>
                    <a:pt x="1537208" y="1544490"/>
                  </a:lnTo>
                  <a:lnTo>
                    <a:pt x="1552066" y="1530117"/>
                  </a:lnTo>
                  <a:lnTo>
                    <a:pt x="1550669" y="1528094"/>
                  </a:lnTo>
                  <a:lnTo>
                    <a:pt x="1549146" y="1526280"/>
                  </a:lnTo>
                  <a:lnTo>
                    <a:pt x="1548807" y="1525924"/>
                  </a:lnTo>
                  <a:close/>
                </a:path>
                <a:path w="1655445" h="1640204">
                  <a:moveTo>
                    <a:pt x="1515939" y="1512616"/>
                  </a:moveTo>
                  <a:lnTo>
                    <a:pt x="1502917" y="1515151"/>
                  </a:lnTo>
                  <a:lnTo>
                    <a:pt x="1532460" y="1515151"/>
                  </a:lnTo>
                  <a:lnTo>
                    <a:pt x="1527746" y="1513358"/>
                  </a:lnTo>
                  <a:lnTo>
                    <a:pt x="1515939" y="1512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35822" y="5560263"/>
            <a:ext cx="11112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2140" y="3342258"/>
            <a:ext cx="16167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"/>
                <a:cs typeface="Arial"/>
              </a:rPr>
              <a:t>Political  </a:t>
            </a:r>
            <a:r>
              <a:rPr sz="2400" b="1" spc="15" dirty="0">
                <a:latin typeface="Arial"/>
                <a:cs typeface="Arial"/>
              </a:rPr>
              <a:t>a</a:t>
            </a:r>
            <a:r>
              <a:rPr sz="2400" b="1" spc="30" dirty="0">
                <a:latin typeface="Arial"/>
                <a:cs typeface="Arial"/>
              </a:rPr>
              <a:t>r</a:t>
            </a:r>
            <a:r>
              <a:rPr sz="2400" b="1" spc="40" dirty="0">
                <a:latin typeface="Arial"/>
                <a:cs typeface="Arial"/>
              </a:rPr>
              <a:t>g</a:t>
            </a:r>
            <a:r>
              <a:rPr sz="2400" b="1" spc="25" dirty="0">
                <a:latin typeface="Arial"/>
                <a:cs typeface="Arial"/>
              </a:rPr>
              <a:t>uments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64081"/>
            <a:ext cx="7818120" cy="3968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1177925" indent="-25654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7857"/>
              <a:buFont typeface="Wingdings"/>
              <a:buChar char=""/>
              <a:tabLst>
                <a:tab pos="355600" algn="l"/>
              </a:tabLst>
            </a:pPr>
            <a:r>
              <a:rPr dirty="0"/>
              <a:t>	</a:t>
            </a:r>
            <a:r>
              <a:rPr sz="2800" b="1" spc="-10" dirty="0">
                <a:latin typeface="Times New Roman"/>
                <a:cs typeface="Times New Roman"/>
              </a:rPr>
              <a:t>Protecting </a:t>
            </a:r>
            <a:r>
              <a:rPr sz="2800" b="1" spc="-5" dirty="0">
                <a:latin typeface="Times New Roman"/>
                <a:cs typeface="Times New Roman"/>
              </a:rPr>
              <a:t>jobs and </a:t>
            </a:r>
            <a:r>
              <a:rPr sz="2800" b="1" dirty="0">
                <a:latin typeface="Times New Roman"/>
                <a:cs typeface="Times New Roman"/>
              </a:rPr>
              <a:t>industries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is the </a:t>
            </a:r>
            <a:r>
              <a:rPr sz="2800" spc="-10" dirty="0">
                <a:latin typeface="Times New Roman"/>
                <a:cs typeface="Times New Roman"/>
              </a:rPr>
              <a:t>most  common </a:t>
            </a:r>
            <a:r>
              <a:rPr sz="2800" spc="-5" dirty="0">
                <a:latin typeface="Times New Roman"/>
                <a:cs typeface="Times New Roman"/>
              </a:rPr>
              <a:t>political </a:t>
            </a:r>
            <a:r>
              <a:rPr sz="2800" spc="-10" dirty="0">
                <a:latin typeface="Times New Roman"/>
                <a:cs typeface="Times New Roman"/>
              </a:rPr>
              <a:t>argument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government  </a:t>
            </a:r>
            <a:r>
              <a:rPr sz="2800" dirty="0">
                <a:latin typeface="Times New Roman"/>
                <a:cs typeface="Times New Roman"/>
              </a:rPr>
              <a:t>intervention.</a:t>
            </a:r>
            <a:endParaRPr sz="2800">
              <a:latin typeface="Times New Roman"/>
              <a:cs typeface="Times New Roman"/>
            </a:endParaRPr>
          </a:p>
          <a:p>
            <a:pPr marL="268605" marR="19050" indent="97155">
              <a:lnSpc>
                <a:spcPct val="100000"/>
              </a:lnSpc>
              <a:spcBef>
                <a:spcPts val="409"/>
              </a:spcBef>
            </a:pPr>
            <a:r>
              <a:rPr sz="2800" spc="-5" dirty="0">
                <a:latin typeface="Times New Roman"/>
                <a:cs typeface="Times New Roman"/>
              </a:rPr>
              <a:t>It is needed to protect jobs and industries from more  </a:t>
            </a:r>
            <a:r>
              <a:rPr sz="2800" spc="-10" dirty="0">
                <a:latin typeface="Times New Roman"/>
                <a:cs typeface="Times New Roman"/>
              </a:rPr>
              <a:t>efficient </a:t>
            </a:r>
            <a:r>
              <a:rPr sz="2800" spc="-5" dirty="0">
                <a:latin typeface="Times New Roman"/>
                <a:cs typeface="Times New Roman"/>
              </a:rPr>
              <a:t>foreign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producers.</a:t>
            </a:r>
            <a:endParaRPr sz="28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7857"/>
              <a:buFont typeface="Wingdings"/>
              <a:buChar char=""/>
              <a:tabLst>
                <a:tab pos="355600" algn="l"/>
              </a:tabLst>
            </a:pPr>
            <a:r>
              <a:rPr dirty="0"/>
              <a:t>	</a:t>
            </a:r>
            <a:r>
              <a:rPr sz="2800" b="1" spc="-5" dirty="0">
                <a:latin typeface="Times New Roman"/>
                <a:cs typeface="Times New Roman"/>
              </a:rPr>
              <a:t>National security</a:t>
            </a:r>
            <a:r>
              <a:rPr sz="2800" spc="-5" dirty="0">
                <a:latin typeface="Times New Roman"/>
                <a:cs typeface="Times New Roman"/>
              </a:rPr>
              <a:t>: government protect some certain  industries because they are important for national  security </a:t>
            </a:r>
            <a:r>
              <a:rPr sz="2800" dirty="0">
                <a:latin typeface="Times New Roman"/>
                <a:cs typeface="Times New Roman"/>
              </a:rPr>
              <a:t>(defense- </a:t>
            </a:r>
            <a:r>
              <a:rPr sz="2800" spc="-5" dirty="0">
                <a:latin typeface="Times New Roman"/>
                <a:cs typeface="Times New Roman"/>
              </a:rPr>
              <a:t>related industries: aerospace,  advanced electronics or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semiconductors)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783081"/>
            <a:ext cx="7675245" cy="4974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7857"/>
              <a:buFont typeface="Wingdings"/>
              <a:buChar char=""/>
              <a:tabLst>
                <a:tab pos="355600" algn="l"/>
              </a:tabLst>
            </a:pPr>
            <a:r>
              <a:rPr dirty="0"/>
              <a:t>	</a:t>
            </a:r>
            <a:r>
              <a:rPr sz="2800" b="1" dirty="0">
                <a:latin typeface="Times New Roman"/>
                <a:cs typeface="Times New Roman"/>
              </a:rPr>
              <a:t>Retaliation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government should use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threat to  intervene in trade policy as a </a:t>
            </a:r>
            <a:r>
              <a:rPr sz="2800" spc="-10" dirty="0">
                <a:latin typeface="Times New Roman"/>
                <a:cs typeface="Times New Roman"/>
              </a:rPr>
              <a:t>bargaining </a:t>
            </a:r>
            <a:r>
              <a:rPr sz="2800" spc="-5" dirty="0">
                <a:latin typeface="Times New Roman"/>
                <a:cs typeface="Times New Roman"/>
              </a:rPr>
              <a:t>tool to help  open foreign markets and force trading partners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endParaRPr sz="28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“play </a:t>
            </a:r>
            <a:r>
              <a:rPr sz="2800" spc="-5" dirty="0">
                <a:latin typeface="Times New Roman"/>
                <a:cs typeface="Times New Roman"/>
              </a:rPr>
              <a:t>by the rule of 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games”.</a:t>
            </a:r>
            <a:endParaRPr sz="28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405"/>
              </a:spcBef>
            </a:pPr>
            <a:r>
              <a:rPr sz="2800" spc="-20" dirty="0">
                <a:latin typeface="Times New Roman"/>
                <a:cs typeface="Times New Roman"/>
              </a:rPr>
              <a:t>however, </a:t>
            </a: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is a </a:t>
            </a:r>
            <a:r>
              <a:rPr sz="2800" dirty="0">
                <a:latin typeface="Times New Roman"/>
                <a:cs typeface="Times New Roman"/>
              </a:rPr>
              <a:t>risky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strategy.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7857"/>
              <a:buFont typeface="Wingdings"/>
              <a:buChar char=""/>
              <a:tabLst>
                <a:tab pos="26924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Protecting </a:t>
            </a:r>
            <a:r>
              <a:rPr sz="2800" b="1" spc="-5" dirty="0">
                <a:latin typeface="Times New Roman"/>
                <a:cs typeface="Times New Roman"/>
              </a:rPr>
              <a:t>consumers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Times New Roman"/>
              <a:cs typeface="Times New Roman"/>
            </a:endParaRPr>
          </a:p>
          <a:p>
            <a:pPr marL="268605" marR="347345" indent="8890" algn="just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many </a:t>
            </a:r>
            <a:r>
              <a:rPr sz="2800" spc="-5" dirty="0">
                <a:latin typeface="Times New Roman"/>
                <a:cs typeface="Times New Roman"/>
              </a:rPr>
              <a:t>government have had regulations to protect  consumers from unsafe products ( e.x: limiting or  </a:t>
            </a:r>
            <a:r>
              <a:rPr sz="2800" dirty="0">
                <a:latin typeface="Times New Roman"/>
                <a:cs typeface="Times New Roman"/>
              </a:rPr>
              <a:t>banning </a:t>
            </a:r>
            <a:r>
              <a:rPr sz="2800" spc="-5" dirty="0">
                <a:latin typeface="Times New Roman"/>
                <a:cs typeface="Times New Roman"/>
              </a:rPr>
              <a:t>the import of certain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products)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10400" y="2362200"/>
            <a:ext cx="2133599" cy="2143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630377"/>
            <a:ext cx="7943850" cy="4445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172085" indent="-25654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7857"/>
              <a:buFont typeface="Wingdings"/>
              <a:buChar char=""/>
              <a:tabLst>
                <a:tab pos="355600" algn="l"/>
              </a:tabLst>
            </a:pPr>
            <a:r>
              <a:rPr dirty="0"/>
              <a:t>	</a:t>
            </a:r>
            <a:r>
              <a:rPr sz="2800" b="1" spc="-5" dirty="0">
                <a:latin typeface="Times New Roman"/>
                <a:cs typeface="Times New Roman"/>
              </a:rPr>
              <a:t>Furthering </a:t>
            </a:r>
            <a:r>
              <a:rPr sz="2800" b="1" spc="-10" dirty="0">
                <a:latin typeface="Times New Roman"/>
                <a:cs typeface="Times New Roman"/>
              </a:rPr>
              <a:t>Foreign </a:t>
            </a:r>
            <a:r>
              <a:rPr sz="2800" b="1" dirty="0">
                <a:latin typeface="Times New Roman"/>
                <a:cs typeface="Times New Roman"/>
              </a:rPr>
              <a:t>policy objectives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trade policy 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used to </a:t>
            </a:r>
            <a:r>
              <a:rPr sz="2800" dirty="0">
                <a:latin typeface="Times New Roman"/>
                <a:cs typeface="Times New Roman"/>
              </a:rPr>
              <a:t>support </a:t>
            </a:r>
            <a:r>
              <a:rPr sz="2800" spc="-5" dirty="0">
                <a:latin typeface="Times New Roman"/>
                <a:cs typeface="Times New Roman"/>
              </a:rPr>
              <a:t>foreign policy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objectives.</a:t>
            </a:r>
            <a:endParaRPr sz="2800">
              <a:latin typeface="Times New Roman"/>
              <a:cs typeface="Times New Roman"/>
            </a:endParaRPr>
          </a:p>
          <a:p>
            <a:pPr marL="268605" marR="46355" lvl="1" indent="8890">
              <a:lnSpc>
                <a:spcPct val="100000"/>
              </a:lnSpc>
              <a:spcBef>
                <a:spcPts val="409"/>
              </a:spcBef>
              <a:buChar char="-"/>
              <a:tabLst>
                <a:tab pos="485775" algn="l"/>
              </a:tabLst>
            </a:pPr>
            <a:r>
              <a:rPr sz="2800" spc="-5" dirty="0">
                <a:latin typeface="Times New Roman"/>
                <a:cs typeface="Times New Roman"/>
              </a:rPr>
              <a:t>Preferential trade terms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granted to countries  that a government wants to build strong relation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with.</a:t>
            </a:r>
            <a:endParaRPr sz="2800">
              <a:latin typeface="Times New Roman"/>
              <a:cs typeface="Times New Roman"/>
            </a:endParaRPr>
          </a:p>
          <a:p>
            <a:pPr marL="268605" marR="5080" lvl="1" indent="8890">
              <a:lnSpc>
                <a:spcPct val="100000"/>
              </a:lnSpc>
              <a:spcBef>
                <a:spcPts val="400"/>
              </a:spcBef>
              <a:buChar char="-"/>
              <a:tabLst>
                <a:tab pos="479425" algn="l"/>
              </a:tabLst>
            </a:pPr>
            <a:r>
              <a:rPr sz="2800" spc="-25" dirty="0">
                <a:latin typeface="Times New Roman"/>
                <a:cs typeface="Times New Roman"/>
              </a:rPr>
              <a:t>Trade </a:t>
            </a:r>
            <a:r>
              <a:rPr sz="2800" spc="-5" dirty="0">
                <a:latin typeface="Times New Roman"/>
                <a:cs typeface="Times New Roman"/>
              </a:rPr>
              <a:t>policy </a:t>
            </a: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spc="-5" dirty="0">
                <a:latin typeface="Times New Roman"/>
                <a:cs typeface="Times New Roman"/>
              </a:rPr>
              <a:t>be used to punish </a:t>
            </a:r>
            <a:r>
              <a:rPr sz="2800" dirty="0">
                <a:latin typeface="Times New Roman"/>
                <a:cs typeface="Times New Roman"/>
              </a:rPr>
              <a:t>rogue </a:t>
            </a:r>
            <a:r>
              <a:rPr sz="2800" spc="-5" dirty="0">
                <a:latin typeface="Times New Roman"/>
                <a:cs typeface="Times New Roman"/>
              </a:rPr>
              <a:t>states that  do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abide by international laws or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norms.</a:t>
            </a:r>
            <a:endParaRPr sz="2800">
              <a:latin typeface="Times New Roman"/>
              <a:cs typeface="Times New Roman"/>
            </a:endParaRPr>
          </a:p>
          <a:p>
            <a:pPr marL="268605" marR="271145" indent="-256540">
              <a:lnSpc>
                <a:spcPct val="100000"/>
              </a:lnSpc>
              <a:spcBef>
                <a:spcPts val="395"/>
              </a:spcBef>
            </a:pPr>
            <a:r>
              <a:rPr sz="1900" dirty="0">
                <a:solidFill>
                  <a:srgbClr val="2CA1BE"/>
                </a:solidFill>
                <a:latin typeface="Courier New"/>
                <a:cs typeface="Courier New"/>
              </a:rPr>
              <a:t>o </a:t>
            </a:r>
            <a:r>
              <a:rPr sz="2800" spc="-5" dirty="0">
                <a:latin typeface="Times New Roman"/>
                <a:cs typeface="Times New Roman"/>
              </a:rPr>
              <a:t>Note that other countries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undermine unllateral  trade sanctions (e.g US sanctions against Cuba have  </a:t>
            </a:r>
            <a:r>
              <a:rPr sz="2800" dirty="0">
                <a:latin typeface="Times New Roman"/>
                <a:cs typeface="Times New Roman"/>
              </a:rPr>
              <a:t>not stopped </a:t>
            </a:r>
            <a:r>
              <a:rPr sz="2800" spc="-5" dirty="0">
                <a:latin typeface="Times New Roman"/>
                <a:cs typeface="Times New Roman"/>
              </a:rPr>
              <a:t>other </a:t>
            </a:r>
            <a:r>
              <a:rPr sz="2800" spc="-35" dirty="0">
                <a:latin typeface="Times New Roman"/>
                <a:cs typeface="Times New Roman"/>
              </a:rPr>
              <a:t>Western </a:t>
            </a:r>
            <a:r>
              <a:rPr sz="2800" spc="-5" dirty="0">
                <a:latin typeface="Times New Roman"/>
                <a:cs typeface="Times New Roman"/>
              </a:rPr>
              <a:t>countries from trading  with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Cuba)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783081"/>
            <a:ext cx="7952740" cy="4018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7857"/>
              <a:buFont typeface="Wingdings"/>
              <a:buChar char=""/>
              <a:tabLst>
                <a:tab pos="355600" algn="l"/>
              </a:tabLst>
            </a:pPr>
            <a:r>
              <a:rPr dirty="0"/>
              <a:t>	</a:t>
            </a:r>
            <a:r>
              <a:rPr sz="2800" b="1" spc="-10" dirty="0">
                <a:latin typeface="Times New Roman"/>
                <a:cs typeface="Times New Roman"/>
              </a:rPr>
              <a:t>Protecting </a:t>
            </a:r>
            <a:r>
              <a:rPr sz="2800" b="1" spc="-5" dirty="0">
                <a:latin typeface="Times New Roman"/>
                <a:cs typeface="Times New Roman"/>
              </a:rPr>
              <a:t>human </a:t>
            </a:r>
            <a:r>
              <a:rPr sz="2800" b="1" dirty="0">
                <a:latin typeface="Times New Roman"/>
                <a:cs typeface="Times New Roman"/>
              </a:rPr>
              <a:t>rights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government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use trade  policy to improve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human </a:t>
            </a:r>
            <a:r>
              <a:rPr sz="2800" dirty="0">
                <a:latin typeface="Times New Roman"/>
                <a:cs typeface="Times New Roman"/>
              </a:rPr>
              <a:t>rights </a:t>
            </a:r>
            <a:r>
              <a:rPr sz="2800" spc="-5" dirty="0">
                <a:latin typeface="Times New Roman"/>
                <a:cs typeface="Times New Roman"/>
              </a:rPr>
              <a:t>policies of trading  partners.</a:t>
            </a:r>
            <a:endParaRPr sz="2800">
              <a:latin typeface="Times New Roman"/>
              <a:cs typeface="Times New Roman"/>
            </a:endParaRPr>
          </a:p>
          <a:p>
            <a:pPr marL="268605" marR="107950" indent="179705">
              <a:lnSpc>
                <a:spcPct val="103000"/>
              </a:lnSpc>
              <a:spcBef>
                <a:spcPts val="310"/>
              </a:spcBef>
            </a:pPr>
            <a:r>
              <a:rPr sz="2800" spc="-5" dirty="0">
                <a:latin typeface="Times New Roman"/>
                <a:cs typeface="Times New Roman"/>
              </a:rPr>
              <a:t>The best </a:t>
            </a:r>
            <a:r>
              <a:rPr sz="2800" spc="-10" dirty="0">
                <a:latin typeface="Times New Roman"/>
                <a:cs typeface="Times New Roman"/>
              </a:rPr>
              <a:t>way </a:t>
            </a:r>
            <a:r>
              <a:rPr sz="2800" spc="-5" dirty="0">
                <a:latin typeface="Times New Roman"/>
                <a:cs typeface="Times New Roman"/>
              </a:rPr>
              <a:t>to change the internal human </a:t>
            </a:r>
            <a:r>
              <a:rPr sz="2800" dirty="0">
                <a:latin typeface="Times New Roman"/>
                <a:cs typeface="Times New Roman"/>
              </a:rPr>
              <a:t>rights </a:t>
            </a:r>
            <a:r>
              <a:rPr sz="2800" spc="-5" dirty="0">
                <a:latin typeface="Times New Roman"/>
                <a:cs typeface="Times New Roman"/>
              </a:rPr>
              <a:t>of  a country is to engage it in international trade  (growing bilateral trade raises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income level of  both countries, people begin to </a:t>
            </a:r>
            <a:r>
              <a:rPr sz="2800" spc="-10" dirty="0">
                <a:latin typeface="Times New Roman"/>
                <a:cs typeface="Times New Roman"/>
              </a:rPr>
              <a:t>demand </a:t>
            </a:r>
            <a:r>
              <a:rPr sz="2800" spc="-5" dirty="0">
                <a:latin typeface="Times New Roman"/>
                <a:cs typeface="Times New Roman"/>
              </a:rPr>
              <a:t>and general  receive better treatment with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regard</a:t>
            </a:r>
            <a:endParaRPr sz="28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395"/>
              </a:spcBef>
            </a:pPr>
            <a:r>
              <a:rPr sz="2800" spc="-5" dirty="0">
                <a:latin typeface="Times New Roman"/>
                <a:cs typeface="Times New Roman"/>
              </a:rPr>
              <a:t>to their </a:t>
            </a:r>
            <a:r>
              <a:rPr sz="2800" spc="-10" dirty="0">
                <a:latin typeface="Times New Roman"/>
                <a:cs typeface="Times New Roman"/>
              </a:rPr>
              <a:t>human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rights)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29475" y="4467225"/>
            <a:ext cx="1914524" cy="2390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0275" y="676275"/>
            <a:ext cx="4724400" cy="51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668" y="1449603"/>
            <a:ext cx="4508500" cy="9836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49250" indent="-337185">
              <a:lnSpc>
                <a:spcPct val="100000"/>
              </a:lnSpc>
              <a:spcBef>
                <a:spcPts val="509"/>
              </a:spcBef>
              <a:buClr>
                <a:srgbClr val="2CA1BE"/>
              </a:buClr>
              <a:buSzPct val="67857"/>
              <a:buFont typeface="Wingdings"/>
              <a:buChar char="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infant industry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argument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7857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Strategic trade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policy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706881"/>
            <a:ext cx="7721600" cy="529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61340" indent="-25654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7857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The Infant industry argument </a:t>
            </a:r>
            <a:r>
              <a:rPr sz="2800" spc="-5" dirty="0">
                <a:latin typeface="Times New Roman"/>
                <a:cs typeface="Times New Roman"/>
              </a:rPr>
              <a:t>said that: a new  </a:t>
            </a:r>
            <a:r>
              <a:rPr sz="2800" dirty="0">
                <a:latin typeface="Times New Roman"/>
                <a:cs typeface="Times New Roman"/>
              </a:rPr>
              <a:t>industry </a:t>
            </a:r>
            <a:r>
              <a:rPr sz="2800" spc="-5" dirty="0">
                <a:latin typeface="Times New Roman"/>
                <a:cs typeface="Times New Roman"/>
              </a:rPr>
              <a:t>in developing countries should be  temporarily supported (with </a:t>
            </a:r>
            <a:r>
              <a:rPr sz="2800" spc="-10" dirty="0">
                <a:latin typeface="Times New Roman"/>
                <a:cs typeface="Times New Roman"/>
              </a:rPr>
              <a:t>tariffs, </a:t>
            </a:r>
            <a:r>
              <a:rPr sz="2800" spc="-5" dirty="0">
                <a:latin typeface="Times New Roman"/>
                <a:cs typeface="Times New Roman"/>
              </a:rPr>
              <a:t>import  </a:t>
            </a:r>
            <a:r>
              <a:rPr sz="2800" dirty="0">
                <a:latin typeface="Times New Roman"/>
                <a:cs typeface="Times New Roman"/>
              </a:rPr>
              <a:t>quotas, subsidies) until </a:t>
            </a:r>
            <a:r>
              <a:rPr sz="2800" spc="-5" dirty="0">
                <a:latin typeface="Times New Roman"/>
                <a:cs typeface="Times New Roman"/>
              </a:rPr>
              <a:t>they have grown </a:t>
            </a:r>
            <a:r>
              <a:rPr sz="2800" dirty="0">
                <a:latin typeface="Times New Roman"/>
                <a:cs typeface="Times New Roman"/>
              </a:rPr>
              <a:t>strong  </a:t>
            </a:r>
            <a:r>
              <a:rPr sz="2800" spc="-5" dirty="0">
                <a:latin typeface="Times New Roman"/>
                <a:cs typeface="Times New Roman"/>
              </a:rPr>
              <a:t>enough to </a:t>
            </a:r>
            <a:r>
              <a:rPr sz="2800" spc="-10" dirty="0">
                <a:latin typeface="Times New Roman"/>
                <a:cs typeface="Times New Roman"/>
              </a:rPr>
              <a:t>meet </a:t>
            </a:r>
            <a:r>
              <a:rPr sz="2800" spc="-5" dirty="0">
                <a:latin typeface="Times New Roman"/>
                <a:cs typeface="Times New Roman"/>
              </a:rPr>
              <a:t>international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competition.</a:t>
            </a:r>
            <a:endParaRPr sz="28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7857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800" spc="-20" dirty="0">
                <a:latin typeface="Times New Roman"/>
                <a:cs typeface="Times New Roman"/>
              </a:rPr>
              <a:t>However, </a:t>
            </a:r>
            <a:r>
              <a:rPr sz="2800" dirty="0">
                <a:latin typeface="Times New Roman"/>
                <a:cs typeface="Times New Roman"/>
              </a:rPr>
              <a:t>this </a:t>
            </a:r>
            <a:r>
              <a:rPr sz="2800" spc="-10" dirty="0">
                <a:latin typeface="Times New Roman"/>
                <a:cs typeface="Times New Roman"/>
              </a:rPr>
              <a:t>argument </a:t>
            </a:r>
            <a:r>
              <a:rPr sz="2800" spc="-5" dirty="0">
                <a:latin typeface="Times New Roman"/>
                <a:cs typeface="Times New Roman"/>
              </a:rPr>
              <a:t>has been criticized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because:</a:t>
            </a:r>
            <a:endParaRPr sz="2800">
              <a:latin typeface="Times New Roman"/>
              <a:cs typeface="Times New Roman"/>
            </a:endParaRPr>
          </a:p>
          <a:p>
            <a:pPr marL="268605" marR="741680" lvl="1" indent="8890">
              <a:lnSpc>
                <a:spcPct val="100000"/>
              </a:lnSpc>
              <a:spcBef>
                <a:spcPts val="395"/>
              </a:spcBef>
              <a:buChar char="-"/>
              <a:tabLst>
                <a:tab pos="485775" algn="l"/>
              </a:tabLst>
            </a:pPr>
            <a:r>
              <a:rPr sz="2800" spc="-5" dirty="0">
                <a:latin typeface="Times New Roman"/>
                <a:cs typeface="Times New Roman"/>
              </a:rPr>
              <a:t>It is useless unless it makes </a:t>
            </a:r>
            <a:r>
              <a:rPr sz="2800" dirty="0">
                <a:latin typeface="Times New Roman"/>
                <a:cs typeface="Times New Roman"/>
              </a:rPr>
              <a:t>the industry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more  </a:t>
            </a:r>
            <a:r>
              <a:rPr sz="2800" spc="-10" dirty="0">
                <a:latin typeface="Times New Roman"/>
                <a:cs typeface="Times New Roman"/>
              </a:rPr>
              <a:t>efficient</a:t>
            </a:r>
            <a:endParaRPr sz="2800">
              <a:latin typeface="Times New Roman"/>
              <a:cs typeface="Times New Roman"/>
            </a:endParaRPr>
          </a:p>
          <a:p>
            <a:pPr marL="268605" marR="48260" lvl="1" indent="8890">
              <a:lnSpc>
                <a:spcPct val="100000"/>
              </a:lnSpc>
              <a:spcBef>
                <a:spcPts val="400"/>
              </a:spcBef>
              <a:buChar char="-"/>
              <a:tabLst>
                <a:tab pos="485775" algn="l"/>
              </a:tabLst>
            </a:pPr>
            <a:r>
              <a:rPr sz="2800" spc="-5" dirty="0">
                <a:latin typeface="Times New Roman"/>
                <a:cs typeface="Times New Roman"/>
              </a:rPr>
              <a:t>If a country has a potential comparative  advntages, firms should be capable of raising  necessary </a:t>
            </a:r>
            <a:r>
              <a:rPr sz="2800" dirty="0">
                <a:latin typeface="Times New Roman"/>
                <a:cs typeface="Times New Roman"/>
              </a:rPr>
              <a:t>funds </a:t>
            </a:r>
            <a:r>
              <a:rPr sz="2800" spc="-5" dirty="0">
                <a:latin typeface="Times New Roman"/>
                <a:cs typeface="Times New Roman"/>
              </a:rPr>
              <a:t>without </a:t>
            </a:r>
            <a:r>
              <a:rPr sz="2800" dirty="0">
                <a:latin typeface="Times New Roman"/>
                <a:cs typeface="Times New Roman"/>
              </a:rPr>
              <a:t>additional support from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 government.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706881"/>
            <a:ext cx="7851140" cy="3968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39750" indent="-25654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7857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Strategic trade </a:t>
            </a:r>
            <a:r>
              <a:rPr sz="2800" b="1" dirty="0">
                <a:latin typeface="Times New Roman"/>
                <a:cs typeface="Times New Roman"/>
              </a:rPr>
              <a:t>policy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proposed </a:t>
            </a:r>
            <a:r>
              <a:rPr sz="2800" spc="-5" dirty="0">
                <a:latin typeface="Times New Roman"/>
                <a:cs typeface="Times New Roman"/>
              </a:rPr>
              <a:t>by some new  trade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theorists.</a:t>
            </a:r>
            <a:endParaRPr sz="2800">
              <a:latin typeface="Times New Roman"/>
              <a:cs typeface="Times New Roman"/>
            </a:endParaRPr>
          </a:p>
          <a:p>
            <a:pPr marL="268605" marR="5080" lvl="1" indent="8890">
              <a:lnSpc>
                <a:spcPct val="100000"/>
              </a:lnSpc>
              <a:spcBef>
                <a:spcPts val="405"/>
              </a:spcBef>
              <a:buChar char="-"/>
              <a:tabLst>
                <a:tab pos="485775" algn="l"/>
              </a:tabLst>
            </a:pPr>
            <a:r>
              <a:rPr sz="2800" spc="-5" dirty="0">
                <a:latin typeface="Times New Roman"/>
                <a:cs typeface="Times New Roman"/>
              </a:rPr>
              <a:t>Government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help raise national income if it </a:t>
            </a:r>
            <a:r>
              <a:rPr sz="2800" spc="-10" dirty="0">
                <a:latin typeface="Times New Roman"/>
                <a:cs typeface="Times New Roman"/>
              </a:rPr>
              <a:t>can  </a:t>
            </a:r>
            <a:r>
              <a:rPr sz="2800" spc="-5" dirty="0">
                <a:latin typeface="Times New Roman"/>
                <a:cs typeface="Times New Roman"/>
              </a:rPr>
              <a:t>somehow ensure that the firm to gain </a:t>
            </a:r>
            <a:r>
              <a:rPr sz="2800" dirty="0">
                <a:latin typeface="Times New Roman"/>
                <a:cs typeface="Times New Roman"/>
              </a:rPr>
              <a:t>first-mover  </a:t>
            </a:r>
            <a:r>
              <a:rPr sz="2800" spc="-5" dirty="0">
                <a:latin typeface="Times New Roman"/>
                <a:cs typeface="Times New Roman"/>
              </a:rPr>
              <a:t>advantage such an industry are domestic rather than  foreign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enterprises.</a:t>
            </a:r>
            <a:endParaRPr sz="2800">
              <a:latin typeface="Times New Roman"/>
              <a:cs typeface="Times New Roman"/>
            </a:endParaRPr>
          </a:p>
          <a:p>
            <a:pPr marL="268605" marR="18415" lvl="1" indent="8890">
              <a:lnSpc>
                <a:spcPct val="100000"/>
              </a:lnSpc>
              <a:spcBef>
                <a:spcPts val="400"/>
              </a:spcBef>
              <a:buChar char="-"/>
              <a:tabLst>
                <a:tab pos="485775" algn="l"/>
              </a:tabLst>
            </a:pPr>
            <a:r>
              <a:rPr sz="2800" spc="-5" dirty="0">
                <a:latin typeface="Times New Roman"/>
                <a:cs typeface="Times New Roman"/>
              </a:rPr>
              <a:t>Government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help firms overcome barriers to  enter to </a:t>
            </a:r>
            <a:r>
              <a:rPr sz="2800" dirty="0">
                <a:latin typeface="Times New Roman"/>
                <a:cs typeface="Times New Roman"/>
              </a:rPr>
              <a:t>industries </a:t>
            </a:r>
            <a:r>
              <a:rPr sz="2800" spc="-5" dirty="0">
                <a:latin typeface="Times New Roman"/>
                <a:cs typeface="Times New Roman"/>
              </a:rPr>
              <a:t>where </a:t>
            </a:r>
            <a:r>
              <a:rPr sz="2800" dirty="0">
                <a:latin typeface="Times New Roman"/>
                <a:cs typeface="Times New Roman"/>
              </a:rPr>
              <a:t>foreign </a:t>
            </a:r>
            <a:r>
              <a:rPr sz="2800" spc="-5" dirty="0">
                <a:latin typeface="Times New Roman"/>
                <a:cs typeface="Times New Roman"/>
              </a:rPr>
              <a:t>firms have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dirty="0">
                <a:latin typeface="Times New Roman"/>
                <a:cs typeface="Times New Roman"/>
              </a:rPr>
              <a:t>initial  </a:t>
            </a:r>
            <a:r>
              <a:rPr sz="2800" spc="-5" dirty="0">
                <a:latin typeface="Times New Roman"/>
                <a:cs typeface="Times New Roman"/>
              </a:rPr>
              <a:t>advantage.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0885"/>
            <a:ext cx="772731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8333"/>
              <a:buFont typeface="Arial"/>
              <a:buChar char=""/>
              <a:tabLst>
                <a:tab pos="269240" algn="l"/>
              </a:tabLst>
            </a:pPr>
            <a:r>
              <a:rPr sz="3000" spc="-5" dirty="0">
                <a:latin typeface="Times New Roman"/>
                <a:cs typeface="Times New Roman"/>
              </a:rPr>
              <a:t>Restrictions </a:t>
            </a:r>
            <a:r>
              <a:rPr sz="3000" dirty="0">
                <a:latin typeface="Times New Roman"/>
                <a:cs typeface="Times New Roman"/>
              </a:rPr>
              <a:t>on trade may be </a:t>
            </a:r>
            <a:r>
              <a:rPr sz="3000" spc="-5" dirty="0">
                <a:latin typeface="Times New Roman"/>
                <a:cs typeface="Times New Roman"/>
              </a:rPr>
              <a:t>inappropriate </a:t>
            </a:r>
            <a:r>
              <a:rPr sz="3000" dirty="0">
                <a:latin typeface="Times New Roman"/>
                <a:cs typeface="Times New Roman"/>
              </a:rPr>
              <a:t>in </a:t>
            </a:r>
            <a:r>
              <a:rPr sz="3000" spc="-125" dirty="0">
                <a:latin typeface="Times New Roman"/>
                <a:cs typeface="Times New Roman"/>
              </a:rPr>
              <a:t>the  </a:t>
            </a:r>
            <a:r>
              <a:rPr sz="3000" spc="-5" dirty="0">
                <a:latin typeface="Times New Roman"/>
                <a:cs typeface="Times New Roman"/>
              </a:rPr>
              <a:t>cases </a:t>
            </a:r>
            <a:r>
              <a:rPr sz="3000" dirty="0">
                <a:latin typeface="Times New Roman"/>
                <a:cs typeface="Times New Roman"/>
              </a:rPr>
              <a:t>of:</a:t>
            </a:r>
            <a:endParaRPr sz="30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8333"/>
              <a:buFont typeface="Arial"/>
              <a:buChar char=""/>
              <a:tabLst>
                <a:tab pos="269240" algn="l"/>
              </a:tabLst>
            </a:pPr>
            <a:r>
              <a:rPr sz="3000" spc="-5" dirty="0">
                <a:latin typeface="Times New Roman"/>
                <a:cs typeface="Times New Roman"/>
              </a:rPr>
              <a:t>Retaliation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-5" dirty="0">
                <a:latin typeface="Times New Roman"/>
                <a:cs typeface="Times New Roman"/>
              </a:rPr>
              <a:t>trade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war</a:t>
            </a:r>
            <a:endParaRPr sz="30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8333"/>
              <a:buFont typeface="Arial"/>
              <a:buChar char=""/>
              <a:tabLst>
                <a:tab pos="269240" algn="l"/>
              </a:tabLst>
            </a:pPr>
            <a:r>
              <a:rPr sz="3000" spc="-5" dirty="0">
                <a:latin typeface="Times New Roman"/>
                <a:cs typeface="Times New Roman"/>
              </a:rPr>
              <a:t>Domestic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politics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9725" y="676275"/>
            <a:ext cx="5915025" cy="409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820" marR="5080" indent="-25654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7857"/>
              <a:buFont typeface="Arial"/>
              <a:buChar char=""/>
              <a:tabLst>
                <a:tab pos="338455" algn="l"/>
                <a:tab pos="339090" algn="l"/>
              </a:tabLst>
            </a:pPr>
            <a:r>
              <a:rPr spc="-5" dirty="0"/>
              <a:t>Paul Krugman </a:t>
            </a:r>
            <a:r>
              <a:rPr spc="-10" dirty="0"/>
              <a:t>argues </a:t>
            </a:r>
            <a:r>
              <a:rPr spc="-5" dirty="0"/>
              <a:t>that strategic trade policies  </a:t>
            </a:r>
            <a:r>
              <a:rPr spc="-10" dirty="0"/>
              <a:t>aimed </a:t>
            </a:r>
            <a:r>
              <a:rPr spc="-5" dirty="0"/>
              <a:t>at establishing domestic in a dominant </a:t>
            </a:r>
            <a:r>
              <a:rPr dirty="0"/>
              <a:t>position  </a:t>
            </a:r>
            <a:r>
              <a:rPr spc="-5" dirty="0"/>
              <a:t>in a </a:t>
            </a:r>
            <a:r>
              <a:rPr dirty="0"/>
              <a:t>global industry </a:t>
            </a:r>
            <a:r>
              <a:rPr spc="-5" dirty="0"/>
              <a:t>are begger – </a:t>
            </a:r>
            <a:r>
              <a:rPr dirty="0"/>
              <a:t>the </a:t>
            </a:r>
            <a:r>
              <a:rPr spc="-5" dirty="0"/>
              <a:t>– neighbor  policies that boost national income at the expense of  other</a:t>
            </a:r>
            <a:r>
              <a:rPr spc="-30" dirty="0"/>
              <a:t> </a:t>
            </a:r>
            <a:r>
              <a:rPr spc="-5" dirty="0"/>
              <a:t>countries</a:t>
            </a:r>
          </a:p>
          <a:p>
            <a:pPr marL="337820" marR="993140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7857"/>
              <a:buFont typeface="Arial"/>
              <a:buChar char=""/>
              <a:tabLst>
                <a:tab pos="338455" algn="l"/>
                <a:tab pos="339090" algn="l"/>
              </a:tabLst>
            </a:pPr>
            <a:r>
              <a:rPr spc="-5" dirty="0"/>
              <a:t>Countries that attempt to use such </a:t>
            </a:r>
            <a:r>
              <a:rPr dirty="0"/>
              <a:t>policies</a:t>
            </a:r>
            <a:r>
              <a:rPr spc="-60" dirty="0"/>
              <a:t> </a:t>
            </a:r>
            <a:r>
              <a:rPr spc="-5" dirty="0"/>
              <a:t>will  probably </a:t>
            </a:r>
            <a:r>
              <a:rPr dirty="0"/>
              <a:t>provoke</a:t>
            </a:r>
            <a:r>
              <a:rPr spc="-60" dirty="0"/>
              <a:t> </a:t>
            </a:r>
            <a:r>
              <a:rPr spc="-5" dirty="0"/>
              <a:t>retaliation.</a:t>
            </a:r>
          </a:p>
        </p:txBody>
      </p:sp>
      <p:sp>
        <p:nvSpPr>
          <p:cNvPr id="3" name="object 3"/>
          <p:cNvSpPr/>
          <p:nvPr/>
        </p:nvSpPr>
        <p:spPr>
          <a:xfrm>
            <a:off x="1676400" y="676275"/>
            <a:ext cx="5772150" cy="409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2072" y="1471041"/>
            <a:ext cx="5947410" cy="949325"/>
            <a:chOff x="1592072" y="1471041"/>
            <a:chExt cx="5947410" cy="949325"/>
          </a:xfrm>
        </p:grpSpPr>
        <p:sp>
          <p:nvSpPr>
            <p:cNvPr id="3" name="object 3"/>
            <p:cNvSpPr/>
            <p:nvPr/>
          </p:nvSpPr>
          <p:spPr>
            <a:xfrm>
              <a:off x="2066544" y="1483741"/>
              <a:ext cx="5473065" cy="923925"/>
            </a:xfrm>
            <a:custGeom>
              <a:avLst/>
              <a:gdLst/>
              <a:ahLst/>
              <a:cxnLst/>
              <a:rect l="l" t="t" r="r" b="b"/>
              <a:pathLst>
                <a:path w="5473065" h="923925">
                  <a:moveTo>
                    <a:pt x="5472683" y="0"/>
                  </a:moveTo>
                  <a:lnTo>
                    <a:pt x="461644" y="0"/>
                  </a:lnTo>
                  <a:lnTo>
                    <a:pt x="0" y="461645"/>
                  </a:lnTo>
                  <a:lnTo>
                    <a:pt x="461644" y="923417"/>
                  </a:lnTo>
                  <a:lnTo>
                    <a:pt x="5472683" y="923417"/>
                  </a:lnTo>
                  <a:lnTo>
                    <a:pt x="5472683" y="0"/>
                  </a:lnTo>
                  <a:close/>
                </a:path>
              </a:pathLst>
            </a:custGeom>
            <a:solidFill>
              <a:srgbClr val="DA1F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04772" y="1483741"/>
              <a:ext cx="923925" cy="923925"/>
            </a:xfrm>
            <a:custGeom>
              <a:avLst/>
              <a:gdLst/>
              <a:ahLst/>
              <a:cxnLst/>
              <a:rect l="l" t="t" r="r" b="b"/>
              <a:pathLst>
                <a:path w="923925" h="923925">
                  <a:moveTo>
                    <a:pt x="461772" y="0"/>
                  </a:moveTo>
                  <a:lnTo>
                    <a:pt x="414560" y="2384"/>
                  </a:lnTo>
                  <a:lnTo>
                    <a:pt x="368712" y="9381"/>
                  </a:lnTo>
                  <a:lnTo>
                    <a:pt x="324460" y="20760"/>
                  </a:lnTo>
                  <a:lnTo>
                    <a:pt x="282035" y="36288"/>
                  </a:lnTo>
                  <a:lnTo>
                    <a:pt x="241670" y="55732"/>
                  </a:lnTo>
                  <a:lnTo>
                    <a:pt x="203596" y="78860"/>
                  </a:lnTo>
                  <a:lnTo>
                    <a:pt x="168047" y="105440"/>
                  </a:lnTo>
                  <a:lnTo>
                    <a:pt x="135255" y="135239"/>
                  </a:lnTo>
                  <a:lnTo>
                    <a:pt x="105450" y="168025"/>
                  </a:lnTo>
                  <a:lnTo>
                    <a:pt x="78867" y="203565"/>
                  </a:lnTo>
                  <a:lnTo>
                    <a:pt x="55736" y="241628"/>
                  </a:lnTo>
                  <a:lnTo>
                    <a:pt x="36290" y="281981"/>
                  </a:lnTo>
                  <a:lnTo>
                    <a:pt x="20761" y="324392"/>
                  </a:lnTo>
                  <a:lnTo>
                    <a:pt x="9382" y="368627"/>
                  </a:lnTo>
                  <a:lnTo>
                    <a:pt x="2384" y="414456"/>
                  </a:lnTo>
                  <a:lnTo>
                    <a:pt x="0" y="461645"/>
                  </a:lnTo>
                  <a:lnTo>
                    <a:pt x="2384" y="508856"/>
                  </a:lnTo>
                  <a:lnTo>
                    <a:pt x="9382" y="554704"/>
                  </a:lnTo>
                  <a:lnTo>
                    <a:pt x="20761" y="598956"/>
                  </a:lnTo>
                  <a:lnTo>
                    <a:pt x="36290" y="641381"/>
                  </a:lnTo>
                  <a:lnTo>
                    <a:pt x="55736" y="681746"/>
                  </a:lnTo>
                  <a:lnTo>
                    <a:pt x="78866" y="719820"/>
                  </a:lnTo>
                  <a:lnTo>
                    <a:pt x="105450" y="755369"/>
                  </a:lnTo>
                  <a:lnTo>
                    <a:pt x="135254" y="788162"/>
                  </a:lnTo>
                  <a:lnTo>
                    <a:pt x="168047" y="817966"/>
                  </a:lnTo>
                  <a:lnTo>
                    <a:pt x="203596" y="844550"/>
                  </a:lnTo>
                  <a:lnTo>
                    <a:pt x="241670" y="867680"/>
                  </a:lnTo>
                  <a:lnTo>
                    <a:pt x="282035" y="887126"/>
                  </a:lnTo>
                  <a:lnTo>
                    <a:pt x="324460" y="902655"/>
                  </a:lnTo>
                  <a:lnTo>
                    <a:pt x="368712" y="914034"/>
                  </a:lnTo>
                  <a:lnTo>
                    <a:pt x="414560" y="921032"/>
                  </a:lnTo>
                  <a:lnTo>
                    <a:pt x="461772" y="923417"/>
                  </a:lnTo>
                  <a:lnTo>
                    <a:pt x="508983" y="921032"/>
                  </a:lnTo>
                  <a:lnTo>
                    <a:pt x="554831" y="914034"/>
                  </a:lnTo>
                  <a:lnTo>
                    <a:pt x="599083" y="902655"/>
                  </a:lnTo>
                  <a:lnTo>
                    <a:pt x="641508" y="887126"/>
                  </a:lnTo>
                  <a:lnTo>
                    <a:pt x="681873" y="867680"/>
                  </a:lnTo>
                  <a:lnTo>
                    <a:pt x="719947" y="844550"/>
                  </a:lnTo>
                  <a:lnTo>
                    <a:pt x="755496" y="817966"/>
                  </a:lnTo>
                  <a:lnTo>
                    <a:pt x="788289" y="788162"/>
                  </a:lnTo>
                  <a:lnTo>
                    <a:pt x="818093" y="755369"/>
                  </a:lnTo>
                  <a:lnTo>
                    <a:pt x="844677" y="719820"/>
                  </a:lnTo>
                  <a:lnTo>
                    <a:pt x="867807" y="681746"/>
                  </a:lnTo>
                  <a:lnTo>
                    <a:pt x="887253" y="641381"/>
                  </a:lnTo>
                  <a:lnTo>
                    <a:pt x="902782" y="598956"/>
                  </a:lnTo>
                  <a:lnTo>
                    <a:pt x="914161" y="554704"/>
                  </a:lnTo>
                  <a:lnTo>
                    <a:pt x="921159" y="508856"/>
                  </a:lnTo>
                  <a:lnTo>
                    <a:pt x="923544" y="461645"/>
                  </a:lnTo>
                  <a:lnTo>
                    <a:pt x="921159" y="414456"/>
                  </a:lnTo>
                  <a:lnTo>
                    <a:pt x="914161" y="368627"/>
                  </a:lnTo>
                  <a:lnTo>
                    <a:pt x="902782" y="324392"/>
                  </a:lnTo>
                  <a:lnTo>
                    <a:pt x="887253" y="281981"/>
                  </a:lnTo>
                  <a:lnTo>
                    <a:pt x="867807" y="241628"/>
                  </a:lnTo>
                  <a:lnTo>
                    <a:pt x="844677" y="203565"/>
                  </a:lnTo>
                  <a:lnTo>
                    <a:pt x="818093" y="168025"/>
                  </a:lnTo>
                  <a:lnTo>
                    <a:pt x="788289" y="135239"/>
                  </a:lnTo>
                  <a:lnTo>
                    <a:pt x="755496" y="105440"/>
                  </a:lnTo>
                  <a:lnTo>
                    <a:pt x="719947" y="78860"/>
                  </a:lnTo>
                  <a:lnTo>
                    <a:pt x="681873" y="55732"/>
                  </a:lnTo>
                  <a:lnTo>
                    <a:pt x="641508" y="36288"/>
                  </a:lnTo>
                  <a:lnTo>
                    <a:pt x="599083" y="20760"/>
                  </a:lnTo>
                  <a:lnTo>
                    <a:pt x="554831" y="9381"/>
                  </a:lnTo>
                  <a:lnTo>
                    <a:pt x="508983" y="2384"/>
                  </a:lnTo>
                  <a:lnTo>
                    <a:pt x="461772" y="0"/>
                  </a:lnTo>
                  <a:close/>
                </a:path>
              </a:pathLst>
            </a:custGeom>
            <a:solidFill>
              <a:srgbClr val="E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4772" y="1483741"/>
              <a:ext cx="923925" cy="923925"/>
            </a:xfrm>
            <a:custGeom>
              <a:avLst/>
              <a:gdLst/>
              <a:ahLst/>
              <a:cxnLst/>
              <a:rect l="l" t="t" r="r" b="b"/>
              <a:pathLst>
                <a:path w="923925" h="923925">
                  <a:moveTo>
                    <a:pt x="0" y="461645"/>
                  </a:moveTo>
                  <a:lnTo>
                    <a:pt x="2384" y="414456"/>
                  </a:lnTo>
                  <a:lnTo>
                    <a:pt x="9382" y="368627"/>
                  </a:lnTo>
                  <a:lnTo>
                    <a:pt x="20761" y="324392"/>
                  </a:lnTo>
                  <a:lnTo>
                    <a:pt x="36290" y="281981"/>
                  </a:lnTo>
                  <a:lnTo>
                    <a:pt x="55736" y="241628"/>
                  </a:lnTo>
                  <a:lnTo>
                    <a:pt x="78867" y="203565"/>
                  </a:lnTo>
                  <a:lnTo>
                    <a:pt x="105450" y="168025"/>
                  </a:lnTo>
                  <a:lnTo>
                    <a:pt x="135255" y="135239"/>
                  </a:lnTo>
                  <a:lnTo>
                    <a:pt x="168047" y="105440"/>
                  </a:lnTo>
                  <a:lnTo>
                    <a:pt x="203596" y="78860"/>
                  </a:lnTo>
                  <a:lnTo>
                    <a:pt x="241670" y="55732"/>
                  </a:lnTo>
                  <a:lnTo>
                    <a:pt x="282035" y="36288"/>
                  </a:lnTo>
                  <a:lnTo>
                    <a:pt x="324460" y="20760"/>
                  </a:lnTo>
                  <a:lnTo>
                    <a:pt x="368712" y="9381"/>
                  </a:lnTo>
                  <a:lnTo>
                    <a:pt x="414560" y="2384"/>
                  </a:lnTo>
                  <a:lnTo>
                    <a:pt x="461772" y="0"/>
                  </a:lnTo>
                  <a:lnTo>
                    <a:pt x="508983" y="2384"/>
                  </a:lnTo>
                  <a:lnTo>
                    <a:pt x="554831" y="9381"/>
                  </a:lnTo>
                  <a:lnTo>
                    <a:pt x="599083" y="20760"/>
                  </a:lnTo>
                  <a:lnTo>
                    <a:pt x="641508" y="36288"/>
                  </a:lnTo>
                  <a:lnTo>
                    <a:pt x="681873" y="55732"/>
                  </a:lnTo>
                  <a:lnTo>
                    <a:pt x="719947" y="78860"/>
                  </a:lnTo>
                  <a:lnTo>
                    <a:pt x="755496" y="105440"/>
                  </a:lnTo>
                  <a:lnTo>
                    <a:pt x="788289" y="135239"/>
                  </a:lnTo>
                  <a:lnTo>
                    <a:pt x="818093" y="168025"/>
                  </a:lnTo>
                  <a:lnTo>
                    <a:pt x="844677" y="203565"/>
                  </a:lnTo>
                  <a:lnTo>
                    <a:pt x="867807" y="241628"/>
                  </a:lnTo>
                  <a:lnTo>
                    <a:pt x="887253" y="281981"/>
                  </a:lnTo>
                  <a:lnTo>
                    <a:pt x="902782" y="324392"/>
                  </a:lnTo>
                  <a:lnTo>
                    <a:pt x="914161" y="368627"/>
                  </a:lnTo>
                  <a:lnTo>
                    <a:pt x="921159" y="414456"/>
                  </a:lnTo>
                  <a:lnTo>
                    <a:pt x="923544" y="461645"/>
                  </a:lnTo>
                  <a:lnTo>
                    <a:pt x="921159" y="508856"/>
                  </a:lnTo>
                  <a:lnTo>
                    <a:pt x="914161" y="554704"/>
                  </a:lnTo>
                  <a:lnTo>
                    <a:pt x="902782" y="598956"/>
                  </a:lnTo>
                  <a:lnTo>
                    <a:pt x="887253" y="641381"/>
                  </a:lnTo>
                  <a:lnTo>
                    <a:pt x="867807" y="681746"/>
                  </a:lnTo>
                  <a:lnTo>
                    <a:pt x="844677" y="719820"/>
                  </a:lnTo>
                  <a:lnTo>
                    <a:pt x="818093" y="755369"/>
                  </a:lnTo>
                  <a:lnTo>
                    <a:pt x="788289" y="788162"/>
                  </a:lnTo>
                  <a:lnTo>
                    <a:pt x="755496" y="817966"/>
                  </a:lnTo>
                  <a:lnTo>
                    <a:pt x="719947" y="844550"/>
                  </a:lnTo>
                  <a:lnTo>
                    <a:pt x="681873" y="867680"/>
                  </a:lnTo>
                  <a:lnTo>
                    <a:pt x="641508" y="887126"/>
                  </a:lnTo>
                  <a:lnTo>
                    <a:pt x="599083" y="902655"/>
                  </a:lnTo>
                  <a:lnTo>
                    <a:pt x="554831" y="914034"/>
                  </a:lnTo>
                  <a:lnTo>
                    <a:pt x="508983" y="921032"/>
                  </a:lnTo>
                  <a:lnTo>
                    <a:pt x="461772" y="923417"/>
                  </a:lnTo>
                  <a:lnTo>
                    <a:pt x="414560" y="921032"/>
                  </a:lnTo>
                  <a:lnTo>
                    <a:pt x="368712" y="914034"/>
                  </a:lnTo>
                  <a:lnTo>
                    <a:pt x="324460" y="902655"/>
                  </a:lnTo>
                  <a:lnTo>
                    <a:pt x="282035" y="887126"/>
                  </a:lnTo>
                  <a:lnTo>
                    <a:pt x="241670" y="867680"/>
                  </a:lnTo>
                  <a:lnTo>
                    <a:pt x="203596" y="844550"/>
                  </a:lnTo>
                  <a:lnTo>
                    <a:pt x="168047" y="817966"/>
                  </a:lnTo>
                  <a:lnTo>
                    <a:pt x="135254" y="788162"/>
                  </a:lnTo>
                  <a:lnTo>
                    <a:pt x="105450" y="755369"/>
                  </a:lnTo>
                  <a:lnTo>
                    <a:pt x="78866" y="719820"/>
                  </a:lnTo>
                  <a:lnTo>
                    <a:pt x="55736" y="681746"/>
                  </a:lnTo>
                  <a:lnTo>
                    <a:pt x="36290" y="641381"/>
                  </a:lnTo>
                  <a:lnTo>
                    <a:pt x="20761" y="598956"/>
                  </a:lnTo>
                  <a:lnTo>
                    <a:pt x="9382" y="554704"/>
                  </a:lnTo>
                  <a:lnTo>
                    <a:pt x="2384" y="508856"/>
                  </a:lnTo>
                  <a:lnTo>
                    <a:pt x="0" y="46164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92072" y="2670175"/>
            <a:ext cx="5947410" cy="949325"/>
            <a:chOff x="1592072" y="2670175"/>
            <a:chExt cx="5947410" cy="949325"/>
          </a:xfrm>
        </p:grpSpPr>
        <p:sp>
          <p:nvSpPr>
            <p:cNvPr id="7" name="object 7"/>
            <p:cNvSpPr/>
            <p:nvPr/>
          </p:nvSpPr>
          <p:spPr>
            <a:xfrm>
              <a:off x="2066544" y="2682875"/>
              <a:ext cx="5473065" cy="923925"/>
            </a:xfrm>
            <a:custGeom>
              <a:avLst/>
              <a:gdLst/>
              <a:ahLst/>
              <a:cxnLst/>
              <a:rect l="l" t="t" r="r" b="b"/>
              <a:pathLst>
                <a:path w="5473065" h="923925">
                  <a:moveTo>
                    <a:pt x="5472683" y="0"/>
                  </a:moveTo>
                  <a:lnTo>
                    <a:pt x="461644" y="0"/>
                  </a:lnTo>
                  <a:lnTo>
                    <a:pt x="0" y="461645"/>
                  </a:lnTo>
                  <a:lnTo>
                    <a:pt x="461644" y="923416"/>
                  </a:lnTo>
                  <a:lnTo>
                    <a:pt x="5472683" y="923416"/>
                  </a:lnTo>
                  <a:lnTo>
                    <a:pt x="5472683" y="0"/>
                  </a:lnTo>
                  <a:close/>
                </a:path>
              </a:pathLst>
            </a:custGeom>
            <a:solidFill>
              <a:srgbClr val="2C1C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4772" y="2682875"/>
              <a:ext cx="923925" cy="923925"/>
            </a:xfrm>
            <a:custGeom>
              <a:avLst/>
              <a:gdLst/>
              <a:ahLst/>
              <a:cxnLst/>
              <a:rect l="l" t="t" r="r" b="b"/>
              <a:pathLst>
                <a:path w="923925" h="923925">
                  <a:moveTo>
                    <a:pt x="461772" y="0"/>
                  </a:moveTo>
                  <a:lnTo>
                    <a:pt x="414560" y="2382"/>
                  </a:lnTo>
                  <a:lnTo>
                    <a:pt x="368712" y="9376"/>
                  </a:lnTo>
                  <a:lnTo>
                    <a:pt x="324460" y="20749"/>
                  </a:lnTo>
                  <a:lnTo>
                    <a:pt x="282035" y="36270"/>
                  </a:lnTo>
                  <a:lnTo>
                    <a:pt x="241670" y="55706"/>
                  </a:lnTo>
                  <a:lnTo>
                    <a:pt x="203596" y="78826"/>
                  </a:lnTo>
                  <a:lnTo>
                    <a:pt x="168047" y="105399"/>
                  </a:lnTo>
                  <a:lnTo>
                    <a:pt x="135255" y="135191"/>
                  </a:lnTo>
                  <a:lnTo>
                    <a:pt x="105450" y="167972"/>
                  </a:lnTo>
                  <a:lnTo>
                    <a:pt x="78867" y="203510"/>
                  </a:lnTo>
                  <a:lnTo>
                    <a:pt x="55736" y="241572"/>
                  </a:lnTo>
                  <a:lnTo>
                    <a:pt x="36290" y="281928"/>
                  </a:lnTo>
                  <a:lnTo>
                    <a:pt x="20761" y="324344"/>
                  </a:lnTo>
                  <a:lnTo>
                    <a:pt x="9382" y="368591"/>
                  </a:lnTo>
                  <a:lnTo>
                    <a:pt x="2384" y="414435"/>
                  </a:lnTo>
                  <a:lnTo>
                    <a:pt x="0" y="461645"/>
                  </a:lnTo>
                  <a:lnTo>
                    <a:pt x="2384" y="508856"/>
                  </a:lnTo>
                  <a:lnTo>
                    <a:pt x="9382" y="554704"/>
                  </a:lnTo>
                  <a:lnTo>
                    <a:pt x="20761" y="598956"/>
                  </a:lnTo>
                  <a:lnTo>
                    <a:pt x="36290" y="641381"/>
                  </a:lnTo>
                  <a:lnTo>
                    <a:pt x="55736" y="681746"/>
                  </a:lnTo>
                  <a:lnTo>
                    <a:pt x="78866" y="719820"/>
                  </a:lnTo>
                  <a:lnTo>
                    <a:pt x="105450" y="755369"/>
                  </a:lnTo>
                  <a:lnTo>
                    <a:pt x="135254" y="788162"/>
                  </a:lnTo>
                  <a:lnTo>
                    <a:pt x="168047" y="817966"/>
                  </a:lnTo>
                  <a:lnTo>
                    <a:pt x="203596" y="844550"/>
                  </a:lnTo>
                  <a:lnTo>
                    <a:pt x="241670" y="867680"/>
                  </a:lnTo>
                  <a:lnTo>
                    <a:pt x="282035" y="887126"/>
                  </a:lnTo>
                  <a:lnTo>
                    <a:pt x="324460" y="902655"/>
                  </a:lnTo>
                  <a:lnTo>
                    <a:pt x="368712" y="914034"/>
                  </a:lnTo>
                  <a:lnTo>
                    <a:pt x="414560" y="921032"/>
                  </a:lnTo>
                  <a:lnTo>
                    <a:pt x="461772" y="923416"/>
                  </a:lnTo>
                  <a:lnTo>
                    <a:pt x="508983" y="921032"/>
                  </a:lnTo>
                  <a:lnTo>
                    <a:pt x="554831" y="914034"/>
                  </a:lnTo>
                  <a:lnTo>
                    <a:pt x="599083" y="902655"/>
                  </a:lnTo>
                  <a:lnTo>
                    <a:pt x="641508" y="887126"/>
                  </a:lnTo>
                  <a:lnTo>
                    <a:pt x="681873" y="867680"/>
                  </a:lnTo>
                  <a:lnTo>
                    <a:pt x="719947" y="844550"/>
                  </a:lnTo>
                  <a:lnTo>
                    <a:pt x="755496" y="817966"/>
                  </a:lnTo>
                  <a:lnTo>
                    <a:pt x="788289" y="788162"/>
                  </a:lnTo>
                  <a:lnTo>
                    <a:pt x="818093" y="755369"/>
                  </a:lnTo>
                  <a:lnTo>
                    <a:pt x="844677" y="719820"/>
                  </a:lnTo>
                  <a:lnTo>
                    <a:pt x="867807" y="681746"/>
                  </a:lnTo>
                  <a:lnTo>
                    <a:pt x="887253" y="641381"/>
                  </a:lnTo>
                  <a:lnTo>
                    <a:pt x="902782" y="598956"/>
                  </a:lnTo>
                  <a:lnTo>
                    <a:pt x="914161" y="554704"/>
                  </a:lnTo>
                  <a:lnTo>
                    <a:pt x="921159" y="508856"/>
                  </a:lnTo>
                  <a:lnTo>
                    <a:pt x="923544" y="461645"/>
                  </a:lnTo>
                  <a:lnTo>
                    <a:pt x="921159" y="414435"/>
                  </a:lnTo>
                  <a:lnTo>
                    <a:pt x="914161" y="368591"/>
                  </a:lnTo>
                  <a:lnTo>
                    <a:pt x="902782" y="324344"/>
                  </a:lnTo>
                  <a:lnTo>
                    <a:pt x="887253" y="281928"/>
                  </a:lnTo>
                  <a:lnTo>
                    <a:pt x="867807" y="241572"/>
                  </a:lnTo>
                  <a:lnTo>
                    <a:pt x="844677" y="203510"/>
                  </a:lnTo>
                  <a:lnTo>
                    <a:pt x="818093" y="167972"/>
                  </a:lnTo>
                  <a:lnTo>
                    <a:pt x="788289" y="135191"/>
                  </a:lnTo>
                  <a:lnTo>
                    <a:pt x="755496" y="105399"/>
                  </a:lnTo>
                  <a:lnTo>
                    <a:pt x="719947" y="78826"/>
                  </a:lnTo>
                  <a:lnTo>
                    <a:pt x="681873" y="55706"/>
                  </a:lnTo>
                  <a:lnTo>
                    <a:pt x="641508" y="36270"/>
                  </a:lnTo>
                  <a:lnTo>
                    <a:pt x="599083" y="20749"/>
                  </a:lnTo>
                  <a:lnTo>
                    <a:pt x="554831" y="9376"/>
                  </a:lnTo>
                  <a:lnTo>
                    <a:pt x="508983" y="2382"/>
                  </a:lnTo>
                  <a:lnTo>
                    <a:pt x="461772" y="0"/>
                  </a:lnTo>
                  <a:close/>
                </a:path>
              </a:pathLst>
            </a:custGeom>
            <a:solidFill>
              <a:srgbClr val="BEB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04772" y="2682875"/>
              <a:ext cx="923925" cy="923925"/>
            </a:xfrm>
            <a:custGeom>
              <a:avLst/>
              <a:gdLst/>
              <a:ahLst/>
              <a:cxnLst/>
              <a:rect l="l" t="t" r="r" b="b"/>
              <a:pathLst>
                <a:path w="923925" h="923925">
                  <a:moveTo>
                    <a:pt x="0" y="461645"/>
                  </a:moveTo>
                  <a:lnTo>
                    <a:pt x="2384" y="414435"/>
                  </a:lnTo>
                  <a:lnTo>
                    <a:pt x="9382" y="368591"/>
                  </a:lnTo>
                  <a:lnTo>
                    <a:pt x="20761" y="324344"/>
                  </a:lnTo>
                  <a:lnTo>
                    <a:pt x="36290" y="281928"/>
                  </a:lnTo>
                  <a:lnTo>
                    <a:pt x="55736" y="241572"/>
                  </a:lnTo>
                  <a:lnTo>
                    <a:pt x="78867" y="203510"/>
                  </a:lnTo>
                  <a:lnTo>
                    <a:pt x="105450" y="167972"/>
                  </a:lnTo>
                  <a:lnTo>
                    <a:pt x="135255" y="135191"/>
                  </a:lnTo>
                  <a:lnTo>
                    <a:pt x="168047" y="105399"/>
                  </a:lnTo>
                  <a:lnTo>
                    <a:pt x="203596" y="78826"/>
                  </a:lnTo>
                  <a:lnTo>
                    <a:pt x="241670" y="55706"/>
                  </a:lnTo>
                  <a:lnTo>
                    <a:pt x="282035" y="36270"/>
                  </a:lnTo>
                  <a:lnTo>
                    <a:pt x="324460" y="20749"/>
                  </a:lnTo>
                  <a:lnTo>
                    <a:pt x="368712" y="9376"/>
                  </a:lnTo>
                  <a:lnTo>
                    <a:pt x="414560" y="2382"/>
                  </a:lnTo>
                  <a:lnTo>
                    <a:pt x="461772" y="0"/>
                  </a:lnTo>
                  <a:lnTo>
                    <a:pt x="508983" y="2382"/>
                  </a:lnTo>
                  <a:lnTo>
                    <a:pt x="554831" y="9376"/>
                  </a:lnTo>
                  <a:lnTo>
                    <a:pt x="599083" y="20749"/>
                  </a:lnTo>
                  <a:lnTo>
                    <a:pt x="641508" y="36270"/>
                  </a:lnTo>
                  <a:lnTo>
                    <a:pt x="681873" y="55706"/>
                  </a:lnTo>
                  <a:lnTo>
                    <a:pt x="719947" y="78826"/>
                  </a:lnTo>
                  <a:lnTo>
                    <a:pt x="755496" y="105399"/>
                  </a:lnTo>
                  <a:lnTo>
                    <a:pt x="788289" y="135191"/>
                  </a:lnTo>
                  <a:lnTo>
                    <a:pt x="818093" y="167972"/>
                  </a:lnTo>
                  <a:lnTo>
                    <a:pt x="844677" y="203510"/>
                  </a:lnTo>
                  <a:lnTo>
                    <a:pt x="867807" y="241572"/>
                  </a:lnTo>
                  <a:lnTo>
                    <a:pt x="887253" y="281928"/>
                  </a:lnTo>
                  <a:lnTo>
                    <a:pt x="902782" y="324344"/>
                  </a:lnTo>
                  <a:lnTo>
                    <a:pt x="914161" y="368591"/>
                  </a:lnTo>
                  <a:lnTo>
                    <a:pt x="921159" y="414435"/>
                  </a:lnTo>
                  <a:lnTo>
                    <a:pt x="923544" y="461645"/>
                  </a:lnTo>
                  <a:lnTo>
                    <a:pt x="921159" y="508856"/>
                  </a:lnTo>
                  <a:lnTo>
                    <a:pt x="914161" y="554704"/>
                  </a:lnTo>
                  <a:lnTo>
                    <a:pt x="902782" y="598956"/>
                  </a:lnTo>
                  <a:lnTo>
                    <a:pt x="887253" y="641381"/>
                  </a:lnTo>
                  <a:lnTo>
                    <a:pt x="867807" y="681746"/>
                  </a:lnTo>
                  <a:lnTo>
                    <a:pt x="844677" y="719820"/>
                  </a:lnTo>
                  <a:lnTo>
                    <a:pt x="818093" y="755369"/>
                  </a:lnTo>
                  <a:lnTo>
                    <a:pt x="788289" y="788162"/>
                  </a:lnTo>
                  <a:lnTo>
                    <a:pt x="755496" y="817966"/>
                  </a:lnTo>
                  <a:lnTo>
                    <a:pt x="719947" y="844550"/>
                  </a:lnTo>
                  <a:lnTo>
                    <a:pt x="681873" y="867680"/>
                  </a:lnTo>
                  <a:lnTo>
                    <a:pt x="641508" y="887126"/>
                  </a:lnTo>
                  <a:lnTo>
                    <a:pt x="599083" y="902655"/>
                  </a:lnTo>
                  <a:lnTo>
                    <a:pt x="554831" y="914034"/>
                  </a:lnTo>
                  <a:lnTo>
                    <a:pt x="508983" y="921032"/>
                  </a:lnTo>
                  <a:lnTo>
                    <a:pt x="461772" y="923416"/>
                  </a:lnTo>
                  <a:lnTo>
                    <a:pt x="414560" y="921032"/>
                  </a:lnTo>
                  <a:lnTo>
                    <a:pt x="368712" y="914034"/>
                  </a:lnTo>
                  <a:lnTo>
                    <a:pt x="324460" y="902655"/>
                  </a:lnTo>
                  <a:lnTo>
                    <a:pt x="282035" y="887126"/>
                  </a:lnTo>
                  <a:lnTo>
                    <a:pt x="241670" y="867680"/>
                  </a:lnTo>
                  <a:lnTo>
                    <a:pt x="203596" y="844550"/>
                  </a:lnTo>
                  <a:lnTo>
                    <a:pt x="168047" y="817966"/>
                  </a:lnTo>
                  <a:lnTo>
                    <a:pt x="135254" y="788162"/>
                  </a:lnTo>
                  <a:lnTo>
                    <a:pt x="105450" y="755369"/>
                  </a:lnTo>
                  <a:lnTo>
                    <a:pt x="78866" y="719820"/>
                  </a:lnTo>
                  <a:lnTo>
                    <a:pt x="55736" y="681746"/>
                  </a:lnTo>
                  <a:lnTo>
                    <a:pt x="36290" y="641381"/>
                  </a:lnTo>
                  <a:lnTo>
                    <a:pt x="20761" y="598956"/>
                  </a:lnTo>
                  <a:lnTo>
                    <a:pt x="9382" y="554704"/>
                  </a:lnTo>
                  <a:lnTo>
                    <a:pt x="2384" y="508856"/>
                  </a:lnTo>
                  <a:lnTo>
                    <a:pt x="0" y="4616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592072" y="3869309"/>
            <a:ext cx="5947410" cy="949325"/>
            <a:chOff x="1592072" y="3869309"/>
            <a:chExt cx="5947410" cy="949325"/>
          </a:xfrm>
        </p:grpSpPr>
        <p:sp>
          <p:nvSpPr>
            <p:cNvPr id="11" name="object 11"/>
            <p:cNvSpPr/>
            <p:nvPr/>
          </p:nvSpPr>
          <p:spPr>
            <a:xfrm>
              <a:off x="2066544" y="3882009"/>
              <a:ext cx="5473065" cy="923925"/>
            </a:xfrm>
            <a:custGeom>
              <a:avLst/>
              <a:gdLst/>
              <a:ahLst/>
              <a:cxnLst/>
              <a:rect l="l" t="t" r="r" b="b"/>
              <a:pathLst>
                <a:path w="5473065" h="923925">
                  <a:moveTo>
                    <a:pt x="5472683" y="0"/>
                  </a:moveTo>
                  <a:lnTo>
                    <a:pt x="461644" y="0"/>
                  </a:lnTo>
                  <a:lnTo>
                    <a:pt x="0" y="461645"/>
                  </a:lnTo>
                  <a:lnTo>
                    <a:pt x="461644" y="923417"/>
                  </a:lnTo>
                  <a:lnTo>
                    <a:pt x="5472683" y="923417"/>
                  </a:lnTo>
                  <a:lnTo>
                    <a:pt x="5472683" y="0"/>
                  </a:lnTo>
                  <a:close/>
                </a:path>
              </a:pathLst>
            </a:custGeom>
            <a:solidFill>
              <a:srgbClr val="1BE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04772" y="3882009"/>
              <a:ext cx="923925" cy="923925"/>
            </a:xfrm>
            <a:custGeom>
              <a:avLst/>
              <a:gdLst/>
              <a:ahLst/>
              <a:cxnLst/>
              <a:rect l="l" t="t" r="r" b="b"/>
              <a:pathLst>
                <a:path w="923925" h="923925">
                  <a:moveTo>
                    <a:pt x="461772" y="0"/>
                  </a:moveTo>
                  <a:lnTo>
                    <a:pt x="414560" y="2382"/>
                  </a:lnTo>
                  <a:lnTo>
                    <a:pt x="368712" y="9376"/>
                  </a:lnTo>
                  <a:lnTo>
                    <a:pt x="324460" y="20749"/>
                  </a:lnTo>
                  <a:lnTo>
                    <a:pt x="282035" y="36270"/>
                  </a:lnTo>
                  <a:lnTo>
                    <a:pt x="241670" y="55706"/>
                  </a:lnTo>
                  <a:lnTo>
                    <a:pt x="203596" y="78826"/>
                  </a:lnTo>
                  <a:lnTo>
                    <a:pt x="168047" y="105399"/>
                  </a:lnTo>
                  <a:lnTo>
                    <a:pt x="135255" y="135191"/>
                  </a:lnTo>
                  <a:lnTo>
                    <a:pt x="105450" y="167972"/>
                  </a:lnTo>
                  <a:lnTo>
                    <a:pt x="78867" y="203510"/>
                  </a:lnTo>
                  <a:lnTo>
                    <a:pt x="55736" y="241572"/>
                  </a:lnTo>
                  <a:lnTo>
                    <a:pt x="36290" y="281928"/>
                  </a:lnTo>
                  <a:lnTo>
                    <a:pt x="20761" y="324344"/>
                  </a:lnTo>
                  <a:lnTo>
                    <a:pt x="9382" y="368591"/>
                  </a:lnTo>
                  <a:lnTo>
                    <a:pt x="2384" y="414435"/>
                  </a:lnTo>
                  <a:lnTo>
                    <a:pt x="0" y="461645"/>
                  </a:lnTo>
                  <a:lnTo>
                    <a:pt x="2384" y="508856"/>
                  </a:lnTo>
                  <a:lnTo>
                    <a:pt x="9382" y="554704"/>
                  </a:lnTo>
                  <a:lnTo>
                    <a:pt x="20761" y="598956"/>
                  </a:lnTo>
                  <a:lnTo>
                    <a:pt x="36290" y="641381"/>
                  </a:lnTo>
                  <a:lnTo>
                    <a:pt x="55736" y="681746"/>
                  </a:lnTo>
                  <a:lnTo>
                    <a:pt x="78866" y="719820"/>
                  </a:lnTo>
                  <a:lnTo>
                    <a:pt x="105450" y="755369"/>
                  </a:lnTo>
                  <a:lnTo>
                    <a:pt x="135254" y="788162"/>
                  </a:lnTo>
                  <a:lnTo>
                    <a:pt x="168047" y="817966"/>
                  </a:lnTo>
                  <a:lnTo>
                    <a:pt x="203596" y="844550"/>
                  </a:lnTo>
                  <a:lnTo>
                    <a:pt x="241670" y="867680"/>
                  </a:lnTo>
                  <a:lnTo>
                    <a:pt x="282035" y="887126"/>
                  </a:lnTo>
                  <a:lnTo>
                    <a:pt x="324460" y="902655"/>
                  </a:lnTo>
                  <a:lnTo>
                    <a:pt x="368712" y="914034"/>
                  </a:lnTo>
                  <a:lnTo>
                    <a:pt x="414560" y="921032"/>
                  </a:lnTo>
                  <a:lnTo>
                    <a:pt x="461772" y="923417"/>
                  </a:lnTo>
                  <a:lnTo>
                    <a:pt x="508983" y="921032"/>
                  </a:lnTo>
                  <a:lnTo>
                    <a:pt x="554831" y="914034"/>
                  </a:lnTo>
                  <a:lnTo>
                    <a:pt x="599083" y="902655"/>
                  </a:lnTo>
                  <a:lnTo>
                    <a:pt x="641508" y="887126"/>
                  </a:lnTo>
                  <a:lnTo>
                    <a:pt x="681873" y="867680"/>
                  </a:lnTo>
                  <a:lnTo>
                    <a:pt x="719947" y="844550"/>
                  </a:lnTo>
                  <a:lnTo>
                    <a:pt x="755496" y="817966"/>
                  </a:lnTo>
                  <a:lnTo>
                    <a:pt x="788288" y="788162"/>
                  </a:lnTo>
                  <a:lnTo>
                    <a:pt x="818093" y="755369"/>
                  </a:lnTo>
                  <a:lnTo>
                    <a:pt x="844677" y="719820"/>
                  </a:lnTo>
                  <a:lnTo>
                    <a:pt x="867807" y="681746"/>
                  </a:lnTo>
                  <a:lnTo>
                    <a:pt x="887253" y="641381"/>
                  </a:lnTo>
                  <a:lnTo>
                    <a:pt x="902782" y="598956"/>
                  </a:lnTo>
                  <a:lnTo>
                    <a:pt x="914161" y="554704"/>
                  </a:lnTo>
                  <a:lnTo>
                    <a:pt x="921159" y="508856"/>
                  </a:lnTo>
                  <a:lnTo>
                    <a:pt x="923544" y="461645"/>
                  </a:lnTo>
                  <a:lnTo>
                    <a:pt x="921159" y="414435"/>
                  </a:lnTo>
                  <a:lnTo>
                    <a:pt x="914161" y="368591"/>
                  </a:lnTo>
                  <a:lnTo>
                    <a:pt x="902782" y="324344"/>
                  </a:lnTo>
                  <a:lnTo>
                    <a:pt x="887253" y="281928"/>
                  </a:lnTo>
                  <a:lnTo>
                    <a:pt x="867807" y="241572"/>
                  </a:lnTo>
                  <a:lnTo>
                    <a:pt x="844677" y="203510"/>
                  </a:lnTo>
                  <a:lnTo>
                    <a:pt x="818093" y="167972"/>
                  </a:lnTo>
                  <a:lnTo>
                    <a:pt x="788289" y="135191"/>
                  </a:lnTo>
                  <a:lnTo>
                    <a:pt x="755496" y="105399"/>
                  </a:lnTo>
                  <a:lnTo>
                    <a:pt x="719947" y="78826"/>
                  </a:lnTo>
                  <a:lnTo>
                    <a:pt x="681873" y="55706"/>
                  </a:lnTo>
                  <a:lnTo>
                    <a:pt x="641508" y="36270"/>
                  </a:lnTo>
                  <a:lnTo>
                    <a:pt x="599083" y="20749"/>
                  </a:lnTo>
                  <a:lnTo>
                    <a:pt x="554831" y="9376"/>
                  </a:lnTo>
                  <a:lnTo>
                    <a:pt x="508983" y="2382"/>
                  </a:lnTo>
                  <a:lnTo>
                    <a:pt x="461772" y="0"/>
                  </a:lnTo>
                  <a:close/>
                </a:path>
              </a:pathLst>
            </a:custGeom>
            <a:solidFill>
              <a:srgbClr val="BBF3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04772" y="3882009"/>
              <a:ext cx="923925" cy="923925"/>
            </a:xfrm>
            <a:custGeom>
              <a:avLst/>
              <a:gdLst/>
              <a:ahLst/>
              <a:cxnLst/>
              <a:rect l="l" t="t" r="r" b="b"/>
              <a:pathLst>
                <a:path w="923925" h="923925">
                  <a:moveTo>
                    <a:pt x="0" y="461645"/>
                  </a:moveTo>
                  <a:lnTo>
                    <a:pt x="2384" y="414435"/>
                  </a:lnTo>
                  <a:lnTo>
                    <a:pt x="9382" y="368591"/>
                  </a:lnTo>
                  <a:lnTo>
                    <a:pt x="20761" y="324344"/>
                  </a:lnTo>
                  <a:lnTo>
                    <a:pt x="36290" y="281928"/>
                  </a:lnTo>
                  <a:lnTo>
                    <a:pt x="55736" y="241572"/>
                  </a:lnTo>
                  <a:lnTo>
                    <a:pt x="78867" y="203510"/>
                  </a:lnTo>
                  <a:lnTo>
                    <a:pt x="105450" y="167972"/>
                  </a:lnTo>
                  <a:lnTo>
                    <a:pt x="135255" y="135191"/>
                  </a:lnTo>
                  <a:lnTo>
                    <a:pt x="168047" y="105399"/>
                  </a:lnTo>
                  <a:lnTo>
                    <a:pt x="203596" y="78826"/>
                  </a:lnTo>
                  <a:lnTo>
                    <a:pt x="241670" y="55706"/>
                  </a:lnTo>
                  <a:lnTo>
                    <a:pt x="282035" y="36270"/>
                  </a:lnTo>
                  <a:lnTo>
                    <a:pt x="324460" y="20749"/>
                  </a:lnTo>
                  <a:lnTo>
                    <a:pt x="368712" y="9376"/>
                  </a:lnTo>
                  <a:lnTo>
                    <a:pt x="414560" y="2382"/>
                  </a:lnTo>
                  <a:lnTo>
                    <a:pt x="461772" y="0"/>
                  </a:lnTo>
                  <a:lnTo>
                    <a:pt x="508983" y="2382"/>
                  </a:lnTo>
                  <a:lnTo>
                    <a:pt x="554831" y="9376"/>
                  </a:lnTo>
                  <a:lnTo>
                    <a:pt x="599083" y="20749"/>
                  </a:lnTo>
                  <a:lnTo>
                    <a:pt x="641508" y="36270"/>
                  </a:lnTo>
                  <a:lnTo>
                    <a:pt x="681873" y="55706"/>
                  </a:lnTo>
                  <a:lnTo>
                    <a:pt x="719947" y="78826"/>
                  </a:lnTo>
                  <a:lnTo>
                    <a:pt x="755496" y="105399"/>
                  </a:lnTo>
                  <a:lnTo>
                    <a:pt x="788289" y="135191"/>
                  </a:lnTo>
                  <a:lnTo>
                    <a:pt x="818093" y="167972"/>
                  </a:lnTo>
                  <a:lnTo>
                    <a:pt x="844677" y="203510"/>
                  </a:lnTo>
                  <a:lnTo>
                    <a:pt x="867807" y="241572"/>
                  </a:lnTo>
                  <a:lnTo>
                    <a:pt x="887253" y="281928"/>
                  </a:lnTo>
                  <a:lnTo>
                    <a:pt x="902782" y="324344"/>
                  </a:lnTo>
                  <a:lnTo>
                    <a:pt x="914161" y="368591"/>
                  </a:lnTo>
                  <a:lnTo>
                    <a:pt x="921159" y="414435"/>
                  </a:lnTo>
                  <a:lnTo>
                    <a:pt x="923544" y="461645"/>
                  </a:lnTo>
                  <a:lnTo>
                    <a:pt x="921159" y="508856"/>
                  </a:lnTo>
                  <a:lnTo>
                    <a:pt x="914161" y="554704"/>
                  </a:lnTo>
                  <a:lnTo>
                    <a:pt x="902782" y="598956"/>
                  </a:lnTo>
                  <a:lnTo>
                    <a:pt x="887253" y="641381"/>
                  </a:lnTo>
                  <a:lnTo>
                    <a:pt x="867807" y="681746"/>
                  </a:lnTo>
                  <a:lnTo>
                    <a:pt x="844677" y="719820"/>
                  </a:lnTo>
                  <a:lnTo>
                    <a:pt x="818093" y="755369"/>
                  </a:lnTo>
                  <a:lnTo>
                    <a:pt x="788289" y="788162"/>
                  </a:lnTo>
                  <a:lnTo>
                    <a:pt x="755496" y="817966"/>
                  </a:lnTo>
                  <a:lnTo>
                    <a:pt x="719947" y="844550"/>
                  </a:lnTo>
                  <a:lnTo>
                    <a:pt x="681873" y="867680"/>
                  </a:lnTo>
                  <a:lnTo>
                    <a:pt x="641508" y="887126"/>
                  </a:lnTo>
                  <a:lnTo>
                    <a:pt x="599083" y="902655"/>
                  </a:lnTo>
                  <a:lnTo>
                    <a:pt x="554831" y="914034"/>
                  </a:lnTo>
                  <a:lnTo>
                    <a:pt x="508983" y="921032"/>
                  </a:lnTo>
                  <a:lnTo>
                    <a:pt x="461772" y="923417"/>
                  </a:lnTo>
                  <a:lnTo>
                    <a:pt x="414560" y="921032"/>
                  </a:lnTo>
                  <a:lnTo>
                    <a:pt x="368712" y="914034"/>
                  </a:lnTo>
                  <a:lnTo>
                    <a:pt x="324460" y="902655"/>
                  </a:lnTo>
                  <a:lnTo>
                    <a:pt x="282035" y="887126"/>
                  </a:lnTo>
                  <a:lnTo>
                    <a:pt x="241670" y="867680"/>
                  </a:lnTo>
                  <a:lnTo>
                    <a:pt x="203596" y="844550"/>
                  </a:lnTo>
                  <a:lnTo>
                    <a:pt x="168047" y="817966"/>
                  </a:lnTo>
                  <a:lnTo>
                    <a:pt x="135254" y="788162"/>
                  </a:lnTo>
                  <a:lnTo>
                    <a:pt x="105450" y="755369"/>
                  </a:lnTo>
                  <a:lnTo>
                    <a:pt x="78866" y="719820"/>
                  </a:lnTo>
                  <a:lnTo>
                    <a:pt x="55736" y="681746"/>
                  </a:lnTo>
                  <a:lnTo>
                    <a:pt x="36290" y="641381"/>
                  </a:lnTo>
                  <a:lnTo>
                    <a:pt x="20761" y="598956"/>
                  </a:lnTo>
                  <a:lnTo>
                    <a:pt x="9382" y="554704"/>
                  </a:lnTo>
                  <a:lnTo>
                    <a:pt x="2384" y="508856"/>
                  </a:lnTo>
                  <a:lnTo>
                    <a:pt x="0" y="4616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053844" y="5068315"/>
            <a:ext cx="5498465" cy="949325"/>
            <a:chOff x="2053844" y="5068315"/>
            <a:chExt cx="5498465" cy="949325"/>
          </a:xfrm>
        </p:grpSpPr>
        <p:sp>
          <p:nvSpPr>
            <p:cNvPr id="15" name="object 15"/>
            <p:cNvSpPr/>
            <p:nvPr/>
          </p:nvSpPr>
          <p:spPr>
            <a:xfrm>
              <a:off x="2066544" y="5081015"/>
              <a:ext cx="5473065" cy="923925"/>
            </a:xfrm>
            <a:custGeom>
              <a:avLst/>
              <a:gdLst/>
              <a:ahLst/>
              <a:cxnLst/>
              <a:rect l="l" t="t" r="r" b="b"/>
              <a:pathLst>
                <a:path w="5473065" h="923925">
                  <a:moveTo>
                    <a:pt x="5472683" y="0"/>
                  </a:moveTo>
                  <a:lnTo>
                    <a:pt x="461644" y="0"/>
                  </a:lnTo>
                  <a:lnTo>
                    <a:pt x="0" y="461771"/>
                  </a:lnTo>
                  <a:lnTo>
                    <a:pt x="461644" y="923505"/>
                  </a:lnTo>
                  <a:lnTo>
                    <a:pt x="5472683" y="923505"/>
                  </a:lnTo>
                  <a:lnTo>
                    <a:pt x="5472683" y="0"/>
                  </a:lnTo>
                  <a:close/>
                </a:path>
              </a:pathLst>
            </a:custGeom>
            <a:solidFill>
              <a:srgbClr val="EB63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66544" y="5081015"/>
              <a:ext cx="5473065" cy="923925"/>
            </a:xfrm>
            <a:custGeom>
              <a:avLst/>
              <a:gdLst/>
              <a:ahLst/>
              <a:cxnLst/>
              <a:rect l="l" t="t" r="r" b="b"/>
              <a:pathLst>
                <a:path w="5473065" h="923925">
                  <a:moveTo>
                    <a:pt x="5472683" y="923505"/>
                  </a:moveTo>
                  <a:lnTo>
                    <a:pt x="461644" y="923505"/>
                  </a:lnTo>
                  <a:lnTo>
                    <a:pt x="0" y="461771"/>
                  </a:lnTo>
                  <a:lnTo>
                    <a:pt x="461644" y="0"/>
                  </a:lnTo>
                  <a:lnTo>
                    <a:pt x="5472683" y="0"/>
                  </a:lnTo>
                  <a:lnTo>
                    <a:pt x="5472683" y="92350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92400" y="1716100"/>
            <a:ext cx="4242435" cy="420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" indent="-278765">
              <a:lnSpc>
                <a:spcPct val="100000"/>
              </a:lnSpc>
              <a:spcBef>
                <a:spcPts val="100"/>
              </a:spcBef>
              <a:buAutoNum type="romanUcPeriod"/>
              <a:tabLst>
                <a:tab pos="291465" algn="l"/>
              </a:tabLst>
            </a:pPr>
            <a:r>
              <a:rPr sz="2400" b="1" spc="25" dirty="0"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romanUcPeriod"/>
            </a:pPr>
            <a:endParaRPr sz="3700">
              <a:latin typeface="Arial"/>
              <a:cs typeface="Arial"/>
            </a:endParaRPr>
          </a:p>
          <a:p>
            <a:pPr marL="378460" indent="-366395">
              <a:lnSpc>
                <a:spcPct val="100000"/>
              </a:lnSpc>
              <a:spcBef>
                <a:spcPts val="2310"/>
              </a:spcBef>
              <a:buAutoNum type="romanUcPeriod"/>
              <a:tabLst>
                <a:tab pos="379095" algn="l"/>
              </a:tabLst>
            </a:pPr>
            <a:r>
              <a:rPr sz="2400" b="1" spc="35" dirty="0">
                <a:latin typeface="Arial"/>
                <a:cs typeface="Arial"/>
              </a:rPr>
              <a:t>Instrument </a:t>
            </a:r>
            <a:r>
              <a:rPr sz="2400" b="1" spc="50" dirty="0">
                <a:latin typeface="Arial"/>
                <a:cs typeface="Arial"/>
              </a:rPr>
              <a:t>of </a:t>
            </a:r>
            <a:r>
              <a:rPr sz="2400" b="1" spc="40" dirty="0">
                <a:latin typeface="Arial"/>
                <a:cs typeface="Arial"/>
              </a:rPr>
              <a:t>trade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policy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romanUcPeriod"/>
            </a:pPr>
            <a:endParaRPr sz="3850">
              <a:latin typeface="Arial"/>
              <a:cs typeface="Arial"/>
            </a:endParaRPr>
          </a:p>
          <a:p>
            <a:pPr marL="12700" marR="71120">
              <a:lnSpc>
                <a:spcPct val="115399"/>
              </a:lnSpc>
              <a:spcBef>
                <a:spcPts val="5"/>
              </a:spcBef>
              <a:buAutoNum type="romanUcPeriod"/>
              <a:tabLst>
                <a:tab pos="467995" algn="l"/>
              </a:tabLst>
            </a:pPr>
            <a:r>
              <a:rPr sz="2400" b="1" spc="25" dirty="0">
                <a:latin typeface="Arial"/>
                <a:cs typeface="Arial"/>
              </a:rPr>
              <a:t>The </a:t>
            </a:r>
            <a:r>
              <a:rPr sz="2400" b="1" spc="-55" dirty="0">
                <a:latin typeface="Arial"/>
                <a:cs typeface="Arial"/>
              </a:rPr>
              <a:t>case </a:t>
            </a:r>
            <a:r>
              <a:rPr sz="2400" b="1" spc="50" dirty="0">
                <a:latin typeface="Arial"/>
                <a:cs typeface="Arial"/>
              </a:rPr>
              <a:t>for </a:t>
            </a:r>
            <a:r>
              <a:rPr sz="2400" b="1" spc="25" dirty="0">
                <a:latin typeface="Arial"/>
                <a:cs typeface="Arial"/>
              </a:rPr>
              <a:t>government  intervention</a:t>
            </a:r>
            <a:endParaRPr sz="2400">
              <a:latin typeface="Arial"/>
              <a:cs typeface="Arial"/>
            </a:endParaRPr>
          </a:p>
          <a:p>
            <a:pPr marL="490220" indent="-478155">
              <a:lnSpc>
                <a:spcPct val="100000"/>
              </a:lnSpc>
              <a:spcBef>
                <a:spcPts val="3240"/>
              </a:spcBef>
              <a:buAutoNum type="romanUcPeriod"/>
              <a:tabLst>
                <a:tab pos="490855" algn="l"/>
              </a:tabLst>
            </a:pPr>
            <a:r>
              <a:rPr sz="2400" b="1" spc="10" dirty="0">
                <a:latin typeface="Arial"/>
                <a:cs typeface="Arial"/>
              </a:rPr>
              <a:t>Implications </a:t>
            </a:r>
            <a:r>
              <a:rPr sz="2400" b="1" spc="50" dirty="0">
                <a:latin typeface="Arial"/>
                <a:cs typeface="Arial"/>
              </a:rPr>
              <a:t>for</a:t>
            </a:r>
            <a:r>
              <a:rPr sz="2400" b="1" spc="8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business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400" b="1" spc="20" dirty="0">
                <a:latin typeface="Arial"/>
                <a:cs typeface="Arial"/>
              </a:rPr>
              <a:t>and</a:t>
            </a:r>
            <a:r>
              <a:rPr sz="2400" b="1" spc="55" dirty="0">
                <a:latin typeface="Arial"/>
                <a:cs typeface="Arial"/>
              </a:rPr>
              <a:t> </a:t>
            </a:r>
            <a:r>
              <a:rPr sz="2400" b="1" spc="45" dirty="0"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92072" y="5068315"/>
            <a:ext cx="949325" cy="949325"/>
            <a:chOff x="1592072" y="5068315"/>
            <a:chExt cx="949325" cy="949325"/>
          </a:xfrm>
        </p:grpSpPr>
        <p:sp>
          <p:nvSpPr>
            <p:cNvPr id="19" name="object 19"/>
            <p:cNvSpPr/>
            <p:nvPr/>
          </p:nvSpPr>
          <p:spPr>
            <a:xfrm>
              <a:off x="1604772" y="5081015"/>
              <a:ext cx="923925" cy="923925"/>
            </a:xfrm>
            <a:custGeom>
              <a:avLst/>
              <a:gdLst/>
              <a:ahLst/>
              <a:cxnLst/>
              <a:rect l="l" t="t" r="r" b="b"/>
              <a:pathLst>
                <a:path w="923925" h="923925">
                  <a:moveTo>
                    <a:pt x="461772" y="0"/>
                  </a:moveTo>
                  <a:lnTo>
                    <a:pt x="414560" y="2384"/>
                  </a:lnTo>
                  <a:lnTo>
                    <a:pt x="368712" y="9382"/>
                  </a:lnTo>
                  <a:lnTo>
                    <a:pt x="324460" y="20761"/>
                  </a:lnTo>
                  <a:lnTo>
                    <a:pt x="282035" y="36290"/>
                  </a:lnTo>
                  <a:lnTo>
                    <a:pt x="241670" y="55736"/>
                  </a:lnTo>
                  <a:lnTo>
                    <a:pt x="203596" y="78866"/>
                  </a:lnTo>
                  <a:lnTo>
                    <a:pt x="168047" y="105450"/>
                  </a:lnTo>
                  <a:lnTo>
                    <a:pt x="135255" y="135254"/>
                  </a:lnTo>
                  <a:lnTo>
                    <a:pt x="105450" y="168047"/>
                  </a:lnTo>
                  <a:lnTo>
                    <a:pt x="78867" y="203596"/>
                  </a:lnTo>
                  <a:lnTo>
                    <a:pt x="55736" y="241670"/>
                  </a:lnTo>
                  <a:lnTo>
                    <a:pt x="36290" y="282035"/>
                  </a:lnTo>
                  <a:lnTo>
                    <a:pt x="20761" y="324460"/>
                  </a:lnTo>
                  <a:lnTo>
                    <a:pt x="9382" y="368712"/>
                  </a:lnTo>
                  <a:lnTo>
                    <a:pt x="2384" y="414560"/>
                  </a:lnTo>
                  <a:lnTo>
                    <a:pt x="0" y="461771"/>
                  </a:lnTo>
                  <a:lnTo>
                    <a:pt x="2384" y="508982"/>
                  </a:lnTo>
                  <a:lnTo>
                    <a:pt x="9382" y="554829"/>
                  </a:lnTo>
                  <a:lnTo>
                    <a:pt x="20761" y="599080"/>
                  </a:lnTo>
                  <a:lnTo>
                    <a:pt x="36290" y="641502"/>
                  </a:lnTo>
                  <a:lnTo>
                    <a:pt x="55736" y="681865"/>
                  </a:lnTo>
                  <a:lnTo>
                    <a:pt x="78866" y="719935"/>
                  </a:lnTo>
                  <a:lnTo>
                    <a:pt x="105450" y="755480"/>
                  </a:lnTo>
                  <a:lnTo>
                    <a:pt x="135254" y="788269"/>
                  </a:lnTo>
                  <a:lnTo>
                    <a:pt x="168047" y="818070"/>
                  </a:lnTo>
                  <a:lnTo>
                    <a:pt x="203596" y="844650"/>
                  </a:lnTo>
                  <a:lnTo>
                    <a:pt x="241670" y="867778"/>
                  </a:lnTo>
                  <a:lnTo>
                    <a:pt x="282035" y="887221"/>
                  </a:lnTo>
                  <a:lnTo>
                    <a:pt x="324460" y="902747"/>
                  </a:lnTo>
                  <a:lnTo>
                    <a:pt x="368712" y="914125"/>
                  </a:lnTo>
                  <a:lnTo>
                    <a:pt x="414560" y="921122"/>
                  </a:lnTo>
                  <a:lnTo>
                    <a:pt x="461772" y="923505"/>
                  </a:lnTo>
                  <a:lnTo>
                    <a:pt x="508983" y="921122"/>
                  </a:lnTo>
                  <a:lnTo>
                    <a:pt x="554831" y="914125"/>
                  </a:lnTo>
                  <a:lnTo>
                    <a:pt x="599083" y="902747"/>
                  </a:lnTo>
                  <a:lnTo>
                    <a:pt x="641508" y="887221"/>
                  </a:lnTo>
                  <a:lnTo>
                    <a:pt x="681873" y="867778"/>
                  </a:lnTo>
                  <a:lnTo>
                    <a:pt x="719947" y="844650"/>
                  </a:lnTo>
                  <a:lnTo>
                    <a:pt x="755496" y="818070"/>
                  </a:lnTo>
                  <a:lnTo>
                    <a:pt x="788289" y="788269"/>
                  </a:lnTo>
                  <a:lnTo>
                    <a:pt x="818093" y="755480"/>
                  </a:lnTo>
                  <a:lnTo>
                    <a:pt x="844677" y="719935"/>
                  </a:lnTo>
                  <a:lnTo>
                    <a:pt x="867807" y="681865"/>
                  </a:lnTo>
                  <a:lnTo>
                    <a:pt x="887253" y="641502"/>
                  </a:lnTo>
                  <a:lnTo>
                    <a:pt x="902782" y="599080"/>
                  </a:lnTo>
                  <a:lnTo>
                    <a:pt x="914161" y="554829"/>
                  </a:lnTo>
                  <a:lnTo>
                    <a:pt x="921159" y="508982"/>
                  </a:lnTo>
                  <a:lnTo>
                    <a:pt x="923544" y="461771"/>
                  </a:lnTo>
                  <a:lnTo>
                    <a:pt x="921159" y="414560"/>
                  </a:lnTo>
                  <a:lnTo>
                    <a:pt x="914161" y="368712"/>
                  </a:lnTo>
                  <a:lnTo>
                    <a:pt x="902782" y="324460"/>
                  </a:lnTo>
                  <a:lnTo>
                    <a:pt x="887253" y="282035"/>
                  </a:lnTo>
                  <a:lnTo>
                    <a:pt x="867807" y="241670"/>
                  </a:lnTo>
                  <a:lnTo>
                    <a:pt x="844677" y="203596"/>
                  </a:lnTo>
                  <a:lnTo>
                    <a:pt x="818093" y="168047"/>
                  </a:lnTo>
                  <a:lnTo>
                    <a:pt x="788289" y="135254"/>
                  </a:lnTo>
                  <a:lnTo>
                    <a:pt x="755496" y="105450"/>
                  </a:lnTo>
                  <a:lnTo>
                    <a:pt x="719947" y="78866"/>
                  </a:lnTo>
                  <a:lnTo>
                    <a:pt x="681873" y="55736"/>
                  </a:lnTo>
                  <a:lnTo>
                    <a:pt x="641508" y="36290"/>
                  </a:lnTo>
                  <a:lnTo>
                    <a:pt x="599083" y="20761"/>
                  </a:lnTo>
                  <a:lnTo>
                    <a:pt x="554831" y="9382"/>
                  </a:lnTo>
                  <a:lnTo>
                    <a:pt x="508983" y="2384"/>
                  </a:lnTo>
                  <a:lnTo>
                    <a:pt x="461772" y="0"/>
                  </a:lnTo>
                  <a:close/>
                </a:path>
              </a:pathLst>
            </a:custGeom>
            <a:solidFill>
              <a:srgbClr val="F5C5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4772" y="5081015"/>
              <a:ext cx="923925" cy="923925"/>
            </a:xfrm>
            <a:custGeom>
              <a:avLst/>
              <a:gdLst/>
              <a:ahLst/>
              <a:cxnLst/>
              <a:rect l="l" t="t" r="r" b="b"/>
              <a:pathLst>
                <a:path w="923925" h="923925">
                  <a:moveTo>
                    <a:pt x="0" y="461771"/>
                  </a:moveTo>
                  <a:lnTo>
                    <a:pt x="2384" y="414560"/>
                  </a:lnTo>
                  <a:lnTo>
                    <a:pt x="9382" y="368712"/>
                  </a:lnTo>
                  <a:lnTo>
                    <a:pt x="20761" y="324460"/>
                  </a:lnTo>
                  <a:lnTo>
                    <a:pt x="36290" y="282035"/>
                  </a:lnTo>
                  <a:lnTo>
                    <a:pt x="55736" y="241670"/>
                  </a:lnTo>
                  <a:lnTo>
                    <a:pt x="78867" y="203596"/>
                  </a:lnTo>
                  <a:lnTo>
                    <a:pt x="105450" y="168047"/>
                  </a:lnTo>
                  <a:lnTo>
                    <a:pt x="135255" y="135254"/>
                  </a:lnTo>
                  <a:lnTo>
                    <a:pt x="168047" y="105450"/>
                  </a:lnTo>
                  <a:lnTo>
                    <a:pt x="203596" y="78866"/>
                  </a:lnTo>
                  <a:lnTo>
                    <a:pt x="241670" y="55736"/>
                  </a:lnTo>
                  <a:lnTo>
                    <a:pt x="282035" y="36290"/>
                  </a:lnTo>
                  <a:lnTo>
                    <a:pt x="324460" y="20761"/>
                  </a:lnTo>
                  <a:lnTo>
                    <a:pt x="368712" y="9382"/>
                  </a:lnTo>
                  <a:lnTo>
                    <a:pt x="414560" y="2384"/>
                  </a:lnTo>
                  <a:lnTo>
                    <a:pt x="461772" y="0"/>
                  </a:lnTo>
                  <a:lnTo>
                    <a:pt x="508983" y="2384"/>
                  </a:lnTo>
                  <a:lnTo>
                    <a:pt x="554831" y="9382"/>
                  </a:lnTo>
                  <a:lnTo>
                    <a:pt x="599083" y="20761"/>
                  </a:lnTo>
                  <a:lnTo>
                    <a:pt x="641508" y="36290"/>
                  </a:lnTo>
                  <a:lnTo>
                    <a:pt x="681873" y="55736"/>
                  </a:lnTo>
                  <a:lnTo>
                    <a:pt x="719947" y="78866"/>
                  </a:lnTo>
                  <a:lnTo>
                    <a:pt x="755496" y="105450"/>
                  </a:lnTo>
                  <a:lnTo>
                    <a:pt x="788289" y="135254"/>
                  </a:lnTo>
                  <a:lnTo>
                    <a:pt x="818093" y="168047"/>
                  </a:lnTo>
                  <a:lnTo>
                    <a:pt x="844677" y="203596"/>
                  </a:lnTo>
                  <a:lnTo>
                    <a:pt x="867807" y="241670"/>
                  </a:lnTo>
                  <a:lnTo>
                    <a:pt x="887253" y="282035"/>
                  </a:lnTo>
                  <a:lnTo>
                    <a:pt x="902782" y="324460"/>
                  </a:lnTo>
                  <a:lnTo>
                    <a:pt x="914161" y="368712"/>
                  </a:lnTo>
                  <a:lnTo>
                    <a:pt x="921159" y="414560"/>
                  </a:lnTo>
                  <a:lnTo>
                    <a:pt x="923544" y="461771"/>
                  </a:lnTo>
                  <a:lnTo>
                    <a:pt x="921159" y="508982"/>
                  </a:lnTo>
                  <a:lnTo>
                    <a:pt x="914161" y="554829"/>
                  </a:lnTo>
                  <a:lnTo>
                    <a:pt x="902782" y="599080"/>
                  </a:lnTo>
                  <a:lnTo>
                    <a:pt x="887253" y="641502"/>
                  </a:lnTo>
                  <a:lnTo>
                    <a:pt x="867807" y="681865"/>
                  </a:lnTo>
                  <a:lnTo>
                    <a:pt x="844677" y="719935"/>
                  </a:lnTo>
                  <a:lnTo>
                    <a:pt x="818093" y="755480"/>
                  </a:lnTo>
                  <a:lnTo>
                    <a:pt x="788289" y="788269"/>
                  </a:lnTo>
                  <a:lnTo>
                    <a:pt x="755496" y="818070"/>
                  </a:lnTo>
                  <a:lnTo>
                    <a:pt x="719947" y="844650"/>
                  </a:lnTo>
                  <a:lnTo>
                    <a:pt x="681873" y="867778"/>
                  </a:lnTo>
                  <a:lnTo>
                    <a:pt x="641508" y="887221"/>
                  </a:lnTo>
                  <a:lnTo>
                    <a:pt x="599083" y="902747"/>
                  </a:lnTo>
                  <a:lnTo>
                    <a:pt x="554831" y="914125"/>
                  </a:lnTo>
                  <a:lnTo>
                    <a:pt x="508983" y="921122"/>
                  </a:lnTo>
                  <a:lnTo>
                    <a:pt x="461772" y="923505"/>
                  </a:lnTo>
                  <a:lnTo>
                    <a:pt x="414560" y="921122"/>
                  </a:lnTo>
                  <a:lnTo>
                    <a:pt x="368712" y="914125"/>
                  </a:lnTo>
                  <a:lnTo>
                    <a:pt x="324460" y="902747"/>
                  </a:lnTo>
                  <a:lnTo>
                    <a:pt x="282035" y="887221"/>
                  </a:lnTo>
                  <a:lnTo>
                    <a:pt x="241670" y="867778"/>
                  </a:lnTo>
                  <a:lnTo>
                    <a:pt x="203596" y="844650"/>
                  </a:lnTo>
                  <a:lnTo>
                    <a:pt x="168047" y="818070"/>
                  </a:lnTo>
                  <a:lnTo>
                    <a:pt x="135254" y="788269"/>
                  </a:lnTo>
                  <a:lnTo>
                    <a:pt x="105450" y="755480"/>
                  </a:lnTo>
                  <a:lnTo>
                    <a:pt x="78866" y="719935"/>
                  </a:lnTo>
                  <a:lnTo>
                    <a:pt x="55736" y="681865"/>
                  </a:lnTo>
                  <a:lnTo>
                    <a:pt x="36290" y="641502"/>
                  </a:lnTo>
                  <a:lnTo>
                    <a:pt x="20761" y="599080"/>
                  </a:lnTo>
                  <a:lnTo>
                    <a:pt x="9382" y="554829"/>
                  </a:lnTo>
                  <a:lnTo>
                    <a:pt x="2384" y="508982"/>
                  </a:lnTo>
                  <a:lnTo>
                    <a:pt x="0" y="461771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3562350" y="581025"/>
            <a:ext cx="2019300" cy="438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56804"/>
            <a:ext cx="7120255" cy="14478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700" b="1" spc="-15" dirty="0">
                <a:latin typeface="Times New Roman"/>
                <a:cs typeface="Times New Roman"/>
              </a:rPr>
              <a:t>From </a:t>
            </a:r>
            <a:r>
              <a:rPr sz="2700" b="1" spc="-5" dirty="0">
                <a:latin typeface="Times New Roman"/>
                <a:cs typeface="Times New Roman"/>
              </a:rPr>
              <a:t>Smith </a:t>
            </a:r>
            <a:r>
              <a:rPr sz="2700" b="1" dirty="0">
                <a:latin typeface="Times New Roman"/>
                <a:cs typeface="Times New Roman"/>
              </a:rPr>
              <a:t>to </a:t>
            </a:r>
            <a:r>
              <a:rPr sz="2700" b="1" spc="-5" dirty="0">
                <a:latin typeface="Times New Roman"/>
                <a:cs typeface="Times New Roman"/>
              </a:rPr>
              <a:t>the </a:t>
            </a:r>
            <a:r>
              <a:rPr sz="2700" b="1" spc="-15" dirty="0">
                <a:latin typeface="Times New Roman"/>
                <a:cs typeface="Times New Roman"/>
              </a:rPr>
              <a:t>Great</a:t>
            </a:r>
            <a:r>
              <a:rPr sz="2700" b="1" spc="25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depression</a:t>
            </a:r>
            <a:endParaRPr sz="27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</a:pPr>
            <a:r>
              <a:rPr sz="2050" spc="-61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050" spc="35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000" dirty="0"/>
              <a:t>Until the great </a:t>
            </a:r>
            <a:r>
              <a:rPr sz="3000" spc="-5" dirty="0"/>
              <a:t>depression </a:t>
            </a:r>
            <a:r>
              <a:rPr sz="3000" dirty="0"/>
              <a:t>of the 1930s, </a:t>
            </a:r>
            <a:r>
              <a:rPr sz="3000" spc="-100" dirty="0"/>
              <a:t>most  </a:t>
            </a:r>
            <a:r>
              <a:rPr sz="3000" spc="-5" dirty="0"/>
              <a:t>countries some </a:t>
            </a:r>
            <a:r>
              <a:rPr sz="3000" dirty="0"/>
              <a:t>degree of</a:t>
            </a:r>
            <a:r>
              <a:rPr sz="3000" spc="35" dirty="0"/>
              <a:t> </a:t>
            </a:r>
            <a:r>
              <a:rPr sz="3000" spc="-5" dirty="0"/>
              <a:t>protectionism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929254"/>
            <a:ext cx="7981315" cy="236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50" spc="-15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3000" spc="-155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Smoot-Hawley </a:t>
            </a:r>
            <a:r>
              <a:rPr sz="3000" spc="-15" dirty="0">
                <a:latin typeface="Times New Roman"/>
                <a:cs typeface="Times New Roman"/>
              </a:rPr>
              <a:t>tariff </a:t>
            </a:r>
            <a:r>
              <a:rPr sz="3000" spc="-5" dirty="0">
                <a:latin typeface="Times New Roman"/>
                <a:cs typeface="Times New Roman"/>
              </a:rPr>
              <a:t>was enacted </a:t>
            </a:r>
            <a:r>
              <a:rPr sz="3000" dirty="0">
                <a:latin typeface="Times New Roman"/>
                <a:cs typeface="Times New Roman"/>
              </a:rPr>
              <a:t>in 1930 </a:t>
            </a:r>
            <a:r>
              <a:rPr sz="3000" spc="-10" dirty="0">
                <a:latin typeface="Times New Roman"/>
                <a:cs typeface="Times New Roman"/>
              </a:rPr>
              <a:t>in  </a:t>
            </a:r>
            <a:r>
              <a:rPr sz="3000" dirty="0">
                <a:latin typeface="Times New Roman"/>
                <a:cs typeface="Times New Roman"/>
              </a:rPr>
              <a:t>the U.S </a:t>
            </a:r>
            <a:r>
              <a:rPr sz="3000" spc="-5" dirty="0">
                <a:latin typeface="Times New Roman"/>
                <a:cs typeface="Times New Roman"/>
              </a:rPr>
              <a:t>creating significant import </a:t>
            </a:r>
            <a:r>
              <a:rPr sz="3000" spc="-15" dirty="0">
                <a:latin typeface="Times New Roman"/>
                <a:cs typeface="Times New Roman"/>
              </a:rPr>
              <a:t>tariffs </a:t>
            </a:r>
            <a:r>
              <a:rPr sz="3000" dirty="0">
                <a:latin typeface="Times New Roman"/>
                <a:cs typeface="Times New Roman"/>
              </a:rPr>
              <a:t>on foreign  goods</a:t>
            </a:r>
            <a:endParaRPr sz="3000">
              <a:latin typeface="Times New Roman"/>
              <a:cs typeface="Times New Roman"/>
            </a:endParaRPr>
          </a:p>
          <a:p>
            <a:pPr marL="12700" marR="1123950">
              <a:lnSpc>
                <a:spcPct val="100000"/>
              </a:lnSpc>
              <a:spcBef>
                <a:spcPts val="395"/>
              </a:spcBef>
            </a:pPr>
            <a:r>
              <a:rPr sz="2050" spc="-10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3000" spc="-105" dirty="0">
                <a:latin typeface="Times New Roman"/>
                <a:cs typeface="Times New Roman"/>
              </a:rPr>
              <a:t>Other </a:t>
            </a:r>
            <a:r>
              <a:rPr sz="3000" spc="-5" dirty="0">
                <a:latin typeface="Times New Roman"/>
                <a:cs typeface="Times New Roman"/>
              </a:rPr>
              <a:t>nations took similar steps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-5" dirty="0">
                <a:latin typeface="Times New Roman"/>
                <a:cs typeface="Times New Roman"/>
              </a:rPr>
              <a:t>as </a:t>
            </a:r>
            <a:r>
              <a:rPr sz="3000" dirty="0">
                <a:latin typeface="Times New Roman"/>
                <a:cs typeface="Times New Roman"/>
              </a:rPr>
              <a:t>the  </a:t>
            </a:r>
            <a:r>
              <a:rPr sz="3000" spc="-5" dirty="0">
                <a:latin typeface="Times New Roman"/>
                <a:cs typeface="Times New Roman"/>
              </a:rPr>
              <a:t>depression </a:t>
            </a:r>
            <a:r>
              <a:rPr sz="3000" dirty="0">
                <a:latin typeface="Times New Roman"/>
                <a:cs typeface="Times New Roman"/>
              </a:rPr>
              <a:t>deepened, world trade </a:t>
            </a:r>
            <a:r>
              <a:rPr sz="3000" spc="-5" dirty="0">
                <a:latin typeface="Times New Roman"/>
                <a:cs typeface="Times New Roman"/>
              </a:rPr>
              <a:t>fell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further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2050" y="409575"/>
            <a:ext cx="6810375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02409"/>
            <a:ext cx="8061959" cy="254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700" spc="-90" dirty="0">
                <a:latin typeface="Times New Roman"/>
                <a:cs typeface="Times New Roman"/>
              </a:rPr>
              <a:t>After </a:t>
            </a:r>
            <a:r>
              <a:rPr sz="2700" spc="-5" dirty="0">
                <a:latin typeface="Times New Roman"/>
                <a:cs typeface="Times New Roman"/>
              </a:rPr>
              <a:t>WWII,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U.S. </a:t>
            </a:r>
            <a:r>
              <a:rPr sz="2700" dirty="0">
                <a:latin typeface="Times New Roman"/>
                <a:cs typeface="Times New Roman"/>
              </a:rPr>
              <a:t>and other nations realized the </a:t>
            </a:r>
            <a:r>
              <a:rPr sz="2700" spc="-65" dirty="0">
                <a:latin typeface="Times New Roman"/>
                <a:cs typeface="Times New Roman"/>
              </a:rPr>
              <a:t>value  </a:t>
            </a:r>
            <a:r>
              <a:rPr sz="2700" dirty="0">
                <a:latin typeface="Times New Roman"/>
                <a:cs typeface="Times New Roman"/>
              </a:rPr>
              <a:t>of </a:t>
            </a:r>
            <a:r>
              <a:rPr sz="2700" spc="-5" dirty="0">
                <a:latin typeface="Times New Roman"/>
                <a:cs typeface="Times New Roman"/>
              </a:rPr>
              <a:t>freer </a:t>
            </a:r>
            <a:r>
              <a:rPr sz="2700" dirty="0">
                <a:latin typeface="Times New Roman"/>
                <a:cs typeface="Times New Roman"/>
              </a:rPr>
              <a:t>trade, and established the General </a:t>
            </a:r>
            <a:r>
              <a:rPr sz="2700" spc="-5" dirty="0">
                <a:latin typeface="Times New Roman"/>
                <a:cs typeface="Times New Roman"/>
              </a:rPr>
              <a:t>Agreement </a:t>
            </a:r>
            <a:r>
              <a:rPr sz="2700" dirty="0">
                <a:latin typeface="Times New Roman"/>
                <a:cs typeface="Times New Roman"/>
              </a:rPr>
              <a:t>on  </a:t>
            </a:r>
            <a:r>
              <a:rPr sz="2700" spc="-40" dirty="0">
                <a:latin typeface="Times New Roman"/>
                <a:cs typeface="Times New Roman"/>
              </a:rPr>
              <a:t>Tariffs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20" dirty="0">
                <a:latin typeface="Times New Roman"/>
                <a:cs typeface="Times New Roman"/>
              </a:rPr>
              <a:t>Trade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60" dirty="0">
                <a:latin typeface="Times New Roman"/>
                <a:cs typeface="Times New Roman"/>
              </a:rPr>
              <a:t>(GATT)</a:t>
            </a:r>
            <a:endParaRPr sz="2700">
              <a:latin typeface="Times New Roman"/>
              <a:cs typeface="Times New Roman"/>
            </a:endParaRPr>
          </a:p>
          <a:p>
            <a:pPr marL="12700" marR="684530">
              <a:lnSpc>
                <a:spcPct val="100000"/>
              </a:lnSpc>
              <a:spcBef>
                <a:spcPts val="409"/>
              </a:spcBef>
            </a:pPr>
            <a:r>
              <a:rPr sz="1800" spc="-13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700" spc="-130" dirty="0">
                <a:latin typeface="Times New Roman"/>
                <a:cs typeface="Times New Roman"/>
              </a:rPr>
              <a:t>The </a:t>
            </a:r>
            <a:r>
              <a:rPr sz="2700" dirty="0">
                <a:latin typeface="Times New Roman"/>
                <a:cs typeface="Times New Roman"/>
              </a:rPr>
              <a:t>approach of </a:t>
            </a:r>
            <a:r>
              <a:rPr sz="2700" spc="-85" dirty="0">
                <a:latin typeface="Times New Roman"/>
                <a:cs typeface="Times New Roman"/>
              </a:rPr>
              <a:t>GATT </a:t>
            </a:r>
            <a:r>
              <a:rPr sz="2700" dirty="0">
                <a:latin typeface="Times New Roman"/>
                <a:cs typeface="Times New Roman"/>
              </a:rPr>
              <a:t>(a multilateral </a:t>
            </a:r>
            <a:r>
              <a:rPr sz="2700" spc="-5" dirty="0">
                <a:latin typeface="Times New Roman"/>
                <a:cs typeface="Times New Roman"/>
              </a:rPr>
              <a:t>agreement </a:t>
            </a:r>
            <a:r>
              <a:rPr sz="2700" dirty="0">
                <a:latin typeface="Times New Roman"/>
                <a:cs typeface="Times New Roman"/>
              </a:rPr>
              <a:t>to  liberalize trade) </a:t>
            </a:r>
            <a:r>
              <a:rPr sz="2700" spc="-5" dirty="0">
                <a:latin typeface="Times New Roman"/>
                <a:cs typeface="Times New Roman"/>
              </a:rPr>
              <a:t>was </a:t>
            </a:r>
            <a:r>
              <a:rPr sz="2700" dirty="0">
                <a:latin typeface="Times New Roman"/>
                <a:cs typeface="Times New Roman"/>
              </a:rPr>
              <a:t>to gradually </a:t>
            </a:r>
            <a:r>
              <a:rPr sz="2700" spc="-5" dirty="0">
                <a:latin typeface="Times New Roman"/>
                <a:cs typeface="Times New Roman"/>
              </a:rPr>
              <a:t>eliminate </a:t>
            </a:r>
            <a:r>
              <a:rPr sz="2700" dirty="0">
                <a:latin typeface="Times New Roman"/>
                <a:cs typeface="Times New Roman"/>
              </a:rPr>
              <a:t>barriers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  trade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4375" y="409575"/>
            <a:ext cx="7705725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59737"/>
            <a:ext cx="8039100" cy="43954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97155">
              <a:lnSpc>
                <a:spcPts val="3020"/>
              </a:lnSpc>
              <a:spcBef>
                <a:spcPts val="480"/>
              </a:spcBef>
            </a:pPr>
            <a:r>
              <a:rPr sz="1900" spc="-19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800" spc="-190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 1980s </a:t>
            </a:r>
            <a:r>
              <a:rPr sz="2800" spc="-5" dirty="0">
                <a:latin typeface="Times New Roman"/>
                <a:cs typeface="Times New Roman"/>
              </a:rPr>
              <a:t>and early </a:t>
            </a:r>
            <a:r>
              <a:rPr sz="2800" dirty="0">
                <a:latin typeface="Times New Roman"/>
                <a:cs typeface="Times New Roman"/>
              </a:rPr>
              <a:t>1990s, the </a:t>
            </a:r>
            <a:r>
              <a:rPr sz="2800" spc="-5" dirty="0">
                <a:latin typeface="Times New Roman"/>
                <a:cs typeface="Times New Roman"/>
              </a:rPr>
              <a:t>world trading </a:t>
            </a:r>
            <a:r>
              <a:rPr sz="2800" spc="-60" dirty="0">
                <a:latin typeface="Times New Roman"/>
                <a:cs typeface="Times New Roman"/>
              </a:rPr>
              <a:t>system  </a:t>
            </a:r>
            <a:r>
              <a:rPr sz="2800" spc="-5" dirty="0">
                <a:latin typeface="Times New Roman"/>
                <a:cs typeface="Times New Roman"/>
              </a:rPr>
              <a:t>was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strained</a:t>
            </a:r>
            <a:endParaRPr sz="2800">
              <a:latin typeface="Times New Roman"/>
              <a:cs typeface="Times New Roman"/>
            </a:endParaRPr>
          </a:p>
          <a:p>
            <a:pPr marL="12700" marR="82550">
              <a:lnSpc>
                <a:spcPct val="90000"/>
              </a:lnSpc>
              <a:spcBef>
                <a:spcPts val="370"/>
              </a:spcBef>
            </a:pPr>
            <a:r>
              <a:rPr sz="1900" spc="-29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800" spc="-295" dirty="0">
                <a:latin typeface="Times New Roman"/>
                <a:cs typeface="Times New Roman"/>
              </a:rPr>
              <a:t>Japan‟s </a:t>
            </a:r>
            <a:r>
              <a:rPr sz="2800" spc="-5" dirty="0">
                <a:latin typeface="Times New Roman"/>
                <a:cs typeface="Times New Roman"/>
              </a:rPr>
              <a:t>economic </a:t>
            </a:r>
            <a:r>
              <a:rPr sz="2800" dirty="0">
                <a:latin typeface="Times New Roman"/>
                <a:cs typeface="Times New Roman"/>
              </a:rPr>
              <a:t>strength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huge </a:t>
            </a:r>
            <a:r>
              <a:rPr sz="2800" spc="-5" dirty="0">
                <a:latin typeface="Times New Roman"/>
                <a:cs typeface="Times New Roman"/>
              </a:rPr>
              <a:t>trade surplus  stressed what had been </a:t>
            </a:r>
            <a:r>
              <a:rPr sz="2800" spc="-10" dirty="0">
                <a:latin typeface="Times New Roman"/>
                <a:cs typeface="Times New Roman"/>
              </a:rPr>
              <a:t>more </a:t>
            </a:r>
            <a:r>
              <a:rPr sz="2800" spc="-5" dirty="0">
                <a:latin typeface="Times New Roman"/>
                <a:cs typeface="Times New Roman"/>
              </a:rPr>
              <a:t>equal trading patterns, and  </a:t>
            </a:r>
            <a:r>
              <a:rPr sz="2800" spc="-260" dirty="0">
                <a:latin typeface="Times New Roman"/>
                <a:cs typeface="Times New Roman"/>
              </a:rPr>
              <a:t>Japan‟s </a:t>
            </a:r>
            <a:r>
              <a:rPr sz="2800" spc="-5" dirty="0">
                <a:latin typeface="Times New Roman"/>
                <a:cs typeface="Times New Roman"/>
              </a:rPr>
              <a:t>perceived protectionist (neo-mercantilist)  policies created intense political pressures in other  countries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  <a:spcBef>
                <a:spcPts val="395"/>
              </a:spcBef>
            </a:pPr>
            <a:r>
              <a:rPr sz="1900" spc="-114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800" spc="-114" dirty="0">
                <a:latin typeface="Times New Roman"/>
                <a:cs typeface="Times New Roman"/>
              </a:rPr>
              <a:t>Many </a:t>
            </a:r>
            <a:r>
              <a:rPr sz="2800" spc="-5" dirty="0">
                <a:latin typeface="Times New Roman"/>
                <a:cs typeface="Times New Roman"/>
              </a:rPr>
              <a:t>countries </a:t>
            </a:r>
            <a:r>
              <a:rPr sz="2800" dirty="0">
                <a:latin typeface="Times New Roman"/>
                <a:cs typeface="Times New Roman"/>
              </a:rPr>
              <a:t>found </a:t>
            </a:r>
            <a:r>
              <a:rPr sz="2800" spc="-5" dirty="0">
                <a:latin typeface="Times New Roman"/>
                <a:cs typeface="Times New Roman"/>
              </a:rPr>
              <a:t>that although limited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85" dirty="0">
                <a:latin typeface="Times New Roman"/>
                <a:cs typeface="Times New Roman"/>
              </a:rPr>
              <a:t>GATT  </a:t>
            </a:r>
            <a:r>
              <a:rPr sz="2800" spc="-5" dirty="0">
                <a:latin typeface="Times New Roman"/>
                <a:cs typeface="Times New Roman"/>
              </a:rPr>
              <a:t>from utilizing </a:t>
            </a:r>
            <a:r>
              <a:rPr sz="2800" spc="-10" dirty="0">
                <a:latin typeface="Times New Roman"/>
                <a:cs typeface="Times New Roman"/>
              </a:rPr>
              <a:t>tariffs, </a:t>
            </a:r>
            <a:r>
              <a:rPr sz="2800" spc="-5" dirty="0">
                <a:latin typeface="Times New Roman"/>
                <a:cs typeface="Times New Roman"/>
              </a:rPr>
              <a:t>there were </a:t>
            </a:r>
            <a:r>
              <a:rPr sz="2800" spc="-10" dirty="0">
                <a:latin typeface="Times New Roman"/>
                <a:cs typeface="Times New Roman"/>
              </a:rPr>
              <a:t>many </a:t>
            </a:r>
            <a:r>
              <a:rPr sz="2800" spc="-5" dirty="0">
                <a:latin typeface="Times New Roman"/>
                <a:cs typeface="Times New Roman"/>
              </a:rPr>
              <a:t>other more </a:t>
            </a:r>
            <a:r>
              <a:rPr sz="2800" dirty="0">
                <a:latin typeface="Times New Roman"/>
                <a:cs typeface="Times New Roman"/>
              </a:rPr>
              <a:t>subtle  </a:t>
            </a:r>
            <a:r>
              <a:rPr sz="2800" spc="-5" dirty="0">
                <a:latin typeface="Times New Roman"/>
                <a:cs typeface="Times New Roman"/>
              </a:rPr>
              <a:t>forms of intervention that had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same effects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did  not </a:t>
            </a:r>
            <a:r>
              <a:rPr sz="2800" spc="-5" dirty="0">
                <a:latin typeface="Times New Roman"/>
                <a:cs typeface="Times New Roman"/>
              </a:rPr>
              <a:t>technically violate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GATT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7275" y="676275"/>
            <a:ext cx="7038975" cy="409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01826"/>
            <a:ext cx="7478395" cy="412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400" spc="-114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Uruguay Round of </a:t>
            </a:r>
            <a:r>
              <a:rPr sz="2400" spc="-70" dirty="0">
                <a:latin typeface="Times New Roman"/>
                <a:cs typeface="Times New Roman"/>
              </a:rPr>
              <a:t>GATT </a:t>
            </a:r>
            <a:r>
              <a:rPr sz="2400" dirty="0">
                <a:latin typeface="Times New Roman"/>
                <a:cs typeface="Times New Roman"/>
              </a:rPr>
              <a:t>negotiations began in 1986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50"/>
              </a:lnSpc>
              <a:spcBef>
                <a:spcPts val="1955"/>
              </a:spcBef>
            </a:pPr>
            <a:r>
              <a:rPr sz="2400" dirty="0">
                <a:latin typeface="Times New Roman"/>
                <a:cs typeface="Times New Roman"/>
              </a:rPr>
              <a:t>The talks </a:t>
            </a:r>
            <a:r>
              <a:rPr sz="2400" spc="-5" dirty="0">
                <a:latin typeface="Times New Roman"/>
                <a:cs typeface="Times New Roman"/>
              </a:rPr>
              <a:t>focused </a:t>
            </a:r>
            <a:r>
              <a:rPr sz="2400" dirty="0">
                <a:latin typeface="Times New Roman"/>
                <a:cs typeface="Times New Roman"/>
              </a:rPr>
              <a:t>on several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areas:</a:t>
            </a:r>
            <a:endParaRPr sz="2400">
              <a:latin typeface="Times New Roman"/>
              <a:cs typeface="Times New Roman"/>
            </a:endParaRPr>
          </a:p>
          <a:p>
            <a:pPr marL="177800" indent="-165735">
              <a:lnSpc>
                <a:spcPts val="2415"/>
              </a:lnSpc>
              <a:buClr>
                <a:srgbClr val="2CA1BE"/>
              </a:buClr>
              <a:buSzPct val="62500"/>
              <a:buFont typeface="Wingdings"/>
              <a:buChar char=""/>
              <a:tabLst>
                <a:tab pos="178435" algn="l"/>
              </a:tabLst>
            </a:pPr>
            <a:r>
              <a:rPr sz="2400" dirty="0">
                <a:latin typeface="Times New Roman"/>
                <a:cs typeface="Times New Roman"/>
              </a:rPr>
              <a:t>Services </a:t>
            </a:r>
            <a:r>
              <a:rPr sz="2400" spc="-5" dirty="0">
                <a:latin typeface="Times New Roman"/>
                <a:cs typeface="Times New Roman"/>
              </a:rPr>
              <a:t>and Intellectual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Property</a:t>
            </a:r>
            <a:endParaRPr sz="2400">
              <a:latin typeface="Times New Roman"/>
              <a:cs typeface="Times New Roman"/>
            </a:endParaRPr>
          </a:p>
          <a:p>
            <a:pPr marL="12700" marR="212725">
              <a:lnSpc>
                <a:spcPct val="70000"/>
              </a:lnSpc>
              <a:spcBef>
                <a:spcPts val="630"/>
              </a:spcBef>
              <a:buClr>
                <a:srgbClr val="2CA1BE"/>
              </a:buClr>
              <a:buSzPct val="62500"/>
              <a:buFont typeface="Wingdings"/>
              <a:buChar char=""/>
              <a:tabLst>
                <a:tab pos="178435" algn="l"/>
              </a:tabLst>
            </a:pPr>
            <a:r>
              <a:rPr sz="2400" spc="-5" dirty="0">
                <a:latin typeface="Times New Roman"/>
                <a:cs typeface="Times New Roman"/>
              </a:rPr>
              <a:t>Going beyond manufactured goods to </a:t>
            </a:r>
            <a:r>
              <a:rPr sz="2400" dirty="0">
                <a:latin typeface="Times New Roman"/>
                <a:cs typeface="Times New Roman"/>
              </a:rPr>
              <a:t>address trade issues  related to services and intellectual </a:t>
            </a:r>
            <a:r>
              <a:rPr sz="2400" spc="-20" dirty="0">
                <a:latin typeface="Times New Roman"/>
                <a:cs typeface="Times New Roman"/>
              </a:rPr>
              <a:t>property,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agriculture</a:t>
            </a:r>
            <a:endParaRPr sz="2400">
              <a:latin typeface="Times New Roman"/>
              <a:cs typeface="Times New Roman"/>
            </a:endParaRPr>
          </a:p>
          <a:p>
            <a:pPr marL="177800" indent="-165735">
              <a:lnSpc>
                <a:spcPts val="2190"/>
              </a:lnSpc>
              <a:buClr>
                <a:srgbClr val="2CA1BE"/>
              </a:buClr>
              <a:buSzPct val="62500"/>
              <a:buFont typeface="Wingdings"/>
              <a:buChar char=""/>
              <a:tabLst>
                <a:tab pos="17843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45" dirty="0">
                <a:latin typeface="Times New Roman"/>
                <a:cs typeface="Times New Roman"/>
              </a:rPr>
              <a:t>World </a:t>
            </a:r>
            <a:r>
              <a:rPr sz="2400" spc="-20" dirty="0">
                <a:latin typeface="Times New Roman"/>
                <a:cs typeface="Times New Roman"/>
              </a:rPr>
              <a:t>Trade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Organization</a:t>
            </a:r>
            <a:endParaRPr sz="2400">
              <a:latin typeface="Times New Roman"/>
              <a:cs typeface="Times New Roman"/>
            </a:endParaRPr>
          </a:p>
          <a:p>
            <a:pPr marL="177800" indent="-165735">
              <a:lnSpc>
                <a:spcPts val="2215"/>
              </a:lnSpc>
              <a:buClr>
                <a:srgbClr val="2CA1BE"/>
              </a:buClr>
              <a:buSzPct val="62500"/>
              <a:buFont typeface="Wingdings"/>
              <a:buChar char=""/>
              <a:tabLst>
                <a:tab pos="178435" algn="l"/>
              </a:tabLst>
            </a:pPr>
            <a:r>
              <a:rPr sz="2400" dirty="0">
                <a:latin typeface="Times New Roman"/>
                <a:cs typeface="Times New Roman"/>
              </a:rPr>
              <a:t>It was </a:t>
            </a:r>
            <a:r>
              <a:rPr sz="2400" spc="-5" dirty="0">
                <a:latin typeface="Times New Roman"/>
                <a:cs typeface="Times New Roman"/>
              </a:rPr>
              <a:t>hoped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enforcement mechanisms would make</a:t>
            </a:r>
            <a:r>
              <a:rPr sz="2400" dirty="0">
                <a:latin typeface="Times New Roman"/>
                <a:cs typeface="Times New Roman"/>
              </a:rPr>
              <a:t> the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50"/>
              </a:lnSpc>
            </a:pPr>
            <a:r>
              <a:rPr sz="2400" spc="-30" dirty="0">
                <a:latin typeface="Times New Roman"/>
                <a:cs typeface="Times New Roman"/>
              </a:rPr>
              <a:t>WTO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spc="-10" dirty="0">
                <a:latin typeface="Times New Roman"/>
                <a:cs typeface="Times New Roman"/>
              </a:rPr>
              <a:t>effective </a:t>
            </a:r>
            <a:r>
              <a:rPr sz="2400" spc="-5" dirty="0">
                <a:latin typeface="Times New Roman"/>
                <a:cs typeface="Times New Roman"/>
              </a:rPr>
              <a:t>policeman </a:t>
            </a:r>
            <a:r>
              <a:rPr sz="2400" dirty="0">
                <a:latin typeface="Times New Roman"/>
                <a:cs typeface="Times New Roman"/>
              </a:rPr>
              <a:t>of the global trade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rules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50"/>
              </a:lnSpc>
              <a:spcBef>
                <a:spcPts val="1955"/>
              </a:spcBef>
            </a:pPr>
            <a:r>
              <a:rPr sz="1600" spc="-114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400" spc="-114" dirty="0">
                <a:latin typeface="Times New Roman"/>
                <a:cs typeface="Times New Roman"/>
              </a:rPr>
              <a:t>The </a:t>
            </a:r>
            <a:r>
              <a:rPr sz="2400" spc="-30" dirty="0">
                <a:latin typeface="Times New Roman"/>
                <a:cs typeface="Times New Roman"/>
              </a:rPr>
              <a:t>WTO </a:t>
            </a:r>
            <a:r>
              <a:rPr sz="2400" spc="-5" dirty="0">
                <a:latin typeface="Times New Roman"/>
                <a:cs typeface="Times New Roman"/>
              </a:rPr>
              <a:t>encompassed </a:t>
            </a:r>
            <a:r>
              <a:rPr sz="2400" spc="-70" dirty="0">
                <a:latin typeface="Times New Roman"/>
                <a:cs typeface="Times New Roman"/>
              </a:rPr>
              <a:t>GATT </a:t>
            </a:r>
            <a:r>
              <a:rPr sz="2400" dirty="0">
                <a:latin typeface="Times New Roman"/>
                <a:cs typeface="Times New Roman"/>
              </a:rPr>
              <a:t>along with two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sisters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</a:pPr>
            <a:r>
              <a:rPr sz="2400" spc="-5" dirty="0">
                <a:latin typeface="Times New Roman"/>
                <a:cs typeface="Times New Roman"/>
              </a:rPr>
              <a:t>organizations, </a:t>
            </a:r>
            <a:r>
              <a:rPr sz="2400" dirty="0">
                <a:latin typeface="Times New Roman"/>
                <a:cs typeface="Times New Roman"/>
              </a:rPr>
              <a:t>the General </a:t>
            </a:r>
            <a:r>
              <a:rPr sz="2400" spc="-5" dirty="0">
                <a:latin typeface="Times New Roman"/>
                <a:cs typeface="Times New Roman"/>
              </a:rPr>
              <a:t>Agreement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20" dirty="0">
                <a:latin typeface="Times New Roman"/>
                <a:cs typeface="Times New Roman"/>
              </a:rPr>
              <a:t>Trade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 marL="12700" marR="609600">
              <a:lnSpc>
                <a:spcPct val="70000"/>
              </a:lnSpc>
              <a:spcBef>
                <a:spcPts val="430"/>
              </a:spcBef>
            </a:pPr>
            <a:r>
              <a:rPr sz="2400" spc="-50" dirty="0">
                <a:latin typeface="Times New Roman"/>
                <a:cs typeface="Times New Roman"/>
              </a:rPr>
              <a:t>(GATS) </a:t>
            </a:r>
            <a:r>
              <a:rPr sz="2400" dirty="0">
                <a:latin typeface="Times New Roman"/>
                <a:cs typeface="Times New Roman"/>
              </a:rPr>
              <a:t>and the </a:t>
            </a:r>
            <a:r>
              <a:rPr sz="2400" spc="-5" dirty="0">
                <a:latin typeface="Times New Roman"/>
                <a:cs typeface="Times New Roman"/>
              </a:rPr>
              <a:t>Agreement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20" dirty="0">
                <a:latin typeface="Times New Roman"/>
                <a:cs typeface="Times New Roman"/>
              </a:rPr>
              <a:t>Trade </a:t>
            </a:r>
            <a:r>
              <a:rPr sz="2400" dirty="0">
                <a:latin typeface="Times New Roman"/>
                <a:cs typeface="Times New Roman"/>
              </a:rPr>
              <a:t>Related </a:t>
            </a:r>
            <a:r>
              <a:rPr sz="2400" spc="-5" dirty="0">
                <a:latin typeface="Times New Roman"/>
                <a:cs typeface="Times New Roman"/>
              </a:rPr>
              <a:t>Aspects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5" dirty="0">
                <a:latin typeface="Times New Roman"/>
                <a:cs typeface="Times New Roman"/>
              </a:rPr>
              <a:t>Intellectual </a:t>
            </a:r>
            <a:r>
              <a:rPr sz="2400" dirty="0">
                <a:latin typeface="Times New Roman"/>
                <a:cs typeface="Times New Roman"/>
              </a:rPr>
              <a:t>Property Rights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(TRIPS)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8250" y="114300"/>
            <a:ext cx="6772275" cy="135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02409"/>
            <a:ext cx="8006080" cy="300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5785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700" spc="-85" dirty="0">
                <a:latin typeface="Times New Roman"/>
                <a:cs typeface="Times New Roman"/>
              </a:rPr>
              <a:t>Since </a:t>
            </a:r>
            <a:r>
              <a:rPr sz="2700" dirty="0">
                <a:latin typeface="Times New Roman"/>
                <a:cs typeface="Times New Roman"/>
              </a:rPr>
              <a:t>its establishment, the </a:t>
            </a:r>
            <a:r>
              <a:rPr sz="2700" spc="-25" dirty="0">
                <a:latin typeface="Times New Roman"/>
                <a:cs typeface="Times New Roman"/>
              </a:rPr>
              <a:t>WTO </a:t>
            </a:r>
            <a:r>
              <a:rPr sz="2700" spc="-5" dirty="0">
                <a:latin typeface="Times New Roman"/>
                <a:cs typeface="Times New Roman"/>
              </a:rPr>
              <a:t>has </a:t>
            </a:r>
            <a:r>
              <a:rPr sz="2700" spc="-10" dirty="0">
                <a:latin typeface="Times New Roman"/>
                <a:cs typeface="Times New Roman"/>
              </a:rPr>
              <a:t>emerged </a:t>
            </a:r>
            <a:r>
              <a:rPr sz="2700" spc="-5" dirty="0">
                <a:latin typeface="Times New Roman"/>
                <a:cs typeface="Times New Roman"/>
              </a:rPr>
              <a:t>as </a:t>
            </a:r>
            <a:r>
              <a:rPr sz="2700" dirty="0">
                <a:latin typeface="Times New Roman"/>
                <a:cs typeface="Times New Roman"/>
              </a:rPr>
              <a:t>an  </a:t>
            </a:r>
            <a:r>
              <a:rPr sz="2700" spc="-10" dirty="0">
                <a:latin typeface="Times New Roman"/>
                <a:cs typeface="Times New Roman"/>
              </a:rPr>
              <a:t>effective </a:t>
            </a:r>
            <a:r>
              <a:rPr sz="2700" dirty="0">
                <a:latin typeface="Times New Roman"/>
                <a:cs typeface="Times New Roman"/>
              </a:rPr>
              <a:t>advocate and facilitator of future trade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deals,  particularly in such areas </a:t>
            </a:r>
            <a:r>
              <a:rPr sz="2700" spc="-5" dirty="0">
                <a:latin typeface="Times New Roman"/>
                <a:cs typeface="Times New Roman"/>
              </a:rPr>
              <a:t>as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services</a:t>
            </a:r>
            <a:endParaRPr sz="27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409"/>
              </a:spcBef>
            </a:pPr>
            <a:r>
              <a:rPr sz="1800" spc="-17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700" spc="-175" dirty="0">
                <a:latin typeface="Times New Roman"/>
                <a:cs typeface="Times New Roman"/>
              </a:rPr>
              <a:t>So </a:t>
            </a:r>
            <a:r>
              <a:rPr sz="2700" spc="-30" dirty="0">
                <a:latin typeface="Times New Roman"/>
                <a:cs typeface="Times New Roman"/>
              </a:rPr>
              <a:t>far,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355" dirty="0">
                <a:latin typeface="Times New Roman"/>
                <a:cs typeface="Times New Roman"/>
              </a:rPr>
              <a:t>WTO‟s </a:t>
            </a:r>
            <a:r>
              <a:rPr sz="2700" dirty="0">
                <a:latin typeface="Times New Roman"/>
                <a:cs typeface="Times New Roman"/>
              </a:rPr>
              <a:t>policing and enforcement </a:t>
            </a:r>
            <a:r>
              <a:rPr sz="2700" spc="-60" dirty="0">
                <a:latin typeface="Times New Roman"/>
                <a:cs typeface="Times New Roman"/>
              </a:rPr>
              <a:t>mechanisms  </a:t>
            </a:r>
            <a:r>
              <a:rPr sz="2700" dirty="0">
                <a:latin typeface="Times New Roman"/>
                <a:cs typeface="Times New Roman"/>
              </a:rPr>
              <a:t>are having a positive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effect</a:t>
            </a:r>
            <a:endParaRPr sz="2700">
              <a:latin typeface="Times New Roman"/>
              <a:cs typeface="Times New Roman"/>
            </a:endParaRPr>
          </a:p>
          <a:p>
            <a:pPr marL="12700" marR="49530">
              <a:lnSpc>
                <a:spcPct val="100000"/>
              </a:lnSpc>
              <a:spcBef>
                <a:spcPts val="400"/>
              </a:spcBef>
            </a:pPr>
            <a:r>
              <a:rPr sz="1800" spc="-10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700" spc="-105" dirty="0">
                <a:latin typeface="Times New Roman"/>
                <a:cs typeface="Times New Roman"/>
              </a:rPr>
              <a:t>Most </a:t>
            </a:r>
            <a:r>
              <a:rPr sz="2700" dirty="0">
                <a:latin typeface="Times New Roman"/>
                <a:cs typeface="Times New Roman"/>
              </a:rPr>
              <a:t>countries have adopted </a:t>
            </a:r>
            <a:r>
              <a:rPr sz="2700" spc="-20" dirty="0">
                <a:latin typeface="Times New Roman"/>
                <a:cs typeface="Times New Roman"/>
              </a:rPr>
              <a:t>WTO </a:t>
            </a:r>
            <a:r>
              <a:rPr sz="2700" dirty="0">
                <a:latin typeface="Times New Roman"/>
                <a:cs typeface="Times New Roman"/>
              </a:rPr>
              <a:t>recommendations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spc="-110" dirty="0">
                <a:latin typeface="Times New Roman"/>
                <a:cs typeface="Times New Roman"/>
              </a:rPr>
              <a:t>for  </a:t>
            </a:r>
            <a:r>
              <a:rPr sz="2700" dirty="0">
                <a:latin typeface="Times New Roman"/>
                <a:cs typeface="Times New Roman"/>
              </a:rPr>
              <a:t>trade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disputes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5475" y="685800"/>
            <a:ext cx="5343525" cy="466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02409"/>
            <a:ext cx="7861300" cy="383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700" spc="-130" dirty="0">
                <a:latin typeface="Times New Roman"/>
                <a:cs typeface="Times New Roman"/>
              </a:rPr>
              <a:t>The </a:t>
            </a:r>
            <a:r>
              <a:rPr sz="2700" dirty="0">
                <a:latin typeface="Times New Roman"/>
                <a:cs typeface="Times New Roman"/>
              </a:rPr>
              <a:t>1999 </a:t>
            </a:r>
            <a:r>
              <a:rPr sz="2700" spc="-5" dirty="0">
                <a:latin typeface="Times New Roman"/>
                <a:cs typeface="Times New Roman"/>
              </a:rPr>
              <a:t>meeting </a:t>
            </a:r>
            <a:r>
              <a:rPr sz="2700" dirty="0">
                <a:latin typeface="Times New Roman"/>
                <a:cs typeface="Times New Roman"/>
              </a:rPr>
              <a:t>of the </a:t>
            </a:r>
            <a:r>
              <a:rPr sz="2700" spc="-25" dirty="0">
                <a:latin typeface="Times New Roman"/>
                <a:cs typeface="Times New Roman"/>
              </a:rPr>
              <a:t>WTO </a:t>
            </a:r>
            <a:r>
              <a:rPr sz="2700" dirty="0">
                <a:latin typeface="Times New Roman"/>
                <a:cs typeface="Times New Roman"/>
              </a:rPr>
              <a:t>in Seattle </a:t>
            </a:r>
            <a:r>
              <a:rPr sz="2700" spc="-5" dirty="0">
                <a:latin typeface="Times New Roman"/>
                <a:cs typeface="Times New Roman"/>
              </a:rPr>
              <a:t>was </a:t>
            </a:r>
            <a:r>
              <a:rPr sz="2700" dirty="0">
                <a:latin typeface="Times New Roman"/>
                <a:cs typeface="Times New Roman"/>
              </a:rPr>
              <a:t>important  not only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what happened between the </a:t>
            </a:r>
            <a:r>
              <a:rPr sz="2700" spc="-5" dirty="0">
                <a:latin typeface="Times New Roman"/>
                <a:cs typeface="Times New Roman"/>
              </a:rPr>
              <a:t>member  </a:t>
            </a:r>
            <a:r>
              <a:rPr sz="2700" dirty="0">
                <a:latin typeface="Times New Roman"/>
                <a:cs typeface="Times New Roman"/>
              </a:rPr>
              <a:t>countries, but also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what occurred outside the</a:t>
            </a:r>
            <a:r>
              <a:rPr sz="2700" spc="-1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building</a:t>
            </a:r>
            <a:endParaRPr sz="2700">
              <a:latin typeface="Times New Roman"/>
              <a:cs typeface="Times New Roman"/>
            </a:endParaRPr>
          </a:p>
          <a:p>
            <a:pPr marL="12700" marR="120650">
              <a:lnSpc>
                <a:spcPct val="100000"/>
              </a:lnSpc>
              <a:spcBef>
                <a:spcPts val="409"/>
              </a:spcBef>
            </a:pPr>
            <a:r>
              <a:rPr sz="1800" spc="-6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700" spc="-65" dirty="0">
                <a:latin typeface="Times New Roman"/>
                <a:cs typeface="Times New Roman"/>
              </a:rPr>
              <a:t>Inside, </a:t>
            </a:r>
            <a:r>
              <a:rPr sz="2700" spc="-5" dirty="0">
                <a:latin typeface="Times New Roman"/>
                <a:cs typeface="Times New Roman"/>
              </a:rPr>
              <a:t>members failed </a:t>
            </a:r>
            <a:r>
              <a:rPr sz="2700" dirty="0">
                <a:latin typeface="Times New Roman"/>
                <a:cs typeface="Times New Roman"/>
              </a:rPr>
              <a:t>to agree on how to work </a:t>
            </a:r>
            <a:r>
              <a:rPr sz="2700" spc="-55" dirty="0">
                <a:latin typeface="Times New Roman"/>
                <a:cs typeface="Times New Roman"/>
              </a:rPr>
              <a:t>toward  </a:t>
            </a:r>
            <a:r>
              <a:rPr sz="2700" dirty="0">
                <a:latin typeface="Times New Roman"/>
                <a:cs typeface="Times New Roman"/>
              </a:rPr>
              <a:t>the reduction of barriers to cross-border trade in  agricultural products and cross-border trade and  investment in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services</a:t>
            </a:r>
            <a:endParaRPr sz="2700">
              <a:latin typeface="Times New Roman"/>
              <a:cs typeface="Times New Roman"/>
            </a:endParaRPr>
          </a:p>
          <a:p>
            <a:pPr marL="12700" marR="140335">
              <a:lnSpc>
                <a:spcPct val="100000"/>
              </a:lnSpc>
              <a:spcBef>
                <a:spcPts val="400"/>
              </a:spcBef>
            </a:pPr>
            <a:r>
              <a:rPr sz="1800" spc="-6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700" spc="-60" dirty="0">
                <a:latin typeface="Times New Roman"/>
                <a:cs typeface="Times New Roman"/>
              </a:rPr>
              <a:t>Outside,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25" dirty="0">
                <a:latin typeface="Times New Roman"/>
                <a:cs typeface="Times New Roman"/>
              </a:rPr>
              <a:t>WTO </a:t>
            </a:r>
            <a:r>
              <a:rPr sz="2700" spc="-5" dirty="0">
                <a:latin typeface="Times New Roman"/>
                <a:cs typeface="Times New Roman"/>
              </a:rPr>
              <a:t>became </a:t>
            </a:r>
            <a:r>
              <a:rPr sz="2700" dirty="0">
                <a:latin typeface="Times New Roman"/>
                <a:cs typeface="Times New Roman"/>
              </a:rPr>
              <a:t>a </a:t>
            </a:r>
            <a:r>
              <a:rPr sz="2700" spc="-5" dirty="0">
                <a:latin typeface="Times New Roman"/>
                <a:cs typeface="Times New Roman"/>
              </a:rPr>
              <a:t>magnet </a:t>
            </a:r>
            <a:r>
              <a:rPr sz="2700" dirty="0">
                <a:latin typeface="Times New Roman"/>
                <a:cs typeface="Times New Roman"/>
              </a:rPr>
              <a:t>for various </a:t>
            </a:r>
            <a:r>
              <a:rPr sz="2700" spc="-55" dirty="0">
                <a:latin typeface="Times New Roman"/>
                <a:cs typeface="Times New Roman"/>
              </a:rPr>
              <a:t>groups  </a:t>
            </a:r>
            <a:r>
              <a:rPr sz="2700" dirty="0">
                <a:latin typeface="Times New Roman"/>
                <a:cs typeface="Times New Roman"/>
              </a:rPr>
              <a:t>protesting </a:t>
            </a:r>
            <a:r>
              <a:rPr sz="2700" spc="-5" dirty="0">
                <a:latin typeface="Times New Roman"/>
                <a:cs typeface="Times New Roman"/>
              </a:rPr>
              <a:t>free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trade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5475" y="685800"/>
            <a:ext cx="5343525" cy="466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50593"/>
            <a:ext cx="7355205" cy="316293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700" dirty="0">
                <a:latin typeface="Times New Roman"/>
                <a:cs typeface="Times New Roman"/>
              </a:rPr>
              <a:t>The current agenda of the </a:t>
            </a:r>
            <a:r>
              <a:rPr sz="2700" spc="-25" dirty="0">
                <a:latin typeface="Times New Roman"/>
                <a:cs typeface="Times New Roman"/>
              </a:rPr>
              <a:t>WTO </a:t>
            </a:r>
            <a:r>
              <a:rPr sz="2700" dirty="0">
                <a:latin typeface="Times New Roman"/>
                <a:cs typeface="Times New Roman"/>
              </a:rPr>
              <a:t>focuses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on: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spc="-13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700" spc="-130" dirty="0">
                <a:latin typeface="Times New Roman"/>
                <a:cs typeface="Times New Roman"/>
              </a:rPr>
              <a:t>the </a:t>
            </a:r>
            <a:r>
              <a:rPr sz="2700" dirty="0">
                <a:latin typeface="Times New Roman"/>
                <a:cs typeface="Times New Roman"/>
              </a:rPr>
              <a:t>rise of anti-dumping</a:t>
            </a:r>
            <a:r>
              <a:rPr sz="2700" spc="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policies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spc="-13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700" spc="-130" dirty="0">
                <a:latin typeface="Times New Roman"/>
                <a:cs typeface="Times New Roman"/>
              </a:rPr>
              <a:t>the </a:t>
            </a:r>
            <a:r>
              <a:rPr sz="2700" dirty="0">
                <a:latin typeface="Times New Roman"/>
                <a:cs typeface="Times New Roman"/>
              </a:rPr>
              <a:t>high level of protectionism in agriculture</a:t>
            </a:r>
            <a:endParaRPr sz="27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395"/>
              </a:spcBef>
            </a:pPr>
            <a:r>
              <a:rPr sz="1800" spc="-13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700" spc="-130" dirty="0">
                <a:latin typeface="Times New Roman"/>
                <a:cs typeface="Times New Roman"/>
              </a:rPr>
              <a:t>the </a:t>
            </a:r>
            <a:r>
              <a:rPr sz="2700" dirty="0">
                <a:latin typeface="Times New Roman"/>
                <a:cs typeface="Times New Roman"/>
              </a:rPr>
              <a:t>lack of strong protection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intellectual </a:t>
            </a:r>
            <a:r>
              <a:rPr sz="2700" spc="-40" dirty="0">
                <a:latin typeface="Times New Roman"/>
                <a:cs typeface="Times New Roman"/>
              </a:rPr>
              <a:t>property  </a:t>
            </a:r>
            <a:r>
              <a:rPr sz="2700" dirty="0">
                <a:latin typeface="Times New Roman"/>
                <a:cs typeface="Times New Roman"/>
              </a:rPr>
              <a:t>rights in </a:t>
            </a:r>
            <a:r>
              <a:rPr sz="2700" spc="-5" dirty="0">
                <a:latin typeface="Times New Roman"/>
                <a:cs typeface="Times New Roman"/>
              </a:rPr>
              <a:t>many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nations</a:t>
            </a:r>
            <a:endParaRPr sz="2700">
              <a:latin typeface="Times New Roman"/>
              <a:cs typeface="Times New Roman"/>
            </a:endParaRPr>
          </a:p>
          <a:p>
            <a:pPr marL="12700" marR="172085">
              <a:lnSpc>
                <a:spcPct val="100000"/>
              </a:lnSpc>
              <a:spcBef>
                <a:spcPts val="409"/>
              </a:spcBef>
            </a:pPr>
            <a:r>
              <a:rPr sz="1800" spc="-5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700" spc="-50" dirty="0">
                <a:latin typeface="Times New Roman"/>
                <a:cs typeface="Times New Roman"/>
              </a:rPr>
              <a:t>continued </a:t>
            </a:r>
            <a:r>
              <a:rPr sz="2700" dirty="0">
                <a:latin typeface="Times New Roman"/>
                <a:cs typeface="Times New Roman"/>
              </a:rPr>
              <a:t>high </a:t>
            </a:r>
            <a:r>
              <a:rPr sz="2700" spc="-10" dirty="0">
                <a:latin typeface="Times New Roman"/>
                <a:cs typeface="Times New Roman"/>
              </a:rPr>
              <a:t>tariffs </a:t>
            </a:r>
            <a:r>
              <a:rPr sz="2700" dirty="0">
                <a:latin typeface="Times New Roman"/>
                <a:cs typeface="Times New Roman"/>
              </a:rPr>
              <a:t>on nonagricultural goods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spc="-105" dirty="0">
                <a:latin typeface="Times New Roman"/>
                <a:cs typeface="Times New Roman"/>
              </a:rPr>
              <a:t>and  </a:t>
            </a:r>
            <a:r>
              <a:rPr sz="2700" dirty="0">
                <a:latin typeface="Times New Roman"/>
                <a:cs typeface="Times New Roman"/>
              </a:rPr>
              <a:t>services in </a:t>
            </a:r>
            <a:r>
              <a:rPr sz="2700" spc="-5" dirty="0">
                <a:latin typeface="Times New Roman"/>
                <a:cs typeface="Times New Roman"/>
              </a:rPr>
              <a:t>many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nations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409575"/>
            <a:ext cx="7610475" cy="933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2409"/>
            <a:ext cx="7908925" cy="3881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dirty="0">
                <a:latin typeface="Times New Roman"/>
                <a:cs typeface="Times New Roman"/>
              </a:rPr>
              <a:t>Managers need to consider how trade barriers </a:t>
            </a:r>
            <a:r>
              <a:rPr sz="2700" spc="-15" dirty="0">
                <a:latin typeface="Times New Roman"/>
                <a:cs typeface="Times New Roman"/>
              </a:rPr>
              <a:t>affect</a:t>
            </a:r>
            <a:r>
              <a:rPr sz="2700" spc="-1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  strategy of the </a:t>
            </a:r>
            <a:r>
              <a:rPr sz="2700" spc="-5" dirty="0">
                <a:latin typeface="Times New Roman"/>
                <a:cs typeface="Times New Roman"/>
              </a:rPr>
              <a:t>firm </a:t>
            </a:r>
            <a:r>
              <a:rPr sz="2700" dirty="0">
                <a:latin typeface="Times New Roman"/>
                <a:cs typeface="Times New Roman"/>
              </a:rPr>
              <a:t>and the implication of government  policy on the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firm</a:t>
            </a:r>
            <a:endParaRPr sz="2700">
              <a:latin typeface="Times New Roman"/>
              <a:cs typeface="Times New Roman"/>
            </a:endParaRPr>
          </a:p>
          <a:p>
            <a:pPr marL="268605" marR="21272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-20" dirty="0">
                <a:latin typeface="Times New Roman"/>
                <a:cs typeface="Times New Roman"/>
              </a:rPr>
              <a:t>Trade </a:t>
            </a:r>
            <a:r>
              <a:rPr sz="2700" dirty="0">
                <a:latin typeface="Times New Roman"/>
                <a:cs typeface="Times New Roman"/>
              </a:rPr>
              <a:t>barriers raise the cost of exporting products to</a:t>
            </a:r>
            <a:r>
              <a:rPr sz="2700" spc="-1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  country</a:t>
            </a:r>
            <a:endParaRPr sz="2700">
              <a:latin typeface="Times New Roman"/>
              <a:cs typeface="Times New Roman"/>
            </a:endParaRPr>
          </a:p>
          <a:p>
            <a:pPr marL="268605" marR="1162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-40" dirty="0">
                <a:latin typeface="Times New Roman"/>
                <a:cs typeface="Times New Roman"/>
              </a:rPr>
              <a:t>Voluntary </a:t>
            </a:r>
            <a:r>
              <a:rPr sz="2700" dirty="0">
                <a:latin typeface="Times New Roman"/>
                <a:cs typeface="Times New Roman"/>
              </a:rPr>
              <a:t>export restraints </a:t>
            </a:r>
            <a:r>
              <a:rPr sz="2700" spc="-5" dirty="0">
                <a:latin typeface="Times New Roman"/>
                <a:cs typeface="Times New Roman"/>
              </a:rPr>
              <a:t>may limit </a:t>
            </a:r>
            <a:r>
              <a:rPr sz="2700" dirty="0">
                <a:latin typeface="Times New Roman"/>
                <a:cs typeface="Times New Roman"/>
              </a:rPr>
              <a:t>a </a:t>
            </a:r>
            <a:r>
              <a:rPr sz="2700" spc="-290" dirty="0">
                <a:latin typeface="Times New Roman"/>
                <a:cs typeface="Times New Roman"/>
              </a:rPr>
              <a:t>firm‟s </a:t>
            </a:r>
            <a:r>
              <a:rPr sz="2700" dirty="0">
                <a:latin typeface="Times New Roman"/>
                <a:cs typeface="Times New Roman"/>
              </a:rPr>
              <a:t>ability </a:t>
            </a:r>
            <a:r>
              <a:rPr sz="2700" spc="-114" dirty="0">
                <a:latin typeface="Times New Roman"/>
                <a:cs typeface="Times New Roman"/>
              </a:rPr>
              <a:t>to  </a:t>
            </a:r>
            <a:r>
              <a:rPr sz="2700" dirty="0">
                <a:latin typeface="Times New Roman"/>
                <a:cs typeface="Times New Roman"/>
              </a:rPr>
              <a:t>serve a country </a:t>
            </a:r>
            <a:r>
              <a:rPr sz="2700" spc="-5" dirty="0">
                <a:latin typeface="Times New Roman"/>
                <a:cs typeface="Times New Roman"/>
              </a:rPr>
              <a:t>from </a:t>
            </a:r>
            <a:r>
              <a:rPr sz="2700" dirty="0">
                <a:latin typeface="Times New Roman"/>
                <a:cs typeface="Times New Roman"/>
              </a:rPr>
              <a:t>location outside that</a:t>
            </a:r>
            <a:r>
              <a:rPr sz="2700" spc="-1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country</a:t>
            </a:r>
            <a:endParaRPr sz="2700">
              <a:latin typeface="Times New Roman"/>
              <a:cs typeface="Times New Roman"/>
            </a:endParaRPr>
          </a:p>
          <a:p>
            <a:pPr marL="268605" marR="4508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-5" dirty="0">
                <a:latin typeface="Times New Roman"/>
                <a:cs typeface="Times New Roman"/>
              </a:rPr>
              <a:t>All </a:t>
            </a:r>
            <a:r>
              <a:rPr sz="2700" dirty="0">
                <a:latin typeface="Times New Roman"/>
                <a:cs typeface="Times New Roman"/>
              </a:rPr>
              <a:t>of these can raise the </a:t>
            </a:r>
            <a:r>
              <a:rPr sz="2700" spc="-285" dirty="0">
                <a:latin typeface="Times New Roman"/>
                <a:cs typeface="Times New Roman"/>
              </a:rPr>
              <a:t>firm‟s </a:t>
            </a:r>
            <a:r>
              <a:rPr sz="2700" dirty="0">
                <a:latin typeface="Times New Roman"/>
                <a:cs typeface="Times New Roman"/>
              </a:rPr>
              <a:t>costs above the level  that could be achieved in a world without trade</a:t>
            </a:r>
            <a:r>
              <a:rPr sz="2700" spc="-1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barriers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3500" y="409575"/>
            <a:ext cx="6467475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2409"/>
            <a:ext cx="7838440" cy="2958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19685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dirty="0">
                <a:latin typeface="Times New Roman"/>
                <a:cs typeface="Times New Roman"/>
              </a:rPr>
              <a:t>International </a:t>
            </a:r>
            <a:r>
              <a:rPr sz="2700" spc="-5" dirty="0">
                <a:latin typeface="Times New Roman"/>
                <a:cs typeface="Times New Roman"/>
              </a:rPr>
              <a:t>firms </a:t>
            </a:r>
            <a:r>
              <a:rPr sz="2700" dirty="0">
                <a:latin typeface="Times New Roman"/>
                <a:cs typeface="Times New Roman"/>
              </a:rPr>
              <a:t>have an incentive to lobby </a:t>
            </a:r>
            <a:r>
              <a:rPr sz="2700" spc="-5" dirty="0">
                <a:latin typeface="Times New Roman"/>
                <a:cs typeface="Times New Roman"/>
              </a:rPr>
              <a:t>for</a:t>
            </a:r>
            <a:r>
              <a:rPr sz="2700" spc="-13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free  </a:t>
            </a:r>
            <a:r>
              <a:rPr sz="2700" dirty="0">
                <a:latin typeface="Times New Roman"/>
                <a:cs typeface="Times New Roman"/>
              </a:rPr>
              <a:t>trade, and keep protectionist pressures </a:t>
            </a:r>
            <a:r>
              <a:rPr sz="2700" spc="-5" dirty="0">
                <a:latin typeface="Times New Roman"/>
                <a:cs typeface="Times New Roman"/>
              </a:rPr>
              <a:t>from </a:t>
            </a:r>
            <a:r>
              <a:rPr sz="2700" dirty="0">
                <a:latin typeface="Times New Roman"/>
                <a:cs typeface="Times New Roman"/>
              </a:rPr>
              <a:t>causing  them to have to change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strategies</a:t>
            </a:r>
            <a:endParaRPr sz="27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dirty="0">
                <a:latin typeface="Times New Roman"/>
                <a:cs typeface="Times New Roman"/>
              </a:rPr>
              <a:t>While there </a:t>
            </a:r>
            <a:r>
              <a:rPr sz="2700" spc="-5" dirty="0">
                <a:latin typeface="Times New Roman"/>
                <a:cs typeface="Times New Roman"/>
              </a:rPr>
              <a:t>may </a:t>
            </a:r>
            <a:r>
              <a:rPr sz="2700" dirty="0">
                <a:latin typeface="Times New Roman"/>
                <a:cs typeface="Times New Roman"/>
              </a:rPr>
              <a:t>be short run </a:t>
            </a:r>
            <a:r>
              <a:rPr sz="2700" spc="-5" dirty="0">
                <a:latin typeface="Times New Roman"/>
                <a:cs typeface="Times New Roman"/>
              </a:rPr>
              <a:t>benefits </a:t>
            </a:r>
            <a:r>
              <a:rPr sz="2700" dirty="0">
                <a:latin typeface="Times New Roman"/>
                <a:cs typeface="Times New Roman"/>
              </a:rPr>
              <a:t>to having  governmental protection in </a:t>
            </a:r>
            <a:r>
              <a:rPr sz="2700" spc="-5" dirty="0">
                <a:latin typeface="Times New Roman"/>
                <a:cs typeface="Times New Roman"/>
              </a:rPr>
              <a:t>some </a:t>
            </a:r>
            <a:r>
              <a:rPr sz="2700" dirty="0">
                <a:latin typeface="Times New Roman"/>
                <a:cs typeface="Times New Roman"/>
              </a:rPr>
              <a:t>situations, in the</a:t>
            </a:r>
            <a:r>
              <a:rPr sz="2700" spc="-1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long  run these can </a:t>
            </a:r>
            <a:r>
              <a:rPr sz="2700" spc="-5" dirty="0">
                <a:latin typeface="Times New Roman"/>
                <a:cs typeface="Times New Roman"/>
              </a:rPr>
              <a:t>backfire </a:t>
            </a:r>
            <a:r>
              <a:rPr sz="2700" dirty="0">
                <a:latin typeface="Times New Roman"/>
                <a:cs typeface="Times New Roman"/>
              </a:rPr>
              <a:t>and other governments can  rataliate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57450" y="676275"/>
            <a:ext cx="4219575" cy="51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5325" y="409575"/>
            <a:ext cx="7972425" cy="933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668" y="1891029"/>
            <a:ext cx="3813810" cy="40640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68605" marR="5080" indent="-256540">
              <a:lnSpc>
                <a:spcPct val="90000"/>
              </a:lnSpc>
              <a:spcBef>
                <a:spcPts val="38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400" dirty="0">
                <a:latin typeface="Times New Roman"/>
                <a:cs typeface="Times New Roman"/>
              </a:rPr>
              <a:t>Local exporters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have to  cope with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non-tax  trade barriers while other  countries try to </a:t>
            </a:r>
            <a:r>
              <a:rPr sz="2400" spc="-5" dirty="0">
                <a:latin typeface="Times New Roman"/>
                <a:cs typeface="Times New Roman"/>
              </a:rPr>
              <a:t>limit imports  </a:t>
            </a:r>
            <a:r>
              <a:rPr sz="2400" dirty="0">
                <a:latin typeface="Times New Roman"/>
                <a:cs typeface="Times New Roman"/>
              </a:rPr>
              <a:t>and protect production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global </a:t>
            </a:r>
            <a:r>
              <a:rPr sz="2400" spc="-5" dirty="0">
                <a:latin typeface="Times New Roman"/>
                <a:cs typeface="Times New Roman"/>
              </a:rPr>
              <a:t>economic </a:t>
            </a:r>
            <a:r>
              <a:rPr sz="2400" dirty="0">
                <a:latin typeface="Times New Roman"/>
                <a:cs typeface="Times New Roman"/>
              </a:rPr>
              <a:t>recession  continues.</a:t>
            </a:r>
            <a:endParaRPr sz="2400">
              <a:latin typeface="Times New Roman"/>
              <a:cs typeface="Times New Roman"/>
            </a:endParaRPr>
          </a:p>
          <a:p>
            <a:pPr marL="268605" marR="127635" indent="-256540">
              <a:lnSpc>
                <a:spcPct val="9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400" spc="-25" dirty="0">
                <a:latin typeface="Times New Roman"/>
                <a:cs typeface="Times New Roman"/>
              </a:rPr>
              <a:t>Vietnam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face increased  </a:t>
            </a:r>
            <a:r>
              <a:rPr sz="2400" spc="-5" dirty="0">
                <a:latin typeface="Times New Roman"/>
                <a:cs typeface="Times New Roman"/>
              </a:rPr>
              <a:t>competition </a:t>
            </a:r>
            <a:r>
              <a:rPr sz="2400" dirty="0">
                <a:latin typeface="Times New Roman"/>
                <a:cs typeface="Times New Roman"/>
              </a:rPr>
              <a:t>from other  exporters who have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cheaper  labor costs and </a:t>
            </a:r>
            <a:r>
              <a:rPr sz="2400" spc="-5" dirty="0">
                <a:latin typeface="Times New Roman"/>
                <a:cs typeface="Times New Roman"/>
              </a:rPr>
              <a:t>higher  </a:t>
            </a:r>
            <a:r>
              <a:rPr sz="2400" dirty="0">
                <a:latin typeface="Times New Roman"/>
                <a:cs typeface="Times New Roman"/>
              </a:rPr>
              <a:t>productivity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1981200"/>
            <a:ext cx="4343400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2409"/>
            <a:ext cx="7964170" cy="369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67307"/>
              <a:buFont typeface="Arial"/>
              <a:buChar char=""/>
              <a:tabLst>
                <a:tab pos="269240" algn="l"/>
              </a:tabLst>
            </a:pP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Free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trade </a:t>
            </a:r>
            <a:r>
              <a:rPr sz="2600" spc="-5" dirty="0">
                <a:latin typeface="Times New Roman"/>
                <a:cs typeface="Times New Roman"/>
              </a:rPr>
              <a:t>refers to </a:t>
            </a:r>
            <a:r>
              <a:rPr sz="2600" dirty="0">
                <a:latin typeface="Times New Roman"/>
                <a:cs typeface="Times New Roman"/>
              </a:rPr>
              <a:t>a situations </a:t>
            </a:r>
            <a:r>
              <a:rPr sz="2600" spc="-5" dirty="0">
                <a:latin typeface="Times New Roman"/>
                <a:cs typeface="Times New Roman"/>
              </a:rPr>
              <a:t>where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government </a:t>
            </a:r>
            <a:r>
              <a:rPr sz="2600" spc="-70" dirty="0">
                <a:latin typeface="Times New Roman"/>
                <a:cs typeface="Times New Roman"/>
              </a:rPr>
              <a:t>does  </a:t>
            </a:r>
            <a:r>
              <a:rPr sz="2600" spc="5" dirty="0">
                <a:latin typeface="Times New Roman"/>
                <a:cs typeface="Times New Roman"/>
              </a:rPr>
              <a:t>not </a:t>
            </a:r>
            <a:r>
              <a:rPr sz="2600" spc="-5" dirty="0">
                <a:latin typeface="Times New Roman"/>
                <a:cs typeface="Times New Roman"/>
              </a:rPr>
              <a:t>attempt to restrict </a:t>
            </a:r>
            <a:r>
              <a:rPr sz="2600" dirty="0">
                <a:latin typeface="Times New Roman"/>
                <a:cs typeface="Times New Roman"/>
              </a:rPr>
              <a:t>what </a:t>
            </a:r>
            <a:r>
              <a:rPr sz="2600" spc="-5" dirty="0">
                <a:latin typeface="Times New Roman"/>
                <a:cs typeface="Times New Roman"/>
              </a:rPr>
              <a:t>its citizens can buy from  </a:t>
            </a:r>
            <a:r>
              <a:rPr sz="2600" dirty="0">
                <a:latin typeface="Times New Roman"/>
                <a:cs typeface="Times New Roman"/>
              </a:rPr>
              <a:t>another country or what they </a:t>
            </a:r>
            <a:r>
              <a:rPr sz="2600" spc="-5" dirty="0">
                <a:latin typeface="Times New Roman"/>
                <a:cs typeface="Times New Roman"/>
              </a:rPr>
              <a:t>can sell to </a:t>
            </a:r>
            <a:r>
              <a:rPr sz="2600" dirty="0">
                <a:latin typeface="Times New Roman"/>
                <a:cs typeface="Times New Roman"/>
              </a:rPr>
              <a:t>another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country</a:t>
            </a:r>
            <a:endParaRPr sz="2600">
              <a:latin typeface="Times New Roman"/>
              <a:cs typeface="Times New Roman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7307"/>
              <a:buFont typeface="Arial"/>
              <a:buChar char=""/>
              <a:tabLst>
                <a:tab pos="269240" algn="l"/>
              </a:tabLst>
            </a:pPr>
            <a:r>
              <a:rPr sz="2600" spc="-20" dirty="0">
                <a:solidFill>
                  <a:srgbClr val="FF0000"/>
                </a:solidFill>
                <a:latin typeface="Times New Roman"/>
                <a:cs typeface="Times New Roman"/>
              </a:rPr>
              <a:t>Trade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policy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collection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rules </a:t>
            </a: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spc="-5" dirty="0">
                <a:latin typeface="Times New Roman"/>
                <a:cs typeface="Times New Roman"/>
              </a:rPr>
              <a:t>regulation </a:t>
            </a:r>
            <a:r>
              <a:rPr sz="2600" spc="-60" dirty="0">
                <a:latin typeface="Times New Roman"/>
                <a:cs typeface="Times New Roman"/>
              </a:rPr>
              <a:t>which  </a:t>
            </a:r>
            <a:r>
              <a:rPr sz="2600" spc="-5" dirty="0">
                <a:latin typeface="Times New Roman"/>
                <a:cs typeface="Times New Roman"/>
              </a:rPr>
              <a:t>pertain to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trade</a:t>
            </a:r>
            <a:endParaRPr sz="2600">
              <a:latin typeface="Times New Roman"/>
              <a:cs typeface="Times New Roman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7307"/>
              <a:buFont typeface="Arial"/>
              <a:buChar char=""/>
              <a:tabLst>
                <a:tab pos="351155" algn="l"/>
              </a:tabLst>
            </a:pPr>
            <a:r>
              <a:rPr dirty="0"/>
              <a:t>	</a:t>
            </a:r>
            <a:r>
              <a:rPr sz="2600" dirty="0">
                <a:latin typeface="Times New Roman"/>
                <a:cs typeface="Times New Roman"/>
              </a:rPr>
              <a:t>Purpose of trade policy: to help a </a:t>
            </a:r>
            <a:r>
              <a:rPr sz="2600" spc="-5" dirty="0">
                <a:latin typeface="Times New Roman"/>
                <a:cs typeface="Times New Roman"/>
              </a:rPr>
              <a:t>nation's </a:t>
            </a:r>
            <a:r>
              <a:rPr sz="2600" spc="-30" dirty="0">
                <a:latin typeface="Times New Roman"/>
                <a:cs typeface="Times New Roman"/>
              </a:rPr>
              <a:t>international  </a:t>
            </a:r>
            <a:r>
              <a:rPr sz="2600" spc="-5" dirty="0">
                <a:latin typeface="Times New Roman"/>
                <a:cs typeface="Times New Roman"/>
              </a:rPr>
              <a:t>trade run more </a:t>
            </a:r>
            <a:r>
              <a:rPr sz="2600" spc="-20" dirty="0">
                <a:latin typeface="Times New Roman"/>
                <a:cs typeface="Times New Roman"/>
              </a:rPr>
              <a:t>smoothly, </a:t>
            </a:r>
            <a:r>
              <a:rPr sz="2600" spc="-5" dirty="0">
                <a:latin typeface="Times New Roman"/>
                <a:cs typeface="Times New Roman"/>
              </a:rPr>
              <a:t>by setting clear standards and  goals </a:t>
            </a:r>
            <a:r>
              <a:rPr sz="2600" dirty="0">
                <a:latin typeface="Times New Roman"/>
                <a:cs typeface="Times New Roman"/>
              </a:rPr>
              <a:t>which </a:t>
            </a:r>
            <a:r>
              <a:rPr sz="2600" spc="-5" dirty="0">
                <a:latin typeface="Times New Roman"/>
                <a:cs typeface="Times New Roman"/>
              </a:rPr>
              <a:t>can be </a:t>
            </a:r>
            <a:r>
              <a:rPr sz="2600" dirty="0">
                <a:latin typeface="Times New Roman"/>
                <a:cs typeface="Times New Roman"/>
              </a:rPr>
              <a:t>understood </a:t>
            </a:r>
            <a:r>
              <a:rPr sz="2600" spc="-5" dirty="0">
                <a:latin typeface="Times New Roman"/>
                <a:cs typeface="Times New Roman"/>
              </a:rPr>
              <a:t>by potential </a:t>
            </a:r>
            <a:r>
              <a:rPr sz="2600" dirty="0">
                <a:latin typeface="Times New Roman"/>
                <a:cs typeface="Times New Roman"/>
              </a:rPr>
              <a:t>trading  partners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05125" y="438150"/>
            <a:ext cx="3314700" cy="409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4525" y="310832"/>
            <a:ext cx="5295900" cy="508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978153"/>
            <a:ext cx="7954645" cy="692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68605" marR="5080" indent="-256540">
              <a:lnSpc>
                <a:spcPts val="2480"/>
              </a:lnSpc>
              <a:spcBef>
                <a:spcPts val="420"/>
              </a:spcBef>
              <a:tabLst>
                <a:tab pos="268605" algn="l"/>
              </a:tabLst>
            </a:pPr>
            <a:r>
              <a:rPr sz="1550" spc="-4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300" dirty="0"/>
              <a:t>The </a:t>
            </a:r>
            <a:r>
              <a:rPr sz="2300" spc="-5" dirty="0"/>
              <a:t>demand </a:t>
            </a:r>
            <a:r>
              <a:rPr sz="2300" dirty="0"/>
              <a:t>for seafood in </a:t>
            </a:r>
            <a:r>
              <a:rPr sz="2300" spc="-10" dirty="0"/>
              <a:t>major </a:t>
            </a:r>
            <a:r>
              <a:rPr sz="2300" spc="-5" dirty="0"/>
              <a:t>markets like the </a:t>
            </a:r>
            <a:r>
              <a:rPr sz="2300" dirty="0"/>
              <a:t>EU, the US  and Japan has </a:t>
            </a:r>
            <a:r>
              <a:rPr sz="2300" spc="-5" dirty="0"/>
              <a:t>recently </a:t>
            </a:r>
            <a:r>
              <a:rPr sz="2300" dirty="0"/>
              <a:t>increased =&gt; trade barriers from</a:t>
            </a:r>
            <a:r>
              <a:rPr sz="2300" spc="-15" dirty="0"/>
              <a:t> </a:t>
            </a:r>
            <a:r>
              <a:rPr sz="2300" spc="-5" dirty="0"/>
              <a:t>importers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2057400"/>
            <a:ext cx="3886200" cy="426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6800" y="2057400"/>
            <a:ext cx="3676650" cy="426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3475" y="676275"/>
            <a:ext cx="6848475" cy="51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668" y="1430782"/>
            <a:ext cx="7919720" cy="450088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68605" marR="382270" indent="-256540">
              <a:lnSpc>
                <a:spcPct val="80100"/>
              </a:lnSpc>
              <a:spcBef>
                <a:spcPts val="67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400" spc="-185" dirty="0">
                <a:latin typeface="Times New Roman"/>
                <a:cs typeface="Times New Roman"/>
              </a:rPr>
              <a:t>Vietnam‟s </a:t>
            </a:r>
            <a:r>
              <a:rPr sz="2400" i="1" spc="-5" dirty="0">
                <a:latin typeface="Times New Roman"/>
                <a:cs typeface="Times New Roman"/>
              </a:rPr>
              <a:t>tra </a:t>
            </a:r>
            <a:r>
              <a:rPr sz="2400" spc="-5" dirty="0">
                <a:latin typeface="Times New Roman"/>
                <a:cs typeface="Times New Roman"/>
              </a:rPr>
              <a:t>fish </a:t>
            </a:r>
            <a:r>
              <a:rPr sz="2400" dirty="0">
                <a:latin typeface="Times New Roman"/>
                <a:cs typeface="Times New Roman"/>
              </a:rPr>
              <a:t>exporters have been accused of failing </a:t>
            </a:r>
            <a:r>
              <a:rPr sz="2400" spc="-120" dirty="0">
                <a:latin typeface="Times New Roman"/>
                <a:cs typeface="Times New Roman"/>
              </a:rPr>
              <a:t>to  </a:t>
            </a:r>
            <a:r>
              <a:rPr sz="2400" spc="-5" dirty="0">
                <a:latin typeface="Times New Roman"/>
                <a:cs typeface="Times New Roman"/>
              </a:rPr>
              <a:t>meet </a:t>
            </a:r>
            <a:r>
              <a:rPr sz="2400" dirty="0">
                <a:latin typeface="Times New Roman"/>
                <a:cs typeface="Times New Roman"/>
              </a:rPr>
              <a:t>food hygiene and </a:t>
            </a:r>
            <a:r>
              <a:rPr sz="2400" spc="-5" dirty="0">
                <a:latin typeface="Times New Roman"/>
                <a:cs typeface="Times New Roman"/>
              </a:rPr>
              <a:t>safety </a:t>
            </a:r>
            <a:r>
              <a:rPr sz="2400" dirty="0">
                <a:latin typeface="Times New Roman"/>
                <a:cs typeface="Times New Roman"/>
              </a:rPr>
              <a:t>standards, polluting the  </a:t>
            </a:r>
            <a:r>
              <a:rPr sz="2400" spc="-5" dirty="0">
                <a:latin typeface="Times New Roman"/>
                <a:cs typeface="Times New Roman"/>
              </a:rPr>
              <a:t>environment, </a:t>
            </a:r>
            <a:r>
              <a:rPr sz="2400" dirty="0">
                <a:latin typeface="Times New Roman"/>
                <a:cs typeface="Times New Roman"/>
              </a:rPr>
              <a:t>and selling their products too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cheaply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Arial"/>
              <a:buChar char=""/>
            </a:pPr>
            <a:endParaRPr sz="2700">
              <a:latin typeface="Times New Roman"/>
              <a:cs typeface="Times New Roman"/>
            </a:endParaRPr>
          </a:p>
          <a:p>
            <a:pPr marL="268605" marR="58419" indent="-256540">
              <a:lnSpc>
                <a:spcPct val="80000"/>
              </a:lnSpc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facing </a:t>
            </a:r>
            <a:r>
              <a:rPr sz="2400" dirty="0">
                <a:latin typeface="Times New Roman"/>
                <a:cs typeface="Times New Roman"/>
              </a:rPr>
              <a:t>the risk of an anti-dumping duty tax of 35 percent  in Brazil. Brazil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applied stricter </a:t>
            </a:r>
            <a:r>
              <a:rPr sz="2400" spc="-5" dirty="0">
                <a:latin typeface="Times New Roman"/>
                <a:cs typeface="Times New Roman"/>
              </a:rPr>
              <a:t>import </a:t>
            </a:r>
            <a:r>
              <a:rPr sz="2400" dirty="0">
                <a:latin typeface="Times New Roman"/>
                <a:cs typeface="Times New Roman"/>
              </a:rPr>
              <a:t>procedures to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limit  imports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fish from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Vietnam.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Arial"/>
              <a:buChar char=""/>
            </a:pPr>
            <a:endParaRPr sz="2650">
              <a:latin typeface="Times New Roman"/>
              <a:cs typeface="Times New Roman"/>
            </a:endParaRPr>
          </a:p>
          <a:p>
            <a:pPr marL="268605" marR="5080" indent="-256540">
              <a:lnSpc>
                <a:spcPts val="2300"/>
              </a:lnSpc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400" dirty="0">
                <a:latin typeface="Times New Roman"/>
                <a:cs typeface="Times New Roman"/>
              </a:rPr>
              <a:t>Other </a:t>
            </a:r>
            <a:r>
              <a:rPr sz="2400" spc="-5" dirty="0">
                <a:latin typeface="Times New Roman"/>
                <a:cs typeface="Times New Roman"/>
              </a:rPr>
              <a:t>markets </a:t>
            </a:r>
            <a:r>
              <a:rPr sz="2400" dirty="0">
                <a:latin typeface="Times New Roman"/>
                <a:cs typeface="Times New Roman"/>
              </a:rPr>
              <a:t>are strengthening </a:t>
            </a:r>
            <a:r>
              <a:rPr sz="2400" spc="-5" dirty="0">
                <a:latin typeface="Times New Roman"/>
                <a:cs typeface="Times New Roman"/>
              </a:rPr>
              <a:t>monitoring </a:t>
            </a:r>
            <a:r>
              <a:rPr sz="2400" dirty="0">
                <a:latin typeface="Times New Roman"/>
                <a:cs typeface="Times New Roman"/>
              </a:rPr>
              <a:t>antibiotic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residues  in </a:t>
            </a:r>
            <a:r>
              <a:rPr sz="2400" spc="-5" dirty="0">
                <a:latin typeface="Times New Roman"/>
                <a:cs typeface="Times New Roman"/>
              </a:rPr>
              <a:t>imported </a:t>
            </a:r>
            <a:r>
              <a:rPr sz="2400" dirty="0">
                <a:latin typeface="Times New Roman"/>
                <a:cs typeface="Times New Roman"/>
              </a:rPr>
              <a:t>seafood. Japan began to check 100 percent of  </a:t>
            </a:r>
            <a:r>
              <a:rPr sz="2400" spc="-5" dirty="0">
                <a:latin typeface="Times New Roman"/>
                <a:cs typeface="Times New Roman"/>
              </a:rPr>
              <a:t>shrimp imported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25" dirty="0">
                <a:latin typeface="Times New Roman"/>
                <a:cs typeface="Times New Roman"/>
              </a:rPr>
              <a:t>Vietnam </a:t>
            </a:r>
            <a:r>
              <a:rPr sz="2400" dirty="0">
                <a:latin typeface="Times New Roman"/>
                <a:cs typeface="Times New Roman"/>
              </a:rPr>
              <a:t>on June 9,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2012.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CA1BE"/>
              </a:buClr>
              <a:buFont typeface="Arial"/>
              <a:buChar char=""/>
            </a:pPr>
            <a:endParaRPr sz="2200">
              <a:latin typeface="Times New Roman"/>
              <a:cs typeface="Times New Roman"/>
            </a:endParaRPr>
          </a:p>
          <a:p>
            <a:pPr marL="268605" indent="-256540">
              <a:lnSpc>
                <a:spcPts val="2590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400" spc="-25" dirty="0">
                <a:latin typeface="Times New Roman"/>
                <a:cs typeface="Times New Roman"/>
              </a:rPr>
              <a:t>Vietnam </a:t>
            </a:r>
            <a:r>
              <a:rPr sz="2400" dirty="0">
                <a:latin typeface="Times New Roman"/>
                <a:cs typeface="Times New Roman"/>
              </a:rPr>
              <a:t>should strictly control the use of antibiotics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268605">
              <a:lnSpc>
                <a:spcPts val="2590"/>
              </a:lnSpc>
            </a:pPr>
            <a:r>
              <a:rPr sz="2400" spc="-5" dirty="0">
                <a:latin typeface="Times New Roman"/>
                <a:cs typeface="Times New Roman"/>
              </a:rPr>
              <a:t>seafood </a:t>
            </a:r>
            <a:r>
              <a:rPr sz="2400" dirty="0">
                <a:latin typeface="Times New Roman"/>
                <a:cs typeface="Times New Roman"/>
              </a:rPr>
              <a:t>production and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3700" y="476250"/>
            <a:ext cx="3114675" cy="51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668" y="1281429"/>
            <a:ext cx="8145780" cy="507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400" dirty="0">
                <a:latin typeface="Times New Roman"/>
                <a:cs typeface="Times New Roman"/>
              </a:rPr>
              <a:t>Seafood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not the sole item threatened by trade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barriers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Arial"/>
              <a:buChar char=""/>
            </a:pPr>
            <a:endParaRPr sz="2700">
              <a:latin typeface="Times New Roman"/>
              <a:cs typeface="Times New Roman"/>
            </a:endParaRPr>
          </a:p>
          <a:p>
            <a:pPr marL="268605" indent="-256540">
              <a:lnSpc>
                <a:spcPts val="2735"/>
              </a:lnSpc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400" dirty="0">
                <a:latin typeface="Times New Roman"/>
                <a:cs typeface="Times New Roman"/>
              </a:rPr>
              <a:t>US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consider applying </a:t>
            </a:r>
            <a:r>
              <a:rPr sz="2400" spc="-5" dirty="0">
                <a:latin typeface="Times New Roman"/>
                <a:cs typeface="Times New Roman"/>
              </a:rPr>
              <a:t>anti-dumping </a:t>
            </a:r>
            <a:r>
              <a:rPr sz="2400" dirty="0">
                <a:latin typeface="Times New Roman"/>
                <a:cs typeface="Times New Roman"/>
              </a:rPr>
              <a:t>duties on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Vietnamese</a:t>
            </a:r>
            <a:endParaRPr sz="2400">
              <a:latin typeface="Times New Roman"/>
              <a:cs typeface="Times New Roman"/>
            </a:endParaRPr>
          </a:p>
          <a:p>
            <a:pPr marL="268605">
              <a:lnSpc>
                <a:spcPts val="2735"/>
              </a:lnSpc>
            </a:pPr>
            <a:r>
              <a:rPr sz="2400" spc="-5" dirty="0">
                <a:latin typeface="Times New Roman"/>
                <a:cs typeface="Times New Roman"/>
              </a:rPr>
              <a:t>wood </a:t>
            </a:r>
            <a:r>
              <a:rPr sz="2400" dirty="0">
                <a:latin typeface="Times New Roman"/>
                <a:cs typeface="Times New Roman"/>
              </a:rPr>
              <a:t>interiors </a:t>
            </a:r>
            <a:r>
              <a:rPr sz="2400" spc="-5" dirty="0">
                <a:latin typeface="Times New Roman"/>
                <a:cs typeface="Times New Roman"/>
              </a:rPr>
              <a:t>used for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bedrooms.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L="268605" marR="158750" indent="-256540">
              <a:lnSpc>
                <a:spcPts val="2590"/>
              </a:lnSpc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400" spc="-25" dirty="0">
                <a:latin typeface="Times New Roman"/>
                <a:cs typeface="Times New Roman"/>
              </a:rPr>
              <a:t>Vietnam </a:t>
            </a:r>
            <a:r>
              <a:rPr sz="2400" dirty="0">
                <a:latin typeface="Times New Roman"/>
                <a:cs typeface="Times New Roman"/>
              </a:rPr>
              <a:t>now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second </a:t>
            </a:r>
            <a:r>
              <a:rPr sz="2400" spc="-10" dirty="0">
                <a:latin typeface="Times New Roman"/>
                <a:cs typeface="Times New Roman"/>
              </a:rPr>
              <a:t>largest </a:t>
            </a:r>
            <a:r>
              <a:rPr sz="2400" dirty="0">
                <a:latin typeface="Times New Roman"/>
                <a:cs typeface="Times New Roman"/>
              </a:rPr>
              <a:t>exporter of such </a:t>
            </a:r>
            <a:r>
              <a:rPr sz="2400" spc="-5" dirty="0">
                <a:latin typeface="Times New Roman"/>
                <a:cs typeface="Times New Roman"/>
              </a:rPr>
              <a:t>items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US, </a:t>
            </a: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China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CA1BE"/>
              </a:buClr>
              <a:buFont typeface="Arial"/>
              <a:buChar char=""/>
            </a:pPr>
            <a:endParaRPr sz="2950">
              <a:latin typeface="Times New Roman"/>
              <a:cs typeface="Times New Roman"/>
            </a:endParaRPr>
          </a:p>
          <a:p>
            <a:pPr marL="268605" marR="868044" indent="-256540">
              <a:lnSpc>
                <a:spcPts val="2590"/>
              </a:lnSpc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400" dirty="0">
                <a:latin typeface="Times New Roman"/>
                <a:cs typeface="Times New Roman"/>
              </a:rPr>
              <a:t>Barriers have been thrown up against </a:t>
            </a:r>
            <a:r>
              <a:rPr sz="2400" spc="-185" dirty="0">
                <a:latin typeface="Times New Roman"/>
                <a:cs typeface="Times New Roman"/>
              </a:rPr>
              <a:t>Vietnam‟s </a:t>
            </a:r>
            <a:r>
              <a:rPr sz="2400" spc="-35" dirty="0">
                <a:latin typeface="Times New Roman"/>
                <a:cs typeface="Times New Roman"/>
              </a:rPr>
              <a:t>footwear  </a:t>
            </a:r>
            <a:r>
              <a:rPr sz="2400" dirty="0">
                <a:latin typeface="Times New Roman"/>
                <a:cs typeface="Times New Roman"/>
              </a:rPr>
              <a:t>exports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CA1BE"/>
              </a:buClr>
              <a:buFont typeface="Arial"/>
              <a:buChar char=""/>
            </a:pPr>
            <a:endParaRPr sz="2950">
              <a:latin typeface="Times New Roman"/>
              <a:cs typeface="Times New Roman"/>
            </a:endParaRPr>
          </a:p>
          <a:p>
            <a:pPr marL="268605" marR="5080" indent="-256540">
              <a:lnSpc>
                <a:spcPts val="2590"/>
              </a:lnSpc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400" dirty="0">
                <a:latin typeface="Times New Roman"/>
                <a:cs typeface="Times New Roman"/>
              </a:rPr>
              <a:t>According to the </a:t>
            </a:r>
            <a:r>
              <a:rPr sz="2400" spc="-20" dirty="0">
                <a:latin typeface="Times New Roman"/>
                <a:cs typeface="Times New Roman"/>
              </a:rPr>
              <a:t>Trade </a:t>
            </a:r>
            <a:r>
              <a:rPr sz="2400" spc="-5" dirty="0">
                <a:latin typeface="Times New Roman"/>
                <a:cs typeface="Times New Roman"/>
              </a:rPr>
              <a:t>Remedies Council, </a:t>
            </a:r>
            <a:r>
              <a:rPr sz="2400" spc="-25" dirty="0">
                <a:latin typeface="Times New Roman"/>
                <a:cs typeface="Times New Roman"/>
              </a:rPr>
              <a:t>Vietnam </a:t>
            </a:r>
            <a:r>
              <a:rPr sz="2400" spc="-5" dirty="0">
                <a:latin typeface="Times New Roman"/>
                <a:cs typeface="Times New Roman"/>
              </a:rPr>
              <a:t>faced </a:t>
            </a:r>
            <a:r>
              <a:rPr sz="2400" dirty="0">
                <a:latin typeface="Times New Roman"/>
                <a:cs typeface="Times New Roman"/>
              </a:rPr>
              <a:t>36  </a:t>
            </a:r>
            <a:r>
              <a:rPr sz="2400" spc="-5" dirty="0">
                <a:latin typeface="Times New Roman"/>
                <a:cs typeface="Times New Roman"/>
              </a:rPr>
              <a:t>anti-dumping </a:t>
            </a:r>
            <a:r>
              <a:rPr sz="2400" dirty="0">
                <a:latin typeface="Times New Roman"/>
                <a:cs typeface="Times New Roman"/>
              </a:rPr>
              <a:t>lawsuits, </a:t>
            </a:r>
            <a:r>
              <a:rPr sz="2400" spc="-5" dirty="0">
                <a:latin typeface="Times New Roman"/>
                <a:cs typeface="Times New Roman"/>
              </a:rPr>
              <a:t>mainly </a:t>
            </a:r>
            <a:r>
              <a:rPr sz="2400" dirty="0">
                <a:latin typeface="Times New Roman"/>
                <a:cs typeface="Times New Roman"/>
              </a:rPr>
              <a:t>relating to </a:t>
            </a:r>
            <a:r>
              <a:rPr sz="2400" spc="-15" dirty="0">
                <a:latin typeface="Times New Roman"/>
                <a:cs typeface="Times New Roman"/>
              </a:rPr>
              <a:t>footwear, </a:t>
            </a:r>
            <a:r>
              <a:rPr sz="2400" dirty="0">
                <a:latin typeface="Times New Roman"/>
                <a:cs typeface="Times New Roman"/>
              </a:rPr>
              <a:t>seafood,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 industrial products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(1994-2010)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5125" y="1397635"/>
            <a:ext cx="2616200" cy="156972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600" spc="-35" dirty="0">
                <a:latin typeface="Times New Roman"/>
                <a:cs typeface="Times New Roman"/>
              </a:rPr>
              <a:t>Tariffs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79401" y="1387207"/>
            <a:ext cx="2681605" cy="1636395"/>
            <a:chOff x="4479401" y="1387207"/>
            <a:chExt cx="2681605" cy="1636395"/>
          </a:xfrm>
        </p:grpSpPr>
        <p:sp>
          <p:nvSpPr>
            <p:cNvPr id="4" name="object 4"/>
            <p:cNvSpPr/>
            <p:nvPr/>
          </p:nvSpPr>
          <p:spPr>
            <a:xfrm>
              <a:off x="4479401" y="1387207"/>
              <a:ext cx="2681510" cy="16360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54524" y="1859280"/>
              <a:ext cx="1812035" cy="5593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2310" y="1397635"/>
              <a:ext cx="2615691" cy="15693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12309" y="1397635"/>
            <a:ext cx="2616200" cy="156972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750"/>
          </a:p>
          <a:p>
            <a:pPr marL="674370">
              <a:lnSpc>
                <a:spcPct val="100000"/>
              </a:lnSpc>
            </a:pPr>
            <a:r>
              <a:rPr sz="2600" dirty="0"/>
              <a:t>Subsidies</a:t>
            </a:r>
            <a:endParaRPr sz="2600"/>
          </a:p>
        </p:txBody>
      </p:sp>
      <p:grpSp>
        <p:nvGrpSpPr>
          <p:cNvPr id="8" name="object 8"/>
          <p:cNvGrpSpPr/>
          <p:nvPr/>
        </p:nvGrpSpPr>
        <p:grpSpPr>
          <a:xfrm>
            <a:off x="1508760" y="3219047"/>
            <a:ext cx="2948940" cy="1635125"/>
            <a:chOff x="1508760" y="3219047"/>
            <a:chExt cx="2948940" cy="1635125"/>
          </a:xfrm>
        </p:grpSpPr>
        <p:sp>
          <p:nvSpPr>
            <p:cNvPr id="9" name="object 9"/>
            <p:cNvSpPr/>
            <p:nvPr/>
          </p:nvSpPr>
          <p:spPr>
            <a:xfrm>
              <a:off x="1602088" y="3219047"/>
              <a:ext cx="2681510" cy="16345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08760" y="3348228"/>
              <a:ext cx="2948940" cy="12435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5125" y="3228594"/>
              <a:ext cx="2615692" cy="15693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35125" y="3228594"/>
            <a:ext cx="2616200" cy="1569720"/>
          </a:xfrm>
          <a:prstGeom prst="rect">
            <a:avLst/>
          </a:prstGeom>
        </p:spPr>
        <p:txBody>
          <a:bodyPr vert="horz" wrap="square" lIns="0" tIns="266065" rIns="0" bIns="0" rtlCol="0">
            <a:spAutoFit/>
          </a:bodyPr>
          <a:lstStyle/>
          <a:p>
            <a:pPr marL="105410" marR="100330" algn="ctr">
              <a:lnSpc>
                <a:spcPct val="86400"/>
              </a:lnSpc>
              <a:spcBef>
                <a:spcPts val="2095"/>
              </a:spcBef>
            </a:pPr>
            <a:r>
              <a:rPr sz="2600" dirty="0">
                <a:latin typeface="Times New Roman"/>
                <a:cs typeface="Times New Roman"/>
              </a:rPr>
              <a:t>Import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quotas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  voluntary export  </a:t>
            </a:r>
            <a:r>
              <a:rPr sz="2600" spc="-5" dirty="0">
                <a:latin typeface="Times New Roman"/>
                <a:cs typeface="Times New Roman"/>
              </a:rPr>
              <a:t>restraints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79401" y="3219047"/>
            <a:ext cx="2681605" cy="1635125"/>
            <a:chOff x="4479401" y="3219047"/>
            <a:chExt cx="2681605" cy="1635125"/>
          </a:xfrm>
        </p:grpSpPr>
        <p:sp>
          <p:nvSpPr>
            <p:cNvPr id="14" name="object 14"/>
            <p:cNvSpPr/>
            <p:nvPr/>
          </p:nvSpPr>
          <p:spPr>
            <a:xfrm>
              <a:off x="4479401" y="3219047"/>
              <a:ext cx="2681510" cy="16345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4776" y="3518916"/>
              <a:ext cx="2351531" cy="9022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2310" y="3228594"/>
              <a:ext cx="2615691" cy="156933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12309" y="3228594"/>
            <a:ext cx="2616200" cy="156972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445770" marR="398145" indent="-41275">
              <a:lnSpc>
                <a:spcPts val="2700"/>
              </a:lnSpc>
            </a:pPr>
            <a:r>
              <a:rPr sz="2600" dirty="0">
                <a:latin typeface="Times New Roman"/>
                <a:cs typeface="Times New Roman"/>
              </a:rPr>
              <a:t>Local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content  requirements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92580" y="5039867"/>
            <a:ext cx="2700655" cy="1655445"/>
            <a:chOff x="1592580" y="5039867"/>
            <a:chExt cx="2700655" cy="1655445"/>
          </a:xfrm>
        </p:grpSpPr>
        <p:sp>
          <p:nvSpPr>
            <p:cNvPr id="19" name="object 19"/>
            <p:cNvSpPr/>
            <p:nvPr/>
          </p:nvSpPr>
          <p:spPr>
            <a:xfrm>
              <a:off x="1592580" y="5039867"/>
              <a:ext cx="2700527" cy="16550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20596" y="5350763"/>
              <a:ext cx="2526792" cy="90220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35125" y="5059514"/>
              <a:ext cx="2615692" cy="15693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35125" y="5059514"/>
            <a:ext cx="2616200" cy="15697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794385" marR="309245" indent="-477520">
              <a:lnSpc>
                <a:spcPts val="2700"/>
              </a:lnSpc>
            </a:pP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d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inis</a:t>
            </a:r>
            <a:r>
              <a:rPr sz="2600" spc="-1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ra</a:t>
            </a:r>
            <a:r>
              <a:rPr sz="2600" spc="-1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ive  policies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469891" y="5039867"/>
            <a:ext cx="2700655" cy="1655445"/>
            <a:chOff x="4469891" y="5039867"/>
            <a:chExt cx="2700655" cy="1655445"/>
          </a:xfrm>
        </p:grpSpPr>
        <p:sp>
          <p:nvSpPr>
            <p:cNvPr id="24" name="object 24"/>
            <p:cNvSpPr/>
            <p:nvPr/>
          </p:nvSpPr>
          <p:spPr>
            <a:xfrm>
              <a:off x="4469891" y="5039867"/>
              <a:ext cx="2700527" cy="16550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04587" y="5350763"/>
              <a:ext cx="2307336" cy="90220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12309" y="5059514"/>
              <a:ext cx="2615691" cy="15693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12309" y="5059514"/>
            <a:ext cx="2616200" cy="15697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794385" marR="418465" indent="-370840">
              <a:lnSpc>
                <a:spcPts val="2700"/>
              </a:lnSpc>
            </a:pP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d</a:t>
            </a:r>
            <a:r>
              <a:rPr sz="2600" spc="10" dirty="0">
                <a:latin typeface="Times New Roman"/>
                <a:cs typeface="Times New Roman"/>
              </a:rPr>
              <a:t>u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pi</a:t>
            </a:r>
            <a:r>
              <a:rPr sz="2600" spc="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g  policies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748029"/>
            <a:ext cx="8093075" cy="5634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716654">
              <a:lnSpc>
                <a:spcPts val="2990"/>
              </a:lnSpc>
              <a:spcBef>
                <a:spcPts val="105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 </a:t>
            </a:r>
            <a:r>
              <a:rPr sz="2400" b="1" dirty="0">
                <a:latin typeface="Times New Roman"/>
                <a:cs typeface="Times New Roman"/>
              </a:rPr>
              <a:t>tariff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tax levied on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imports  </a:t>
            </a:r>
            <a:r>
              <a:rPr sz="2400" dirty="0">
                <a:latin typeface="Times New Roman"/>
                <a:cs typeface="Times New Roman"/>
              </a:rPr>
              <a:t>There are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basic </a:t>
            </a:r>
            <a:r>
              <a:rPr sz="2400" spc="-5" dirty="0">
                <a:latin typeface="Times New Roman"/>
                <a:cs typeface="Times New Roman"/>
              </a:rPr>
              <a:t>ways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endParaRPr sz="24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tariffs may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levied: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ts val="2735"/>
              </a:lnSpc>
              <a:spcBef>
                <a:spcPts val="110"/>
              </a:spcBef>
              <a:buClr>
                <a:srgbClr val="2CA1BE"/>
              </a:buClr>
              <a:buSzPct val="66666"/>
              <a:buAutoNum type="arabicPeriod"/>
              <a:tabLst>
                <a:tab pos="527685" algn="l"/>
                <a:tab pos="528320" algn="l"/>
              </a:tabLst>
            </a:pPr>
            <a:r>
              <a:rPr sz="2400" b="1" dirty="0">
                <a:latin typeface="Times New Roman"/>
                <a:cs typeface="Times New Roman"/>
              </a:rPr>
              <a:t>Specific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tariffs:</a:t>
            </a:r>
            <a:endParaRPr sz="2400">
              <a:latin typeface="Times New Roman"/>
              <a:cs typeface="Times New Roman"/>
            </a:endParaRPr>
          </a:p>
          <a:p>
            <a:pPr marL="527685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Are levied as a fixed </a:t>
            </a:r>
            <a:r>
              <a:rPr sz="2400" spc="-10" dirty="0">
                <a:latin typeface="Times New Roman"/>
                <a:cs typeface="Times New Roman"/>
              </a:rPr>
              <a:t>charge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each unit of a good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imported.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ts val="2735"/>
              </a:lnSpc>
              <a:spcBef>
                <a:spcPts val="110"/>
              </a:spcBef>
              <a:buClr>
                <a:srgbClr val="2CA1BE"/>
              </a:buClr>
              <a:buSzPct val="66666"/>
              <a:buAutoNum type="arabicPeriod" startAt="2"/>
              <a:tabLst>
                <a:tab pos="527685" algn="l"/>
                <a:tab pos="5283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Ad </a:t>
            </a:r>
            <a:r>
              <a:rPr sz="2400" b="1" spc="-10" dirty="0">
                <a:latin typeface="Times New Roman"/>
                <a:cs typeface="Times New Roman"/>
              </a:rPr>
              <a:t>volorem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Tariffs:</a:t>
            </a:r>
            <a:endParaRPr sz="2400">
              <a:latin typeface="Times New Roman"/>
              <a:cs typeface="Times New Roman"/>
            </a:endParaRPr>
          </a:p>
          <a:p>
            <a:pPr marL="527685">
              <a:lnSpc>
                <a:spcPts val="2735"/>
              </a:lnSpc>
            </a:pPr>
            <a:r>
              <a:rPr sz="2400" spc="-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levied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 proportion of the value of the </a:t>
            </a:r>
            <a:r>
              <a:rPr sz="2400" spc="-5" dirty="0">
                <a:latin typeface="Times New Roman"/>
                <a:cs typeface="Times New Roman"/>
              </a:rPr>
              <a:t>imported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goods.</a:t>
            </a:r>
            <a:endParaRPr sz="2400">
              <a:latin typeface="Times New Roman"/>
              <a:cs typeface="Times New Roman"/>
            </a:endParaRPr>
          </a:p>
          <a:p>
            <a:pPr marL="527685" marR="392430" indent="-515620">
              <a:lnSpc>
                <a:spcPct val="90000"/>
              </a:lnSpc>
              <a:spcBef>
                <a:spcPts val="405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tariff </a:t>
            </a:r>
            <a:r>
              <a:rPr sz="2400" dirty="0">
                <a:latin typeface="Times New Roman"/>
                <a:cs typeface="Times New Roman"/>
              </a:rPr>
              <a:t>raises the cost f </a:t>
            </a:r>
            <a:r>
              <a:rPr sz="2400" spc="-5" dirty="0">
                <a:latin typeface="Times New Roman"/>
                <a:cs typeface="Times New Roman"/>
              </a:rPr>
              <a:t>imported </a:t>
            </a:r>
            <a:r>
              <a:rPr sz="2400" dirty="0">
                <a:latin typeface="Times New Roman"/>
                <a:cs typeface="Times New Roman"/>
              </a:rPr>
              <a:t>products. In </a:t>
            </a:r>
            <a:r>
              <a:rPr sz="2400" spc="-10" dirty="0">
                <a:latin typeface="Times New Roman"/>
                <a:cs typeface="Times New Roman"/>
              </a:rPr>
              <a:t>most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causes,  </a:t>
            </a:r>
            <a:r>
              <a:rPr sz="2400" spc="-10" dirty="0">
                <a:latin typeface="Times New Roman"/>
                <a:cs typeface="Times New Roman"/>
              </a:rPr>
              <a:t>tariffs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put </a:t>
            </a:r>
            <a:r>
              <a:rPr sz="2400" dirty="0">
                <a:latin typeface="Times New Roman"/>
                <a:cs typeface="Times New Roman"/>
              </a:rPr>
              <a:t>in place to protect </a:t>
            </a:r>
            <a:r>
              <a:rPr sz="2400" spc="-5" dirty="0">
                <a:latin typeface="Times New Roman"/>
                <a:cs typeface="Times New Roman"/>
              </a:rPr>
              <a:t>domestic </a:t>
            </a:r>
            <a:r>
              <a:rPr sz="2400" dirty="0">
                <a:latin typeface="Times New Roman"/>
                <a:cs typeface="Times New Roman"/>
              </a:rPr>
              <a:t>producers </a:t>
            </a:r>
            <a:r>
              <a:rPr sz="2400" spc="-5" dirty="0">
                <a:latin typeface="Times New Roman"/>
                <a:cs typeface="Times New Roman"/>
              </a:rPr>
              <a:t>from  </a:t>
            </a:r>
            <a:r>
              <a:rPr sz="2400" dirty="0">
                <a:latin typeface="Times New Roman"/>
                <a:cs typeface="Times New Roman"/>
              </a:rPr>
              <a:t>foreign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competition.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90000"/>
              </a:lnSpc>
              <a:spcBef>
                <a:spcPts val="395"/>
              </a:spcBef>
              <a:tabLst>
                <a:tab pos="57975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Ex:		</a:t>
            </a:r>
            <a:r>
              <a:rPr sz="2400" spc="-10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goods are brought into the Netherlands from a country  outside the European Union (EU), </a:t>
            </a:r>
            <a:r>
              <a:rPr sz="2400" spc="-5" dirty="0">
                <a:latin typeface="Times New Roman"/>
                <a:cs typeface="Times New Roman"/>
              </a:rPr>
              <a:t>Customs </a:t>
            </a:r>
            <a:r>
              <a:rPr sz="2400" spc="-10" dirty="0">
                <a:latin typeface="Times New Roman"/>
                <a:cs typeface="Times New Roman"/>
              </a:rPr>
              <a:t>charges </a:t>
            </a:r>
            <a:r>
              <a:rPr sz="2400" dirty="0">
                <a:latin typeface="Times New Roman"/>
                <a:cs typeface="Times New Roman"/>
              </a:rPr>
              <a:t>tax on  </a:t>
            </a:r>
            <a:r>
              <a:rPr sz="2400" spc="-5" dirty="0">
                <a:latin typeface="Times New Roman"/>
                <a:cs typeface="Times New Roman"/>
              </a:rPr>
              <a:t>them.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amount </a:t>
            </a:r>
            <a:r>
              <a:rPr sz="2400" dirty="0">
                <a:latin typeface="Times New Roman"/>
                <a:cs typeface="Times New Roman"/>
              </a:rPr>
              <a:t>of tax depends on the country of origin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 the kind 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product.</a:t>
            </a:r>
            <a:endParaRPr sz="24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12559" y="0"/>
            <a:ext cx="2466974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2409"/>
            <a:ext cx="7691755" cy="4986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67307"/>
              <a:buFont typeface="Wingdings"/>
              <a:buChar char=""/>
              <a:tabLst>
                <a:tab pos="269240" algn="l"/>
              </a:tabLst>
            </a:pPr>
            <a:r>
              <a:rPr sz="2600" b="1" dirty="0">
                <a:latin typeface="Times New Roman"/>
                <a:cs typeface="Times New Roman"/>
              </a:rPr>
              <a:t>Gainers: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CA1BE"/>
              </a:buClr>
              <a:buFont typeface="Wingdings"/>
              <a:buChar char=""/>
            </a:pPr>
            <a:endParaRPr sz="2700">
              <a:latin typeface="Times New Roman"/>
              <a:cs typeface="Times New Roman"/>
            </a:endParaRPr>
          </a:p>
          <a:p>
            <a:pPr marL="268605" marR="422275" lvl="1" algn="just">
              <a:lnSpc>
                <a:spcPct val="100000"/>
              </a:lnSpc>
              <a:buAutoNum type="arabicPeriod"/>
              <a:tabLst>
                <a:tab pos="592455" algn="l"/>
              </a:tabLst>
            </a:pPr>
            <a:r>
              <a:rPr sz="2600" dirty="0">
                <a:latin typeface="Times New Roman"/>
                <a:cs typeface="Times New Roman"/>
              </a:rPr>
              <a:t>The government gains, </a:t>
            </a:r>
            <a:r>
              <a:rPr sz="2600" spc="-5" dirty="0">
                <a:latin typeface="Times New Roman"/>
                <a:cs typeface="Times New Roman"/>
              </a:rPr>
              <a:t>because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15" dirty="0">
                <a:latin typeface="Times New Roman"/>
                <a:cs typeface="Times New Roman"/>
              </a:rPr>
              <a:t>tariff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increases  </a:t>
            </a:r>
            <a:r>
              <a:rPr sz="2600" dirty="0">
                <a:latin typeface="Times New Roman"/>
                <a:cs typeface="Times New Roman"/>
              </a:rPr>
              <a:t>govt.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revenues.</a:t>
            </a: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3050">
              <a:latin typeface="Times New Roman"/>
              <a:cs typeface="Times New Roman"/>
            </a:endParaRPr>
          </a:p>
          <a:p>
            <a:pPr marL="268605" marR="420370" lvl="1" algn="just">
              <a:lnSpc>
                <a:spcPct val="100000"/>
              </a:lnSpc>
              <a:buAutoNum type="arabicPeriod"/>
              <a:tabLst>
                <a:tab pos="598170" algn="l"/>
              </a:tabLst>
            </a:pPr>
            <a:r>
              <a:rPr sz="2600" spc="-5" dirty="0">
                <a:latin typeface="Times New Roman"/>
                <a:cs typeface="Times New Roman"/>
              </a:rPr>
              <a:t>Domestic </a:t>
            </a:r>
            <a:r>
              <a:rPr sz="2600" dirty="0">
                <a:latin typeface="Times New Roman"/>
                <a:cs typeface="Times New Roman"/>
              </a:rPr>
              <a:t>producers gain because the </a:t>
            </a:r>
            <a:r>
              <a:rPr sz="2600" spc="-15" dirty="0">
                <a:latin typeface="Times New Roman"/>
                <a:cs typeface="Times New Roman"/>
              </a:rPr>
              <a:t>tariff </a:t>
            </a:r>
            <a:r>
              <a:rPr sz="2600" spc="-10" dirty="0">
                <a:latin typeface="Times New Roman"/>
                <a:cs typeface="Times New Roman"/>
              </a:rPr>
              <a:t>affords  </a:t>
            </a:r>
            <a:r>
              <a:rPr sz="2600" dirty="0">
                <a:latin typeface="Times New Roman"/>
                <a:cs typeface="Times New Roman"/>
              </a:rPr>
              <a:t>them </a:t>
            </a:r>
            <a:r>
              <a:rPr sz="2600" spc="-5" dirty="0">
                <a:latin typeface="Times New Roman"/>
                <a:cs typeface="Times New Roman"/>
              </a:rPr>
              <a:t>some protection </a:t>
            </a:r>
            <a:r>
              <a:rPr sz="2600" dirty="0">
                <a:latin typeface="Times New Roman"/>
                <a:cs typeface="Times New Roman"/>
              </a:rPr>
              <a:t>against foreign-competitors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  </a:t>
            </a:r>
            <a:r>
              <a:rPr sz="2600" spc="-5" dirty="0">
                <a:latin typeface="Times New Roman"/>
                <a:cs typeface="Times New Roman"/>
              </a:rPr>
              <a:t>increasing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cost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imported </a:t>
            </a:r>
            <a:r>
              <a:rPr sz="2600" dirty="0">
                <a:latin typeface="Times New Roman"/>
                <a:cs typeface="Times New Roman"/>
              </a:rPr>
              <a:t>foreign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goods.</a:t>
            </a: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3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7307"/>
              <a:buFont typeface="Wingdings"/>
              <a:buChar char=""/>
              <a:tabLst>
                <a:tab pos="269240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Sufferers:</a:t>
            </a:r>
            <a:endParaRPr sz="26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405"/>
              </a:spcBef>
            </a:pPr>
            <a:r>
              <a:rPr sz="2600" dirty="0">
                <a:latin typeface="Times New Roman"/>
                <a:cs typeface="Times New Roman"/>
              </a:rPr>
              <a:t>Consumers </a:t>
            </a:r>
            <a:r>
              <a:rPr sz="2600" spc="-25" dirty="0">
                <a:latin typeface="Times New Roman"/>
                <a:cs typeface="Times New Roman"/>
              </a:rPr>
              <a:t>suffer, </a:t>
            </a:r>
            <a:r>
              <a:rPr sz="2600" dirty="0">
                <a:latin typeface="Times New Roman"/>
                <a:cs typeface="Times New Roman"/>
              </a:rPr>
              <a:t>because they </a:t>
            </a:r>
            <a:r>
              <a:rPr sz="2600" spc="-5" dirty="0">
                <a:latin typeface="Times New Roman"/>
                <a:cs typeface="Times New Roman"/>
              </a:rPr>
              <a:t>must </a:t>
            </a:r>
            <a:r>
              <a:rPr sz="2600" spc="5" dirty="0">
                <a:latin typeface="Times New Roman"/>
                <a:cs typeface="Times New Roman"/>
              </a:rPr>
              <a:t>pay </a:t>
            </a:r>
            <a:r>
              <a:rPr sz="2600" spc="-5" dirty="0">
                <a:latin typeface="Times New Roman"/>
                <a:cs typeface="Times New Roman"/>
              </a:rPr>
              <a:t>more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certain  </a:t>
            </a:r>
            <a:r>
              <a:rPr sz="2600" dirty="0">
                <a:latin typeface="Times New Roman"/>
                <a:cs typeface="Times New Roman"/>
              </a:rPr>
              <a:t>imports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25919" y="0"/>
            <a:ext cx="2266949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36675"/>
            <a:ext cx="8356600" cy="41427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5"/>
              </a:spcBef>
              <a:buClr>
                <a:srgbClr val="2CA1BE"/>
              </a:buClr>
              <a:buSzPct val="67307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600" dirty="0">
                <a:latin typeface="Times New Roman"/>
                <a:cs typeface="Times New Roman"/>
              </a:rPr>
              <a:t>A subsidy is a government payment to a </a:t>
            </a:r>
            <a:r>
              <a:rPr sz="2600" spc="-5" dirty="0">
                <a:latin typeface="Times New Roman"/>
                <a:cs typeface="Times New Roman"/>
              </a:rPr>
              <a:t>domestic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producer.</a:t>
            </a:r>
            <a:endParaRPr sz="2600">
              <a:latin typeface="Times New Roman"/>
              <a:cs typeface="Times New Roman"/>
            </a:endParaRPr>
          </a:p>
          <a:p>
            <a:pPr marL="268605" marR="384810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7307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600" dirty="0">
                <a:latin typeface="Times New Roman"/>
                <a:cs typeface="Times New Roman"/>
              </a:rPr>
              <a:t>Subsidies </a:t>
            </a:r>
            <a:r>
              <a:rPr sz="2600" spc="-5" dirty="0">
                <a:latin typeface="Times New Roman"/>
                <a:cs typeface="Times New Roman"/>
              </a:rPr>
              <a:t>take many forms </a:t>
            </a:r>
            <a:r>
              <a:rPr sz="2600" dirty="0">
                <a:latin typeface="Times New Roman"/>
                <a:cs typeface="Times New Roman"/>
              </a:rPr>
              <a:t>including </a:t>
            </a:r>
            <a:r>
              <a:rPr sz="2600" spc="-5" dirty="0">
                <a:latin typeface="Times New Roman"/>
                <a:cs typeface="Times New Roman"/>
              </a:rPr>
              <a:t>cash </a:t>
            </a:r>
            <a:r>
              <a:rPr sz="2600" dirty="0">
                <a:latin typeface="Times New Roman"/>
                <a:cs typeface="Times New Roman"/>
              </a:rPr>
              <a:t>grants, </a:t>
            </a:r>
            <a:r>
              <a:rPr sz="2600" spc="5" dirty="0">
                <a:latin typeface="Times New Roman"/>
                <a:cs typeface="Times New Roman"/>
              </a:rPr>
              <a:t>low-  </a:t>
            </a:r>
            <a:r>
              <a:rPr sz="2600" spc="-5" dirty="0">
                <a:latin typeface="Times New Roman"/>
                <a:cs typeface="Times New Roman"/>
              </a:rPr>
              <a:t>interest, tax </a:t>
            </a:r>
            <a:r>
              <a:rPr sz="2600" dirty="0">
                <a:latin typeface="Times New Roman"/>
                <a:cs typeface="Times New Roman"/>
              </a:rPr>
              <a:t>breaks and government equity </a:t>
            </a:r>
            <a:r>
              <a:rPr sz="2600" spc="-5" dirty="0">
                <a:latin typeface="Times New Roman"/>
                <a:cs typeface="Times New Roman"/>
              </a:rPr>
              <a:t>participation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  </a:t>
            </a:r>
            <a:r>
              <a:rPr sz="2600" spc="-5" dirty="0">
                <a:latin typeface="Times New Roman"/>
                <a:cs typeface="Times New Roman"/>
              </a:rPr>
              <a:t>domestic </a:t>
            </a:r>
            <a:r>
              <a:rPr sz="2600" dirty="0">
                <a:latin typeface="Times New Roman"/>
                <a:cs typeface="Times New Roman"/>
              </a:rPr>
              <a:t>and government producers in two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ways: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CA1BE"/>
              </a:buClr>
              <a:buFont typeface="Arial"/>
              <a:buChar char=""/>
            </a:pPr>
            <a:endParaRPr sz="2700">
              <a:latin typeface="Times New Roman"/>
              <a:cs typeface="Times New Roman"/>
            </a:endParaRPr>
          </a:p>
          <a:p>
            <a:pPr marL="591820" lvl="1" indent="-323850">
              <a:lnSpc>
                <a:spcPct val="100000"/>
              </a:lnSpc>
              <a:buAutoNum type="arabicPeriod"/>
              <a:tabLst>
                <a:tab pos="592455" algn="l"/>
              </a:tabLst>
            </a:pPr>
            <a:r>
              <a:rPr sz="2600" dirty="0">
                <a:latin typeface="Times New Roman"/>
                <a:cs typeface="Times New Roman"/>
              </a:rPr>
              <a:t>They help producers compete against foreign imports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endParaRPr sz="2600">
              <a:latin typeface="Times New Roman"/>
              <a:cs typeface="Times New Roman"/>
            </a:endParaRPr>
          </a:p>
          <a:p>
            <a:pPr marL="597535" lvl="1" indent="-329565">
              <a:lnSpc>
                <a:spcPct val="100000"/>
              </a:lnSpc>
              <a:buAutoNum type="arabicPeriod"/>
              <a:tabLst>
                <a:tab pos="598170" algn="l"/>
              </a:tabLst>
            </a:pPr>
            <a:r>
              <a:rPr sz="2600" dirty="0">
                <a:latin typeface="Times New Roman"/>
                <a:cs typeface="Times New Roman"/>
              </a:rPr>
              <a:t>Subsidies help them gain export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markets.</a:t>
            </a:r>
            <a:endParaRPr sz="26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7307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main </a:t>
            </a:r>
            <a:r>
              <a:rPr sz="2600" dirty="0">
                <a:latin typeface="Times New Roman"/>
                <a:cs typeface="Times New Roman"/>
              </a:rPr>
              <a:t>gains </a:t>
            </a:r>
            <a:r>
              <a:rPr sz="2600" spc="-5" dirty="0">
                <a:latin typeface="Times New Roman"/>
                <a:cs typeface="Times New Roman"/>
              </a:rPr>
              <a:t>from subsidies </a:t>
            </a:r>
            <a:r>
              <a:rPr sz="2600" dirty="0">
                <a:latin typeface="Times New Roman"/>
                <a:cs typeface="Times New Roman"/>
              </a:rPr>
              <a:t>accrue to </a:t>
            </a:r>
            <a:r>
              <a:rPr sz="2600" spc="-5" dirty="0">
                <a:latin typeface="Times New Roman"/>
                <a:cs typeface="Times New Roman"/>
              </a:rPr>
              <a:t>domestic </a:t>
            </a:r>
            <a:r>
              <a:rPr sz="2600" dirty="0">
                <a:latin typeface="Times New Roman"/>
                <a:cs typeface="Times New Roman"/>
              </a:rPr>
              <a:t>producers,  whose international competitiveness is </a:t>
            </a:r>
            <a:r>
              <a:rPr sz="2600" spc="-5" dirty="0">
                <a:latin typeface="Times New Roman"/>
                <a:cs typeface="Times New Roman"/>
              </a:rPr>
              <a:t>increased </a:t>
            </a:r>
            <a:r>
              <a:rPr sz="2600" dirty="0">
                <a:latin typeface="Times New Roman"/>
                <a:cs typeface="Times New Roman"/>
              </a:rPr>
              <a:t>as a </a:t>
            </a:r>
            <a:r>
              <a:rPr sz="2600" spc="-5" dirty="0">
                <a:latin typeface="Times New Roman"/>
                <a:cs typeface="Times New Roman"/>
              </a:rPr>
              <a:t>result 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them.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24250" y="291919"/>
            <a:ext cx="2085975" cy="404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240282"/>
            <a:ext cx="7885430" cy="3881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185420" indent="-256540" algn="just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9240" algn="l"/>
              </a:tabLst>
            </a:pPr>
            <a:r>
              <a:rPr sz="2700" spc="-5" dirty="0">
                <a:latin typeface="Times New Roman"/>
                <a:cs typeface="Times New Roman"/>
              </a:rPr>
              <a:t>An </a:t>
            </a:r>
            <a:r>
              <a:rPr sz="2700" dirty="0">
                <a:latin typeface="Times New Roman"/>
                <a:cs typeface="Times New Roman"/>
              </a:rPr>
              <a:t>import quotas: Direct restriction on the quantity </a:t>
            </a:r>
            <a:r>
              <a:rPr sz="2700" spc="-160" dirty="0">
                <a:latin typeface="Times New Roman"/>
                <a:cs typeface="Times New Roman"/>
              </a:rPr>
              <a:t>of  </a:t>
            </a:r>
            <a:r>
              <a:rPr sz="2700" spc="-5" dirty="0">
                <a:latin typeface="Times New Roman"/>
                <a:cs typeface="Times New Roman"/>
              </a:rPr>
              <a:t>some </a:t>
            </a:r>
            <a:r>
              <a:rPr sz="2700" dirty="0">
                <a:latin typeface="Times New Roman"/>
                <a:cs typeface="Times New Roman"/>
              </a:rPr>
              <a:t>good that </a:t>
            </a:r>
            <a:r>
              <a:rPr sz="2700" spc="-5" dirty="0">
                <a:latin typeface="Times New Roman"/>
                <a:cs typeface="Times New Roman"/>
              </a:rPr>
              <a:t>may </a:t>
            </a:r>
            <a:r>
              <a:rPr sz="2700" dirty="0">
                <a:latin typeface="Times New Roman"/>
                <a:cs typeface="Times New Roman"/>
              </a:rPr>
              <a:t>be </a:t>
            </a:r>
            <a:r>
              <a:rPr sz="2700" spc="-5" dirty="0">
                <a:latin typeface="Times New Roman"/>
                <a:cs typeface="Times New Roman"/>
              </a:rPr>
              <a:t>imported </a:t>
            </a:r>
            <a:r>
              <a:rPr sz="2700" dirty="0">
                <a:latin typeface="Times New Roman"/>
                <a:cs typeface="Times New Roman"/>
              </a:rPr>
              <a:t>into a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country.</a:t>
            </a:r>
            <a:endParaRPr sz="2700">
              <a:latin typeface="Times New Roman"/>
              <a:cs typeface="Times New Roman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9240" algn="l"/>
              </a:tabLst>
            </a:pPr>
            <a:r>
              <a:rPr sz="2700" dirty="0">
                <a:latin typeface="Times New Roman"/>
                <a:cs typeface="Times New Roman"/>
              </a:rPr>
              <a:t>An </a:t>
            </a:r>
            <a:r>
              <a:rPr sz="2700" spc="-5" dirty="0">
                <a:latin typeface="Times New Roman"/>
                <a:cs typeface="Times New Roman"/>
              </a:rPr>
              <a:t>import </a:t>
            </a:r>
            <a:r>
              <a:rPr sz="2700" dirty="0">
                <a:latin typeface="Times New Roman"/>
                <a:cs typeface="Times New Roman"/>
              </a:rPr>
              <a:t>quotas: Limitations on the quantity of </a:t>
            </a:r>
            <a:r>
              <a:rPr sz="2700" spc="-25" dirty="0">
                <a:latin typeface="Times New Roman"/>
                <a:cs typeface="Times New Roman"/>
              </a:rPr>
              <a:t>goods  </a:t>
            </a:r>
            <a:r>
              <a:rPr sz="2700" dirty="0">
                <a:latin typeface="Times New Roman"/>
                <a:cs typeface="Times New Roman"/>
              </a:rPr>
              <a:t>that can be </a:t>
            </a:r>
            <a:r>
              <a:rPr sz="2700" spc="-5" dirty="0">
                <a:latin typeface="Times New Roman"/>
                <a:cs typeface="Times New Roman"/>
              </a:rPr>
              <a:t>imported </a:t>
            </a:r>
            <a:r>
              <a:rPr sz="2700" dirty="0">
                <a:latin typeface="Times New Roman"/>
                <a:cs typeface="Times New Roman"/>
              </a:rPr>
              <a:t>into the country during a</a:t>
            </a:r>
            <a:r>
              <a:rPr sz="2700" spc="-1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specified  period of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time.</a:t>
            </a:r>
            <a:endParaRPr sz="2700">
              <a:latin typeface="Times New Roman"/>
              <a:cs typeface="Times New Roman"/>
            </a:endParaRPr>
          </a:p>
          <a:p>
            <a:pPr marL="268605" marR="459740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spc="-5" dirty="0">
                <a:latin typeface="Times New Roman"/>
                <a:cs typeface="Times New Roman"/>
              </a:rPr>
              <a:t>An </a:t>
            </a:r>
            <a:r>
              <a:rPr sz="2700" dirty="0">
                <a:latin typeface="Times New Roman"/>
                <a:cs typeface="Times New Roman"/>
              </a:rPr>
              <a:t>import quota </a:t>
            </a:r>
            <a:r>
              <a:rPr sz="2700" spc="-5" dirty="0">
                <a:latin typeface="Times New Roman"/>
                <a:cs typeface="Times New Roman"/>
              </a:rPr>
              <a:t>is </a:t>
            </a:r>
            <a:r>
              <a:rPr sz="2700" dirty="0">
                <a:latin typeface="Times New Roman"/>
                <a:cs typeface="Times New Roman"/>
              </a:rPr>
              <a:t>typically </a:t>
            </a:r>
            <a:r>
              <a:rPr sz="2700" spc="-5" dirty="0">
                <a:latin typeface="Times New Roman"/>
                <a:cs typeface="Times New Roman"/>
              </a:rPr>
              <a:t>set </a:t>
            </a:r>
            <a:r>
              <a:rPr sz="2700" dirty="0">
                <a:latin typeface="Times New Roman"/>
                <a:cs typeface="Times New Roman"/>
              </a:rPr>
              <a:t>below the </a:t>
            </a:r>
            <a:r>
              <a:rPr sz="2700" spc="-5" dirty="0">
                <a:latin typeface="Times New Roman"/>
                <a:cs typeface="Times New Roman"/>
              </a:rPr>
              <a:t>free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trade  level of </a:t>
            </a:r>
            <a:r>
              <a:rPr sz="2700" spc="-5" dirty="0">
                <a:latin typeface="Times New Roman"/>
                <a:cs typeface="Times New Roman"/>
              </a:rPr>
              <a:t>imports </a:t>
            </a:r>
            <a:r>
              <a:rPr sz="2700" dirty="0">
                <a:latin typeface="Times New Roman"/>
                <a:cs typeface="Times New Roman"/>
              </a:rPr>
              <a:t>-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A binding</a:t>
            </a:r>
            <a:r>
              <a:rPr sz="2700" spc="-3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quota</a:t>
            </a:r>
            <a:r>
              <a:rPr sz="2700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  <a:p>
            <a:pPr marL="268605" marR="805180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352425" algn="l"/>
                <a:tab pos="353060" algn="l"/>
              </a:tabLst>
            </a:pPr>
            <a:r>
              <a:rPr dirty="0"/>
              <a:t>	</a:t>
            </a:r>
            <a:r>
              <a:rPr sz="2700" dirty="0">
                <a:latin typeface="Times New Roman"/>
                <a:cs typeface="Times New Roman"/>
              </a:rPr>
              <a:t>If a quota </a:t>
            </a:r>
            <a:r>
              <a:rPr sz="2700" spc="-5" dirty="0">
                <a:latin typeface="Times New Roman"/>
                <a:cs typeface="Times New Roman"/>
              </a:rPr>
              <a:t>is set </a:t>
            </a:r>
            <a:r>
              <a:rPr sz="2700" dirty="0">
                <a:latin typeface="Times New Roman"/>
                <a:cs typeface="Times New Roman"/>
              </a:rPr>
              <a:t>at or above the </a:t>
            </a:r>
            <a:r>
              <a:rPr sz="2700" spc="-5" dirty="0">
                <a:latin typeface="Times New Roman"/>
                <a:cs typeface="Times New Roman"/>
              </a:rPr>
              <a:t>free </a:t>
            </a:r>
            <a:r>
              <a:rPr sz="2700" dirty="0">
                <a:latin typeface="Times New Roman"/>
                <a:cs typeface="Times New Roman"/>
              </a:rPr>
              <a:t>trade level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  imports – 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non-binding</a:t>
            </a:r>
            <a:r>
              <a:rPr sz="2700" spc="-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quota</a:t>
            </a:r>
            <a:r>
              <a:rPr sz="2700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2275" y="400050"/>
            <a:ext cx="3209925" cy="51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1798</Words>
  <Application>Microsoft Office PowerPoint</Application>
  <PresentationFormat>On-screen Show (4:3)</PresentationFormat>
  <Paragraphs>188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Topic: The political economy of  International Trade</vt:lpstr>
      <vt:lpstr>Slide 2</vt:lpstr>
      <vt:lpstr>Slide 3</vt:lpstr>
      <vt:lpstr>Slide 4</vt:lpstr>
      <vt:lpstr> Subsidies</vt:lpstr>
      <vt:lpstr>Slide 6</vt:lpstr>
      <vt:lpstr>Slide 7</vt:lpstr>
      <vt:lpstr>Slide 8</vt:lpstr>
      <vt:lpstr>Slide 9</vt:lpstr>
      <vt:lpstr>Slide 10</vt:lpstr>
      <vt:lpstr>Slide 11</vt:lpstr>
      <vt:lpstr>Slide 12</vt:lpstr>
      <vt:lpstr>Physical terms ( e.g., 75 percent of component parts  for this product must be produced locally) Value terms ( e.g., 75 percent of this product must be  produced locally)</vt:lpstr>
      <vt:lpstr>Slide 14</vt:lpstr>
      <vt:lpstr> Bureaucratic rules designed to make  it difficult for imports to enter a  country.</vt:lpstr>
      <vt:lpstr> Dumpling defined as</vt:lpstr>
      <vt:lpstr> Antidumping policies are policies designed to punish  foreign firms that engage in dumping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Paul Krugman argues that strategic trade policies  aimed at establishing domestic in a dominant position  in a global industry are begger – the – neighbor  policies that boost national income at the expense of  other countries Countries that attempt to use such policies will  probably provoke retaliation.</vt:lpstr>
      <vt:lpstr>From Smith to the Great depression  Until the great depression of the 1930s, most  countries some degree of protectionism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 The demand for seafood in major markets like the EU, the US  and Japan has recently increased =&gt; trade barriers from importers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The political economy of  International Trade</dc:title>
  <dc:creator>PC-2</dc:creator>
  <cp:lastModifiedBy>PC-2</cp:lastModifiedBy>
  <cp:revision>2</cp:revision>
  <dcterms:created xsi:type="dcterms:W3CDTF">2020-04-14T14:06:12Z</dcterms:created>
  <dcterms:modified xsi:type="dcterms:W3CDTF">2020-04-14T14:24:35Z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2013-10-28T00:00:00Z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2020-04-14T00:00:00Z</vt:filetime>
  </property>
</Properties>
</file>