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5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62401" y="2489200"/>
            <a:ext cx="319379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22322" y="3895852"/>
            <a:ext cx="4473955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32" y="29"/>
            <a:ext cx="9110094" cy="68325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5525" y="196342"/>
            <a:ext cx="6827548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1289" y="1576324"/>
            <a:ext cx="8096021" cy="446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54318"/>
            <a:ext cx="2917952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2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eg"/><Relationship Id="rId7" Type="http://schemas.openxmlformats.org/officeDocument/2006/relationships/hyperlink" Target="http://www.youtube.com/WelingkarDL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twitter.com/WeLearnIndia" TargetMode="External"/><Relationship Id="rId5" Type="http://schemas.openxmlformats.org/officeDocument/2006/relationships/hyperlink" Target="http://www.facebook.com/welearnindia" TargetMode="Externa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2401" y="2489200"/>
            <a:ext cx="31927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Arial"/>
                <a:cs typeface="Arial"/>
              </a:rPr>
              <a:t>CHAPTER-3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QUALITY AND</a:t>
            </a:r>
            <a:r>
              <a:rPr spc="-50" dirty="0"/>
              <a:t> </a:t>
            </a:r>
            <a:r>
              <a:rPr spc="-5" dirty="0"/>
              <a:t>GLOBAL  COMPETITIVENESS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9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Competitiveness enhancing  manufacturing</a:t>
            </a:r>
            <a:r>
              <a:rPr spc="-65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576324"/>
            <a:ext cx="7854950" cy="41255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4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competitiveness- enhancing manufacturing  technologies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1-CNC machine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tools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2-Flexible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manufacturing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4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3-Computer aided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4-Automated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inspection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4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5-Material handling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robots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6-Automated warehouse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equipments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7-Assembly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robots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1765" marR="5080" indent="-6775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Human resources and  competitiveness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611375"/>
            <a:ext cx="7930515" cy="429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philosophical constructs underlying the  human-resource aspects of 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competitiveness  of Japan and Germany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endParaRPr sz="2800">
              <a:latin typeface="Arial"/>
              <a:cs typeface="Arial"/>
            </a:endParaRPr>
          </a:p>
          <a:p>
            <a:pPr marL="355600" marR="709930" indent="-343535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1-Co-operation among business,labour and  Government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2-High quality education 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training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3-Employee involvement and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empowerment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4-Leadership at all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levels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5-Team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0" marR="5080" indent="-7905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GLOBAL</a:t>
            </a:r>
            <a:r>
              <a:rPr spc="-75" dirty="0"/>
              <a:t> </a:t>
            </a:r>
            <a:r>
              <a:rPr spc="-5" dirty="0"/>
              <a:t>ECONOMIC  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289" y="1576324"/>
            <a:ext cx="7683500" cy="4465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68300" marR="252729" indent="-343535">
              <a:lnSpc>
                <a:spcPts val="3020"/>
              </a:lnSpc>
              <a:spcBef>
                <a:spcPts val="484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During </a:t>
            </a:r>
            <a:r>
              <a:rPr sz="2800" dirty="0">
                <a:latin typeface="Arial"/>
                <a:cs typeface="Arial"/>
              </a:rPr>
              <a:t>the last decade of 20</a:t>
            </a:r>
            <a:r>
              <a:rPr sz="2850" baseline="23391" dirty="0">
                <a:latin typeface="Arial"/>
                <a:cs typeface="Arial"/>
              </a:rPr>
              <a:t>th </a:t>
            </a:r>
            <a:r>
              <a:rPr sz="2800" dirty="0">
                <a:latin typeface="Arial"/>
                <a:cs typeface="Arial"/>
              </a:rPr>
              <a:t>century ‘global  economic integration’ became a fully  institutionalized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reality</a:t>
            </a:r>
            <a:endParaRPr sz="2800">
              <a:latin typeface="Arial"/>
              <a:cs typeface="Arial"/>
            </a:endParaRPr>
          </a:p>
          <a:p>
            <a:pPr marL="368300" marR="58419" indent="-343535">
              <a:lnSpc>
                <a:spcPts val="3020"/>
              </a:lnSpc>
              <a:spcBef>
                <a:spcPts val="690"/>
              </a:spcBef>
              <a:buChar char="•"/>
              <a:tabLst>
                <a:tab pos="367665" algn="l"/>
                <a:tab pos="368935" algn="l"/>
                <a:tab pos="280162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economies of industrialized nations of the  world became so integrated that any  environmental	factor that affects one nation  affects all other nations in varying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degrees</a:t>
            </a:r>
            <a:endParaRPr sz="2800">
              <a:latin typeface="Arial"/>
              <a:cs typeface="Arial"/>
            </a:endParaRPr>
          </a:p>
          <a:p>
            <a:pPr marL="368300" marR="17780" indent="-343535">
              <a:lnSpc>
                <a:spcPts val="3020"/>
              </a:lnSpc>
              <a:spcBef>
                <a:spcPts val="695"/>
              </a:spcBef>
              <a:buChar char="•"/>
              <a:tabLst>
                <a:tab pos="367665" algn="l"/>
                <a:tab pos="368935" algn="l"/>
                <a:tab pos="6030595" algn="l"/>
              </a:tabLst>
            </a:pPr>
            <a:r>
              <a:rPr sz="2800" dirty="0">
                <a:latin typeface="Arial"/>
                <a:cs typeface="Arial"/>
              </a:rPr>
              <a:t>Though it has promoted global trade and co-  operation, economic downturns in one country  can have a ripple effect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,which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	spread  quickly to other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countries.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930" y="546354"/>
            <a:ext cx="5510784" cy="1869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047" y="2838021"/>
            <a:ext cx="396570" cy="303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70154" y="3395471"/>
            <a:ext cx="9117330" cy="976630"/>
            <a:chOff x="470154" y="3395471"/>
            <a:chExt cx="9117330" cy="976630"/>
          </a:xfrm>
        </p:grpSpPr>
        <p:sp>
          <p:nvSpPr>
            <p:cNvPr id="5" name="object 5"/>
            <p:cNvSpPr/>
            <p:nvPr/>
          </p:nvSpPr>
          <p:spPr>
            <a:xfrm>
              <a:off x="470154" y="3395471"/>
              <a:ext cx="9117330" cy="976630"/>
            </a:xfrm>
            <a:custGeom>
              <a:avLst/>
              <a:gdLst/>
              <a:ahLst/>
              <a:cxnLst/>
              <a:rect l="l" t="t" r="r" b="b"/>
              <a:pathLst>
                <a:path w="9117330" h="976629">
                  <a:moveTo>
                    <a:pt x="9117330" y="976122"/>
                  </a:moveTo>
                  <a:lnTo>
                    <a:pt x="9117330" y="0"/>
                  </a:lnTo>
                  <a:lnTo>
                    <a:pt x="0" y="0"/>
                  </a:lnTo>
                  <a:lnTo>
                    <a:pt x="0" y="976122"/>
                  </a:lnTo>
                  <a:lnTo>
                    <a:pt x="9117330" y="9761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9629" y="3810761"/>
              <a:ext cx="455676" cy="4556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36446" y="2693923"/>
            <a:ext cx="502793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31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“Like” </a:t>
            </a:r>
            <a:r>
              <a:rPr sz="2400" spc="-5" dirty="0">
                <a:latin typeface="Carlito"/>
                <a:cs typeface="Carlito"/>
              </a:rPr>
              <a:t>us on </a:t>
            </a:r>
            <a:r>
              <a:rPr sz="2400" spc="-10" dirty="0">
                <a:latin typeface="Carlito"/>
                <a:cs typeface="Carlito"/>
              </a:rPr>
              <a:t>Facebook:  </a:t>
            </a: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http://www.facebook.com/welearnindia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92138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“Follow” us on </a:t>
            </a:r>
            <a:r>
              <a:rPr sz="2400" spc="-25" dirty="0">
                <a:latin typeface="Carlito"/>
                <a:cs typeface="Carlito"/>
              </a:rPr>
              <a:t>Twitter:  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6"/>
              </a:rPr>
              <a:t>http://twitter.com/WeLearnIndia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6350">
              <a:lnSpc>
                <a:spcPct val="100000"/>
              </a:lnSpc>
            </a:pPr>
            <a:r>
              <a:rPr sz="2400" spc="-30" dirty="0">
                <a:latin typeface="Carlito"/>
                <a:cs typeface="Carlito"/>
              </a:rPr>
              <a:t>Watch </a:t>
            </a:r>
            <a:r>
              <a:rPr sz="2400" spc="-15" dirty="0">
                <a:latin typeface="Carlito"/>
                <a:cs typeface="Carlito"/>
              </a:rPr>
              <a:t>informative </a:t>
            </a:r>
            <a:r>
              <a:rPr sz="2400" dirty="0">
                <a:latin typeface="Carlito"/>
                <a:cs typeface="Carlito"/>
              </a:rPr>
              <a:t>videos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30" dirty="0">
                <a:latin typeface="Carlito"/>
                <a:cs typeface="Carlito"/>
              </a:rPr>
              <a:t>Youtube:  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7"/>
              </a:rPr>
              <a:t>http://www.youtube.com/WelingkarDLP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1963" y="4954449"/>
            <a:ext cx="296333" cy="3681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9497" y="469900"/>
            <a:ext cx="2418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/>
                <a:cs typeface="Arial"/>
              </a:rPr>
              <a:t>QUALITY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01" y="1576324"/>
            <a:ext cx="8069580" cy="4465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230504" indent="-343535">
              <a:lnSpc>
                <a:spcPts val="302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Quality means “fitness for use". Can be  achieved through ‘product\service features' and  ‘freedom from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deficiencies’</a:t>
            </a:r>
            <a:endParaRPr sz="2800">
              <a:latin typeface="Arial"/>
              <a:cs typeface="Arial"/>
            </a:endParaRPr>
          </a:p>
          <a:p>
            <a:pPr marL="355600" marR="282575" indent="-343535">
              <a:lnSpc>
                <a:spcPts val="302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‘Product features for manufacturing industries  encompass,performance,reliabiblty,durability,  ease of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use,serviceability,aesthetics,customers  choice options, brand\company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image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Service features for service industries  encompasses,accuracy,timeliness,completeness</a:t>
            </a:r>
            <a:endParaRPr sz="2800">
              <a:latin typeface="Arial"/>
              <a:cs typeface="Arial"/>
            </a:endParaRPr>
          </a:p>
          <a:p>
            <a:pPr marL="355600" marR="753745">
              <a:lnSpc>
                <a:spcPts val="302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,friendleness,courtesy,knowledge,reputation  customer needs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etc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475" y="469900"/>
            <a:ext cx="65817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/>
                <a:cs typeface="Arial"/>
              </a:rPr>
              <a:t>QUALITY</a:t>
            </a:r>
            <a:r>
              <a:rPr sz="4400" b="0" spc="-3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MANAGEMENT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01" y="1611375"/>
            <a:ext cx="7835900" cy="403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41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Ensure both ‘quality of design’ and ‘quality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 performance’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New </a:t>
            </a:r>
            <a:r>
              <a:rPr sz="2800" dirty="0">
                <a:latin typeface="Arial"/>
                <a:cs typeface="Arial"/>
              </a:rPr>
              <a:t>‘quality’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all about  organization,strategic,for every one, working as  a system, led by management, reduces cost,  work for many 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improvement</a:t>
            </a:r>
            <a:endParaRPr sz="2800">
              <a:latin typeface="Arial"/>
              <a:cs typeface="Arial"/>
            </a:endParaRPr>
          </a:p>
          <a:p>
            <a:pPr marL="355600" marR="128270" indent="-343535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New </a:t>
            </a:r>
            <a:r>
              <a:rPr sz="2800" dirty="0">
                <a:latin typeface="Arial"/>
                <a:cs typeface="Arial"/>
              </a:rPr>
              <a:t>quality is now called ‘ </a:t>
            </a:r>
            <a:r>
              <a:rPr sz="2800" spc="-5" dirty="0">
                <a:latin typeface="Arial"/>
                <a:cs typeface="Arial"/>
              </a:rPr>
              <a:t>world </a:t>
            </a:r>
            <a:r>
              <a:rPr sz="2800" dirty="0">
                <a:latin typeface="Arial"/>
                <a:cs typeface="Arial"/>
              </a:rPr>
              <a:t>class quality’  and to achieve the same is called ‘ total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quality  management’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2665" marR="5080" indent="-36957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QUALITY AND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GLOBAL  COMPETITIVENESS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576324"/>
            <a:ext cx="7890509" cy="41675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Small\big companies which used to compete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  local\regional\national level have now to  compete against other companies throughout 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world</a:t>
            </a:r>
            <a:endParaRPr sz="2800">
              <a:latin typeface="Arial"/>
              <a:cs typeface="Arial"/>
            </a:endParaRPr>
          </a:p>
          <a:p>
            <a:pPr marL="355600" marR="1113155" indent="-343535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Only </a:t>
            </a:r>
            <a:r>
              <a:rPr sz="2800" dirty="0">
                <a:latin typeface="Arial"/>
                <a:cs typeface="Arial"/>
              </a:rPr>
              <a:t>those companies which are able to  produce world class quality can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compete</a:t>
            </a:r>
            <a:endParaRPr sz="2800">
              <a:latin typeface="Arial"/>
              <a:cs typeface="Arial"/>
            </a:endParaRPr>
          </a:p>
          <a:p>
            <a:pPr marL="355600" marR="360680" indent="-343535">
              <a:lnSpc>
                <a:spcPts val="302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Manufacturing strategy developed quality  production ,doing things ‘right first time,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every  time,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focus is on ‘best cost’ and ‘ best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quality’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2030" marR="5080" indent="-310515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FACTORS</a:t>
            </a:r>
            <a:r>
              <a:rPr b="0" spc="-8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AFFECTING  COMPETITIVENESS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576324"/>
            <a:ext cx="8068309" cy="446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319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1-Business\government related factors-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</a:t>
            </a:r>
            <a:endParaRPr sz="2800">
              <a:latin typeface="Arial"/>
              <a:cs typeface="Arial"/>
            </a:endParaRPr>
          </a:p>
          <a:p>
            <a:pPr marL="355600" marR="126364">
              <a:lnSpc>
                <a:spcPts val="3020"/>
              </a:lnSpc>
              <a:spcBef>
                <a:spcPts val="215"/>
              </a:spcBef>
            </a:pPr>
            <a:r>
              <a:rPr sz="2800" dirty="0">
                <a:latin typeface="Arial"/>
                <a:cs typeface="Arial"/>
              </a:rPr>
              <a:t>,the business\government related factors for  competitiveness were directed towards short  term profit, excessive medical costs and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liability.  These factors added cost but not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  <a:p>
            <a:pPr marL="355600" marR="27305" indent="-343535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business\Government must work together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 positive &amp; constructive partnership, ensuring  non-value added cost are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minimum</a:t>
            </a:r>
            <a:endParaRPr sz="2800">
              <a:latin typeface="Arial"/>
              <a:cs typeface="Arial"/>
            </a:endParaRPr>
          </a:p>
          <a:p>
            <a:pPr marL="355600" marR="119380" indent="-343535">
              <a:lnSpc>
                <a:spcPts val="3020"/>
              </a:lnSpc>
              <a:spcBef>
                <a:spcPts val="690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requires restructuring of financial, legal and  medical systems to achieve competitiveness in  world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market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941" y="196342"/>
            <a:ext cx="539242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4545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Factors affecting  competitiveness(contd.)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576324"/>
            <a:ext cx="7988300" cy="40811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455930" indent="-343535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  <a:tab pos="4670425" algn="l"/>
              </a:tabLst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2-Family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related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factors-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dirty="0">
                <a:latin typeface="Arial"/>
                <a:cs typeface="Arial"/>
              </a:rPr>
              <a:t>Families are the  most important human resource development  agencies in order to ensure productive  employees and become  knowledgeanle,motivated and quick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learner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800">
              <a:latin typeface="Arial"/>
              <a:cs typeface="Arial"/>
            </a:endParaRPr>
          </a:p>
          <a:p>
            <a:pPr marL="355600" marR="5080" indent="-343535">
              <a:lnSpc>
                <a:spcPts val="3020"/>
              </a:lnSpc>
              <a:buFont typeface="Arial"/>
              <a:buChar char="•"/>
              <a:tabLst>
                <a:tab pos="355600" algn="l"/>
                <a:tab pos="356235" algn="l"/>
                <a:tab pos="5264150" algn="l"/>
              </a:tabLst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3-Education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related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factors-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dirty="0">
                <a:latin typeface="Arial"/>
                <a:cs typeface="Arial"/>
              </a:rPr>
              <a:t>Higher is the  quality of entry –level employees, the faster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they  become productive employees and contribute to  competitiveness of the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company.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2" y="29"/>
            <a:ext cx="9110094" cy="6832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013" y="566674"/>
            <a:ext cx="8166734" cy="534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2825" marR="5080" indent="-317881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INDICATORS FOR COUNYRY,S COMPETITIVE  STATUS</a:t>
            </a:r>
            <a:endParaRPr sz="2800">
              <a:latin typeface="Arial"/>
              <a:cs typeface="Arial"/>
            </a:endParaRPr>
          </a:p>
          <a:p>
            <a:pPr marL="355600" marR="233679" indent="-343535">
              <a:lnSpc>
                <a:spcPct val="100000"/>
              </a:lnSpc>
              <a:spcBef>
                <a:spcPts val="1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Four </a:t>
            </a:r>
            <a:r>
              <a:rPr sz="2800" dirty="0">
                <a:latin typeface="Arial"/>
                <a:cs typeface="Arial"/>
              </a:rPr>
              <a:t>critical indicators of a country's competitive  status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latin typeface="Arial"/>
                <a:cs typeface="Arial"/>
              </a:rPr>
              <a:t>1-Standard of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living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latin typeface="Arial"/>
                <a:cs typeface="Arial"/>
              </a:rPr>
              <a:t>2-Manufacturing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productivity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latin typeface="Arial"/>
                <a:cs typeface="Arial"/>
              </a:rPr>
              <a:t>3-Investment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latin typeface="Arial"/>
                <a:cs typeface="Arial"/>
              </a:rPr>
              <a:t>4-Trade</a:t>
            </a:r>
            <a:endParaRPr sz="2800">
              <a:latin typeface="Arial"/>
              <a:cs typeface="Arial"/>
            </a:endParaRPr>
          </a:p>
          <a:p>
            <a:pPr marL="355600" marR="1010285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ability of a country to compete in the  manufacturing arena directly influences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  quality of life in that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country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255" y="565150"/>
            <a:ext cx="62922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Components </a:t>
            </a:r>
            <a:r>
              <a:rPr sz="3200" spc="-5" dirty="0"/>
              <a:t>of</a:t>
            </a:r>
            <a:r>
              <a:rPr sz="3200" spc="-10" dirty="0"/>
              <a:t> competitiveness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6802" y="1601774"/>
            <a:ext cx="7574280" cy="41275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1-Investment in </a:t>
            </a:r>
            <a:r>
              <a:rPr sz="2800" dirty="0">
                <a:latin typeface="Arial"/>
                <a:cs typeface="Arial"/>
              </a:rPr>
              <a:t>R &amp;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2-Industrial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extension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3-Monitoring of best manufacturing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practices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4-Investment in high technology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infrastructure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5-Technology transfer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6-Industrial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exports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7-Education reforms 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investment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8-Tax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incentives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735" marR="5080" indent="-23406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 be successful in global  </a:t>
            </a:r>
            <a:r>
              <a:rPr dirty="0"/>
              <a:t>market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576324"/>
            <a:ext cx="7894320" cy="4465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741045" indent="-343535" algn="just">
              <a:lnSpc>
                <a:spcPts val="302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manufacturer must be able to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outperform  foreign competitors in terms of ‘quality’ and  ‘productivity’</a:t>
            </a:r>
            <a:endParaRPr sz="2800">
              <a:latin typeface="Arial"/>
              <a:cs typeface="Arial"/>
            </a:endParaRPr>
          </a:p>
          <a:p>
            <a:pPr marL="355600" marR="302260" indent="-343535">
              <a:lnSpc>
                <a:spcPts val="302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  <a:tab pos="7285990" algn="l"/>
              </a:tabLst>
            </a:pPr>
            <a:r>
              <a:rPr sz="2800" spc="-5" dirty="0">
                <a:latin typeface="Arial"/>
                <a:cs typeface="Arial"/>
              </a:rPr>
              <a:t>Also </a:t>
            </a:r>
            <a:r>
              <a:rPr sz="2800" dirty="0">
                <a:latin typeface="Arial"/>
                <a:cs typeface="Arial"/>
              </a:rPr>
              <a:t>the country should have industrial policy  aimed at providing direction and incentives	to  simulate exports and also simplifying export  financing to help small\medium scale  manufactures.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industrial policy should also simulate  education reform and investment in engineering  and science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etc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498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QUALITY</vt:lpstr>
      <vt:lpstr>QUALITY MANAGEMENT</vt:lpstr>
      <vt:lpstr>QUALITY AND GLOBAL  COMPETITIVENESS</vt:lpstr>
      <vt:lpstr>FACTORS AFFECTING  COMPETITIVENESS</vt:lpstr>
      <vt:lpstr>Factors affecting  competitiveness(contd.)</vt:lpstr>
      <vt:lpstr>Slide 7</vt:lpstr>
      <vt:lpstr>Components of competitiveness</vt:lpstr>
      <vt:lpstr>To be successful in global  market</vt:lpstr>
      <vt:lpstr>Competitiveness enhancing  manufacturing technologies</vt:lpstr>
      <vt:lpstr>Human resources and  competitiveness</vt:lpstr>
      <vt:lpstr>GLOBAL ECONOMIC  INTEGRATION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</dc:title>
  <dc:creator>ABC</dc:creator>
  <cp:lastModifiedBy>PC-2</cp:lastModifiedBy>
  <cp:revision>2</cp:revision>
  <dcterms:created xsi:type="dcterms:W3CDTF">2020-04-14T14:06:54Z</dcterms:created>
  <dcterms:modified xsi:type="dcterms:W3CDTF">2020-04-14T14:25:57Z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2007-12-02T00:00:00Z</vt:filetime>
  </property>
  <property fmtid="{D5CDD505-2E9C-101B-9397-08002B2CF9AE}" pid="3" name="Creator">
    <vt:lpwstr>Acrobat PDFMaker 7.0 for PowerPoint</vt:lpwstr>
  </property>
  <property fmtid="{D5CDD505-2E9C-101B-9397-08002B2CF9AE}" pid="4" name="LastSaved">
    <vt:filetime>2020-04-14T00:00:00Z</vt:filetime>
  </property>
</Properties>
</file>