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5" r:id="rId5"/>
    <p:sldId id="266" r:id="rId6"/>
    <p:sldId id="258" r:id="rId7"/>
    <p:sldId id="260" r:id="rId8"/>
    <p:sldId id="261" r:id="rId9"/>
    <p:sldId id="268" r:id="rId10"/>
    <p:sldId id="269"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bigyanbhandari/Spring%202021/Thinkful/Second%20Capstone/fuel_economy_workable_firstdraf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bigyanbhandari/Spring%202021/Thinkful/Second%20Capstone/fuel_economy_workable_firstdraf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Users/bigyanbhandari/Spring%202021/Thinkful/Second%20Capstone/fuel_economy_workable_firstdraf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Users/bigyanbhandari/Spring%202021/Thinkful/Second%20Capstone/fuel_economy_workable_firstdraf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Tailpipe CO2 in grams/mile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overlap val="-100"/>
        <c:axId val="1018719056"/>
        <c:axId val="1018576480"/>
      </c:barChart>
      <c:catAx>
        <c:axId val="101871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576480"/>
        <c:crosses val="autoZero"/>
        <c:auto val="1"/>
        <c:lblAlgn val="ctr"/>
        <c:lblOffset val="100"/>
        <c:noMultiLvlLbl val="0"/>
      </c:catAx>
      <c:valAx>
        <c:axId val="101857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719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5-year</a:t>
            </a:r>
            <a:r>
              <a:rPr lang="en-US" baseline="0"/>
              <a:t> Save or Spend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overlap val="-100"/>
        <c:axId val="499728208"/>
        <c:axId val="499756240"/>
      </c:barChart>
      <c:catAx>
        <c:axId val="4997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9756240"/>
        <c:crosses val="autoZero"/>
        <c:auto val="1"/>
        <c:lblAlgn val="ctr"/>
        <c:lblOffset val="100"/>
        <c:noMultiLvlLbl val="0"/>
      </c:catAx>
      <c:valAx>
        <c:axId val="4997562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728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5-year</a:t>
            </a:r>
            <a:r>
              <a:rPr lang="en-US" baseline="0"/>
              <a:t> Save or Spend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overlap val="-100"/>
        <c:axId val="499728208"/>
        <c:axId val="499756240"/>
      </c:barChart>
      <c:catAx>
        <c:axId val="4997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9756240"/>
        <c:crosses val="autoZero"/>
        <c:auto val="1"/>
        <c:lblAlgn val="ctr"/>
        <c:lblOffset val="100"/>
        <c:noMultiLvlLbl val="0"/>
      </c:catAx>
      <c:valAx>
        <c:axId val="4997562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728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5-year</a:t>
            </a:r>
            <a:r>
              <a:rPr lang="en-US" baseline="0"/>
              <a:t> Save or Spend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overlap val="-100"/>
        <c:axId val="499728208"/>
        <c:axId val="499756240"/>
      </c:barChart>
      <c:catAx>
        <c:axId val="4997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9756240"/>
        <c:crosses val="autoZero"/>
        <c:auto val="1"/>
        <c:lblAlgn val="ctr"/>
        <c:lblOffset val="100"/>
        <c:noMultiLvlLbl val="0"/>
      </c:catAx>
      <c:valAx>
        <c:axId val="4997562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9728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78A09-00DB-4177-B217-602B649106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F372BDF-2BD0-470B-B1D1-6567685D4E90}">
      <dgm:prSet/>
      <dgm:spPr/>
      <dgm:t>
        <a:bodyPr/>
        <a:lstStyle/>
        <a:p>
          <a:r>
            <a:rPr lang="en-US" dirty="0"/>
            <a:t>Premier League</a:t>
          </a:r>
        </a:p>
      </dgm:t>
    </dgm:pt>
    <dgm:pt modelId="{6F70D076-06B0-4F57-81CC-870500B8F92D}" type="parTrans" cxnId="{0E5E8713-67CB-47A6-843C-0B54C067892E}">
      <dgm:prSet/>
      <dgm:spPr/>
      <dgm:t>
        <a:bodyPr/>
        <a:lstStyle/>
        <a:p>
          <a:endParaRPr lang="en-US"/>
        </a:p>
      </dgm:t>
    </dgm:pt>
    <dgm:pt modelId="{DCFECED1-883E-4CD5-97F0-D3727B6393A5}" type="sibTrans" cxnId="{0E5E8713-67CB-47A6-843C-0B54C067892E}">
      <dgm:prSet/>
      <dgm:spPr/>
      <dgm:t>
        <a:bodyPr/>
        <a:lstStyle/>
        <a:p>
          <a:endParaRPr lang="en-US"/>
        </a:p>
      </dgm:t>
    </dgm:pt>
    <dgm:pt modelId="{BE95D289-89B6-4366-90E4-C68E5A5049B7}">
      <dgm:prSet/>
      <dgm:spPr/>
      <dgm:t>
        <a:bodyPr/>
        <a:lstStyle/>
        <a:p>
          <a:r>
            <a:rPr lang="en-US" dirty="0"/>
            <a:t>Considered the most competitive soccer league</a:t>
          </a:r>
        </a:p>
      </dgm:t>
    </dgm:pt>
    <dgm:pt modelId="{C74E2B37-35E3-4744-9C00-5392ED17544F}" type="parTrans" cxnId="{A973E6FD-8F38-4C61-99C4-4B4AEBD06E72}">
      <dgm:prSet/>
      <dgm:spPr/>
      <dgm:t>
        <a:bodyPr/>
        <a:lstStyle/>
        <a:p>
          <a:endParaRPr lang="en-US"/>
        </a:p>
      </dgm:t>
    </dgm:pt>
    <dgm:pt modelId="{C3C45BFB-DCE2-4679-A428-C8F487A0BA23}" type="sibTrans" cxnId="{A973E6FD-8F38-4C61-99C4-4B4AEBD06E72}">
      <dgm:prSet/>
      <dgm:spPr/>
      <dgm:t>
        <a:bodyPr/>
        <a:lstStyle/>
        <a:p>
          <a:endParaRPr lang="en-US"/>
        </a:p>
      </dgm:t>
    </dgm:pt>
    <dgm:pt modelId="{C3EE5A55-3C8B-47C4-A8EE-93809630E9C0}">
      <dgm:prSet/>
      <dgm:spPr/>
      <dgm:t>
        <a:bodyPr/>
        <a:lstStyle/>
        <a:p>
          <a:r>
            <a:rPr lang="en-US" dirty="0"/>
            <a:t>No supporters in the stadiums for the first time due to the pandemic </a:t>
          </a:r>
        </a:p>
      </dgm:t>
    </dgm:pt>
    <dgm:pt modelId="{59F3C236-037F-47F6-B0A9-F2837490E47B}" type="parTrans" cxnId="{AC1E0476-422D-4783-A879-35BA605A4137}">
      <dgm:prSet/>
      <dgm:spPr/>
      <dgm:t>
        <a:bodyPr/>
        <a:lstStyle/>
        <a:p>
          <a:endParaRPr lang="en-US"/>
        </a:p>
      </dgm:t>
    </dgm:pt>
    <dgm:pt modelId="{7E1EC9D7-5897-4226-B274-B91B6B14E3B8}" type="sibTrans" cxnId="{AC1E0476-422D-4783-A879-35BA605A4137}">
      <dgm:prSet/>
      <dgm:spPr/>
      <dgm:t>
        <a:bodyPr/>
        <a:lstStyle/>
        <a:p>
          <a:endParaRPr lang="en-US"/>
        </a:p>
      </dgm:t>
    </dgm:pt>
    <dgm:pt modelId="{5BC324BC-0ED1-4BD2-80F3-C16511E87C33}">
      <dgm:prSet/>
      <dgm:spPr/>
      <dgm:t>
        <a:bodyPr/>
        <a:lstStyle/>
        <a:p>
          <a:r>
            <a:rPr lang="en-US" dirty="0"/>
            <a:t>Did the 2020/21 season fundamentally differ from other seasons? </a:t>
          </a:r>
        </a:p>
      </dgm:t>
    </dgm:pt>
    <dgm:pt modelId="{23AD2A20-469F-4630-85B9-1123F473FB27}" type="parTrans" cxnId="{B1D1F1BE-4851-47AF-8C27-4693347500B5}">
      <dgm:prSet/>
      <dgm:spPr/>
      <dgm:t>
        <a:bodyPr/>
        <a:lstStyle/>
        <a:p>
          <a:endParaRPr lang="en-US"/>
        </a:p>
      </dgm:t>
    </dgm:pt>
    <dgm:pt modelId="{75CD13EA-3F26-450A-A874-141062A7C169}" type="sibTrans" cxnId="{B1D1F1BE-4851-47AF-8C27-4693347500B5}">
      <dgm:prSet/>
      <dgm:spPr/>
      <dgm:t>
        <a:bodyPr/>
        <a:lstStyle/>
        <a:p>
          <a:endParaRPr lang="en-US"/>
        </a:p>
      </dgm:t>
    </dgm:pt>
    <dgm:pt modelId="{7F14EEF3-F424-415E-A01E-AE6E42ACF309}">
      <dgm:prSet/>
      <dgm:spPr/>
      <dgm:t>
        <a:bodyPr/>
        <a:lstStyle/>
        <a:p>
          <a:r>
            <a:rPr lang="en-US" dirty="0"/>
            <a:t>We will look to see if certain variables are significantly different </a:t>
          </a:r>
        </a:p>
      </dgm:t>
    </dgm:pt>
    <dgm:pt modelId="{5457AB69-90A4-4312-9A20-987ABB62A638}" type="parTrans" cxnId="{7573A123-1176-450E-B1D4-583E77199F19}">
      <dgm:prSet/>
      <dgm:spPr/>
      <dgm:t>
        <a:bodyPr/>
        <a:lstStyle/>
        <a:p>
          <a:endParaRPr lang="en-US"/>
        </a:p>
      </dgm:t>
    </dgm:pt>
    <dgm:pt modelId="{F8FCC362-3977-40F9-B11F-AC67FF799E87}" type="sibTrans" cxnId="{7573A123-1176-450E-B1D4-583E77199F19}">
      <dgm:prSet/>
      <dgm:spPr/>
      <dgm:t>
        <a:bodyPr/>
        <a:lstStyle/>
        <a:p>
          <a:endParaRPr lang="en-US"/>
        </a:p>
      </dgm:t>
    </dgm:pt>
    <dgm:pt modelId="{1E5395A0-E967-43E5-B7D8-4F3A4186BCB1}">
      <dgm:prSet/>
      <dgm:spPr/>
      <dgm:t>
        <a:bodyPr/>
        <a:lstStyle/>
        <a:p>
          <a:r>
            <a:rPr lang="en-US" dirty="0"/>
            <a:t>We will investigate whether such variables impact top-4 teams and bottom-3 teams equally</a:t>
          </a:r>
        </a:p>
      </dgm:t>
    </dgm:pt>
    <dgm:pt modelId="{5D01F9B1-1EA6-4B9D-BAC3-B3A0B241414F}" type="parTrans" cxnId="{E61B3406-A1CB-4FF2-97EF-418BA41C662B}">
      <dgm:prSet/>
      <dgm:spPr/>
      <dgm:t>
        <a:bodyPr/>
        <a:lstStyle/>
        <a:p>
          <a:endParaRPr lang="en-US"/>
        </a:p>
      </dgm:t>
    </dgm:pt>
    <dgm:pt modelId="{DD10BE26-0FE3-48B9-89D9-FD1908F7D8D4}" type="sibTrans" cxnId="{E61B3406-A1CB-4FF2-97EF-418BA41C662B}">
      <dgm:prSet/>
      <dgm:spPr/>
      <dgm:t>
        <a:bodyPr/>
        <a:lstStyle/>
        <a:p>
          <a:endParaRPr lang="en-US"/>
        </a:p>
      </dgm:t>
    </dgm:pt>
    <dgm:pt modelId="{89238133-7A41-A446-8036-D6BC59BA2E69}">
      <dgm:prSet/>
      <dgm:spPr/>
      <dgm:t>
        <a:bodyPr/>
        <a:lstStyle/>
        <a:p>
          <a:r>
            <a:rPr lang="en-US" dirty="0"/>
            <a:t>20 teams play against each other – once in home stadium and once away from home</a:t>
          </a:r>
        </a:p>
      </dgm:t>
    </dgm:pt>
    <dgm:pt modelId="{A414C1C9-2F2C-8F47-B92B-33F4FEB70006}" type="parTrans" cxnId="{95108C11-D85B-3B4D-A2B1-1ACBC665AA24}">
      <dgm:prSet/>
      <dgm:spPr/>
      <dgm:t>
        <a:bodyPr/>
        <a:lstStyle/>
        <a:p>
          <a:endParaRPr lang="en-US"/>
        </a:p>
      </dgm:t>
    </dgm:pt>
    <dgm:pt modelId="{DFF0FD16-4C66-2940-BEC8-28324626BADE}" type="sibTrans" cxnId="{95108C11-D85B-3B4D-A2B1-1ACBC665AA24}">
      <dgm:prSet/>
      <dgm:spPr/>
      <dgm:t>
        <a:bodyPr/>
        <a:lstStyle/>
        <a:p>
          <a:endParaRPr lang="en-US"/>
        </a:p>
      </dgm:t>
    </dgm:pt>
    <dgm:pt modelId="{A3A5427E-0062-EE4F-ABD3-518FFBD6358C}">
      <dgm:prSet/>
      <dgm:spPr/>
      <dgm:t>
        <a:bodyPr/>
        <a:lstStyle/>
        <a:p>
          <a:r>
            <a:rPr lang="en-US" dirty="0"/>
            <a:t>4 top teams selected for Champions League; bottom 3 teams relegated</a:t>
          </a:r>
        </a:p>
      </dgm:t>
    </dgm:pt>
    <dgm:pt modelId="{77AF06BB-82CA-BF42-9D9A-8DA6ED9B46ED}" type="parTrans" cxnId="{F2A27E52-2454-6546-A769-354C50E7582B}">
      <dgm:prSet/>
      <dgm:spPr/>
      <dgm:t>
        <a:bodyPr/>
        <a:lstStyle/>
        <a:p>
          <a:endParaRPr lang="en-US"/>
        </a:p>
      </dgm:t>
    </dgm:pt>
    <dgm:pt modelId="{34BF5E76-23C9-0E45-9FB4-650361AA379F}" type="sibTrans" cxnId="{F2A27E52-2454-6546-A769-354C50E7582B}">
      <dgm:prSet/>
      <dgm:spPr/>
      <dgm:t>
        <a:bodyPr/>
        <a:lstStyle/>
        <a:p>
          <a:endParaRPr lang="en-US"/>
        </a:p>
      </dgm:t>
    </dgm:pt>
    <dgm:pt modelId="{DCE91480-4D55-2F45-93C1-92311882DE5B}" type="pres">
      <dgm:prSet presAssocID="{E2E78A09-00DB-4177-B217-602B649106C6}" presName="linear" presStyleCnt="0">
        <dgm:presLayoutVars>
          <dgm:dir/>
          <dgm:animLvl val="lvl"/>
          <dgm:resizeHandles val="exact"/>
        </dgm:presLayoutVars>
      </dgm:prSet>
      <dgm:spPr/>
    </dgm:pt>
    <dgm:pt modelId="{78F6C3D8-2778-5948-A7ED-BA0A26992450}" type="pres">
      <dgm:prSet presAssocID="{2F372BDF-2BD0-470B-B1D1-6567685D4E90}" presName="parentLin" presStyleCnt="0"/>
      <dgm:spPr/>
    </dgm:pt>
    <dgm:pt modelId="{F61D9105-3A45-B04A-988D-A9B845D88AB2}" type="pres">
      <dgm:prSet presAssocID="{2F372BDF-2BD0-470B-B1D1-6567685D4E90}" presName="parentLeftMargin" presStyleLbl="node1" presStyleIdx="0" presStyleCnt="2"/>
      <dgm:spPr/>
    </dgm:pt>
    <dgm:pt modelId="{76352F54-25D9-0F4B-9E0F-2E9490DDA43B}" type="pres">
      <dgm:prSet presAssocID="{2F372BDF-2BD0-470B-B1D1-6567685D4E90}" presName="parentText" presStyleLbl="node1" presStyleIdx="0" presStyleCnt="2">
        <dgm:presLayoutVars>
          <dgm:chMax val="0"/>
          <dgm:bulletEnabled val="1"/>
        </dgm:presLayoutVars>
      </dgm:prSet>
      <dgm:spPr/>
    </dgm:pt>
    <dgm:pt modelId="{F8CC4310-C3FA-9C45-BF68-F88140CBC11F}" type="pres">
      <dgm:prSet presAssocID="{2F372BDF-2BD0-470B-B1D1-6567685D4E90}" presName="negativeSpace" presStyleCnt="0"/>
      <dgm:spPr/>
    </dgm:pt>
    <dgm:pt modelId="{89BF2551-37AD-4442-8909-6106E9640C19}" type="pres">
      <dgm:prSet presAssocID="{2F372BDF-2BD0-470B-B1D1-6567685D4E90}" presName="childText" presStyleLbl="conFgAcc1" presStyleIdx="0" presStyleCnt="2">
        <dgm:presLayoutVars>
          <dgm:bulletEnabled val="1"/>
        </dgm:presLayoutVars>
      </dgm:prSet>
      <dgm:spPr/>
    </dgm:pt>
    <dgm:pt modelId="{53A4472D-4C47-9941-846E-F5BDA43BDFAA}" type="pres">
      <dgm:prSet presAssocID="{DCFECED1-883E-4CD5-97F0-D3727B6393A5}" presName="spaceBetweenRectangles" presStyleCnt="0"/>
      <dgm:spPr/>
    </dgm:pt>
    <dgm:pt modelId="{F850FA88-70CD-0845-8218-048FC753A88C}" type="pres">
      <dgm:prSet presAssocID="{5BC324BC-0ED1-4BD2-80F3-C16511E87C33}" presName="parentLin" presStyleCnt="0"/>
      <dgm:spPr/>
    </dgm:pt>
    <dgm:pt modelId="{2588B173-905C-724B-B9A8-1C7AEBB84D0F}" type="pres">
      <dgm:prSet presAssocID="{5BC324BC-0ED1-4BD2-80F3-C16511E87C33}" presName="parentLeftMargin" presStyleLbl="node1" presStyleIdx="0" presStyleCnt="2"/>
      <dgm:spPr/>
    </dgm:pt>
    <dgm:pt modelId="{E69A2DBC-BBF7-2647-88E2-777675A81FF5}" type="pres">
      <dgm:prSet presAssocID="{5BC324BC-0ED1-4BD2-80F3-C16511E87C33}" presName="parentText" presStyleLbl="node1" presStyleIdx="1" presStyleCnt="2">
        <dgm:presLayoutVars>
          <dgm:chMax val="0"/>
          <dgm:bulletEnabled val="1"/>
        </dgm:presLayoutVars>
      </dgm:prSet>
      <dgm:spPr/>
    </dgm:pt>
    <dgm:pt modelId="{771FAB27-E953-9F4F-9F78-9EBA22909DC2}" type="pres">
      <dgm:prSet presAssocID="{5BC324BC-0ED1-4BD2-80F3-C16511E87C33}" presName="negativeSpace" presStyleCnt="0"/>
      <dgm:spPr/>
    </dgm:pt>
    <dgm:pt modelId="{52DEE125-C0A3-FB43-98E6-68529AE72659}" type="pres">
      <dgm:prSet presAssocID="{5BC324BC-0ED1-4BD2-80F3-C16511E87C33}" presName="childText" presStyleLbl="conFgAcc1" presStyleIdx="1" presStyleCnt="2">
        <dgm:presLayoutVars>
          <dgm:bulletEnabled val="1"/>
        </dgm:presLayoutVars>
      </dgm:prSet>
      <dgm:spPr/>
    </dgm:pt>
  </dgm:ptLst>
  <dgm:cxnLst>
    <dgm:cxn modelId="{E61B3406-A1CB-4FF2-97EF-418BA41C662B}" srcId="{5BC324BC-0ED1-4BD2-80F3-C16511E87C33}" destId="{1E5395A0-E967-43E5-B7D8-4F3A4186BCB1}" srcOrd="1" destOrd="0" parTransId="{5D01F9B1-1EA6-4B9D-BAC3-B3A0B241414F}" sibTransId="{DD10BE26-0FE3-48B9-89D9-FD1908F7D8D4}"/>
    <dgm:cxn modelId="{95108C11-D85B-3B4D-A2B1-1ACBC665AA24}" srcId="{2F372BDF-2BD0-470B-B1D1-6567685D4E90}" destId="{89238133-7A41-A446-8036-D6BC59BA2E69}" srcOrd="1" destOrd="0" parTransId="{A414C1C9-2F2C-8F47-B92B-33F4FEB70006}" sibTransId="{DFF0FD16-4C66-2940-BEC8-28324626BADE}"/>
    <dgm:cxn modelId="{0E5E8713-67CB-47A6-843C-0B54C067892E}" srcId="{E2E78A09-00DB-4177-B217-602B649106C6}" destId="{2F372BDF-2BD0-470B-B1D1-6567685D4E90}" srcOrd="0" destOrd="0" parTransId="{6F70D076-06B0-4F57-81CC-870500B8F92D}" sibTransId="{DCFECED1-883E-4CD5-97F0-D3727B6393A5}"/>
    <dgm:cxn modelId="{CD26BA19-61B1-334A-A4F1-93D2C479A5CB}" type="presOf" srcId="{2F372BDF-2BD0-470B-B1D1-6567685D4E90}" destId="{F61D9105-3A45-B04A-988D-A9B845D88AB2}" srcOrd="0" destOrd="0" presId="urn:microsoft.com/office/officeart/2005/8/layout/list1"/>
    <dgm:cxn modelId="{E0FD031B-901C-B84C-8ED8-524CBA9ED08B}" type="presOf" srcId="{E2E78A09-00DB-4177-B217-602B649106C6}" destId="{DCE91480-4D55-2F45-93C1-92311882DE5B}" srcOrd="0" destOrd="0" presId="urn:microsoft.com/office/officeart/2005/8/layout/list1"/>
    <dgm:cxn modelId="{7573A123-1176-450E-B1D4-583E77199F19}" srcId="{5BC324BC-0ED1-4BD2-80F3-C16511E87C33}" destId="{7F14EEF3-F424-415E-A01E-AE6E42ACF309}" srcOrd="0" destOrd="0" parTransId="{5457AB69-90A4-4312-9A20-987ABB62A638}" sibTransId="{F8FCC362-3977-40F9-B11F-AC67FF799E87}"/>
    <dgm:cxn modelId="{5E6A5D49-5408-1843-8875-139A3261671B}" type="presOf" srcId="{2F372BDF-2BD0-470B-B1D1-6567685D4E90}" destId="{76352F54-25D9-0F4B-9E0F-2E9490DDA43B}" srcOrd="1" destOrd="0" presId="urn:microsoft.com/office/officeart/2005/8/layout/list1"/>
    <dgm:cxn modelId="{F2A27E52-2454-6546-A769-354C50E7582B}" srcId="{2F372BDF-2BD0-470B-B1D1-6567685D4E90}" destId="{A3A5427E-0062-EE4F-ABD3-518FFBD6358C}" srcOrd="2" destOrd="0" parTransId="{77AF06BB-82CA-BF42-9D9A-8DA6ED9B46ED}" sibTransId="{34BF5E76-23C9-0E45-9FB4-650361AA379F}"/>
    <dgm:cxn modelId="{AC1E0476-422D-4783-A879-35BA605A4137}" srcId="{2F372BDF-2BD0-470B-B1D1-6567685D4E90}" destId="{C3EE5A55-3C8B-47C4-A8EE-93809630E9C0}" srcOrd="3" destOrd="0" parTransId="{59F3C236-037F-47F6-B0A9-F2837490E47B}" sibTransId="{7E1EC9D7-5897-4226-B274-B91B6B14E3B8}"/>
    <dgm:cxn modelId="{44625D8C-4703-6F4A-9BB5-B5AE6DAED2BD}" type="presOf" srcId="{7F14EEF3-F424-415E-A01E-AE6E42ACF309}" destId="{52DEE125-C0A3-FB43-98E6-68529AE72659}" srcOrd="0" destOrd="0" presId="urn:microsoft.com/office/officeart/2005/8/layout/list1"/>
    <dgm:cxn modelId="{1B610FB6-E513-8541-BBDA-A97206F8BF97}" type="presOf" srcId="{89238133-7A41-A446-8036-D6BC59BA2E69}" destId="{89BF2551-37AD-4442-8909-6106E9640C19}" srcOrd="0" destOrd="1" presId="urn:microsoft.com/office/officeart/2005/8/layout/list1"/>
    <dgm:cxn modelId="{B1D1F1BE-4851-47AF-8C27-4693347500B5}" srcId="{E2E78A09-00DB-4177-B217-602B649106C6}" destId="{5BC324BC-0ED1-4BD2-80F3-C16511E87C33}" srcOrd="1" destOrd="0" parTransId="{23AD2A20-469F-4630-85B9-1123F473FB27}" sibTransId="{75CD13EA-3F26-450A-A874-141062A7C169}"/>
    <dgm:cxn modelId="{6A24CCC0-562F-8D4E-B0E1-A6750BFFFFFA}" type="presOf" srcId="{BE95D289-89B6-4366-90E4-C68E5A5049B7}" destId="{89BF2551-37AD-4442-8909-6106E9640C19}" srcOrd="0" destOrd="0" presId="urn:microsoft.com/office/officeart/2005/8/layout/list1"/>
    <dgm:cxn modelId="{8FAF64C8-EBD4-5444-BCC4-5B62EBE2742F}" type="presOf" srcId="{5BC324BC-0ED1-4BD2-80F3-C16511E87C33}" destId="{E69A2DBC-BBF7-2647-88E2-777675A81FF5}" srcOrd="1" destOrd="0" presId="urn:microsoft.com/office/officeart/2005/8/layout/list1"/>
    <dgm:cxn modelId="{BD7360D4-3444-F346-AC6A-D1AAB9D81051}" type="presOf" srcId="{C3EE5A55-3C8B-47C4-A8EE-93809630E9C0}" destId="{89BF2551-37AD-4442-8909-6106E9640C19}" srcOrd="0" destOrd="3" presId="urn:microsoft.com/office/officeart/2005/8/layout/list1"/>
    <dgm:cxn modelId="{D9DE3CDA-3AF7-A04B-9234-88E3E6C23567}" type="presOf" srcId="{1E5395A0-E967-43E5-B7D8-4F3A4186BCB1}" destId="{52DEE125-C0A3-FB43-98E6-68529AE72659}" srcOrd="0" destOrd="1" presId="urn:microsoft.com/office/officeart/2005/8/layout/list1"/>
    <dgm:cxn modelId="{D623D3EA-E49B-E545-BD63-160E0AF30487}" type="presOf" srcId="{A3A5427E-0062-EE4F-ABD3-518FFBD6358C}" destId="{89BF2551-37AD-4442-8909-6106E9640C19}" srcOrd="0" destOrd="2" presId="urn:microsoft.com/office/officeart/2005/8/layout/list1"/>
    <dgm:cxn modelId="{D7026BF3-2792-7C4B-820A-F6DCBAF8FACD}" type="presOf" srcId="{5BC324BC-0ED1-4BD2-80F3-C16511E87C33}" destId="{2588B173-905C-724B-B9A8-1C7AEBB84D0F}" srcOrd="0" destOrd="0" presId="urn:microsoft.com/office/officeart/2005/8/layout/list1"/>
    <dgm:cxn modelId="{A973E6FD-8F38-4C61-99C4-4B4AEBD06E72}" srcId="{2F372BDF-2BD0-470B-B1D1-6567685D4E90}" destId="{BE95D289-89B6-4366-90E4-C68E5A5049B7}" srcOrd="0" destOrd="0" parTransId="{C74E2B37-35E3-4744-9C00-5392ED17544F}" sibTransId="{C3C45BFB-DCE2-4679-A428-C8F487A0BA23}"/>
    <dgm:cxn modelId="{A66377A1-488E-6441-8E86-4F81A6598D35}" type="presParOf" srcId="{DCE91480-4D55-2F45-93C1-92311882DE5B}" destId="{78F6C3D8-2778-5948-A7ED-BA0A26992450}" srcOrd="0" destOrd="0" presId="urn:microsoft.com/office/officeart/2005/8/layout/list1"/>
    <dgm:cxn modelId="{C42F5BB0-091C-0C4C-8284-563EF08B4CAA}" type="presParOf" srcId="{78F6C3D8-2778-5948-A7ED-BA0A26992450}" destId="{F61D9105-3A45-B04A-988D-A9B845D88AB2}" srcOrd="0" destOrd="0" presId="urn:microsoft.com/office/officeart/2005/8/layout/list1"/>
    <dgm:cxn modelId="{1FD40FFC-0043-0E44-A0C8-A92F885D1DFE}" type="presParOf" srcId="{78F6C3D8-2778-5948-A7ED-BA0A26992450}" destId="{76352F54-25D9-0F4B-9E0F-2E9490DDA43B}" srcOrd="1" destOrd="0" presId="urn:microsoft.com/office/officeart/2005/8/layout/list1"/>
    <dgm:cxn modelId="{4C1C62C3-9B02-FA42-BCB1-29EB5FB1F5BE}" type="presParOf" srcId="{DCE91480-4D55-2F45-93C1-92311882DE5B}" destId="{F8CC4310-C3FA-9C45-BF68-F88140CBC11F}" srcOrd="1" destOrd="0" presId="urn:microsoft.com/office/officeart/2005/8/layout/list1"/>
    <dgm:cxn modelId="{C20C673C-DFBF-BA47-8A36-80F8B9D75049}" type="presParOf" srcId="{DCE91480-4D55-2F45-93C1-92311882DE5B}" destId="{89BF2551-37AD-4442-8909-6106E9640C19}" srcOrd="2" destOrd="0" presId="urn:microsoft.com/office/officeart/2005/8/layout/list1"/>
    <dgm:cxn modelId="{C015C1BE-9BB3-B44F-B2A6-21D8AF283220}" type="presParOf" srcId="{DCE91480-4D55-2F45-93C1-92311882DE5B}" destId="{53A4472D-4C47-9941-846E-F5BDA43BDFAA}" srcOrd="3" destOrd="0" presId="urn:microsoft.com/office/officeart/2005/8/layout/list1"/>
    <dgm:cxn modelId="{14952256-A395-264C-B49D-37035C745D28}" type="presParOf" srcId="{DCE91480-4D55-2F45-93C1-92311882DE5B}" destId="{F850FA88-70CD-0845-8218-048FC753A88C}" srcOrd="4" destOrd="0" presId="urn:microsoft.com/office/officeart/2005/8/layout/list1"/>
    <dgm:cxn modelId="{E557D3B2-6503-8A43-B227-AF878AE7D5DC}" type="presParOf" srcId="{F850FA88-70CD-0845-8218-048FC753A88C}" destId="{2588B173-905C-724B-B9A8-1C7AEBB84D0F}" srcOrd="0" destOrd="0" presId="urn:microsoft.com/office/officeart/2005/8/layout/list1"/>
    <dgm:cxn modelId="{EE2FA8F9-F14E-3540-8C37-99AE0EAE3C34}" type="presParOf" srcId="{F850FA88-70CD-0845-8218-048FC753A88C}" destId="{E69A2DBC-BBF7-2647-88E2-777675A81FF5}" srcOrd="1" destOrd="0" presId="urn:microsoft.com/office/officeart/2005/8/layout/list1"/>
    <dgm:cxn modelId="{3A3E9D6D-5267-FB43-8A01-4388FBC08153}" type="presParOf" srcId="{DCE91480-4D55-2F45-93C1-92311882DE5B}" destId="{771FAB27-E953-9F4F-9F78-9EBA22909DC2}" srcOrd="5" destOrd="0" presId="urn:microsoft.com/office/officeart/2005/8/layout/list1"/>
    <dgm:cxn modelId="{5AC699E3-2F87-2540-8B54-05865B7E30FC}" type="presParOf" srcId="{DCE91480-4D55-2F45-93C1-92311882DE5B}" destId="{52DEE125-C0A3-FB43-98E6-68529AE7265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4FE42-93C2-4E79-80B8-7B1ECEF3A4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EDA202-0EA0-4388-B141-2DE198FD5191}">
      <dgm:prSet/>
      <dgm:spPr/>
      <dgm:t>
        <a:bodyPr/>
        <a:lstStyle/>
        <a:p>
          <a:r>
            <a:rPr lang="en-US"/>
            <a:t>The database was scraped from the Premier League website</a:t>
          </a:r>
        </a:p>
      </dgm:t>
    </dgm:pt>
    <dgm:pt modelId="{CFFE22D9-80BF-4B31-A38F-A8F96633DC52}" type="parTrans" cxnId="{AABE17DA-701F-4D86-B1A9-E4C8E0848EE0}">
      <dgm:prSet/>
      <dgm:spPr/>
      <dgm:t>
        <a:bodyPr/>
        <a:lstStyle/>
        <a:p>
          <a:endParaRPr lang="en-US"/>
        </a:p>
      </dgm:t>
    </dgm:pt>
    <dgm:pt modelId="{76798A99-9C00-4ED9-AC3A-3A2F1E0F7511}" type="sibTrans" cxnId="{AABE17DA-701F-4D86-B1A9-E4C8E0848EE0}">
      <dgm:prSet/>
      <dgm:spPr/>
      <dgm:t>
        <a:bodyPr/>
        <a:lstStyle/>
        <a:p>
          <a:endParaRPr lang="en-US"/>
        </a:p>
      </dgm:t>
    </dgm:pt>
    <dgm:pt modelId="{9E9AA2FC-C3CF-4978-BF65-113A65601EC9}">
      <dgm:prSet/>
      <dgm:spPr/>
      <dgm:t>
        <a:bodyPr/>
        <a:lstStyle/>
        <a:p>
          <a:r>
            <a:rPr lang="en-US"/>
            <a:t>Hosted in Kaggle from where we downloaded it for analysis</a:t>
          </a:r>
        </a:p>
      </dgm:t>
    </dgm:pt>
    <dgm:pt modelId="{53551E31-B510-40AF-84CE-07E38205BCB0}" type="parTrans" cxnId="{82A9FF7C-CDF6-436A-BD41-FDE4483B204D}">
      <dgm:prSet/>
      <dgm:spPr/>
      <dgm:t>
        <a:bodyPr/>
        <a:lstStyle/>
        <a:p>
          <a:endParaRPr lang="en-US"/>
        </a:p>
      </dgm:t>
    </dgm:pt>
    <dgm:pt modelId="{8A38BEDE-3810-4EEA-BF9C-4D7C20277F5E}" type="sibTrans" cxnId="{82A9FF7C-CDF6-436A-BD41-FDE4483B204D}">
      <dgm:prSet/>
      <dgm:spPr/>
      <dgm:t>
        <a:bodyPr/>
        <a:lstStyle/>
        <a:p>
          <a:endParaRPr lang="en-US"/>
        </a:p>
      </dgm:t>
    </dgm:pt>
    <dgm:pt modelId="{725ED59F-C386-443F-9C41-8A356A1986D4}">
      <dgm:prSet/>
      <dgm:spPr/>
      <dgm:t>
        <a:bodyPr/>
        <a:lstStyle/>
        <a:p>
          <a:r>
            <a:rPr lang="en-US"/>
            <a:t>Cleaning up of data done in Python (codes and explanations in the notebook)</a:t>
          </a:r>
        </a:p>
      </dgm:t>
    </dgm:pt>
    <dgm:pt modelId="{ED63BAB8-87E0-45D6-870F-1AA066891C80}" type="parTrans" cxnId="{C5D8E439-F5CE-4F78-A0D0-1B4FEF0B9710}">
      <dgm:prSet/>
      <dgm:spPr/>
      <dgm:t>
        <a:bodyPr/>
        <a:lstStyle/>
        <a:p>
          <a:endParaRPr lang="en-US"/>
        </a:p>
      </dgm:t>
    </dgm:pt>
    <dgm:pt modelId="{25A5530F-8EFE-47BE-B888-D8CFB6C46D22}" type="sibTrans" cxnId="{C5D8E439-F5CE-4F78-A0D0-1B4FEF0B9710}">
      <dgm:prSet/>
      <dgm:spPr/>
      <dgm:t>
        <a:bodyPr/>
        <a:lstStyle/>
        <a:p>
          <a:endParaRPr lang="en-US"/>
        </a:p>
      </dgm:t>
    </dgm:pt>
    <dgm:pt modelId="{ED91BD79-8CDB-4747-BCF3-D51C580480B6}">
      <dgm:prSet/>
      <dgm:spPr/>
      <dgm:t>
        <a:bodyPr/>
        <a:lstStyle/>
        <a:p>
          <a:r>
            <a:rPr lang="en-US" dirty="0"/>
            <a:t>‘</a:t>
          </a:r>
          <a:r>
            <a:rPr lang="en-US" dirty="0" err="1"/>
            <a:t>clean_games</a:t>
          </a:r>
          <a:r>
            <a:rPr lang="en-US" dirty="0"/>
            <a:t>’ table has records of goals, shots from all Premier League games to date ( from 1992/93 till 2020/21 )</a:t>
          </a:r>
        </a:p>
      </dgm:t>
    </dgm:pt>
    <dgm:pt modelId="{78E765AD-DD05-48A6-9017-E08FADB2D4B9}" type="parTrans" cxnId="{825B22A4-D77A-49D7-BB90-5A775CC7FADA}">
      <dgm:prSet/>
      <dgm:spPr/>
      <dgm:t>
        <a:bodyPr/>
        <a:lstStyle/>
        <a:p>
          <a:endParaRPr lang="en-US"/>
        </a:p>
      </dgm:t>
    </dgm:pt>
    <dgm:pt modelId="{A4370183-4F9A-4509-AE6C-940BFEF400D1}" type="sibTrans" cxnId="{825B22A4-D77A-49D7-BB90-5A775CC7FADA}">
      <dgm:prSet/>
      <dgm:spPr/>
      <dgm:t>
        <a:bodyPr/>
        <a:lstStyle/>
        <a:p>
          <a:endParaRPr lang="en-US"/>
        </a:p>
      </dgm:t>
    </dgm:pt>
    <dgm:pt modelId="{F5F431E9-1A3A-46CE-BC08-3C6EDE5419FD}">
      <dgm:prSet/>
      <dgm:spPr/>
      <dgm:t>
        <a:bodyPr/>
        <a:lstStyle/>
        <a:p>
          <a:r>
            <a:rPr lang="en-US" dirty="0"/>
            <a:t>‘</a:t>
          </a:r>
          <a:r>
            <a:rPr lang="en-US" dirty="0" err="1"/>
            <a:t>fixed_stats</a:t>
          </a:r>
          <a:r>
            <a:rPr lang="en-US" dirty="0"/>
            <a:t>’ table has records about possession, shots stats for all Premier League games from season 2006/07 onwards</a:t>
          </a:r>
        </a:p>
      </dgm:t>
    </dgm:pt>
    <dgm:pt modelId="{AFCCC3D2-045E-432F-9E7E-61B809910D1B}" type="parTrans" cxnId="{E4C6C5B7-64FC-488F-8259-02FAEB0A6125}">
      <dgm:prSet/>
      <dgm:spPr/>
      <dgm:t>
        <a:bodyPr/>
        <a:lstStyle/>
        <a:p>
          <a:endParaRPr lang="en-US"/>
        </a:p>
      </dgm:t>
    </dgm:pt>
    <dgm:pt modelId="{1F4CFC6C-2D56-4673-9894-5770AC2DE805}" type="sibTrans" cxnId="{E4C6C5B7-64FC-488F-8259-02FAEB0A6125}">
      <dgm:prSet/>
      <dgm:spPr/>
      <dgm:t>
        <a:bodyPr/>
        <a:lstStyle/>
        <a:p>
          <a:endParaRPr lang="en-US"/>
        </a:p>
      </dgm:t>
    </dgm:pt>
    <dgm:pt modelId="{57ED7E91-384C-DA49-BCFD-E474EE7211EE}" type="pres">
      <dgm:prSet presAssocID="{8EC4FE42-93C2-4E79-80B8-7B1ECEF3A4B8}" presName="linear" presStyleCnt="0">
        <dgm:presLayoutVars>
          <dgm:animLvl val="lvl"/>
          <dgm:resizeHandles val="exact"/>
        </dgm:presLayoutVars>
      </dgm:prSet>
      <dgm:spPr/>
    </dgm:pt>
    <dgm:pt modelId="{90EE0AFA-CE13-EE41-AEF4-2797EF7E6965}" type="pres">
      <dgm:prSet presAssocID="{5EEDA202-0EA0-4388-B141-2DE198FD5191}" presName="parentText" presStyleLbl="node1" presStyleIdx="0" presStyleCnt="5">
        <dgm:presLayoutVars>
          <dgm:chMax val="0"/>
          <dgm:bulletEnabled val="1"/>
        </dgm:presLayoutVars>
      </dgm:prSet>
      <dgm:spPr/>
    </dgm:pt>
    <dgm:pt modelId="{D9DC662E-36EC-C043-912C-9D0396C21C3D}" type="pres">
      <dgm:prSet presAssocID="{76798A99-9C00-4ED9-AC3A-3A2F1E0F7511}" presName="spacer" presStyleCnt="0"/>
      <dgm:spPr/>
    </dgm:pt>
    <dgm:pt modelId="{B65AEAD3-1F2F-B447-B4F3-1FF3AA64F131}" type="pres">
      <dgm:prSet presAssocID="{9E9AA2FC-C3CF-4978-BF65-113A65601EC9}" presName="parentText" presStyleLbl="node1" presStyleIdx="1" presStyleCnt="5">
        <dgm:presLayoutVars>
          <dgm:chMax val="0"/>
          <dgm:bulletEnabled val="1"/>
        </dgm:presLayoutVars>
      </dgm:prSet>
      <dgm:spPr/>
    </dgm:pt>
    <dgm:pt modelId="{547D3A6C-4323-EA40-AF8B-0F7677BECE7F}" type="pres">
      <dgm:prSet presAssocID="{8A38BEDE-3810-4EEA-BF9C-4D7C20277F5E}" presName="spacer" presStyleCnt="0"/>
      <dgm:spPr/>
    </dgm:pt>
    <dgm:pt modelId="{E676C7C2-0370-6F46-86A1-8B914E9452F0}" type="pres">
      <dgm:prSet presAssocID="{725ED59F-C386-443F-9C41-8A356A1986D4}" presName="parentText" presStyleLbl="node1" presStyleIdx="2" presStyleCnt="5">
        <dgm:presLayoutVars>
          <dgm:chMax val="0"/>
          <dgm:bulletEnabled val="1"/>
        </dgm:presLayoutVars>
      </dgm:prSet>
      <dgm:spPr/>
    </dgm:pt>
    <dgm:pt modelId="{EDAC71A0-2CB8-5442-8753-55164D985FBB}" type="pres">
      <dgm:prSet presAssocID="{25A5530F-8EFE-47BE-B888-D8CFB6C46D22}" presName="spacer" presStyleCnt="0"/>
      <dgm:spPr/>
    </dgm:pt>
    <dgm:pt modelId="{5CB1E729-5581-FB44-9461-0823661E058A}" type="pres">
      <dgm:prSet presAssocID="{ED91BD79-8CDB-4747-BCF3-D51C580480B6}" presName="parentText" presStyleLbl="node1" presStyleIdx="3" presStyleCnt="5">
        <dgm:presLayoutVars>
          <dgm:chMax val="0"/>
          <dgm:bulletEnabled val="1"/>
        </dgm:presLayoutVars>
      </dgm:prSet>
      <dgm:spPr/>
    </dgm:pt>
    <dgm:pt modelId="{EA954965-881C-0748-94ED-EA8521168B4E}" type="pres">
      <dgm:prSet presAssocID="{A4370183-4F9A-4509-AE6C-940BFEF400D1}" presName="spacer" presStyleCnt="0"/>
      <dgm:spPr/>
    </dgm:pt>
    <dgm:pt modelId="{479459F1-F6C1-894D-9384-7AE94A98490B}" type="pres">
      <dgm:prSet presAssocID="{F5F431E9-1A3A-46CE-BC08-3C6EDE5419FD}" presName="parentText" presStyleLbl="node1" presStyleIdx="4" presStyleCnt="5">
        <dgm:presLayoutVars>
          <dgm:chMax val="0"/>
          <dgm:bulletEnabled val="1"/>
        </dgm:presLayoutVars>
      </dgm:prSet>
      <dgm:spPr/>
    </dgm:pt>
  </dgm:ptLst>
  <dgm:cxnLst>
    <dgm:cxn modelId="{C5D8E439-F5CE-4F78-A0D0-1B4FEF0B9710}" srcId="{8EC4FE42-93C2-4E79-80B8-7B1ECEF3A4B8}" destId="{725ED59F-C386-443F-9C41-8A356A1986D4}" srcOrd="2" destOrd="0" parTransId="{ED63BAB8-87E0-45D6-870F-1AA066891C80}" sibTransId="{25A5530F-8EFE-47BE-B888-D8CFB6C46D22}"/>
    <dgm:cxn modelId="{94F31F45-0BE1-D149-A614-258E8E6F7A4C}" type="presOf" srcId="{8EC4FE42-93C2-4E79-80B8-7B1ECEF3A4B8}" destId="{57ED7E91-384C-DA49-BCFD-E474EE7211EE}" srcOrd="0" destOrd="0" presId="urn:microsoft.com/office/officeart/2005/8/layout/vList2"/>
    <dgm:cxn modelId="{EE2FAF5D-2501-584B-BACD-2E1EF3914CE9}" type="presOf" srcId="{F5F431E9-1A3A-46CE-BC08-3C6EDE5419FD}" destId="{479459F1-F6C1-894D-9384-7AE94A98490B}" srcOrd="0" destOrd="0" presId="urn:microsoft.com/office/officeart/2005/8/layout/vList2"/>
    <dgm:cxn modelId="{82A9FF7C-CDF6-436A-BD41-FDE4483B204D}" srcId="{8EC4FE42-93C2-4E79-80B8-7B1ECEF3A4B8}" destId="{9E9AA2FC-C3CF-4978-BF65-113A65601EC9}" srcOrd="1" destOrd="0" parTransId="{53551E31-B510-40AF-84CE-07E38205BCB0}" sibTransId="{8A38BEDE-3810-4EEA-BF9C-4D7C20277F5E}"/>
    <dgm:cxn modelId="{825B22A4-D77A-49D7-BB90-5A775CC7FADA}" srcId="{8EC4FE42-93C2-4E79-80B8-7B1ECEF3A4B8}" destId="{ED91BD79-8CDB-4747-BCF3-D51C580480B6}" srcOrd="3" destOrd="0" parTransId="{78E765AD-DD05-48A6-9017-E08FADB2D4B9}" sibTransId="{A4370183-4F9A-4509-AE6C-940BFEF400D1}"/>
    <dgm:cxn modelId="{AE1D50B6-1AE9-CD49-B804-EF18F4B0213C}" type="presOf" srcId="{5EEDA202-0EA0-4388-B141-2DE198FD5191}" destId="{90EE0AFA-CE13-EE41-AEF4-2797EF7E6965}" srcOrd="0" destOrd="0" presId="urn:microsoft.com/office/officeart/2005/8/layout/vList2"/>
    <dgm:cxn modelId="{E4C6C5B7-64FC-488F-8259-02FAEB0A6125}" srcId="{8EC4FE42-93C2-4E79-80B8-7B1ECEF3A4B8}" destId="{F5F431E9-1A3A-46CE-BC08-3C6EDE5419FD}" srcOrd="4" destOrd="0" parTransId="{AFCCC3D2-045E-432F-9E7E-61B809910D1B}" sibTransId="{1F4CFC6C-2D56-4673-9894-5770AC2DE805}"/>
    <dgm:cxn modelId="{CDBCE6D2-D4B0-0440-A76A-8325D1AEC3E0}" type="presOf" srcId="{ED91BD79-8CDB-4747-BCF3-D51C580480B6}" destId="{5CB1E729-5581-FB44-9461-0823661E058A}" srcOrd="0" destOrd="0" presId="urn:microsoft.com/office/officeart/2005/8/layout/vList2"/>
    <dgm:cxn modelId="{AABE17DA-701F-4D86-B1A9-E4C8E0848EE0}" srcId="{8EC4FE42-93C2-4E79-80B8-7B1ECEF3A4B8}" destId="{5EEDA202-0EA0-4388-B141-2DE198FD5191}" srcOrd="0" destOrd="0" parTransId="{CFFE22D9-80BF-4B31-A38F-A8F96633DC52}" sibTransId="{76798A99-9C00-4ED9-AC3A-3A2F1E0F7511}"/>
    <dgm:cxn modelId="{DC9D83E3-4605-5041-A681-17C6F660ACE0}" type="presOf" srcId="{9E9AA2FC-C3CF-4978-BF65-113A65601EC9}" destId="{B65AEAD3-1F2F-B447-B4F3-1FF3AA64F131}" srcOrd="0" destOrd="0" presId="urn:microsoft.com/office/officeart/2005/8/layout/vList2"/>
    <dgm:cxn modelId="{5F31C0F5-9552-2241-BFAE-E865B5B41853}" type="presOf" srcId="{725ED59F-C386-443F-9C41-8A356A1986D4}" destId="{E676C7C2-0370-6F46-86A1-8B914E9452F0}" srcOrd="0" destOrd="0" presId="urn:microsoft.com/office/officeart/2005/8/layout/vList2"/>
    <dgm:cxn modelId="{35A0559B-CA12-B743-98B8-B2A6334A3F9B}" type="presParOf" srcId="{57ED7E91-384C-DA49-BCFD-E474EE7211EE}" destId="{90EE0AFA-CE13-EE41-AEF4-2797EF7E6965}" srcOrd="0" destOrd="0" presId="urn:microsoft.com/office/officeart/2005/8/layout/vList2"/>
    <dgm:cxn modelId="{E29C3982-A3E4-1C49-93C8-396B5B059CE4}" type="presParOf" srcId="{57ED7E91-384C-DA49-BCFD-E474EE7211EE}" destId="{D9DC662E-36EC-C043-912C-9D0396C21C3D}" srcOrd="1" destOrd="0" presId="urn:microsoft.com/office/officeart/2005/8/layout/vList2"/>
    <dgm:cxn modelId="{77DDD46A-CD15-3F4C-A148-0A5880D0C7B1}" type="presParOf" srcId="{57ED7E91-384C-DA49-BCFD-E474EE7211EE}" destId="{B65AEAD3-1F2F-B447-B4F3-1FF3AA64F131}" srcOrd="2" destOrd="0" presId="urn:microsoft.com/office/officeart/2005/8/layout/vList2"/>
    <dgm:cxn modelId="{07DED752-EBEA-774F-A97E-E21EBF30C4D5}" type="presParOf" srcId="{57ED7E91-384C-DA49-BCFD-E474EE7211EE}" destId="{547D3A6C-4323-EA40-AF8B-0F7677BECE7F}" srcOrd="3" destOrd="0" presId="urn:microsoft.com/office/officeart/2005/8/layout/vList2"/>
    <dgm:cxn modelId="{8F4877CF-AF19-004E-9323-0D736B926519}" type="presParOf" srcId="{57ED7E91-384C-DA49-BCFD-E474EE7211EE}" destId="{E676C7C2-0370-6F46-86A1-8B914E9452F0}" srcOrd="4" destOrd="0" presId="urn:microsoft.com/office/officeart/2005/8/layout/vList2"/>
    <dgm:cxn modelId="{C28097A1-F977-9343-A853-504F470CB902}" type="presParOf" srcId="{57ED7E91-384C-DA49-BCFD-E474EE7211EE}" destId="{EDAC71A0-2CB8-5442-8753-55164D985FBB}" srcOrd="5" destOrd="0" presId="urn:microsoft.com/office/officeart/2005/8/layout/vList2"/>
    <dgm:cxn modelId="{7B0311E4-06E0-0D4D-95C0-7AE0344E3040}" type="presParOf" srcId="{57ED7E91-384C-DA49-BCFD-E474EE7211EE}" destId="{5CB1E729-5581-FB44-9461-0823661E058A}" srcOrd="6" destOrd="0" presId="urn:microsoft.com/office/officeart/2005/8/layout/vList2"/>
    <dgm:cxn modelId="{D1258BF6-56EF-1447-B230-D4316FD6FE5B}" type="presParOf" srcId="{57ED7E91-384C-DA49-BCFD-E474EE7211EE}" destId="{EA954965-881C-0748-94ED-EA8521168B4E}" srcOrd="7" destOrd="0" presId="urn:microsoft.com/office/officeart/2005/8/layout/vList2"/>
    <dgm:cxn modelId="{1BF5BFCC-8B9F-AA4C-A6C2-EC70BF2F9F5B}" type="presParOf" srcId="{57ED7E91-384C-DA49-BCFD-E474EE7211EE}" destId="{479459F1-F6C1-894D-9384-7AE94A9849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1AD6A5-5BD4-4787-B9B7-0BCB748F3C5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92A16C-7919-4AF5-A547-ACB40A140311}">
      <dgm:prSet custT="1"/>
      <dgm:spPr/>
      <dgm:t>
        <a:bodyPr/>
        <a:lstStyle/>
        <a:p>
          <a:pPr>
            <a:lnSpc>
              <a:spcPct val="100000"/>
            </a:lnSpc>
          </a:pPr>
          <a:r>
            <a:rPr lang="en-US" sz="1800" dirty="0"/>
            <a:t>The null hypotheses tested were:</a:t>
          </a:r>
        </a:p>
        <a:p>
          <a:pPr>
            <a:lnSpc>
              <a:spcPct val="100000"/>
            </a:lnSpc>
          </a:pPr>
          <a:r>
            <a:rPr lang="en-US" sz="1600" dirty="0"/>
            <a:t>For Home and Away teams, prior to 2020 season and during 2020 season:</a:t>
          </a:r>
        </a:p>
        <a:p>
          <a:pPr>
            <a:lnSpc>
              <a:spcPct val="100000"/>
            </a:lnSpc>
          </a:pPr>
          <a:r>
            <a:rPr lang="en-US" sz="1600" dirty="0"/>
            <a:t>	1. No significant difference in average possession per game</a:t>
          </a:r>
        </a:p>
        <a:p>
          <a:pPr>
            <a:lnSpc>
              <a:spcPct val="100000"/>
            </a:lnSpc>
          </a:pPr>
          <a:r>
            <a:rPr lang="en-US" sz="1600" dirty="0"/>
            <a:t>	2. No significant difference in the number of shots taken</a:t>
          </a:r>
        </a:p>
      </dgm:t>
    </dgm:pt>
    <dgm:pt modelId="{EA8CBFDA-BC35-4B32-823F-536A2CBBF5E4}" type="parTrans" cxnId="{C25C42E6-CE55-4A72-9AC5-4755AB8D2285}">
      <dgm:prSet/>
      <dgm:spPr/>
      <dgm:t>
        <a:bodyPr/>
        <a:lstStyle/>
        <a:p>
          <a:endParaRPr lang="en-US"/>
        </a:p>
      </dgm:t>
    </dgm:pt>
    <dgm:pt modelId="{5C5F0FC2-C118-4734-A98B-5785B3F5342B}" type="sibTrans" cxnId="{C25C42E6-CE55-4A72-9AC5-4755AB8D2285}">
      <dgm:prSet/>
      <dgm:spPr/>
      <dgm:t>
        <a:bodyPr/>
        <a:lstStyle/>
        <a:p>
          <a:endParaRPr lang="en-US"/>
        </a:p>
      </dgm:t>
    </dgm:pt>
    <dgm:pt modelId="{EF846C1D-9D2C-4B5B-834F-A7E8468F1B3F}">
      <dgm:prSet/>
      <dgm:spPr/>
      <dgm:t>
        <a:bodyPr/>
        <a:lstStyle/>
        <a:p>
          <a:pPr>
            <a:lnSpc>
              <a:spcPct val="100000"/>
            </a:lnSpc>
          </a:pPr>
          <a:endParaRPr lang="en-US" dirty="0"/>
        </a:p>
      </dgm:t>
    </dgm:pt>
    <dgm:pt modelId="{0465AC89-D337-4BA9-B245-60AE55F23E40}" type="parTrans" cxnId="{01D25486-4774-49E1-B0BC-50D763F05972}">
      <dgm:prSet/>
      <dgm:spPr/>
      <dgm:t>
        <a:bodyPr/>
        <a:lstStyle/>
        <a:p>
          <a:endParaRPr lang="en-US"/>
        </a:p>
      </dgm:t>
    </dgm:pt>
    <dgm:pt modelId="{9D648EAB-ECB8-44F6-B642-D10B8B104514}" type="sibTrans" cxnId="{01D25486-4774-49E1-B0BC-50D763F05972}">
      <dgm:prSet/>
      <dgm:spPr/>
      <dgm:t>
        <a:bodyPr/>
        <a:lstStyle/>
        <a:p>
          <a:endParaRPr lang="en-US"/>
        </a:p>
      </dgm:t>
    </dgm:pt>
    <dgm:pt modelId="{AA9C79A5-6690-445D-B1AF-9150025A2377}">
      <dgm:prSet custT="1"/>
      <dgm:spPr/>
      <dgm:t>
        <a:bodyPr/>
        <a:lstStyle/>
        <a:p>
          <a:pPr>
            <a:lnSpc>
              <a:spcPct val="100000"/>
            </a:lnSpc>
          </a:pPr>
          <a:r>
            <a:rPr lang="en-US" sz="1800" dirty="0"/>
            <a:t>These hypotheses allow us to:</a:t>
          </a:r>
        </a:p>
      </dgm:t>
    </dgm:pt>
    <dgm:pt modelId="{52076559-CB9D-4242-AB8B-95CC4F3065EA}" type="parTrans" cxnId="{58FC4747-3E76-4868-82F8-3A9EB91550CB}">
      <dgm:prSet/>
      <dgm:spPr/>
      <dgm:t>
        <a:bodyPr/>
        <a:lstStyle/>
        <a:p>
          <a:endParaRPr lang="en-US"/>
        </a:p>
      </dgm:t>
    </dgm:pt>
    <dgm:pt modelId="{9E02C782-511A-49CE-A07F-C520C50F3063}" type="sibTrans" cxnId="{58FC4747-3E76-4868-82F8-3A9EB91550CB}">
      <dgm:prSet/>
      <dgm:spPr/>
      <dgm:t>
        <a:bodyPr/>
        <a:lstStyle/>
        <a:p>
          <a:endParaRPr lang="en-US"/>
        </a:p>
      </dgm:t>
    </dgm:pt>
    <dgm:pt modelId="{FA04E94D-DB0B-41C9-A240-B26722C2CE3A}">
      <dgm:prSet custT="1"/>
      <dgm:spPr/>
      <dgm:t>
        <a:bodyPr/>
        <a:lstStyle/>
        <a:p>
          <a:pPr>
            <a:lnSpc>
              <a:spcPct val="100000"/>
            </a:lnSpc>
          </a:pPr>
          <a:r>
            <a:rPr lang="en-US" sz="1800" dirty="0"/>
            <a:t>Determine what aspect of performance has significantly changed during the 2020 season</a:t>
          </a:r>
        </a:p>
      </dgm:t>
    </dgm:pt>
    <dgm:pt modelId="{C2BF8271-9307-476F-9366-816CF8291822}" type="parTrans" cxnId="{306C4906-6D9F-43FB-8BAF-678F071DCA2F}">
      <dgm:prSet/>
      <dgm:spPr/>
      <dgm:t>
        <a:bodyPr/>
        <a:lstStyle/>
        <a:p>
          <a:endParaRPr lang="en-US"/>
        </a:p>
      </dgm:t>
    </dgm:pt>
    <dgm:pt modelId="{FB7D162C-9B05-417D-A0E9-057488A9777A}" type="sibTrans" cxnId="{306C4906-6D9F-43FB-8BAF-678F071DCA2F}">
      <dgm:prSet/>
      <dgm:spPr/>
      <dgm:t>
        <a:bodyPr/>
        <a:lstStyle/>
        <a:p>
          <a:endParaRPr lang="en-US"/>
        </a:p>
      </dgm:t>
    </dgm:pt>
    <dgm:pt modelId="{4589A730-EDB5-43D1-9F8B-01769C2FBDA9}">
      <dgm:prSet custT="1"/>
      <dgm:spPr/>
      <dgm:t>
        <a:bodyPr/>
        <a:lstStyle/>
        <a:p>
          <a:pPr>
            <a:lnSpc>
              <a:spcPct val="100000"/>
            </a:lnSpc>
          </a:pPr>
          <a:r>
            <a:rPr lang="en-US" sz="1800" dirty="0"/>
            <a:t>If these null hypotheses can be rejected, it allows us to pinpoint the exact aspect of game that was impacted by the absence of supporters in stadiums</a:t>
          </a:r>
        </a:p>
        <a:p>
          <a:pPr>
            <a:lnSpc>
              <a:spcPct val="100000"/>
            </a:lnSpc>
          </a:pPr>
          <a:r>
            <a:rPr lang="en-US" sz="1800" dirty="0"/>
            <a:t>That would allow for the coaching staff to address  specific shortcomings in team strategies and training sessions</a:t>
          </a:r>
        </a:p>
      </dgm:t>
    </dgm:pt>
    <dgm:pt modelId="{EE57883D-7BD1-49FF-A31D-ABE4E18F21B8}" type="parTrans" cxnId="{F2D4B873-FD90-469D-9907-D75AF78A0818}">
      <dgm:prSet/>
      <dgm:spPr/>
      <dgm:t>
        <a:bodyPr/>
        <a:lstStyle/>
        <a:p>
          <a:endParaRPr lang="en-US"/>
        </a:p>
      </dgm:t>
    </dgm:pt>
    <dgm:pt modelId="{FE08F0C7-C81B-47A5-B6F3-8D95807F1275}" type="sibTrans" cxnId="{F2D4B873-FD90-469D-9907-D75AF78A0818}">
      <dgm:prSet/>
      <dgm:spPr/>
      <dgm:t>
        <a:bodyPr/>
        <a:lstStyle/>
        <a:p>
          <a:endParaRPr lang="en-US"/>
        </a:p>
      </dgm:t>
    </dgm:pt>
    <dgm:pt modelId="{86F1A41F-8E39-439F-8DEA-04A16531EC95}" type="pres">
      <dgm:prSet presAssocID="{F81AD6A5-5BD4-4787-B9B7-0BCB748F3C5A}" presName="root" presStyleCnt="0">
        <dgm:presLayoutVars>
          <dgm:dir/>
          <dgm:resizeHandles val="exact"/>
        </dgm:presLayoutVars>
      </dgm:prSet>
      <dgm:spPr/>
    </dgm:pt>
    <dgm:pt modelId="{6EA215AD-8E66-4D3B-9CBF-C231F5C7241E}" type="pres">
      <dgm:prSet presAssocID="{EB92A16C-7919-4AF5-A547-ACB40A140311}" presName="compNode" presStyleCnt="0"/>
      <dgm:spPr/>
    </dgm:pt>
    <dgm:pt modelId="{AE001FC2-9054-4361-A83B-CAF8ADB51D6B}" type="pres">
      <dgm:prSet presAssocID="{EB92A16C-7919-4AF5-A547-ACB40A140311}" presName="bgRect" presStyleLbl="bgShp" presStyleIdx="0" presStyleCnt="3" custLinFactNeighborX="-932" custLinFactNeighborY="-323"/>
      <dgm:spPr>
        <a:prstGeom prst="rect">
          <a:avLst/>
        </a:prstGeom>
      </dgm:spPr>
    </dgm:pt>
    <dgm:pt modelId="{97E0843F-FEEF-47CB-A707-B90FA54393BF}" type="pres">
      <dgm:prSet presAssocID="{EB92A16C-7919-4AF5-A547-ACB40A1403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DDC091B-6FEC-44B6-9BB7-B42D19C4EABB}" type="pres">
      <dgm:prSet presAssocID="{EB92A16C-7919-4AF5-A547-ACB40A140311}" presName="spaceRect" presStyleCnt="0"/>
      <dgm:spPr/>
    </dgm:pt>
    <dgm:pt modelId="{3087E6BF-D15E-443F-A9FC-E5552D4398C3}" type="pres">
      <dgm:prSet presAssocID="{EB92A16C-7919-4AF5-A547-ACB40A140311}" presName="parTx" presStyleLbl="revTx" presStyleIdx="0" presStyleCnt="5" custScaleX="159823" custLinFactNeighborX="27234" custLinFactNeighborY="-292">
        <dgm:presLayoutVars>
          <dgm:chMax val="0"/>
          <dgm:chPref val="0"/>
        </dgm:presLayoutVars>
      </dgm:prSet>
      <dgm:spPr/>
    </dgm:pt>
    <dgm:pt modelId="{5CCD358C-4E9D-4C51-8782-C7BB8B4862AD}" type="pres">
      <dgm:prSet presAssocID="{EB92A16C-7919-4AF5-A547-ACB40A140311}" presName="desTx" presStyleLbl="revTx" presStyleIdx="1" presStyleCnt="5" custScaleX="25843">
        <dgm:presLayoutVars/>
      </dgm:prSet>
      <dgm:spPr/>
    </dgm:pt>
    <dgm:pt modelId="{7DE72477-E267-4A53-85E4-F5B66A7C8D2F}" type="pres">
      <dgm:prSet presAssocID="{5C5F0FC2-C118-4734-A98B-5785B3F5342B}" presName="sibTrans" presStyleCnt="0"/>
      <dgm:spPr/>
    </dgm:pt>
    <dgm:pt modelId="{919AF0D8-6AA7-48B3-ADAC-B5443BEECE7E}" type="pres">
      <dgm:prSet presAssocID="{AA9C79A5-6690-445D-B1AF-9150025A2377}" presName="compNode" presStyleCnt="0"/>
      <dgm:spPr/>
    </dgm:pt>
    <dgm:pt modelId="{07695956-58A6-40F6-8236-58721F35015A}" type="pres">
      <dgm:prSet presAssocID="{AA9C79A5-6690-445D-B1AF-9150025A2377}" presName="bgRect" presStyleLbl="bgShp" presStyleIdx="1" presStyleCnt="3"/>
      <dgm:spPr/>
    </dgm:pt>
    <dgm:pt modelId="{CAC776D0-C4B1-4641-BE7F-0EC6D3736B8B}" type="pres">
      <dgm:prSet presAssocID="{AA9C79A5-6690-445D-B1AF-9150025A23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5AAF1ABE-B169-4187-AC55-B232B0C4DC1D}" type="pres">
      <dgm:prSet presAssocID="{AA9C79A5-6690-445D-B1AF-9150025A2377}" presName="spaceRect" presStyleCnt="0"/>
      <dgm:spPr/>
    </dgm:pt>
    <dgm:pt modelId="{884D6B2D-7A0C-448B-ACFA-842648306856}" type="pres">
      <dgm:prSet presAssocID="{AA9C79A5-6690-445D-B1AF-9150025A2377}" presName="parTx" presStyleLbl="revTx" presStyleIdx="2" presStyleCnt="5" custScaleX="72185" custLinFactNeighborX="-11753" custLinFactNeighborY="713">
        <dgm:presLayoutVars>
          <dgm:chMax val="0"/>
          <dgm:chPref val="0"/>
        </dgm:presLayoutVars>
      </dgm:prSet>
      <dgm:spPr/>
    </dgm:pt>
    <dgm:pt modelId="{B6E13CC9-6896-4A1E-95DA-F1DD683070E6}" type="pres">
      <dgm:prSet presAssocID="{AA9C79A5-6690-445D-B1AF-9150025A2377}" presName="desTx" presStyleLbl="revTx" presStyleIdx="3" presStyleCnt="5" custScaleX="110856" custLinFactNeighborX="-2200" custLinFactNeighborY="713">
        <dgm:presLayoutVars/>
      </dgm:prSet>
      <dgm:spPr/>
    </dgm:pt>
    <dgm:pt modelId="{C6D4AF6B-16F8-43B1-9A68-C6AF6920A485}" type="pres">
      <dgm:prSet presAssocID="{9E02C782-511A-49CE-A07F-C520C50F3063}" presName="sibTrans" presStyleCnt="0"/>
      <dgm:spPr/>
    </dgm:pt>
    <dgm:pt modelId="{3CBE4BE5-B432-48F5-AC48-2A8D0F1F5FA8}" type="pres">
      <dgm:prSet presAssocID="{4589A730-EDB5-43D1-9F8B-01769C2FBDA9}" presName="compNode" presStyleCnt="0"/>
      <dgm:spPr/>
    </dgm:pt>
    <dgm:pt modelId="{AEB03966-90F1-4124-A95B-EFFAEE9519BD}" type="pres">
      <dgm:prSet presAssocID="{4589A730-EDB5-43D1-9F8B-01769C2FBDA9}" presName="bgRect" presStyleLbl="bgShp" presStyleIdx="2" presStyleCnt="3"/>
      <dgm:spPr/>
    </dgm:pt>
    <dgm:pt modelId="{5BDCA3D7-61C1-4382-AC7E-601162918442}" type="pres">
      <dgm:prSet presAssocID="{4589A730-EDB5-43D1-9F8B-01769C2FBD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746D0007-4F49-4E1A-A857-42AB67A5C187}" type="pres">
      <dgm:prSet presAssocID="{4589A730-EDB5-43D1-9F8B-01769C2FBDA9}" presName="spaceRect" presStyleCnt="0"/>
      <dgm:spPr/>
    </dgm:pt>
    <dgm:pt modelId="{576B6093-6851-406C-8C96-8F610596695F}" type="pres">
      <dgm:prSet presAssocID="{4589A730-EDB5-43D1-9F8B-01769C2FBDA9}" presName="parTx" presStyleLbl="revTx" presStyleIdx="4" presStyleCnt="5">
        <dgm:presLayoutVars>
          <dgm:chMax val="0"/>
          <dgm:chPref val="0"/>
        </dgm:presLayoutVars>
      </dgm:prSet>
      <dgm:spPr/>
    </dgm:pt>
  </dgm:ptLst>
  <dgm:cxnLst>
    <dgm:cxn modelId="{306C4906-6D9F-43FB-8BAF-678F071DCA2F}" srcId="{AA9C79A5-6690-445D-B1AF-9150025A2377}" destId="{FA04E94D-DB0B-41C9-A240-B26722C2CE3A}" srcOrd="0" destOrd="0" parTransId="{C2BF8271-9307-476F-9366-816CF8291822}" sibTransId="{FB7D162C-9B05-417D-A0E9-057488A9777A}"/>
    <dgm:cxn modelId="{58FC4747-3E76-4868-82F8-3A9EB91550CB}" srcId="{F81AD6A5-5BD4-4787-B9B7-0BCB748F3C5A}" destId="{AA9C79A5-6690-445D-B1AF-9150025A2377}" srcOrd="1" destOrd="0" parTransId="{52076559-CB9D-4242-AB8B-95CC4F3065EA}" sibTransId="{9E02C782-511A-49CE-A07F-C520C50F3063}"/>
    <dgm:cxn modelId="{BE827749-731F-408D-9F00-54D8797DD671}" type="presOf" srcId="{FA04E94D-DB0B-41C9-A240-B26722C2CE3A}" destId="{B6E13CC9-6896-4A1E-95DA-F1DD683070E6}" srcOrd="0" destOrd="0" presId="urn:microsoft.com/office/officeart/2018/2/layout/IconVerticalSolidList"/>
    <dgm:cxn modelId="{FD88685A-7A06-436B-B55B-8EEECA08E60E}" type="presOf" srcId="{EF846C1D-9D2C-4B5B-834F-A7E8468F1B3F}" destId="{5CCD358C-4E9D-4C51-8782-C7BB8B4862AD}" srcOrd="0" destOrd="0" presId="urn:microsoft.com/office/officeart/2018/2/layout/IconVerticalSolidList"/>
    <dgm:cxn modelId="{8233D35A-26EC-4299-9468-C05FE6D933CD}" type="presOf" srcId="{4589A730-EDB5-43D1-9F8B-01769C2FBDA9}" destId="{576B6093-6851-406C-8C96-8F610596695F}" srcOrd="0" destOrd="0" presId="urn:microsoft.com/office/officeart/2018/2/layout/IconVerticalSolidList"/>
    <dgm:cxn modelId="{4A44A45B-98A7-4343-959F-4A7270EC9798}" type="presOf" srcId="{EB92A16C-7919-4AF5-A547-ACB40A140311}" destId="{3087E6BF-D15E-443F-A9FC-E5552D4398C3}" srcOrd="0" destOrd="0" presId="urn:microsoft.com/office/officeart/2018/2/layout/IconVerticalSolidList"/>
    <dgm:cxn modelId="{8FA51560-DB44-4E5F-9914-88FD84FF6F22}" type="presOf" srcId="{AA9C79A5-6690-445D-B1AF-9150025A2377}" destId="{884D6B2D-7A0C-448B-ACFA-842648306856}" srcOrd="0" destOrd="0" presId="urn:microsoft.com/office/officeart/2018/2/layout/IconVerticalSolidList"/>
    <dgm:cxn modelId="{F2D4B873-FD90-469D-9907-D75AF78A0818}" srcId="{F81AD6A5-5BD4-4787-B9B7-0BCB748F3C5A}" destId="{4589A730-EDB5-43D1-9F8B-01769C2FBDA9}" srcOrd="2" destOrd="0" parTransId="{EE57883D-7BD1-49FF-A31D-ABE4E18F21B8}" sibTransId="{FE08F0C7-C81B-47A5-B6F3-8D95807F1275}"/>
    <dgm:cxn modelId="{01D25486-4774-49E1-B0BC-50D763F05972}" srcId="{EB92A16C-7919-4AF5-A547-ACB40A140311}" destId="{EF846C1D-9D2C-4B5B-834F-A7E8468F1B3F}" srcOrd="0" destOrd="0" parTransId="{0465AC89-D337-4BA9-B245-60AE55F23E40}" sibTransId="{9D648EAB-ECB8-44F6-B642-D10B8B104514}"/>
    <dgm:cxn modelId="{C25C42E6-CE55-4A72-9AC5-4755AB8D2285}" srcId="{F81AD6A5-5BD4-4787-B9B7-0BCB748F3C5A}" destId="{EB92A16C-7919-4AF5-A547-ACB40A140311}" srcOrd="0" destOrd="0" parTransId="{EA8CBFDA-BC35-4B32-823F-536A2CBBF5E4}" sibTransId="{5C5F0FC2-C118-4734-A98B-5785B3F5342B}"/>
    <dgm:cxn modelId="{0ADF4CF0-ED5D-4EA9-A49A-19CD6705479D}" type="presOf" srcId="{F81AD6A5-5BD4-4787-B9B7-0BCB748F3C5A}" destId="{86F1A41F-8E39-439F-8DEA-04A16531EC95}" srcOrd="0" destOrd="0" presId="urn:microsoft.com/office/officeart/2018/2/layout/IconVerticalSolidList"/>
    <dgm:cxn modelId="{E3A8B8D9-DE52-4582-939D-C378BB1E09E2}" type="presParOf" srcId="{86F1A41F-8E39-439F-8DEA-04A16531EC95}" destId="{6EA215AD-8E66-4D3B-9CBF-C231F5C7241E}" srcOrd="0" destOrd="0" presId="urn:microsoft.com/office/officeart/2018/2/layout/IconVerticalSolidList"/>
    <dgm:cxn modelId="{38B94440-656D-4835-BB0E-9078A6AB6342}" type="presParOf" srcId="{6EA215AD-8E66-4D3B-9CBF-C231F5C7241E}" destId="{AE001FC2-9054-4361-A83B-CAF8ADB51D6B}" srcOrd="0" destOrd="0" presId="urn:microsoft.com/office/officeart/2018/2/layout/IconVerticalSolidList"/>
    <dgm:cxn modelId="{4698A2D6-2FB4-4F25-A470-A6C1B37CB4A9}" type="presParOf" srcId="{6EA215AD-8E66-4D3B-9CBF-C231F5C7241E}" destId="{97E0843F-FEEF-47CB-A707-B90FA54393BF}" srcOrd="1" destOrd="0" presId="urn:microsoft.com/office/officeart/2018/2/layout/IconVerticalSolidList"/>
    <dgm:cxn modelId="{6EAF5770-05B1-40ED-A328-E9296E2E47EF}" type="presParOf" srcId="{6EA215AD-8E66-4D3B-9CBF-C231F5C7241E}" destId="{9DDC091B-6FEC-44B6-9BB7-B42D19C4EABB}" srcOrd="2" destOrd="0" presId="urn:microsoft.com/office/officeart/2018/2/layout/IconVerticalSolidList"/>
    <dgm:cxn modelId="{367B0164-5D75-4F7B-B625-ED0EB48BDE95}" type="presParOf" srcId="{6EA215AD-8E66-4D3B-9CBF-C231F5C7241E}" destId="{3087E6BF-D15E-443F-A9FC-E5552D4398C3}" srcOrd="3" destOrd="0" presId="urn:microsoft.com/office/officeart/2018/2/layout/IconVerticalSolidList"/>
    <dgm:cxn modelId="{A08E02EA-3899-4144-82F9-25E7921A8395}" type="presParOf" srcId="{6EA215AD-8E66-4D3B-9CBF-C231F5C7241E}" destId="{5CCD358C-4E9D-4C51-8782-C7BB8B4862AD}" srcOrd="4" destOrd="0" presId="urn:microsoft.com/office/officeart/2018/2/layout/IconVerticalSolidList"/>
    <dgm:cxn modelId="{685A0CE8-13EF-4075-9264-80C043BD2451}" type="presParOf" srcId="{86F1A41F-8E39-439F-8DEA-04A16531EC95}" destId="{7DE72477-E267-4A53-85E4-F5B66A7C8D2F}" srcOrd="1" destOrd="0" presId="urn:microsoft.com/office/officeart/2018/2/layout/IconVerticalSolidList"/>
    <dgm:cxn modelId="{96E5FD48-332D-4289-9C89-4F476141B02B}" type="presParOf" srcId="{86F1A41F-8E39-439F-8DEA-04A16531EC95}" destId="{919AF0D8-6AA7-48B3-ADAC-B5443BEECE7E}" srcOrd="2" destOrd="0" presId="urn:microsoft.com/office/officeart/2018/2/layout/IconVerticalSolidList"/>
    <dgm:cxn modelId="{D7F8E732-41F7-4977-93EF-92F0FB6339DC}" type="presParOf" srcId="{919AF0D8-6AA7-48B3-ADAC-B5443BEECE7E}" destId="{07695956-58A6-40F6-8236-58721F35015A}" srcOrd="0" destOrd="0" presId="urn:microsoft.com/office/officeart/2018/2/layout/IconVerticalSolidList"/>
    <dgm:cxn modelId="{A8B45435-7635-464F-AC25-49D478380844}" type="presParOf" srcId="{919AF0D8-6AA7-48B3-ADAC-B5443BEECE7E}" destId="{CAC776D0-C4B1-4641-BE7F-0EC6D3736B8B}" srcOrd="1" destOrd="0" presId="urn:microsoft.com/office/officeart/2018/2/layout/IconVerticalSolidList"/>
    <dgm:cxn modelId="{5A418EE6-FE4E-49C4-93AC-E430C20A059F}" type="presParOf" srcId="{919AF0D8-6AA7-48B3-ADAC-B5443BEECE7E}" destId="{5AAF1ABE-B169-4187-AC55-B232B0C4DC1D}" srcOrd="2" destOrd="0" presId="urn:microsoft.com/office/officeart/2018/2/layout/IconVerticalSolidList"/>
    <dgm:cxn modelId="{2D7D7FC4-F99D-4B29-A491-43277A27A112}" type="presParOf" srcId="{919AF0D8-6AA7-48B3-ADAC-B5443BEECE7E}" destId="{884D6B2D-7A0C-448B-ACFA-842648306856}" srcOrd="3" destOrd="0" presId="urn:microsoft.com/office/officeart/2018/2/layout/IconVerticalSolidList"/>
    <dgm:cxn modelId="{51634917-2A28-4929-92C8-FB1900E6B5D4}" type="presParOf" srcId="{919AF0D8-6AA7-48B3-ADAC-B5443BEECE7E}" destId="{B6E13CC9-6896-4A1E-95DA-F1DD683070E6}" srcOrd="4" destOrd="0" presId="urn:microsoft.com/office/officeart/2018/2/layout/IconVerticalSolidList"/>
    <dgm:cxn modelId="{FC8B702D-6E02-4573-86A5-1A2B6BFB4472}" type="presParOf" srcId="{86F1A41F-8E39-439F-8DEA-04A16531EC95}" destId="{C6D4AF6B-16F8-43B1-9A68-C6AF6920A485}" srcOrd="3" destOrd="0" presId="urn:microsoft.com/office/officeart/2018/2/layout/IconVerticalSolidList"/>
    <dgm:cxn modelId="{257D2155-7CF1-4779-B167-131F86B3E2C9}" type="presParOf" srcId="{86F1A41F-8E39-439F-8DEA-04A16531EC95}" destId="{3CBE4BE5-B432-48F5-AC48-2A8D0F1F5FA8}" srcOrd="4" destOrd="0" presId="urn:microsoft.com/office/officeart/2018/2/layout/IconVerticalSolidList"/>
    <dgm:cxn modelId="{D0001C71-0D65-4209-A247-9746BCE3BB3C}" type="presParOf" srcId="{3CBE4BE5-B432-48F5-AC48-2A8D0F1F5FA8}" destId="{AEB03966-90F1-4124-A95B-EFFAEE9519BD}" srcOrd="0" destOrd="0" presId="urn:microsoft.com/office/officeart/2018/2/layout/IconVerticalSolidList"/>
    <dgm:cxn modelId="{8953986D-ABE6-4309-95E5-B68BCE7502BE}" type="presParOf" srcId="{3CBE4BE5-B432-48F5-AC48-2A8D0F1F5FA8}" destId="{5BDCA3D7-61C1-4382-AC7E-601162918442}" srcOrd="1" destOrd="0" presId="urn:microsoft.com/office/officeart/2018/2/layout/IconVerticalSolidList"/>
    <dgm:cxn modelId="{5D6C01C5-4454-40FA-BA94-3A9F16A51293}" type="presParOf" srcId="{3CBE4BE5-B432-48F5-AC48-2A8D0F1F5FA8}" destId="{746D0007-4F49-4E1A-A857-42AB67A5C187}" srcOrd="2" destOrd="0" presId="urn:microsoft.com/office/officeart/2018/2/layout/IconVerticalSolidList"/>
    <dgm:cxn modelId="{29A69220-60EB-4B0D-9735-84FFC142ACD7}" type="presParOf" srcId="{3CBE4BE5-B432-48F5-AC48-2A8D0F1F5FA8}" destId="{576B6093-6851-406C-8C96-8F6105966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E79C1-304B-4790-9C19-31D99F234B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4F4DCB-4F99-4557-9A47-8857DF2148EA}">
      <dgm:prSet custT="1"/>
      <dgm:spPr/>
      <dgm:t>
        <a:bodyPr/>
        <a:lstStyle/>
        <a:p>
          <a:pPr>
            <a:lnSpc>
              <a:spcPct val="100000"/>
            </a:lnSpc>
          </a:pPr>
          <a:r>
            <a:rPr lang="en-US" sz="1800" dirty="0"/>
            <a:t>How has the performance of teams changed in the absence of supporters? Have top and bottom teams equally impacted this past season?</a:t>
          </a:r>
        </a:p>
        <a:p>
          <a:pPr>
            <a:lnSpc>
              <a:spcPct val="100000"/>
            </a:lnSpc>
          </a:pPr>
          <a:r>
            <a:rPr lang="en-US" sz="1800" dirty="0"/>
            <a:t>The analysis helped us answer this question.:</a:t>
          </a:r>
        </a:p>
      </dgm:t>
    </dgm:pt>
    <dgm:pt modelId="{F13E682F-4226-4EF2-8ABA-FA376D755B91}" type="parTrans" cxnId="{1934F3B0-3AAB-481C-AC2A-4BCF3582E789}">
      <dgm:prSet/>
      <dgm:spPr/>
      <dgm:t>
        <a:bodyPr/>
        <a:lstStyle/>
        <a:p>
          <a:endParaRPr lang="en-US"/>
        </a:p>
      </dgm:t>
    </dgm:pt>
    <dgm:pt modelId="{AEC4F4B9-8C2B-49FC-A161-C34D0677F96D}" type="sibTrans" cxnId="{1934F3B0-3AAB-481C-AC2A-4BCF3582E789}">
      <dgm:prSet/>
      <dgm:spPr/>
      <dgm:t>
        <a:bodyPr/>
        <a:lstStyle/>
        <a:p>
          <a:endParaRPr lang="en-US"/>
        </a:p>
      </dgm:t>
    </dgm:pt>
    <dgm:pt modelId="{3CD165BC-62F7-4627-93D5-F85E23B618F6}">
      <dgm:prSet/>
      <dgm:spPr/>
      <dgm:t>
        <a:bodyPr/>
        <a:lstStyle/>
        <a:p>
          <a:pPr>
            <a:lnSpc>
              <a:spcPct val="100000"/>
            </a:lnSpc>
          </a:pPr>
          <a:endParaRPr lang="en-US" dirty="0"/>
        </a:p>
      </dgm:t>
    </dgm:pt>
    <dgm:pt modelId="{3E375046-9DA3-4A57-B755-2335C060A179}" type="parTrans" cxnId="{F7920B76-8BFC-4FD5-B168-449EE9F7B8F6}">
      <dgm:prSet/>
      <dgm:spPr/>
      <dgm:t>
        <a:bodyPr/>
        <a:lstStyle/>
        <a:p>
          <a:endParaRPr lang="en-US"/>
        </a:p>
      </dgm:t>
    </dgm:pt>
    <dgm:pt modelId="{92E048FF-22CE-4C7A-9B03-B0CBEF0E65BE}" type="sibTrans" cxnId="{F7920B76-8BFC-4FD5-B168-449EE9F7B8F6}">
      <dgm:prSet/>
      <dgm:spPr/>
      <dgm:t>
        <a:bodyPr/>
        <a:lstStyle/>
        <a:p>
          <a:endParaRPr lang="en-US"/>
        </a:p>
      </dgm:t>
    </dgm:pt>
    <dgm:pt modelId="{FA652BBB-B078-484F-B8D9-7B8F24E2686A}">
      <dgm:prSet/>
      <dgm:spPr/>
      <dgm:t>
        <a:bodyPr/>
        <a:lstStyle/>
        <a:p>
          <a:pPr>
            <a:lnSpc>
              <a:spcPct val="100000"/>
            </a:lnSpc>
          </a:pPr>
          <a:endParaRPr lang="en-US" dirty="0"/>
        </a:p>
      </dgm:t>
    </dgm:pt>
    <dgm:pt modelId="{D3D0D306-A358-440E-8D09-561DEB4F251C}" type="parTrans" cxnId="{75333454-1AC9-4729-BB6A-228530C965A5}">
      <dgm:prSet/>
      <dgm:spPr/>
      <dgm:t>
        <a:bodyPr/>
        <a:lstStyle/>
        <a:p>
          <a:endParaRPr lang="en-US"/>
        </a:p>
      </dgm:t>
    </dgm:pt>
    <dgm:pt modelId="{B3302740-18DC-44F5-A454-2179B1635464}" type="sibTrans" cxnId="{75333454-1AC9-4729-BB6A-228530C965A5}">
      <dgm:prSet/>
      <dgm:spPr/>
      <dgm:t>
        <a:bodyPr/>
        <a:lstStyle/>
        <a:p>
          <a:endParaRPr lang="en-US"/>
        </a:p>
      </dgm:t>
    </dgm:pt>
    <dgm:pt modelId="{7C0A9C65-4F37-4D74-ACAB-5B6EF9B6EECE}">
      <dgm:prSet custT="1"/>
      <dgm:spPr/>
      <dgm:t>
        <a:bodyPr/>
        <a:lstStyle/>
        <a:p>
          <a:pPr>
            <a:lnSpc>
              <a:spcPct val="100000"/>
            </a:lnSpc>
          </a:pPr>
          <a:r>
            <a:rPr lang="en-US" sz="1500" dirty="0"/>
            <a:t>For a team that finished top 4, they did worse both offensively as well as defensively at home. They scored fewer goals and conceded more goals. </a:t>
          </a:r>
        </a:p>
        <a:p>
          <a:pPr>
            <a:lnSpc>
              <a:spcPct val="100000"/>
            </a:lnSpc>
          </a:pPr>
          <a:r>
            <a:rPr lang="en-US" sz="1500" dirty="0"/>
            <a:t>For a team that finished towards the bottom, they did worse offensively but defensively they were at the same level as past year.</a:t>
          </a:r>
        </a:p>
      </dgm:t>
    </dgm:pt>
    <dgm:pt modelId="{58BB9A53-A6EB-49AA-8EED-C67582CB1C98}" type="sibTrans" cxnId="{F93600A4-F045-498F-8FD1-79A0E4BA5128}">
      <dgm:prSet/>
      <dgm:spPr/>
      <dgm:t>
        <a:bodyPr/>
        <a:lstStyle/>
        <a:p>
          <a:endParaRPr lang="en-US"/>
        </a:p>
      </dgm:t>
    </dgm:pt>
    <dgm:pt modelId="{189E4166-E9EA-4EAB-AD3F-3CF8BBFB9A9D}" type="parTrans" cxnId="{F93600A4-F045-498F-8FD1-79A0E4BA5128}">
      <dgm:prSet/>
      <dgm:spPr/>
      <dgm:t>
        <a:bodyPr/>
        <a:lstStyle/>
        <a:p>
          <a:endParaRPr lang="en-US"/>
        </a:p>
      </dgm:t>
    </dgm:pt>
    <dgm:pt modelId="{C56D31A8-F9A6-41D1-9562-F8E562592426}" type="pres">
      <dgm:prSet presAssocID="{EC0E79C1-304B-4790-9C19-31D99F234B71}" presName="root" presStyleCnt="0">
        <dgm:presLayoutVars>
          <dgm:dir/>
          <dgm:resizeHandles val="exact"/>
        </dgm:presLayoutVars>
      </dgm:prSet>
      <dgm:spPr/>
    </dgm:pt>
    <dgm:pt modelId="{1D2B8B53-F2D1-4A3A-98C2-2CB20A5A22E3}" type="pres">
      <dgm:prSet presAssocID="{434F4DCB-4F99-4557-9A47-8857DF2148EA}" presName="compNode" presStyleCnt="0"/>
      <dgm:spPr/>
    </dgm:pt>
    <dgm:pt modelId="{A719F94F-6CAE-4AA3-AAE1-7FB89002B940}" type="pres">
      <dgm:prSet presAssocID="{434F4DCB-4F99-4557-9A47-8857DF2148EA}" presName="bgRect" presStyleLbl="bgShp" presStyleIdx="0" presStyleCnt="3" custLinFactNeighborX="1594" custLinFactNeighborY="6052"/>
      <dgm:spPr/>
    </dgm:pt>
    <dgm:pt modelId="{85318BE0-6A9F-42A6-A918-FF915B2F3632}" type="pres">
      <dgm:prSet presAssocID="{434F4DCB-4F99-4557-9A47-8857DF2148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A1F39B84-5EE7-47AB-B668-D0E0BCC622B8}" type="pres">
      <dgm:prSet presAssocID="{434F4DCB-4F99-4557-9A47-8857DF2148EA}" presName="spaceRect" presStyleCnt="0"/>
      <dgm:spPr/>
    </dgm:pt>
    <dgm:pt modelId="{56E9C05A-FAD9-4F92-87D7-FB82A2C6BC96}" type="pres">
      <dgm:prSet presAssocID="{434F4DCB-4F99-4557-9A47-8857DF2148EA}" presName="parTx" presStyleLbl="revTx" presStyleIdx="0" presStyleCnt="4">
        <dgm:presLayoutVars>
          <dgm:chMax val="0"/>
          <dgm:chPref val="0"/>
        </dgm:presLayoutVars>
      </dgm:prSet>
      <dgm:spPr/>
    </dgm:pt>
    <dgm:pt modelId="{781FFA28-DCAD-4DFE-880C-B9E2F9CFDDEA}" type="pres">
      <dgm:prSet presAssocID="{AEC4F4B9-8C2B-49FC-A161-C34D0677F96D}" presName="sibTrans" presStyleCnt="0"/>
      <dgm:spPr/>
    </dgm:pt>
    <dgm:pt modelId="{8E0ADC45-0F24-4C38-9A43-8F89244B449B}" type="pres">
      <dgm:prSet presAssocID="{7C0A9C65-4F37-4D74-ACAB-5B6EF9B6EECE}" presName="compNode" presStyleCnt="0"/>
      <dgm:spPr/>
    </dgm:pt>
    <dgm:pt modelId="{805A92FA-08B1-411C-938B-181DEFEF3E16}" type="pres">
      <dgm:prSet presAssocID="{7C0A9C65-4F37-4D74-ACAB-5B6EF9B6EECE}" presName="bgRect" presStyleLbl="bgShp" presStyleIdx="1" presStyleCnt="3"/>
      <dgm:spPr/>
    </dgm:pt>
    <dgm:pt modelId="{13800820-8C14-46CF-A843-E3D263FD606D}" type="pres">
      <dgm:prSet presAssocID="{7C0A9C65-4F37-4D74-ACAB-5B6EF9B6EE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EFC7E8FF-3B3A-4BC1-BB82-A4B4F1E1337E}" type="pres">
      <dgm:prSet presAssocID="{7C0A9C65-4F37-4D74-ACAB-5B6EF9B6EECE}" presName="spaceRect" presStyleCnt="0"/>
      <dgm:spPr/>
    </dgm:pt>
    <dgm:pt modelId="{EA5EAF4A-F06F-432F-860A-D22C17972A6E}" type="pres">
      <dgm:prSet presAssocID="{7C0A9C65-4F37-4D74-ACAB-5B6EF9B6EECE}" presName="parTx" presStyleLbl="revTx" presStyleIdx="1" presStyleCnt="4">
        <dgm:presLayoutVars>
          <dgm:chMax val="0"/>
          <dgm:chPref val="0"/>
        </dgm:presLayoutVars>
      </dgm:prSet>
      <dgm:spPr/>
    </dgm:pt>
    <dgm:pt modelId="{98E7C1CF-868C-4E95-98E9-CFEBE1A65915}" type="pres">
      <dgm:prSet presAssocID="{58BB9A53-A6EB-49AA-8EED-C67582CB1C98}" presName="sibTrans" presStyleCnt="0"/>
      <dgm:spPr/>
    </dgm:pt>
    <dgm:pt modelId="{3B1EE3D0-D750-4B23-A64E-5E54F9CB891A}" type="pres">
      <dgm:prSet presAssocID="{3CD165BC-62F7-4627-93D5-F85E23B618F6}" presName="compNode" presStyleCnt="0"/>
      <dgm:spPr/>
    </dgm:pt>
    <dgm:pt modelId="{E3E087D0-6EED-4DB9-95F7-906B020B0393}" type="pres">
      <dgm:prSet presAssocID="{3CD165BC-62F7-4627-93D5-F85E23B618F6}" presName="bgRect" presStyleLbl="bgShp" presStyleIdx="2" presStyleCnt="3" custScaleY="132008"/>
      <dgm:spPr/>
    </dgm:pt>
    <dgm:pt modelId="{79B8FD8C-177A-4AF7-9419-A742D45A62E8}" type="pres">
      <dgm:prSet presAssocID="{3CD165BC-62F7-4627-93D5-F85E23B618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9D02B64-C8F5-44C3-B239-A3B26A173EB6}" type="pres">
      <dgm:prSet presAssocID="{3CD165BC-62F7-4627-93D5-F85E23B618F6}" presName="spaceRect" presStyleCnt="0"/>
      <dgm:spPr/>
    </dgm:pt>
    <dgm:pt modelId="{E58628D2-9EDB-4BFE-A195-507A554E8917}" type="pres">
      <dgm:prSet presAssocID="{3CD165BC-62F7-4627-93D5-F85E23B618F6}" presName="parTx" presStyleLbl="revTx" presStyleIdx="2" presStyleCnt="4">
        <dgm:presLayoutVars>
          <dgm:chMax val="0"/>
          <dgm:chPref val="0"/>
        </dgm:presLayoutVars>
      </dgm:prSet>
      <dgm:spPr/>
    </dgm:pt>
    <dgm:pt modelId="{2E0D3AA6-E1EF-4EB1-8D10-3C177D71A9BF}" type="pres">
      <dgm:prSet presAssocID="{3CD165BC-62F7-4627-93D5-F85E23B618F6}" presName="desTx" presStyleLbl="revTx" presStyleIdx="3" presStyleCnt="4">
        <dgm:presLayoutVars/>
      </dgm:prSet>
      <dgm:spPr/>
    </dgm:pt>
  </dgm:ptLst>
  <dgm:cxnLst>
    <dgm:cxn modelId="{9BC3C436-E2FD-7044-B761-7C846E058CE0}" type="presOf" srcId="{3CD165BC-62F7-4627-93D5-F85E23B618F6}" destId="{E58628D2-9EDB-4BFE-A195-507A554E8917}" srcOrd="0" destOrd="0" presId="urn:microsoft.com/office/officeart/2018/2/layout/IconVerticalSolidList"/>
    <dgm:cxn modelId="{75333454-1AC9-4729-BB6A-228530C965A5}" srcId="{3CD165BC-62F7-4627-93D5-F85E23B618F6}" destId="{FA652BBB-B078-484F-B8D9-7B8F24E2686A}" srcOrd="0" destOrd="0" parTransId="{D3D0D306-A358-440E-8D09-561DEB4F251C}" sibTransId="{B3302740-18DC-44F5-A454-2179B1635464}"/>
    <dgm:cxn modelId="{F7920B76-8BFC-4FD5-B168-449EE9F7B8F6}" srcId="{EC0E79C1-304B-4790-9C19-31D99F234B71}" destId="{3CD165BC-62F7-4627-93D5-F85E23B618F6}" srcOrd="2" destOrd="0" parTransId="{3E375046-9DA3-4A57-B755-2335C060A179}" sibTransId="{92E048FF-22CE-4C7A-9B03-B0CBEF0E65BE}"/>
    <dgm:cxn modelId="{88DC1C86-66C6-D548-8D86-4DD6DC87AD6C}" type="presOf" srcId="{EC0E79C1-304B-4790-9C19-31D99F234B71}" destId="{C56D31A8-F9A6-41D1-9562-F8E562592426}" srcOrd="0" destOrd="0" presId="urn:microsoft.com/office/officeart/2018/2/layout/IconVerticalSolidList"/>
    <dgm:cxn modelId="{5D91E08A-AC83-D04C-8F09-E7D478CC97AF}" type="presOf" srcId="{FA652BBB-B078-484F-B8D9-7B8F24E2686A}" destId="{2E0D3AA6-E1EF-4EB1-8D10-3C177D71A9BF}" srcOrd="0" destOrd="0" presId="urn:microsoft.com/office/officeart/2018/2/layout/IconVerticalSolidList"/>
    <dgm:cxn modelId="{F93600A4-F045-498F-8FD1-79A0E4BA5128}" srcId="{EC0E79C1-304B-4790-9C19-31D99F234B71}" destId="{7C0A9C65-4F37-4D74-ACAB-5B6EF9B6EECE}" srcOrd="1" destOrd="0" parTransId="{189E4166-E9EA-4EAB-AD3F-3CF8BBFB9A9D}" sibTransId="{58BB9A53-A6EB-49AA-8EED-C67582CB1C98}"/>
    <dgm:cxn modelId="{3E78D3A7-732A-4042-B378-A1C9A8A1D233}" type="presOf" srcId="{7C0A9C65-4F37-4D74-ACAB-5B6EF9B6EECE}" destId="{EA5EAF4A-F06F-432F-860A-D22C17972A6E}" srcOrd="0" destOrd="0" presId="urn:microsoft.com/office/officeart/2018/2/layout/IconVerticalSolidList"/>
    <dgm:cxn modelId="{1934F3B0-3AAB-481C-AC2A-4BCF3582E789}" srcId="{EC0E79C1-304B-4790-9C19-31D99F234B71}" destId="{434F4DCB-4F99-4557-9A47-8857DF2148EA}" srcOrd="0" destOrd="0" parTransId="{F13E682F-4226-4EF2-8ABA-FA376D755B91}" sibTransId="{AEC4F4B9-8C2B-49FC-A161-C34D0677F96D}"/>
    <dgm:cxn modelId="{05B382F2-C278-EF43-A7D6-BAF04C0C9AED}" type="presOf" srcId="{434F4DCB-4F99-4557-9A47-8857DF2148EA}" destId="{56E9C05A-FAD9-4F92-87D7-FB82A2C6BC96}" srcOrd="0" destOrd="0" presId="urn:microsoft.com/office/officeart/2018/2/layout/IconVerticalSolidList"/>
    <dgm:cxn modelId="{65D4DB1F-7E0B-164C-B007-33F70FF8A549}" type="presParOf" srcId="{C56D31A8-F9A6-41D1-9562-F8E562592426}" destId="{1D2B8B53-F2D1-4A3A-98C2-2CB20A5A22E3}" srcOrd="0" destOrd="0" presId="urn:microsoft.com/office/officeart/2018/2/layout/IconVerticalSolidList"/>
    <dgm:cxn modelId="{6070F1F6-4367-E84A-AC47-D531C25E2DA3}" type="presParOf" srcId="{1D2B8B53-F2D1-4A3A-98C2-2CB20A5A22E3}" destId="{A719F94F-6CAE-4AA3-AAE1-7FB89002B940}" srcOrd="0" destOrd="0" presId="urn:microsoft.com/office/officeart/2018/2/layout/IconVerticalSolidList"/>
    <dgm:cxn modelId="{A0F87B12-EA30-544A-A4BD-C31D6E2C8753}" type="presParOf" srcId="{1D2B8B53-F2D1-4A3A-98C2-2CB20A5A22E3}" destId="{85318BE0-6A9F-42A6-A918-FF915B2F3632}" srcOrd="1" destOrd="0" presId="urn:microsoft.com/office/officeart/2018/2/layout/IconVerticalSolidList"/>
    <dgm:cxn modelId="{A0CD13A9-1FCA-7645-8E8D-7C80E5AA2DE6}" type="presParOf" srcId="{1D2B8B53-F2D1-4A3A-98C2-2CB20A5A22E3}" destId="{A1F39B84-5EE7-47AB-B668-D0E0BCC622B8}" srcOrd="2" destOrd="0" presId="urn:microsoft.com/office/officeart/2018/2/layout/IconVerticalSolidList"/>
    <dgm:cxn modelId="{7D882423-1CF4-4743-B630-0DFEF912C740}" type="presParOf" srcId="{1D2B8B53-F2D1-4A3A-98C2-2CB20A5A22E3}" destId="{56E9C05A-FAD9-4F92-87D7-FB82A2C6BC96}" srcOrd="3" destOrd="0" presId="urn:microsoft.com/office/officeart/2018/2/layout/IconVerticalSolidList"/>
    <dgm:cxn modelId="{9132EECE-7143-5141-9A31-A16D659DBF2D}" type="presParOf" srcId="{C56D31A8-F9A6-41D1-9562-F8E562592426}" destId="{781FFA28-DCAD-4DFE-880C-B9E2F9CFDDEA}" srcOrd="1" destOrd="0" presId="urn:microsoft.com/office/officeart/2018/2/layout/IconVerticalSolidList"/>
    <dgm:cxn modelId="{C7E83BF9-008E-CE4C-BFD7-7EACACF19C74}" type="presParOf" srcId="{C56D31A8-F9A6-41D1-9562-F8E562592426}" destId="{8E0ADC45-0F24-4C38-9A43-8F89244B449B}" srcOrd="2" destOrd="0" presId="urn:microsoft.com/office/officeart/2018/2/layout/IconVerticalSolidList"/>
    <dgm:cxn modelId="{784D2B5E-F015-6845-93B1-D9BC8BED2392}" type="presParOf" srcId="{8E0ADC45-0F24-4C38-9A43-8F89244B449B}" destId="{805A92FA-08B1-411C-938B-181DEFEF3E16}" srcOrd="0" destOrd="0" presId="urn:microsoft.com/office/officeart/2018/2/layout/IconVerticalSolidList"/>
    <dgm:cxn modelId="{BD0C83FA-39B2-A24A-BF16-B38E3B8B4B30}" type="presParOf" srcId="{8E0ADC45-0F24-4C38-9A43-8F89244B449B}" destId="{13800820-8C14-46CF-A843-E3D263FD606D}" srcOrd="1" destOrd="0" presId="urn:microsoft.com/office/officeart/2018/2/layout/IconVerticalSolidList"/>
    <dgm:cxn modelId="{68736D23-D494-6844-9754-5E43B8FC0C6C}" type="presParOf" srcId="{8E0ADC45-0F24-4C38-9A43-8F89244B449B}" destId="{EFC7E8FF-3B3A-4BC1-BB82-A4B4F1E1337E}" srcOrd="2" destOrd="0" presId="urn:microsoft.com/office/officeart/2018/2/layout/IconVerticalSolidList"/>
    <dgm:cxn modelId="{D6332AC6-5B6B-7045-9CAD-4E56D42B422F}" type="presParOf" srcId="{8E0ADC45-0F24-4C38-9A43-8F89244B449B}" destId="{EA5EAF4A-F06F-432F-860A-D22C17972A6E}" srcOrd="3" destOrd="0" presId="urn:microsoft.com/office/officeart/2018/2/layout/IconVerticalSolidList"/>
    <dgm:cxn modelId="{094AB9AA-2B4B-D34F-9C7A-A68B480F29D6}" type="presParOf" srcId="{C56D31A8-F9A6-41D1-9562-F8E562592426}" destId="{98E7C1CF-868C-4E95-98E9-CFEBE1A65915}" srcOrd="3" destOrd="0" presId="urn:microsoft.com/office/officeart/2018/2/layout/IconVerticalSolidList"/>
    <dgm:cxn modelId="{E73BE581-E843-2C48-AF96-5F084C65E705}" type="presParOf" srcId="{C56D31A8-F9A6-41D1-9562-F8E562592426}" destId="{3B1EE3D0-D750-4B23-A64E-5E54F9CB891A}" srcOrd="4" destOrd="0" presId="urn:microsoft.com/office/officeart/2018/2/layout/IconVerticalSolidList"/>
    <dgm:cxn modelId="{0A4C570A-5CDF-104E-921E-5439C2231147}" type="presParOf" srcId="{3B1EE3D0-D750-4B23-A64E-5E54F9CB891A}" destId="{E3E087D0-6EED-4DB9-95F7-906B020B0393}" srcOrd="0" destOrd="0" presId="urn:microsoft.com/office/officeart/2018/2/layout/IconVerticalSolidList"/>
    <dgm:cxn modelId="{B85953F4-034E-2142-A788-573C808A8F27}" type="presParOf" srcId="{3B1EE3D0-D750-4B23-A64E-5E54F9CB891A}" destId="{79B8FD8C-177A-4AF7-9419-A742D45A62E8}" srcOrd="1" destOrd="0" presId="urn:microsoft.com/office/officeart/2018/2/layout/IconVerticalSolidList"/>
    <dgm:cxn modelId="{5C40C815-CEDF-A246-861B-4DA2EE4BA270}" type="presParOf" srcId="{3B1EE3D0-D750-4B23-A64E-5E54F9CB891A}" destId="{A9D02B64-C8F5-44C3-B239-A3B26A173EB6}" srcOrd="2" destOrd="0" presId="urn:microsoft.com/office/officeart/2018/2/layout/IconVerticalSolidList"/>
    <dgm:cxn modelId="{97E5C9A6-6D5A-8349-8E67-54A28CA84B81}" type="presParOf" srcId="{3B1EE3D0-D750-4B23-A64E-5E54F9CB891A}" destId="{E58628D2-9EDB-4BFE-A195-507A554E8917}" srcOrd="3" destOrd="0" presId="urn:microsoft.com/office/officeart/2018/2/layout/IconVerticalSolidList"/>
    <dgm:cxn modelId="{F412B989-F497-1441-B28B-F43DA59F4461}" type="presParOf" srcId="{3B1EE3D0-D750-4B23-A64E-5E54F9CB891A}" destId="{2E0D3AA6-E1EF-4EB1-8D10-3C177D71A9B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65B3B7-2734-4194-AAEF-8E8EC9B7B0F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094811-75D5-46C9-A30B-0A12D4449586}">
      <dgm:prSet custT="1"/>
      <dgm:spPr/>
      <dgm:t>
        <a:bodyPr/>
        <a:lstStyle/>
        <a:p>
          <a:pPr>
            <a:lnSpc>
              <a:spcPct val="100000"/>
            </a:lnSpc>
          </a:pPr>
          <a:r>
            <a:rPr lang="en-US" sz="1800" dirty="0"/>
            <a:t>This analysis does not take into account specific teams which would be more suitable for individual team analysis.</a:t>
          </a:r>
        </a:p>
      </dgm:t>
    </dgm:pt>
    <dgm:pt modelId="{925CF144-6F9D-40BA-B15C-E5B5FEFFF061}" type="parTrans" cxnId="{8D516B30-F569-45B4-BBBC-8F3518017329}">
      <dgm:prSet/>
      <dgm:spPr/>
      <dgm:t>
        <a:bodyPr/>
        <a:lstStyle/>
        <a:p>
          <a:endParaRPr lang="en-US"/>
        </a:p>
      </dgm:t>
    </dgm:pt>
    <dgm:pt modelId="{24668415-49EE-4DC8-B963-4D29ED72A2ED}" type="sibTrans" cxnId="{8D516B30-F569-45B4-BBBC-8F3518017329}">
      <dgm:prSet/>
      <dgm:spPr/>
      <dgm:t>
        <a:bodyPr/>
        <a:lstStyle/>
        <a:p>
          <a:pPr>
            <a:lnSpc>
              <a:spcPct val="100000"/>
            </a:lnSpc>
          </a:pPr>
          <a:endParaRPr lang="en-US"/>
        </a:p>
      </dgm:t>
    </dgm:pt>
    <dgm:pt modelId="{C0350FC7-817B-43D6-9B0C-45CC0D255D8B}">
      <dgm:prSet custT="1"/>
      <dgm:spPr/>
      <dgm:t>
        <a:bodyPr/>
        <a:lstStyle/>
        <a:p>
          <a:pPr>
            <a:lnSpc>
              <a:spcPct val="100000"/>
            </a:lnSpc>
          </a:pPr>
          <a:r>
            <a:rPr lang="en-US" sz="1800" dirty="0"/>
            <a:t>The insights from these calculations might be interpreted to paint a bigger picture i.e., what is happening on a scale of multiple teams instead of single team.</a:t>
          </a:r>
        </a:p>
      </dgm:t>
    </dgm:pt>
    <dgm:pt modelId="{0ABCA2CF-5AF0-4D0C-AED0-294593292BB7}" type="parTrans" cxnId="{777C6920-9A54-4B41-875E-89AFEBC5BCB1}">
      <dgm:prSet/>
      <dgm:spPr/>
      <dgm:t>
        <a:bodyPr/>
        <a:lstStyle/>
        <a:p>
          <a:endParaRPr lang="en-US"/>
        </a:p>
      </dgm:t>
    </dgm:pt>
    <dgm:pt modelId="{E021239C-E9AA-4EE2-9BA4-5BA440CF40B6}" type="sibTrans" cxnId="{777C6920-9A54-4B41-875E-89AFEBC5BCB1}">
      <dgm:prSet/>
      <dgm:spPr/>
      <dgm:t>
        <a:bodyPr/>
        <a:lstStyle/>
        <a:p>
          <a:pPr>
            <a:lnSpc>
              <a:spcPct val="100000"/>
            </a:lnSpc>
          </a:pPr>
          <a:endParaRPr lang="en-US"/>
        </a:p>
      </dgm:t>
    </dgm:pt>
    <dgm:pt modelId="{882FEBF0-16EB-4EB7-B848-BF056A21BE88}">
      <dgm:prSet custT="1"/>
      <dgm:spPr/>
      <dgm:t>
        <a:bodyPr/>
        <a:lstStyle/>
        <a:p>
          <a:pPr>
            <a:lnSpc>
              <a:spcPct val="100000"/>
            </a:lnSpc>
          </a:pPr>
          <a:r>
            <a:rPr lang="en-US" sz="1800" dirty="0"/>
            <a:t>But, an individual team’s statistics could also be analyzed as we have done</a:t>
          </a:r>
        </a:p>
        <a:p>
          <a:pPr>
            <a:lnSpc>
              <a:spcPct val="100000"/>
            </a:lnSpc>
          </a:pPr>
          <a:r>
            <a:rPr lang="en-US" sz="1800" dirty="0"/>
            <a:t>However, the sample size for one season where there are only 19 home, and 19 away games might not be statistically significant for that purposes. </a:t>
          </a:r>
        </a:p>
      </dgm:t>
    </dgm:pt>
    <dgm:pt modelId="{213A962A-6283-4F1D-821C-EE8DDAC4A754}" type="parTrans" cxnId="{A0DF48C2-23BB-4C98-B6FE-D94EB359911E}">
      <dgm:prSet/>
      <dgm:spPr/>
      <dgm:t>
        <a:bodyPr/>
        <a:lstStyle/>
        <a:p>
          <a:endParaRPr lang="en-US"/>
        </a:p>
      </dgm:t>
    </dgm:pt>
    <dgm:pt modelId="{27B71C4C-34FF-48B4-9B5C-3695EE4B6D36}" type="sibTrans" cxnId="{A0DF48C2-23BB-4C98-B6FE-D94EB359911E}">
      <dgm:prSet/>
      <dgm:spPr/>
      <dgm:t>
        <a:bodyPr/>
        <a:lstStyle/>
        <a:p>
          <a:endParaRPr lang="en-US"/>
        </a:p>
      </dgm:t>
    </dgm:pt>
    <dgm:pt modelId="{88DD3300-B26D-4E43-B998-AC59033C7B58}" type="pres">
      <dgm:prSet presAssocID="{5F65B3B7-2734-4194-AAEF-8E8EC9B7B0F7}" presName="root" presStyleCnt="0">
        <dgm:presLayoutVars>
          <dgm:dir/>
          <dgm:resizeHandles val="exact"/>
        </dgm:presLayoutVars>
      </dgm:prSet>
      <dgm:spPr/>
    </dgm:pt>
    <dgm:pt modelId="{B7C37B16-1E7E-42CB-911F-A5229FF306E3}" type="pres">
      <dgm:prSet presAssocID="{5F65B3B7-2734-4194-AAEF-8E8EC9B7B0F7}" presName="container" presStyleCnt="0">
        <dgm:presLayoutVars>
          <dgm:dir/>
          <dgm:resizeHandles val="exact"/>
        </dgm:presLayoutVars>
      </dgm:prSet>
      <dgm:spPr/>
    </dgm:pt>
    <dgm:pt modelId="{1337D79D-394A-452E-BCCA-3994EED7CC3A}" type="pres">
      <dgm:prSet presAssocID="{D1094811-75D5-46C9-A30B-0A12D4449586}" presName="compNode" presStyleCnt="0"/>
      <dgm:spPr/>
    </dgm:pt>
    <dgm:pt modelId="{DCC00AEE-DCDB-4B25-BFB5-B26BF14B3B08}" type="pres">
      <dgm:prSet presAssocID="{D1094811-75D5-46C9-A30B-0A12D4449586}" presName="iconBgRect" presStyleLbl="bgShp" presStyleIdx="0" presStyleCnt="3"/>
      <dgm:spPr/>
    </dgm:pt>
    <dgm:pt modelId="{D3C65D01-E5FC-46BC-822F-A71CE0E53B1B}" type="pres">
      <dgm:prSet presAssocID="{D1094811-75D5-46C9-A30B-0A12D44495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17E1DE28-4E99-4F65-A802-714A5E09E7CF}" type="pres">
      <dgm:prSet presAssocID="{D1094811-75D5-46C9-A30B-0A12D4449586}" presName="spaceRect" presStyleCnt="0"/>
      <dgm:spPr/>
    </dgm:pt>
    <dgm:pt modelId="{35AF485D-9EBE-4181-9473-7241DBDA6049}" type="pres">
      <dgm:prSet presAssocID="{D1094811-75D5-46C9-A30B-0A12D4449586}" presName="textRect" presStyleLbl="revTx" presStyleIdx="0" presStyleCnt="3">
        <dgm:presLayoutVars>
          <dgm:chMax val="1"/>
          <dgm:chPref val="1"/>
        </dgm:presLayoutVars>
      </dgm:prSet>
      <dgm:spPr/>
    </dgm:pt>
    <dgm:pt modelId="{9DF189D3-74FE-44B9-AE18-E768DB324544}" type="pres">
      <dgm:prSet presAssocID="{24668415-49EE-4DC8-B963-4D29ED72A2ED}" presName="sibTrans" presStyleLbl="sibTrans2D1" presStyleIdx="0" presStyleCnt="0"/>
      <dgm:spPr/>
    </dgm:pt>
    <dgm:pt modelId="{1F4293BA-AF53-4A1A-87AD-CAF133A8FA14}" type="pres">
      <dgm:prSet presAssocID="{C0350FC7-817B-43D6-9B0C-45CC0D255D8B}" presName="compNode" presStyleCnt="0"/>
      <dgm:spPr/>
    </dgm:pt>
    <dgm:pt modelId="{E4019633-B645-4481-B4C0-C424F15FAAFB}" type="pres">
      <dgm:prSet presAssocID="{C0350FC7-817B-43D6-9B0C-45CC0D255D8B}" presName="iconBgRect" presStyleLbl="bgShp" presStyleIdx="1" presStyleCnt="3"/>
      <dgm:spPr/>
    </dgm:pt>
    <dgm:pt modelId="{4524D2E3-5807-4148-8DC5-2883AC492767}" type="pres">
      <dgm:prSet presAssocID="{C0350FC7-817B-43D6-9B0C-45CC0D255D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3B07B6C-A58C-49FA-876E-A11ED58B5A65}" type="pres">
      <dgm:prSet presAssocID="{C0350FC7-817B-43D6-9B0C-45CC0D255D8B}" presName="spaceRect" presStyleCnt="0"/>
      <dgm:spPr/>
    </dgm:pt>
    <dgm:pt modelId="{139089D4-6312-4D4A-999D-4FE258D734CF}" type="pres">
      <dgm:prSet presAssocID="{C0350FC7-817B-43D6-9B0C-45CC0D255D8B}" presName="textRect" presStyleLbl="revTx" presStyleIdx="1" presStyleCnt="3">
        <dgm:presLayoutVars>
          <dgm:chMax val="1"/>
          <dgm:chPref val="1"/>
        </dgm:presLayoutVars>
      </dgm:prSet>
      <dgm:spPr/>
    </dgm:pt>
    <dgm:pt modelId="{616016E5-D03C-467C-BA1A-DE45C2ACD442}" type="pres">
      <dgm:prSet presAssocID="{E021239C-E9AA-4EE2-9BA4-5BA440CF40B6}" presName="sibTrans" presStyleLbl="sibTrans2D1" presStyleIdx="0" presStyleCnt="0"/>
      <dgm:spPr/>
    </dgm:pt>
    <dgm:pt modelId="{AFC68D98-45C2-46FB-AF57-588478B8B6D7}" type="pres">
      <dgm:prSet presAssocID="{882FEBF0-16EB-4EB7-B848-BF056A21BE88}" presName="compNode" presStyleCnt="0"/>
      <dgm:spPr/>
    </dgm:pt>
    <dgm:pt modelId="{6EDE2DDF-1A3B-44F7-BC5D-7BE2E9FFF794}" type="pres">
      <dgm:prSet presAssocID="{882FEBF0-16EB-4EB7-B848-BF056A21BE88}" presName="iconBgRect" presStyleLbl="bgShp" presStyleIdx="2" presStyleCnt="3"/>
      <dgm:spPr/>
    </dgm:pt>
    <dgm:pt modelId="{1C30C762-AEAD-4158-AB6E-4DF85D49D5BA}" type="pres">
      <dgm:prSet presAssocID="{882FEBF0-16EB-4EB7-B848-BF056A21BE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F7BFB53A-9E60-450B-9C6A-AC51DC7748C9}" type="pres">
      <dgm:prSet presAssocID="{882FEBF0-16EB-4EB7-B848-BF056A21BE88}" presName="spaceRect" presStyleCnt="0"/>
      <dgm:spPr/>
    </dgm:pt>
    <dgm:pt modelId="{BBA93C59-E933-4524-B427-75FFB79BA9E4}" type="pres">
      <dgm:prSet presAssocID="{882FEBF0-16EB-4EB7-B848-BF056A21BE88}" presName="textRect" presStyleLbl="revTx" presStyleIdx="2" presStyleCnt="3">
        <dgm:presLayoutVars>
          <dgm:chMax val="1"/>
          <dgm:chPref val="1"/>
        </dgm:presLayoutVars>
      </dgm:prSet>
      <dgm:spPr/>
    </dgm:pt>
  </dgm:ptLst>
  <dgm:cxnLst>
    <dgm:cxn modelId="{B3032309-F8D8-B645-ACF5-3DA669C73C64}" type="presOf" srcId="{D1094811-75D5-46C9-A30B-0A12D4449586}" destId="{35AF485D-9EBE-4181-9473-7241DBDA6049}" srcOrd="0" destOrd="0" presId="urn:microsoft.com/office/officeart/2018/2/layout/IconCircleList"/>
    <dgm:cxn modelId="{777C6920-9A54-4B41-875E-89AFEBC5BCB1}" srcId="{5F65B3B7-2734-4194-AAEF-8E8EC9B7B0F7}" destId="{C0350FC7-817B-43D6-9B0C-45CC0D255D8B}" srcOrd="1" destOrd="0" parTransId="{0ABCA2CF-5AF0-4D0C-AED0-294593292BB7}" sibTransId="{E021239C-E9AA-4EE2-9BA4-5BA440CF40B6}"/>
    <dgm:cxn modelId="{8D516B30-F569-45B4-BBBC-8F3518017329}" srcId="{5F65B3B7-2734-4194-AAEF-8E8EC9B7B0F7}" destId="{D1094811-75D5-46C9-A30B-0A12D4449586}" srcOrd="0" destOrd="0" parTransId="{925CF144-6F9D-40BA-B15C-E5B5FEFFF061}" sibTransId="{24668415-49EE-4DC8-B963-4D29ED72A2ED}"/>
    <dgm:cxn modelId="{1F91D642-8401-A240-A812-162F2570FA93}" type="presOf" srcId="{C0350FC7-817B-43D6-9B0C-45CC0D255D8B}" destId="{139089D4-6312-4D4A-999D-4FE258D734CF}" srcOrd="0" destOrd="0" presId="urn:microsoft.com/office/officeart/2018/2/layout/IconCircleList"/>
    <dgm:cxn modelId="{96B0FE80-C42C-A949-8383-A24B4011A8FA}" type="presOf" srcId="{882FEBF0-16EB-4EB7-B848-BF056A21BE88}" destId="{BBA93C59-E933-4524-B427-75FFB79BA9E4}" srcOrd="0" destOrd="0" presId="urn:microsoft.com/office/officeart/2018/2/layout/IconCircleList"/>
    <dgm:cxn modelId="{4718AF89-AEB6-8E49-B5A1-B5849E2696F1}" type="presOf" srcId="{E021239C-E9AA-4EE2-9BA4-5BA440CF40B6}" destId="{616016E5-D03C-467C-BA1A-DE45C2ACD442}" srcOrd="0" destOrd="0" presId="urn:microsoft.com/office/officeart/2018/2/layout/IconCircleList"/>
    <dgm:cxn modelId="{A0DF48C2-23BB-4C98-B6FE-D94EB359911E}" srcId="{5F65B3B7-2734-4194-AAEF-8E8EC9B7B0F7}" destId="{882FEBF0-16EB-4EB7-B848-BF056A21BE88}" srcOrd="2" destOrd="0" parTransId="{213A962A-6283-4F1D-821C-EE8DDAC4A754}" sibTransId="{27B71C4C-34FF-48B4-9B5C-3695EE4B6D36}"/>
    <dgm:cxn modelId="{713CA4D8-969B-2F4F-BE2C-787E71946968}" type="presOf" srcId="{24668415-49EE-4DC8-B963-4D29ED72A2ED}" destId="{9DF189D3-74FE-44B9-AE18-E768DB324544}" srcOrd="0" destOrd="0" presId="urn:microsoft.com/office/officeart/2018/2/layout/IconCircleList"/>
    <dgm:cxn modelId="{814D25DB-03EA-F040-9AAF-F3E18B118435}" type="presOf" srcId="{5F65B3B7-2734-4194-AAEF-8E8EC9B7B0F7}" destId="{88DD3300-B26D-4E43-B998-AC59033C7B58}" srcOrd="0" destOrd="0" presId="urn:microsoft.com/office/officeart/2018/2/layout/IconCircleList"/>
    <dgm:cxn modelId="{E24DA778-A414-5D4F-81E1-FF2D5C9D75CD}" type="presParOf" srcId="{88DD3300-B26D-4E43-B998-AC59033C7B58}" destId="{B7C37B16-1E7E-42CB-911F-A5229FF306E3}" srcOrd="0" destOrd="0" presId="urn:microsoft.com/office/officeart/2018/2/layout/IconCircleList"/>
    <dgm:cxn modelId="{959B7ECF-19B5-2F47-90A2-8F288FC71B05}" type="presParOf" srcId="{B7C37B16-1E7E-42CB-911F-A5229FF306E3}" destId="{1337D79D-394A-452E-BCCA-3994EED7CC3A}" srcOrd="0" destOrd="0" presId="urn:microsoft.com/office/officeart/2018/2/layout/IconCircleList"/>
    <dgm:cxn modelId="{ACA589F8-935D-0C46-91AE-5E1525405617}" type="presParOf" srcId="{1337D79D-394A-452E-BCCA-3994EED7CC3A}" destId="{DCC00AEE-DCDB-4B25-BFB5-B26BF14B3B08}" srcOrd="0" destOrd="0" presId="urn:microsoft.com/office/officeart/2018/2/layout/IconCircleList"/>
    <dgm:cxn modelId="{6A7BE8DC-7260-6C46-8E44-68A1E23D8F8A}" type="presParOf" srcId="{1337D79D-394A-452E-BCCA-3994EED7CC3A}" destId="{D3C65D01-E5FC-46BC-822F-A71CE0E53B1B}" srcOrd="1" destOrd="0" presId="urn:microsoft.com/office/officeart/2018/2/layout/IconCircleList"/>
    <dgm:cxn modelId="{8F217805-D5C3-B442-B713-18DAEB1C885D}" type="presParOf" srcId="{1337D79D-394A-452E-BCCA-3994EED7CC3A}" destId="{17E1DE28-4E99-4F65-A802-714A5E09E7CF}" srcOrd="2" destOrd="0" presId="urn:microsoft.com/office/officeart/2018/2/layout/IconCircleList"/>
    <dgm:cxn modelId="{61723636-98DD-5B48-8AF1-F873433CD4F7}" type="presParOf" srcId="{1337D79D-394A-452E-BCCA-3994EED7CC3A}" destId="{35AF485D-9EBE-4181-9473-7241DBDA6049}" srcOrd="3" destOrd="0" presId="urn:microsoft.com/office/officeart/2018/2/layout/IconCircleList"/>
    <dgm:cxn modelId="{EA0B841E-5B63-ED43-AA59-5C7668279DD8}" type="presParOf" srcId="{B7C37B16-1E7E-42CB-911F-A5229FF306E3}" destId="{9DF189D3-74FE-44B9-AE18-E768DB324544}" srcOrd="1" destOrd="0" presId="urn:microsoft.com/office/officeart/2018/2/layout/IconCircleList"/>
    <dgm:cxn modelId="{5E59C344-F6E9-6548-AD1B-080470155C54}" type="presParOf" srcId="{B7C37B16-1E7E-42CB-911F-A5229FF306E3}" destId="{1F4293BA-AF53-4A1A-87AD-CAF133A8FA14}" srcOrd="2" destOrd="0" presId="urn:microsoft.com/office/officeart/2018/2/layout/IconCircleList"/>
    <dgm:cxn modelId="{EE1E733A-DA6D-5B48-B0E5-F8E0BA4AF0D5}" type="presParOf" srcId="{1F4293BA-AF53-4A1A-87AD-CAF133A8FA14}" destId="{E4019633-B645-4481-B4C0-C424F15FAAFB}" srcOrd="0" destOrd="0" presId="urn:microsoft.com/office/officeart/2018/2/layout/IconCircleList"/>
    <dgm:cxn modelId="{C94E7A03-CEA0-A548-9BB4-B6AC0ED4FF04}" type="presParOf" srcId="{1F4293BA-AF53-4A1A-87AD-CAF133A8FA14}" destId="{4524D2E3-5807-4148-8DC5-2883AC492767}" srcOrd="1" destOrd="0" presId="urn:microsoft.com/office/officeart/2018/2/layout/IconCircleList"/>
    <dgm:cxn modelId="{4F415B04-A92C-9B41-B8AB-D74683BBCD6C}" type="presParOf" srcId="{1F4293BA-AF53-4A1A-87AD-CAF133A8FA14}" destId="{F3B07B6C-A58C-49FA-876E-A11ED58B5A65}" srcOrd="2" destOrd="0" presId="urn:microsoft.com/office/officeart/2018/2/layout/IconCircleList"/>
    <dgm:cxn modelId="{0A03552E-97FA-5045-A6CA-4A40A51A01B6}" type="presParOf" srcId="{1F4293BA-AF53-4A1A-87AD-CAF133A8FA14}" destId="{139089D4-6312-4D4A-999D-4FE258D734CF}" srcOrd="3" destOrd="0" presId="urn:microsoft.com/office/officeart/2018/2/layout/IconCircleList"/>
    <dgm:cxn modelId="{0CFE907E-0017-2244-AA33-AF7C97D1D6B6}" type="presParOf" srcId="{B7C37B16-1E7E-42CB-911F-A5229FF306E3}" destId="{616016E5-D03C-467C-BA1A-DE45C2ACD442}" srcOrd="3" destOrd="0" presId="urn:microsoft.com/office/officeart/2018/2/layout/IconCircleList"/>
    <dgm:cxn modelId="{30A758BE-77D1-7F4F-AE92-A41FF7A24C60}" type="presParOf" srcId="{B7C37B16-1E7E-42CB-911F-A5229FF306E3}" destId="{AFC68D98-45C2-46FB-AF57-588478B8B6D7}" srcOrd="4" destOrd="0" presId="urn:microsoft.com/office/officeart/2018/2/layout/IconCircleList"/>
    <dgm:cxn modelId="{EB8CBC02-B95E-C74D-85AB-E782977E23E4}" type="presParOf" srcId="{AFC68D98-45C2-46FB-AF57-588478B8B6D7}" destId="{6EDE2DDF-1A3B-44F7-BC5D-7BE2E9FFF794}" srcOrd="0" destOrd="0" presId="urn:microsoft.com/office/officeart/2018/2/layout/IconCircleList"/>
    <dgm:cxn modelId="{71A415D9-6205-0348-BF91-5E1FA0B65500}" type="presParOf" srcId="{AFC68D98-45C2-46FB-AF57-588478B8B6D7}" destId="{1C30C762-AEAD-4158-AB6E-4DF85D49D5BA}" srcOrd="1" destOrd="0" presId="urn:microsoft.com/office/officeart/2018/2/layout/IconCircleList"/>
    <dgm:cxn modelId="{B59AE099-ACB7-0B4A-AF03-6507B5377E00}" type="presParOf" srcId="{AFC68D98-45C2-46FB-AF57-588478B8B6D7}" destId="{F7BFB53A-9E60-450B-9C6A-AC51DC7748C9}" srcOrd="2" destOrd="0" presId="urn:microsoft.com/office/officeart/2018/2/layout/IconCircleList"/>
    <dgm:cxn modelId="{3DC9C360-C33E-1643-8BCF-8A4D92F44085}" type="presParOf" srcId="{AFC68D98-45C2-46FB-AF57-588478B8B6D7}" destId="{BBA93C59-E933-4524-B427-75FFB79BA9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F2551-37AD-4442-8909-6106E9640C19}">
      <dsp:nvSpPr>
        <dsp:cNvPr id="0" name=""/>
        <dsp:cNvSpPr/>
      </dsp:nvSpPr>
      <dsp:spPr>
        <a:xfrm>
          <a:off x="0" y="404402"/>
          <a:ext cx="10927829" cy="182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416560" rIns="84812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Considered the most competitive soccer league</a:t>
          </a:r>
        </a:p>
        <a:p>
          <a:pPr marL="228600" lvl="1" indent="-228600" algn="l" defTabSz="889000">
            <a:lnSpc>
              <a:spcPct val="90000"/>
            </a:lnSpc>
            <a:spcBef>
              <a:spcPct val="0"/>
            </a:spcBef>
            <a:spcAft>
              <a:spcPct val="15000"/>
            </a:spcAft>
            <a:buChar char="•"/>
          </a:pPr>
          <a:r>
            <a:rPr lang="en-US" sz="2000" kern="1200" dirty="0"/>
            <a:t>20 teams play against each other – once in home stadium and once away from home</a:t>
          </a:r>
        </a:p>
        <a:p>
          <a:pPr marL="228600" lvl="1" indent="-228600" algn="l" defTabSz="889000">
            <a:lnSpc>
              <a:spcPct val="90000"/>
            </a:lnSpc>
            <a:spcBef>
              <a:spcPct val="0"/>
            </a:spcBef>
            <a:spcAft>
              <a:spcPct val="15000"/>
            </a:spcAft>
            <a:buChar char="•"/>
          </a:pPr>
          <a:r>
            <a:rPr lang="en-US" sz="2000" kern="1200" dirty="0"/>
            <a:t>4 top teams selected for Champions League; bottom 3 teams relegated</a:t>
          </a:r>
        </a:p>
        <a:p>
          <a:pPr marL="228600" lvl="1" indent="-228600" algn="l" defTabSz="889000">
            <a:lnSpc>
              <a:spcPct val="90000"/>
            </a:lnSpc>
            <a:spcBef>
              <a:spcPct val="0"/>
            </a:spcBef>
            <a:spcAft>
              <a:spcPct val="15000"/>
            </a:spcAft>
            <a:buChar char="•"/>
          </a:pPr>
          <a:r>
            <a:rPr lang="en-US" sz="2000" kern="1200" dirty="0"/>
            <a:t>No supporters in the stadiums for the first time due to the pandemic </a:t>
          </a:r>
        </a:p>
      </dsp:txBody>
      <dsp:txXfrm>
        <a:off x="0" y="404402"/>
        <a:ext cx="10927829" cy="1827000"/>
      </dsp:txXfrm>
    </dsp:sp>
    <dsp:sp modelId="{76352F54-25D9-0F4B-9E0F-2E9490DDA43B}">
      <dsp:nvSpPr>
        <dsp:cNvPr id="0" name=""/>
        <dsp:cNvSpPr/>
      </dsp:nvSpPr>
      <dsp:spPr>
        <a:xfrm>
          <a:off x="546391" y="109202"/>
          <a:ext cx="76494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dirty="0"/>
            <a:t>Premier League</a:t>
          </a:r>
        </a:p>
      </dsp:txBody>
      <dsp:txXfrm>
        <a:off x="575212" y="138023"/>
        <a:ext cx="7591838" cy="532758"/>
      </dsp:txXfrm>
    </dsp:sp>
    <dsp:sp modelId="{52DEE125-C0A3-FB43-98E6-68529AE72659}">
      <dsp:nvSpPr>
        <dsp:cNvPr id="0" name=""/>
        <dsp:cNvSpPr/>
      </dsp:nvSpPr>
      <dsp:spPr>
        <a:xfrm>
          <a:off x="0" y="2634602"/>
          <a:ext cx="10927829" cy="144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416560" rIns="84812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We will look to see if certain variables are significantly different </a:t>
          </a:r>
        </a:p>
        <a:p>
          <a:pPr marL="228600" lvl="1" indent="-228600" algn="l" defTabSz="889000">
            <a:lnSpc>
              <a:spcPct val="90000"/>
            </a:lnSpc>
            <a:spcBef>
              <a:spcPct val="0"/>
            </a:spcBef>
            <a:spcAft>
              <a:spcPct val="15000"/>
            </a:spcAft>
            <a:buChar char="•"/>
          </a:pPr>
          <a:r>
            <a:rPr lang="en-US" sz="2000" kern="1200" dirty="0"/>
            <a:t>We will investigate whether such variables impact top-4 teams and bottom-3 teams equally</a:t>
          </a:r>
        </a:p>
      </dsp:txBody>
      <dsp:txXfrm>
        <a:off x="0" y="2634602"/>
        <a:ext cx="10927829" cy="1449000"/>
      </dsp:txXfrm>
    </dsp:sp>
    <dsp:sp modelId="{E69A2DBC-BBF7-2647-88E2-777675A81FF5}">
      <dsp:nvSpPr>
        <dsp:cNvPr id="0" name=""/>
        <dsp:cNvSpPr/>
      </dsp:nvSpPr>
      <dsp:spPr>
        <a:xfrm>
          <a:off x="546391" y="2339402"/>
          <a:ext cx="76494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dirty="0"/>
            <a:t>Did the 2020/21 season fundamentally differ from other seasons? </a:t>
          </a:r>
        </a:p>
      </dsp:txBody>
      <dsp:txXfrm>
        <a:off x="575212" y="2368223"/>
        <a:ext cx="759183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E0AFA-CE13-EE41-AEF4-2797EF7E6965}">
      <dsp:nvSpPr>
        <dsp:cNvPr id="0" name=""/>
        <dsp:cNvSpPr/>
      </dsp:nvSpPr>
      <dsp:spPr>
        <a:xfrm>
          <a:off x="0" y="63608"/>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database was scraped from the Premier League website</a:t>
          </a:r>
        </a:p>
      </dsp:txBody>
      <dsp:txXfrm>
        <a:off x="46541" y="110149"/>
        <a:ext cx="10422518" cy="860321"/>
      </dsp:txXfrm>
    </dsp:sp>
    <dsp:sp modelId="{B65AEAD3-1F2F-B447-B4F3-1FF3AA64F131}">
      <dsp:nvSpPr>
        <dsp:cNvPr id="0" name=""/>
        <dsp:cNvSpPr/>
      </dsp:nvSpPr>
      <dsp:spPr>
        <a:xfrm>
          <a:off x="0" y="1086132"/>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Hosted in Kaggle from where we downloaded it for analysis</a:t>
          </a:r>
        </a:p>
      </dsp:txBody>
      <dsp:txXfrm>
        <a:off x="46541" y="1132673"/>
        <a:ext cx="10422518" cy="860321"/>
      </dsp:txXfrm>
    </dsp:sp>
    <dsp:sp modelId="{E676C7C2-0370-6F46-86A1-8B914E9452F0}">
      <dsp:nvSpPr>
        <dsp:cNvPr id="0" name=""/>
        <dsp:cNvSpPr/>
      </dsp:nvSpPr>
      <dsp:spPr>
        <a:xfrm>
          <a:off x="0" y="2108656"/>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Cleaning up of data done in Python (codes and explanations in the notebook)</a:t>
          </a:r>
        </a:p>
      </dsp:txBody>
      <dsp:txXfrm>
        <a:off x="46541" y="2155197"/>
        <a:ext cx="10422518" cy="860321"/>
      </dsp:txXfrm>
    </dsp:sp>
    <dsp:sp modelId="{5CB1E729-5581-FB44-9461-0823661E058A}">
      <dsp:nvSpPr>
        <dsp:cNvPr id="0" name=""/>
        <dsp:cNvSpPr/>
      </dsp:nvSpPr>
      <dsp:spPr>
        <a:xfrm>
          <a:off x="0" y="3131179"/>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t>
          </a:r>
          <a:r>
            <a:rPr lang="en-US" sz="2400" kern="1200" dirty="0" err="1"/>
            <a:t>clean_games</a:t>
          </a:r>
          <a:r>
            <a:rPr lang="en-US" sz="2400" kern="1200" dirty="0"/>
            <a:t>’ table has records of goals, shots from all Premier League games to date ( from 1992/93 till 2020/21 )</a:t>
          </a:r>
        </a:p>
      </dsp:txBody>
      <dsp:txXfrm>
        <a:off x="46541" y="3177720"/>
        <a:ext cx="10422518" cy="860321"/>
      </dsp:txXfrm>
    </dsp:sp>
    <dsp:sp modelId="{479459F1-F6C1-894D-9384-7AE94A98490B}">
      <dsp:nvSpPr>
        <dsp:cNvPr id="0" name=""/>
        <dsp:cNvSpPr/>
      </dsp:nvSpPr>
      <dsp:spPr>
        <a:xfrm>
          <a:off x="0" y="4153703"/>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t>
          </a:r>
          <a:r>
            <a:rPr lang="en-US" sz="2400" kern="1200" dirty="0" err="1"/>
            <a:t>fixed_stats</a:t>
          </a:r>
          <a:r>
            <a:rPr lang="en-US" sz="2400" kern="1200" dirty="0"/>
            <a:t>’ table has records about possession, shots stats for all Premier League games from season 2006/07 onwards</a:t>
          </a:r>
        </a:p>
      </dsp:txBody>
      <dsp:txXfrm>
        <a:off x="46541" y="4200244"/>
        <a:ext cx="10422518" cy="860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01FC2-9054-4361-A83B-CAF8ADB51D6B}">
      <dsp:nvSpPr>
        <dsp:cNvPr id="0" name=""/>
        <dsp:cNvSpPr/>
      </dsp:nvSpPr>
      <dsp:spPr>
        <a:xfrm>
          <a:off x="0" y="5121"/>
          <a:ext cx="10515600" cy="1524800"/>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0843F-FEEF-47CB-A707-B90FA54393BF}">
      <dsp:nvSpPr>
        <dsp:cNvPr id="0" name=""/>
        <dsp:cNvSpPr/>
      </dsp:nvSpPr>
      <dsp:spPr>
        <a:xfrm>
          <a:off x="461252" y="353127"/>
          <a:ext cx="840280" cy="838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7E6BF-D15E-443F-A9FC-E5552D4398C3}">
      <dsp:nvSpPr>
        <dsp:cNvPr id="0" name=""/>
        <dsp:cNvSpPr/>
      </dsp:nvSpPr>
      <dsp:spPr>
        <a:xfrm>
          <a:off x="1636085" y="5590"/>
          <a:ext cx="7562856" cy="152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3" tIns="161533" rIns="161533" bIns="161533" numCol="1" spcCol="1270" anchor="ctr" anchorCtr="0">
          <a:noAutofit/>
        </a:bodyPr>
        <a:lstStyle/>
        <a:p>
          <a:pPr marL="0" lvl="0" indent="0" algn="l" defTabSz="800100">
            <a:lnSpc>
              <a:spcPct val="100000"/>
            </a:lnSpc>
            <a:spcBef>
              <a:spcPct val="0"/>
            </a:spcBef>
            <a:spcAft>
              <a:spcPct val="35000"/>
            </a:spcAft>
            <a:buNone/>
          </a:pPr>
          <a:r>
            <a:rPr lang="en-US" sz="1800" kern="1200" dirty="0"/>
            <a:t>The null hypotheses tested were:</a:t>
          </a:r>
        </a:p>
        <a:p>
          <a:pPr marL="0" lvl="0" indent="0" algn="l" defTabSz="800100">
            <a:lnSpc>
              <a:spcPct val="100000"/>
            </a:lnSpc>
            <a:spcBef>
              <a:spcPct val="0"/>
            </a:spcBef>
            <a:spcAft>
              <a:spcPct val="35000"/>
            </a:spcAft>
            <a:buNone/>
          </a:pPr>
          <a:r>
            <a:rPr lang="en-US" sz="1600" kern="1200" dirty="0"/>
            <a:t>For Home and Away teams, prior to 2020 season and during 2020 season:</a:t>
          </a:r>
        </a:p>
        <a:p>
          <a:pPr marL="0" lvl="0" indent="0" algn="l" defTabSz="800100">
            <a:lnSpc>
              <a:spcPct val="100000"/>
            </a:lnSpc>
            <a:spcBef>
              <a:spcPct val="0"/>
            </a:spcBef>
            <a:spcAft>
              <a:spcPct val="35000"/>
            </a:spcAft>
            <a:buNone/>
          </a:pPr>
          <a:r>
            <a:rPr lang="en-US" sz="1600" kern="1200" dirty="0"/>
            <a:t>	1. No significant difference in average possession per game</a:t>
          </a:r>
        </a:p>
        <a:p>
          <a:pPr marL="0" lvl="0" indent="0" algn="l" defTabSz="800100">
            <a:lnSpc>
              <a:spcPct val="100000"/>
            </a:lnSpc>
            <a:spcBef>
              <a:spcPct val="0"/>
            </a:spcBef>
            <a:spcAft>
              <a:spcPct val="35000"/>
            </a:spcAft>
            <a:buNone/>
          </a:pPr>
          <a:r>
            <a:rPr lang="en-US" sz="1600" kern="1200" dirty="0"/>
            <a:t>	2. No significant difference in the number of shots taken</a:t>
          </a:r>
        </a:p>
      </dsp:txBody>
      <dsp:txXfrm>
        <a:off x="1636085" y="5590"/>
        <a:ext cx="7562856" cy="1526291"/>
      </dsp:txXfrm>
    </dsp:sp>
    <dsp:sp modelId="{5CCD358C-4E9D-4C51-8782-C7BB8B4862AD}">
      <dsp:nvSpPr>
        <dsp:cNvPr id="0" name=""/>
        <dsp:cNvSpPr/>
      </dsp:nvSpPr>
      <dsp:spPr>
        <a:xfrm>
          <a:off x="6592617" y="10046"/>
          <a:ext cx="68173" cy="152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75" tIns="161375" rIns="161375" bIns="161375"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6592617" y="10046"/>
        <a:ext cx="68173" cy="1524800"/>
      </dsp:txXfrm>
    </dsp:sp>
    <dsp:sp modelId="{07695956-58A6-40F6-8236-58721F35015A}">
      <dsp:nvSpPr>
        <dsp:cNvPr id="0" name=""/>
        <dsp:cNvSpPr/>
      </dsp:nvSpPr>
      <dsp:spPr>
        <a:xfrm>
          <a:off x="0" y="1906348"/>
          <a:ext cx="10515600" cy="152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C776D0-C4B1-4641-BE7F-0EC6D3736B8B}">
      <dsp:nvSpPr>
        <dsp:cNvPr id="0" name=""/>
        <dsp:cNvSpPr/>
      </dsp:nvSpPr>
      <dsp:spPr>
        <a:xfrm>
          <a:off x="461252" y="2249428"/>
          <a:ext cx="840280" cy="838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D6B2D-7A0C-448B-ACFA-842648306856}">
      <dsp:nvSpPr>
        <dsp:cNvPr id="0" name=""/>
        <dsp:cNvSpPr/>
      </dsp:nvSpPr>
      <dsp:spPr>
        <a:xfrm>
          <a:off x="1836378" y="1917230"/>
          <a:ext cx="2465701" cy="152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3" tIns="161533" rIns="161533" bIns="161533" numCol="1" spcCol="1270" anchor="ctr" anchorCtr="0">
          <a:noAutofit/>
        </a:bodyPr>
        <a:lstStyle/>
        <a:p>
          <a:pPr marL="0" lvl="0" indent="0" algn="l" defTabSz="800100">
            <a:lnSpc>
              <a:spcPct val="100000"/>
            </a:lnSpc>
            <a:spcBef>
              <a:spcPct val="0"/>
            </a:spcBef>
            <a:spcAft>
              <a:spcPct val="35000"/>
            </a:spcAft>
            <a:buNone/>
          </a:pPr>
          <a:r>
            <a:rPr lang="en-US" sz="1800" kern="1200" dirty="0"/>
            <a:t>These hypotheses allow us to:</a:t>
          </a:r>
        </a:p>
      </dsp:txBody>
      <dsp:txXfrm>
        <a:off x="1836378" y="1917230"/>
        <a:ext cx="2465701" cy="1526291"/>
      </dsp:txXfrm>
    </dsp:sp>
    <dsp:sp modelId="{B6E13CC9-6896-4A1E-95DA-F1DD683070E6}">
      <dsp:nvSpPr>
        <dsp:cNvPr id="0" name=""/>
        <dsp:cNvSpPr/>
      </dsp:nvSpPr>
      <dsp:spPr>
        <a:xfrm>
          <a:off x="4877295" y="1917220"/>
          <a:ext cx="4378707" cy="152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75" tIns="161375" rIns="161375" bIns="161375" numCol="1" spcCol="1270" anchor="ctr" anchorCtr="0">
          <a:noAutofit/>
        </a:bodyPr>
        <a:lstStyle/>
        <a:p>
          <a:pPr marL="0" lvl="0" indent="0" algn="l" defTabSz="800100">
            <a:lnSpc>
              <a:spcPct val="100000"/>
            </a:lnSpc>
            <a:spcBef>
              <a:spcPct val="0"/>
            </a:spcBef>
            <a:spcAft>
              <a:spcPct val="35000"/>
            </a:spcAft>
            <a:buNone/>
          </a:pPr>
          <a:r>
            <a:rPr lang="en-US" sz="1800" kern="1200" dirty="0"/>
            <a:t>Determine what aspect of performance has significantly changed during the 2020 season</a:t>
          </a:r>
        </a:p>
      </dsp:txBody>
      <dsp:txXfrm>
        <a:off x="4877295" y="1917220"/>
        <a:ext cx="4378707" cy="1524800"/>
      </dsp:txXfrm>
    </dsp:sp>
    <dsp:sp modelId="{AEB03966-90F1-4124-A95B-EFFAEE9519BD}">
      <dsp:nvSpPr>
        <dsp:cNvPr id="0" name=""/>
        <dsp:cNvSpPr/>
      </dsp:nvSpPr>
      <dsp:spPr>
        <a:xfrm>
          <a:off x="0" y="3802649"/>
          <a:ext cx="10515600" cy="1524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CA3D7-61C1-4382-AC7E-601162918442}">
      <dsp:nvSpPr>
        <dsp:cNvPr id="0" name=""/>
        <dsp:cNvSpPr/>
      </dsp:nvSpPr>
      <dsp:spPr>
        <a:xfrm>
          <a:off x="461252" y="4145729"/>
          <a:ext cx="840280" cy="838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B6093-6851-406C-8C96-8F610596695F}">
      <dsp:nvSpPr>
        <dsp:cNvPr id="0" name=""/>
        <dsp:cNvSpPr/>
      </dsp:nvSpPr>
      <dsp:spPr>
        <a:xfrm>
          <a:off x="1762785" y="3802649"/>
          <a:ext cx="8681925" cy="152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3" tIns="161533" rIns="161533" bIns="161533" numCol="1" spcCol="1270" anchor="ctr" anchorCtr="0">
          <a:noAutofit/>
        </a:bodyPr>
        <a:lstStyle/>
        <a:p>
          <a:pPr marL="0" lvl="0" indent="0" algn="l" defTabSz="800100">
            <a:lnSpc>
              <a:spcPct val="100000"/>
            </a:lnSpc>
            <a:spcBef>
              <a:spcPct val="0"/>
            </a:spcBef>
            <a:spcAft>
              <a:spcPct val="35000"/>
            </a:spcAft>
            <a:buNone/>
          </a:pPr>
          <a:r>
            <a:rPr lang="en-US" sz="1800" kern="1200" dirty="0"/>
            <a:t>If these null hypotheses can be rejected, it allows us to pinpoint the exact aspect of game that was impacted by the absence of supporters in stadiums</a:t>
          </a:r>
        </a:p>
        <a:p>
          <a:pPr marL="0" lvl="0" indent="0" algn="l" defTabSz="800100">
            <a:lnSpc>
              <a:spcPct val="100000"/>
            </a:lnSpc>
            <a:spcBef>
              <a:spcPct val="0"/>
            </a:spcBef>
            <a:spcAft>
              <a:spcPct val="35000"/>
            </a:spcAft>
            <a:buNone/>
          </a:pPr>
          <a:r>
            <a:rPr lang="en-US" sz="1800" kern="1200" dirty="0"/>
            <a:t>That would allow for the coaching staff to address  specific shortcomings in team strategies and training sessions</a:t>
          </a:r>
        </a:p>
      </dsp:txBody>
      <dsp:txXfrm>
        <a:off x="1762785" y="3802649"/>
        <a:ext cx="8681925" cy="15262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9F94F-6CAE-4AA3-AAE1-7FB89002B940}">
      <dsp:nvSpPr>
        <dsp:cNvPr id="0" name=""/>
        <dsp:cNvSpPr/>
      </dsp:nvSpPr>
      <dsp:spPr>
        <a:xfrm>
          <a:off x="0" y="96654"/>
          <a:ext cx="10927829" cy="1147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18BE0-6A9F-42A6-A918-FF915B2F3632}">
      <dsp:nvSpPr>
        <dsp:cNvPr id="0" name=""/>
        <dsp:cNvSpPr/>
      </dsp:nvSpPr>
      <dsp:spPr>
        <a:xfrm>
          <a:off x="347126" y="285399"/>
          <a:ext cx="631756" cy="631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9C05A-FAD9-4F92-87D7-FB82A2C6BC96}">
      <dsp:nvSpPr>
        <dsp:cNvPr id="0" name=""/>
        <dsp:cNvSpPr/>
      </dsp:nvSpPr>
      <dsp:spPr>
        <a:xfrm>
          <a:off x="1326010" y="27206"/>
          <a:ext cx="9581397" cy="1183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2" tIns="125242" rIns="125242" bIns="125242" numCol="1" spcCol="1270" anchor="ctr" anchorCtr="0">
          <a:noAutofit/>
        </a:bodyPr>
        <a:lstStyle/>
        <a:p>
          <a:pPr marL="0" lvl="0" indent="0" algn="l" defTabSz="800100">
            <a:lnSpc>
              <a:spcPct val="100000"/>
            </a:lnSpc>
            <a:spcBef>
              <a:spcPct val="0"/>
            </a:spcBef>
            <a:spcAft>
              <a:spcPct val="35000"/>
            </a:spcAft>
            <a:buNone/>
          </a:pPr>
          <a:r>
            <a:rPr lang="en-US" sz="1800" kern="1200" dirty="0"/>
            <a:t>How has the performance of teams changed in the absence of supporters? Have top and bottom teams equally impacted this past season?</a:t>
          </a:r>
        </a:p>
        <a:p>
          <a:pPr marL="0" lvl="0" indent="0" algn="l" defTabSz="800100">
            <a:lnSpc>
              <a:spcPct val="100000"/>
            </a:lnSpc>
            <a:spcBef>
              <a:spcPct val="0"/>
            </a:spcBef>
            <a:spcAft>
              <a:spcPct val="35000"/>
            </a:spcAft>
            <a:buNone/>
          </a:pPr>
          <a:r>
            <a:rPr lang="en-US" sz="1800" kern="1200" dirty="0"/>
            <a:t>The analysis helped us answer this question.:</a:t>
          </a:r>
        </a:p>
      </dsp:txBody>
      <dsp:txXfrm>
        <a:off x="1326010" y="27206"/>
        <a:ext cx="9581397" cy="1183386"/>
      </dsp:txXfrm>
    </dsp:sp>
    <dsp:sp modelId="{805A92FA-08B1-411C-938B-181DEFEF3E16}">
      <dsp:nvSpPr>
        <dsp:cNvPr id="0" name=""/>
        <dsp:cNvSpPr/>
      </dsp:nvSpPr>
      <dsp:spPr>
        <a:xfrm>
          <a:off x="0" y="1506439"/>
          <a:ext cx="10927829" cy="11475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00820-8C14-46CF-A843-E3D263FD606D}">
      <dsp:nvSpPr>
        <dsp:cNvPr id="0" name=""/>
        <dsp:cNvSpPr/>
      </dsp:nvSpPr>
      <dsp:spPr>
        <a:xfrm>
          <a:off x="347126" y="1764633"/>
          <a:ext cx="631756" cy="631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EAF4A-F06F-432F-860A-D22C17972A6E}">
      <dsp:nvSpPr>
        <dsp:cNvPr id="0" name=""/>
        <dsp:cNvSpPr/>
      </dsp:nvSpPr>
      <dsp:spPr>
        <a:xfrm>
          <a:off x="1326010" y="1506439"/>
          <a:ext cx="9581397" cy="1183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2" tIns="125242" rIns="125242" bIns="125242" numCol="1" spcCol="1270" anchor="ctr" anchorCtr="0">
          <a:noAutofit/>
        </a:bodyPr>
        <a:lstStyle/>
        <a:p>
          <a:pPr marL="0" lvl="0" indent="0" algn="l" defTabSz="666750">
            <a:lnSpc>
              <a:spcPct val="100000"/>
            </a:lnSpc>
            <a:spcBef>
              <a:spcPct val="0"/>
            </a:spcBef>
            <a:spcAft>
              <a:spcPct val="35000"/>
            </a:spcAft>
            <a:buNone/>
          </a:pPr>
          <a:r>
            <a:rPr lang="en-US" sz="1500" kern="1200" dirty="0"/>
            <a:t>For a team that finished top 4, they did worse both offensively as well as defensively at home. They scored fewer goals and conceded more goals. </a:t>
          </a:r>
        </a:p>
        <a:p>
          <a:pPr marL="0" lvl="0" indent="0" algn="l" defTabSz="666750">
            <a:lnSpc>
              <a:spcPct val="100000"/>
            </a:lnSpc>
            <a:spcBef>
              <a:spcPct val="0"/>
            </a:spcBef>
            <a:spcAft>
              <a:spcPct val="35000"/>
            </a:spcAft>
            <a:buNone/>
          </a:pPr>
          <a:r>
            <a:rPr lang="en-US" sz="1500" kern="1200" dirty="0"/>
            <a:t>For a team that finished towards the bottom, they did worse offensively but defensively they were at the same level as past year.</a:t>
          </a:r>
        </a:p>
      </dsp:txBody>
      <dsp:txXfrm>
        <a:off x="1326010" y="1506439"/>
        <a:ext cx="9581397" cy="1183386"/>
      </dsp:txXfrm>
    </dsp:sp>
    <dsp:sp modelId="{E3E087D0-6EED-4DB9-95F7-906B020B0393}">
      <dsp:nvSpPr>
        <dsp:cNvPr id="0" name=""/>
        <dsp:cNvSpPr/>
      </dsp:nvSpPr>
      <dsp:spPr>
        <a:xfrm>
          <a:off x="0" y="2985673"/>
          <a:ext cx="10927829" cy="15148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8FD8C-177A-4AF7-9419-A742D45A62E8}">
      <dsp:nvSpPr>
        <dsp:cNvPr id="0" name=""/>
        <dsp:cNvSpPr/>
      </dsp:nvSpPr>
      <dsp:spPr>
        <a:xfrm>
          <a:off x="347126" y="3427517"/>
          <a:ext cx="631756" cy="631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8628D2-9EDB-4BFE-A195-507A554E8917}">
      <dsp:nvSpPr>
        <dsp:cNvPr id="0" name=""/>
        <dsp:cNvSpPr/>
      </dsp:nvSpPr>
      <dsp:spPr>
        <a:xfrm>
          <a:off x="1326010" y="3169323"/>
          <a:ext cx="4917523" cy="1183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2" tIns="125242" rIns="125242" bIns="125242"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326010" y="3169323"/>
        <a:ext cx="4917523" cy="1183386"/>
      </dsp:txXfrm>
    </dsp:sp>
    <dsp:sp modelId="{2E0D3AA6-E1EF-4EB1-8D10-3C177D71A9BF}">
      <dsp:nvSpPr>
        <dsp:cNvPr id="0" name=""/>
        <dsp:cNvSpPr/>
      </dsp:nvSpPr>
      <dsp:spPr>
        <a:xfrm>
          <a:off x="6243533" y="3169323"/>
          <a:ext cx="4663874" cy="1183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2" tIns="125242" rIns="125242" bIns="125242"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6243533" y="3169323"/>
        <a:ext cx="4663874" cy="11833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00AEE-DCDB-4B25-BFB5-B26BF14B3B08}">
      <dsp:nvSpPr>
        <dsp:cNvPr id="0" name=""/>
        <dsp:cNvSpPr/>
      </dsp:nvSpPr>
      <dsp:spPr>
        <a:xfrm>
          <a:off x="205509" y="1560067"/>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65D01-E5FC-46BC-822F-A71CE0E53B1B}">
      <dsp:nvSpPr>
        <dsp:cNvPr id="0" name=""/>
        <dsp:cNvSpPr/>
      </dsp:nvSpPr>
      <dsp:spPr>
        <a:xfrm>
          <a:off x="396960" y="1751519"/>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F485D-9EBE-4181-9473-7241DBDA6049}">
      <dsp:nvSpPr>
        <dsp:cNvPr id="0" name=""/>
        <dsp:cNvSpPr/>
      </dsp:nvSpPr>
      <dsp:spPr>
        <a:xfrm>
          <a:off x="1312541" y="1560067"/>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This analysis does not take into account specific teams which would be more suitable for individual team analysis.</a:t>
          </a:r>
        </a:p>
      </dsp:txBody>
      <dsp:txXfrm>
        <a:off x="1312541" y="1560067"/>
        <a:ext cx="2148945" cy="911674"/>
      </dsp:txXfrm>
    </dsp:sp>
    <dsp:sp modelId="{E4019633-B645-4481-B4C0-C424F15FAAFB}">
      <dsp:nvSpPr>
        <dsp:cNvPr id="0" name=""/>
        <dsp:cNvSpPr/>
      </dsp:nvSpPr>
      <dsp:spPr>
        <a:xfrm>
          <a:off x="3835925" y="1560067"/>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4D2E3-5807-4148-8DC5-2883AC492767}">
      <dsp:nvSpPr>
        <dsp:cNvPr id="0" name=""/>
        <dsp:cNvSpPr/>
      </dsp:nvSpPr>
      <dsp:spPr>
        <a:xfrm>
          <a:off x="4027376" y="1751519"/>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9089D4-6312-4D4A-999D-4FE258D734CF}">
      <dsp:nvSpPr>
        <dsp:cNvPr id="0" name=""/>
        <dsp:cNvSpPr/>
      </dsp:nvSpPr>
      <dsp:spPr>
        <a:xfrm>
          <a:off x="4942957" y="1560067"/>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insights from these calculations might be interpreted to paint a bigger picture i.e., what is happening on a scale of multiple teams instead of single team.</a:t>
          </a:r>
        </a:p>
      </dsp:txBody>
      <dsp:txXfrm>
        <a:off x="4942957" y="1560067"/>
        <a:ext cx="2148945" cy="911674"/>
      </dsp:txXfrm>
    </dsp:sp>
    <dsp:sp modelId="{6EDE2DDF-1A3B-44F7-BC5D-7BE2E9FFF794}">
      <dsp:nvSpPr>
        <dsp:cNvPr id="0" name=""/>
        <dsp:cNvSpPr/>
      </dsp:nvSpPr>
      <dsp:spPr>
        <a:xfrm>
          <a:off x="7466341" y="1560067"/>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0C762-AEAD-4158-AB6E-4DF85D49D5BA}">
      <dsp:nvSpPr>
        <dsp:cNvPr id="0" name=""/>
        <dsp:cNvSpPr/>
      </dsp:nvSpPr>
      <dsp:spPr>
        <a:xfrm>
          <a:off x="7657792" y="1751519"/>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93C59-E933-4524-B427-75FFB79BA9E4}">
      <dsp:nvSpPr>
        <dsp:cNvPr id="0" name=""/>
        <dsp:cNvSpPr/>
      </dsp:nvSpPr>
      <dsp:spPr>
        <a:xfrm>
          <a:off x="8573374" y="1560067"/>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But, an individual team’s statistics could also be analyzed as we have done</a:t>
          </a:r>
        </a:p>
        <a:p>
          <a:pPr marL="0" lvl="0" indent="0" algn="l" defTabSz="800100">
            <a:lnSpc>
              <a:spcPct val="100000"/>
            </a:lnSpc>
            <a:spcBef>
              <a:spcPct val="0"/>
            </a:spcBef>
            <a:spcAft>
              <a:spcPct val="35000"/>
            </a:spcAft>
            <a:buNone/>
          </a:pPr>
          <a:r>
            <a:rPr lang="en-US" sz="1800" kern="1200" dirty="0"/>
            <a:t>However, the sample size for one season where there are only 19 home, and 19 away games might not be statistically significant for that purposes. </a:t>
          </a:r>
        </a:p>
      </dsp:txBody>
      <dsp:txXfrm>
        <a:off x="8573374" y="1560067"/>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4.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7" name="Picture 6" descr="Chart, box and whisker chart&#10;&#10;Description automatically generated">
          <a:extLst xmlns:a="http://schemas.openxmlformats.org/drawingml/2006/main">
            <a:ext uri="{FF2B5EF4-FFF2-40B4-BE49-F238E27FC236}">
              <a16:creationId xmlns:a16="http://schemas.microsoft.com/office/drawing/2014/main" id="{112A89C5-CC1C-324D-8D09-AEEDB038EC8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003800" cy="320040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descr="Chart, box and whisker chart&#10;&#10;Description automatically generated">
          <a:extLst xmlns:a="http://schemas.openxmlformats.org/drawingml/2006/main">
            <a:ext uri="{FF2B5EF4-FFF2-40B4-BE49-F238E27FC236}">
              <a16:creationId xmlns:a16="http://schemas.microsoft.com/office/drawing/2014/main" id="{9738D7AB-5557-D543-A54D-C4728003B4A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245769" y="0"/>
          <a:ext cx="3581400" cy="2384425"/>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0.04358</cdr:x>
      <cdr:y>0</cdr:y>
    </cdr:from>
    <cdr:to>
      <cdr:x>1</cdr:x>
      <cdr:y>1</cdr:y>
    </cdr:to>
    <cdr:pic>
      <cdr:nvPicPr>
        <cdr:cNvPr id="7" name="Picture 6">
          <a:extLst xmlns:a="http://schemas.openxmlformats.org/drawingml/2006/main">
            <a:ext uri="{FF2B5EF4-FFF2-40B4-BE49-F238E27FC236}">
              <a16:creationId xmlns:a16="http://schemas.microsoft.com/office/drawing/2014/main" id="{D23CC159-CA7E-FC47-8903-B403BA594C4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rcRect xmlns:a="http://schemas.openxmlformats.org/drawingml/2006/main"/>
        <a:stretch xmlns:a="http://schemas.openxmlformats.org/drawingml/2006/main"/>
      </cdr:blipFill>
      <cdr:spPr>
        <a:xfrm xmlns:a="http://schemas.openxmlformats.org/drawingml/2006/main">
          <a:off x="904910" y="3849132"/>
          <a:ext cx="3375749" cy="2150541"/>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6" name="Picture 5" descr="Chart&#10;&#10;Description automatically generated">
          <a:extLst xmlns:a="http://schemas.openxmlformats.org/drawingml/2006/main">
            <a:ext uri="{FF2B5EF4-FFF2-40B4-BE49-F238E27FC236}">
              <a16:creationId xmlns:a16="http://schemas.microsoft.com/office/drawing/2014/main" id="{85209ABF-7D5A-5E4F-8CFC-AA6358C413C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319802" cy="2113064"/>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37E6-6896-C44A-B5C9-7794B7CB28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614EE-D7E9-FA45-BC90-3D1D72664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0C52A-B8B4-6541-8AC0-C3817D1794FC}"/>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F83748EA-0818-C44F-8781-2E958BF3D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AFAF6-6E27-9240-A13E-69A4A7A0CBD6}"/>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358518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C94D-518B-7E43-993B-7910B9E63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ECCCF7-E98F-6545-817E-B6A66259A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C1903-A4AA-2B4D-9D02-EA451A8BF01B}"/>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3BE46FCD-E713-9048-A2AA-F3D8711A3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E5F56-6EA4-9B45-B4CC-EE6089669D91}"/>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83741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FE732-463F-4741-BE62-CF5981016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AA692-8E72-944D-9A2E-1DAA1B1F6F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AC95E-503E-C944-8E1E-2A1D1AAC7BF7}"/>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9148E382-3A0F-F741-86FA-A3BE4DC4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ABF76-43B5-CF41-BCD1-1F044D881DFF}"/>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42209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81A8-0F3F-EE4F-8809-7485090FF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6B481-15D0-B74F-B0EA-E98788359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8C41D-10B2-3A42-8098-9ADD8B47D191}"/>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C814969A-7034-DC43-9E5F-EB432A596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5206F-8DE9-2C49-BDAA-F6C02EFC7D36}"/>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340126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A72D-37F1-7C4C-8298-009A9E54B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94FBA6-D4B9-E344-BB97-8FA2D9E6C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6A481-0581-8E46-8EC6-4E021BCD679E}"/>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38D4B46E-EB80-6141-934A-D4DC3F37B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284CE-2BDC-E44B-AC16-646D035CCB3C}"/>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108270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567A-D9DD-9E4B-8159-5494D0271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AFCE0-C5F4-E54A-899E-7B002BD0C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375C0-47E4-F445-87FC-0ECAB0DB1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2906BB-6420-BA43-ABC3-DBC54F1F2365}"/>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6" name="Footer Placeholder 5">
            <a:extLst>
              <a:ext uri="{FF2B5EF4-FFF2-40B4-BE49-F238E27FC236}">
                <a16:creationId xmlns:a16="http://schemas.microsoft.com/office/drawing/2014/main" id="{7C071042-0022-8A4F-B388-D1677C82B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25E10-5AE0-9E43-89D0-CBE0144B75B4}"/>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172365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CCA5-37A4-6549-A24A-200A69FDE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28A2A-0387-034A-A438-0B0C14696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A3C80-A7C2-C748-876C-12AEE7688D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1DCDD-592C-954A-BC1E-D44CECE5F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A57A3-D109-4C47-BC2B-D641A91546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AD994B-7AED-7048-9E6F-98AB29896F3D}"/>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8" name="Footer Placeholder 7">
            <a:extLst>
              <a:ext uri="{FF2B5EF4-FFF2-40B4-BE49-F238E27FC236}">
                <a16:creationId xmlns:a16="http://schemas.microsoft.com/office/drawing/2014/main" id="{433A3D50-B3B6-9B4D-9BBD-6EB2979B2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9174C-AF20-F64E-BD5A-9D9E2787806D}"/>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23291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F7EB-DDA8-664E-9EA1-195F0156C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D55E9F-8A70-094C-ABC4-53035CE58DBC}"/>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4" name="Footer Placeholder 3">
            <a:extLst>
              <a:ext uri="{FF2B5EF4-FFF2-40B4-BE49-F238E27FC236}">
                <a16:creationId xmlns:a16="http://schemas.microsoft.com/office/drawing/2014/main" id="{02BC323C-064E-2E4E-B3ED-A02F6470A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490979-DA58-4541-A785-8BA7803B8FD7}"/>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362942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53749-3C2A-D747-B4A0-47066B5A3A0D}"/>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3" name="Footer Placeholder 2">
            <a:extLst>
              <a:ext uri="{FF2B5EF4-FFF2-40B4-BE49-F238E27FC236}">
                <a16:creationId xmlns:a16="http://schemas.microsoft.com/office/drawing/2014/main" id="{BA31DABF-C387-E245-AB73-47BECD8F6E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65ADAC-E3D8-F646-B283-CE50E3A4A3BF}"/>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309091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E0F2-399D-0B49-BEAA-4213B1C8B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3AD912-D882-1F4C-9A42-68DA0AE48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976F38-5BF0-2A4B-B5D0-C9D7F7445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9F017-0055-B54A-8F30-F44AC3B4FA88}"/>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6" name="Footer Placeholder 5">
            <a:extLst>
              <a:ext uri="{FF2B5EF4-FFF2-40B4-BE49-F238E27FC236}">
                <a16:creationId xmlns:a16="http://schemas.microsoft.com/office/drawing/2014/main" id="{6465E792-E2CF-7041-AC45-9C98140DF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D7D41-2E4F-CB49-8A7D-66068C9B82B5}"/>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254683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BB9B-24BF-C244-AE9D-9C2C5BA59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8BF576-F14D-DE4E-BE25-98B9F793C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6910F-E8AA-D041-A9C0-B648649C8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17790-30BB-184B-9A2F-319C3DBE37F6}"/>
              </a:ext>
            </a:extLst>
          </p:cNvPr>
          <p:cNvSpPr>
            <a:spLocks noGrp="1"/>
          </p:cNvSpPr>
          <p:nvPr>
            <p:ph type="dt" sz="half" idx="10"/>
          </p:nvPr>
        </p:nvSpPr>
        <p:spPr/>
        <p:txBody>
          <a:bodyPr/>
          <a:lstStyle/>
          <a:p>
            <a:fld id="{BF0931C8-3FFC-8746-98DE-DA4A24458C5B}" type="datetimeFigureOut">
              <a:rPr lang="en-US" smtClean="0"/>
              <a:t>9/1/21</a:t>
            </a:fld>
            <a:endParaRPr lang="en-US"/>
          </a:p>
        </p:txBody>
      </p:sp>
      <p:sp>
        <p:nvSpPr>
          <p:cNvPr id="6" name="Footer Placeholder 5">
            <a:extLst>
              <a:ext uri="{FF2B5EF4-FFF2-40B4-BE49-F238E27FC236}">
                <a16:creationId xmlns:a16="http://schemas.microsoft.com/office/drawing/2014/main" id="{09D3CE0C-E9E1-2C47-85A5-54C690297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9F193-07BE-AA47-86D8-E22F23692906}"/>
              </a:ext>
            </a:extLst>
          </p:cNvPr>
          <p:cNvSpPr>
            <a:spLocks noGrp="1"/>
          </p:cNvSpPr>
          <p:nvPr>
            <p:ph type="sldNum" sz="quarter" idx="12"/>
          </p:nvPr>
        </p:nvSpPr>
        <p:spPr/>
        <p:txBody>
          <a:bodyPr/>
          <a:lstStyle/>
          <a:p>
            <a:fld id="{A7C0CB4B-6446-2F41-8E32-4E170A93C173}" type="slidenum">
              <a:rPr lang="en-US" smtClean="0"/>
              <a:t>‹#›</a:t>
            </a:fld>
            <a:endParaRPr lang="en-US"/>
          </a:p>
        </p:txBody>
      </p:sp>
    </p:spTree>
    <p:extLst>
      <p:ext uri="{BB962C8B-B14F-4D97-AF65-F5344CB8AC3E}">
        <p14:creationId xmlns:p14="http://schemas.microsoft.com/office/powerpoint/2010/main" val="422867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A4EAA-7C5D-6D46-8459-33C4CC0B6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A3F5DA-466A-A74F-B6D0-725BEE24C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90098-BEFE-674F-ABD1-8CD08624D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931C8-3FFC-8746-98DE-DA4A24458C5B}" type="datetimeFigureOut">
              <a:rPr lang="en-US" smtClean="0"/>
              <a:t>9/1/21</a:t>
            </a:fld>
            <a:endParaRPr lang="en-US"/>
          </a:p>
        </p:txBody>
      </p:sp>
      <p:sp>
        <p:nvSpPr>
          <p:cNvPr id="5" name="Footer Placeholder 4">
            <a:extLst>
              <a:ext uri="{FF2B5EF4-FFF2-40B4-BE49-F238E27FC236}">
                <a16:creationId xmlns:a16="http://schemas.microsoft.com/office/drawing/2014/main" id="{8DAD9935-CB8A-2348-A6F4-70000F1A8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51CD6C-B6E1-A34D-BD4A-25C957FA2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0CB4B-6446-2F41-8E32-4E170A93C173}" type="slidenum">
              <a:rPr lang="en-US" smtClean="0"/>
              <a:t>‹#›</a:t>
            </a:fld>
            <a:endParaRPr lang="en-US"/>
          </a:p>
        </p:txBody>
      </p:sp>
    </p:spTree>
    <p:extLst>
      <p:ext uri="{BB962C8B-B14F-4D97-AF65-F5344CB8AC3E}">
        <p14:creationId xmlns:p14="http://schemas.microsoft.com/office/powerpoint/2010/main" val="88177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566092-C38A-0644-8658-2B32216CDD00}"/>
              </a:ext>
            </a:extLst>
          </p:cNvPr>
          <p:cNvSpPr>
            <a:spLocks noGrp="1"/>
          </p:cNvSpPr>
          <p:nvPr>
            <p:ph type="ctrTitle"/>
          </p:nvPr>
        </p:nvSpPr>
        <p:spPr>
          <a:xfrm>
            <a:off x="1848465" y="3298722"/>
            <a:ext cx="8495070" cy="1784402"/>
          </a:xfrm>
        </p:spPr>
        <p:txBody>
          <a:bodyPr anchor="b">
            <a:noAutofit/>
          </a:bodyPr>
          <a:lstStyle/>
          <a:p>
            <a:r>
              <a:rPr lang="en-US" sz="4800" dirty="0">
                <a:solidFill>
                  <a:srgbClr val="FFFFFF"/>
                </a:solidFill>
              </a:rPr>
              <a:t>A Data based analysis of Premier League Season 2020/21</a:t>
            </a:r>
          </a:p>
        </p:txBody>
      </p:sp>
      <p:sp>
        <p:nvSpPr>
          <p:cNvPr id="3" name="Subtitle 2">
            <a:extLst>
              <a:ext uri="{FF2B5EF4-FFF2-40B4-BE49-F238E27FC236}">
                <a16:creationId xmlns:a16="http://schemas.microsoft.com/office/drawing/2014/main" id="{7930CBEA-41C1-6143-AB34-3EF8E1E90362}"/>
              </a:ext>
            </a:extLst>
          </p:cNvPr>
          <p:cNvSpPr>
            <a:spLocks noGrp="1"/>
          </p:cNvSpPr>
          <p:nvPr>
            <p:ph type="subTitle" idx="1"/>
          </p:nvPr>
        </p:nvSpPr>
        <p:spPr>
          <a:xfrm>
            <a:off x="1848465" y="5258851"/>
            <a:ext cx="8495070" cy="904005"/>
          </a:xfrm>
        </p:spPr>
        <p:txBody>
          <a:bodyPr>
            <a:normAutofit/>
          </a:bodyPr>
          <a:lstStyle/>
          <a:p>
            <a:r>
              <a:rPr lang="en-US">
                <a:solidFill>
                  <a:srgbClr val="FFFFFF"/>
                </a:solidFill>
              </a:rPr>
              <a:t>Bigyan Bhandari</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occer Goal with solid fill">
            <a:extLst>
              <a:ext uri="{FF2B5EF4-FFF2-40B4-BE49-F238E27FC236}">
                <a16:creationId xmlns:a16="http://schemas.microsoft.com/office/drawing/2014/main" id="{0E36A772-7755-471A-BD13-E756C9C226D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508264" y="1371601"/>
            <a:ext cx="1175474" cy="1175474"/>
          </a:xfrm>
          <a:prstGeom prst="rect">
            <a:avLst/>
          </a:prstGeom>
        </p:spPr>
      </p:pic>
    </p:spTree>
    <p:extLst>
      <p:ext uri="{BB962C8B-B14F-4D97-AF65-F5344CB8AC3E}">
        <p14:creationId xmlns:p14="http://schemas.microsoft.com/office/powerpoint/2010/main" val="16618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9C03-9D47-0B48-AD8B-8DBC04C9259C}"/>
              </a:ext>
            </a:extLst>
          </p:cNvPr>
          <p:cNvSpPr>
            <a:spLocks noGrp="1"/>
          </p:cNvSpPr>
          <p:nvPr>
            <p:ph type="title"/>
          </p:nvPr>
        </p:nvSpPr>
        <p:spPr>
          <a:xfrm>
            <a:off x="838200" y="365126"/>
            <a:ext cx="10515600" cy="549274"/>
          </a:xfrm>
        </p:spPr>
        <p:txBody>
          <a:bodyPr>
            <a:normAutofit fontScale="90000"/>
          </a:bodyPr>
          <a:lstStyle/>
          <a:p>
            <a:r>
              <a:rPr lang="en-US" dirty="0"/>
              <a:t>Results of the t-tests for top-4 vs bottom-3 teams</a:t>
            </a:r>
          </a:p>
        </p:txBody>
      </p:sp>
      <p:graphicFrame>
        <p:nvGraphicFramePr>
          <p:cNvPr id="5" name="Chart 4">
            <a:extLst>
              <a:ext uri="{FF2B5EF4-FFF2-40B4-BE49-F238E27FC236}">
                <a16:creationId xmlns:a16="http://schemas.microsoft.com/office/drawing/2014/main" id="{819088A5-C998-FA4C-8263-0C02C11F9545}"/>
              </a:ext>
            </a:extLst>
          </p:cNvPr>
          <p:cNvGraphicFramePr>
            <a:graphicFrameLocks/>
          </p:cNvGraphicFramePr>
          <p:nvPr/>
        </p:nvGraphicFramePr>
        <p:xfrm>
          <a:off x="4245769" y="1278458"/>
          <a:ext cx="3529570" cy="215054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FA52F99-C872-0D46-9D03-70B4EAE690E2}"/>
              </a:ext>
            </a:extLst>
          </p:cNvPr>
          <p:cNvSpPr txBox="1"/>
          <p:nvPr/>
        </p:nvSpPr>
        <p:spPr>
          <a:xfrm>
            <a:off x="7913914" y="1164771"/>
            <a:ext cx="404948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With 95% confidence:</a:t>
            </a:r>
          </a:p>
          <a:p>
            <a:pPr marL="742950" lvl="1" indent="-285750">
              <a:buFont typeface="Arial" panose="020B0604020202020204" pitchFamily="34" charset="0"/>
              <a:buChar char="•"/>
            </a:pPr>
            <a:r>
              <a:rPr lang="en-US" dirty="0"/>
              <a:t>Top 4 teams are scoring less as well as conceding more goals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This shows that top teams actually are performing worse in offense as well as defense during the pandemic season whereas bottom teams are performing worse in offense, but their defense is performing at a similar level</a:t>
            </a:r>
          </a:p>
        </p:txBody>
      </p:sp>
      <p:pic>
        <p:nvPicPr>
          <p:cNvPr id="7" name="Picture 6" descr="Chart&#10;&#10;Description automatically generated">
            <a:extLst>
              <a:ext uri="{FF2B5EF4-FFF2-40B4-BE49-F238E27FC236}">
                <a16:creationId xmlns:a16="http://schemas.microsoft.com/office/drawing/2014/main" id="{D23CC159-CA7E-FC47-8903-B403BA594C43}"/>
              </a:ext>
            </a:extLst>
          </p:cNvPr>
          <p:cNvPicPr>
            <a:picLocks noChangeAspect="1"/>
          </p:cNvPicPr>
          <p:nvPr/>
        </p:nvPicPr>
        <p:blipFill>
          <a:blip r:embed="rId3"/>
          <a:stretch>
            <a:fillRect/>
          </a:stretch>
        </p:blipFill>
        <p:spPr>
          <a:xfrm>
            <a:off x="838200" y="3798332"/>
            <a:ext cx="3407569" cy="2150541"/>
          </a:xfrm>
          <a:prstGeom prst="rect">
            <a:avLst/>
          </a:prstGeom>
        </p:spPr>
      </p:pic>
      <p:pic>
        <p:nvPicPr>
          <p:cNvPr id="12" name="Picture 11" descr="Chart&#10;&#10;Description automatically generated">
            <a:extLst>
              <a:ext uri="{FF2B5EF4-FFF2-40B4-BE49-F238E27FC236}">
                <a16:creationId xmlns:a16="http://schemas.microsoft.com/office/drawing/2014/main" id="{A4EF237A-23C4-C442-878B-D28D1AAD11DD}"/>
              </a:ext>
            </a:extLst>
          </p:cNvPr>
          <p:cNvPicPr>
            <a:picLocks noChangeAspect="1"/>
          </p:cNvPicPr>
          <p:nvPr/>
        </p:nvPicPr>
        <p:blipFill>
          <a:blip r:embed="rId4"/>
          <a:stretch>
            <a:fillRect/>
          </a:stretch>
        </p:blipFill>
        <p:spPr>
          <a:xfrm>
            <a:off x="4273154" y="3798332"/>
            <a:ext cx="3502185" cy="2150541"/>
          </a:xfrm>
          <a:prstGeom prst="rect">
            <a:avLst/>
          </a:prstGeom>
        </p:spPr>
      </p:pic>
      <p:sp>
        <p:nvSpPr>
          <p:cNvPr id="13" name="TextBox 12">
            <a:extLst>
              <a:ext uri="{FF2B5EF4-FFF2-40B4-BE49-F238E27FC236}">
                <a16:creationId xmlns:a16="http://schemas.microsoft.com/office/drawing/2014/main" id="{58A1F71D-7928-4646-AFB7-303092847F78}"/>
              </a:ext>
            </a:extLst>
          </p:cNvPr>
          <p:cNvSpPr txBox="1"/>
          <p:nvPr/>
        </p:nvSpPr>
        <p:spPr>
          <a:xfrm>
            <a:off x="838200" y="3429000"/>
            <a:ext cx="6988969" cy="369332"/>
          </a:xfrm>
          <a:prstGeom prst="rect">
            <a:avLst/>
          </a:prstGeom>
          <a:noFill/>
        </p:spPr>
        <p:txBody>
          <a:bodyPr wrap="square" rtlCol="0">
            <a:spAutoFit/>
          </a:bodyPr>
          <a:lstStyle/>
          <a:p>
            <a:pPr algn="ctr"/>
            <a:r>
              <a:rPr lang="en-US" dirty="0"/>
              <a:t>Goals scored vs conceded for bottom 3 teams at Home</a:t>
            </a:r>
          </a:p>
        </p:txBody>
      </p:sp>
      <p:sp>
        <p:nvSpPr>
          <p:cNvPr id="14" name="TextBox 13">
            <a:extLst>
              <a:ext uri="{FF2B5EF4-FFF2-40B4-BE49-F238E27FC236}">
                <a16:creationId xmlns:a16="http://schemas.microsoft.com/office/drawing/2014/main" id="{53DF7DA6-7371-EB40-B7FB-975117CD78F9}"/>
              </a:ext>
            </a:extLst>
          </p:cNvPr>
          <p:cNvSpPr txBox="1"/>
          <p:nvPr/>
        </p:nvSpPr>
        <p:spPr>
          <a:xfrm>
            <a:off x="1251857" y="6041571"/>
            <a:ext cx="6523482" cy="369332"/>
          </a:xfrm>
          <a:prstGeom prst="rect">
            <a:avLst/>
          </a:prstGeom>
          <a:noFill/>
        </p:spPr>
        <p:txBody>
          <a:bodyPr wrap="square" rtlCol="0">
            <a:spAutoFit/>
          </a:bodyPr>
          <a:lstStyle/>
          <a:p>
            <a:pPr algn="ctr"/>
            <a:r>
              <a:rPr lang="en-US" dirty="0"/>
              <a:t>Goals scored vs conceded for top 4 teams at home</a:t>
            </a:r>
          </a:p>
        </p:txBody>
      </p:sp>
      <p:pic>
        <p:nvPicPr>
          <p:cNvPr id="18" name="Content Placeholder 17" descr="Chart&#10;&#10;Description automatically generated">
            <a:extLst>
              <a:ext uri="{FF2B5EF4-FFF2-40B4-BE49-F238E27FC236}">
                <a16:creationId xmlns:a16="http://schemas.microsoft.com/office/drawing/2014/main" id="{623B9DCF-75E0-924F-89AC-1E023008AE9F}"/>
              </a:ext>
            </a:extLst>
          </p:cNvPr>
          <p:cNvPicPr>
            <a:picLocks noGrp="1" noChangeAspect="1"/>
          </p:cNvPicPr>
          <p:nvPr>
            <p:ph idx="1"/>
          </p:nvPr>
        </p:nvPicPr>
        <p:blipFill>
          <a:blip r:embed="rId5"/>
          <a:stretch>
            <a:fillRect/>
          </a:stretch>
        </p:blipFill>
        <p:spPr>
          <a:xfrm>
            <a:off x="794657" y="1283732"/>
            <a:ext cx="3478497" cy="2250265"/>
          </a:xfrm>
        </p:spPr>
      </p:pic>
    </p:spTree>
    <p:extLst>
      <p:ext uri="{BB962C8B-B14F-4D97-AF65-F5344CB8AC3E}">
        <p14:creationId xmlns:p14="http://schemas.microsoft.com/office/powerpoint/2010/main" val="197964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F5FF7F-0CC7-8241-8950-EC5D144F7E38}"/>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Insights and Recommendation</a:t>
            </a:r>
          </a:p>
        </p:txBody>
      </p:sp>
      <p:graphicFrame>
        <p:nvGraphicFramePr>
          <p:cNvPr id="21" name="Content Placeholder 2">
            <a:extLst>
              <a:ext uri="{FF2B5EF4-FFF2-40B4-BE49-F238E27FC236}">
                <a16:creationId xmlns:a16="http://schemas.microsoft.com/office/drawing/2014/main" id="{4BC83759-8D1D-4680-B596-E818E694CF68}"/>
              </a:ext>
            </a:extLst>
          </p:cNvPr>
          <p:cNvGraphicFramePr>
            <a:graphicFrameLocks noGrp="1"/>
          </p:cNvGraphicFramePr>
          <p:nvPr>
            <p:ph idx="1"/>
            <p:extLst>
              <p:ext uri="{D42A27DB-BD31-4B8C-83A1-F6EECF244321}">
                <p14:modId xmlns:p14="http://schemas.microsoft.com/office/powerpoint/2010/main" val="424892463"/>
              </p:ext>
            </p:extLst>
          </p:nvPr>
        </p:nvGraphicFramePr>
        <p:xfrm>
          <a:off x="644056" y="2112579"/>
          <a:ext cx="10927829" cy="4527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05DC332-1155-9241-8718-5DD14FBE5652}"/>
              </a:ext>
            </a:extLst>
          </p:cNvPr>
          <p:cNvSpPr txBox="1"/>
          <p:nvPr/>
        </p:nvSpPr>
        <p:spPr>
          <a:xfrm>
            <a:off x="2046514" y="5138057"/>
            <a:ext cx="9448800" cy="923330"/>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dirty="0"/>
              <a:t>Based on this finding, a team manager or coach can design specific training drills or instructions for their team to pinpoint the aspect of the game they need to address to improve their performance. </a:t>
            </a:r>
          </a:p>
        </p:txBody>
      </p:sp>
    </p:spTree>
    <p:extLst>
      <p:ext uri="{BB962C8B-B14F-4D97-AF65-F5344CB8AC3E}">
        <p14:creationId xmlns:p14="http://schemas.microsoft.com/office/powerpoint/2010/main" val="344157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8014E-D0C1-FA43-96D1-23957337412C}"/>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Comments on data and calculations:</a:t>
            </a:r>
          </a:p>
        </p:txBody>
      </p:sp>
      <p:graphicFrame>
        <p:nvGraphicFramePr>
          <p:cNvPr id="5" name="Content Placeholder 2">
            <a:extLst>
              <a:ext uri="{FF2B5EF4-FFF2-40B4-BE49-F238E27FC236}">
                <a16:creationId xmlns:a16="http://schemas.microsoft.com/office/drawing/2014/main" id="{4A4958EF-C399-4B36-A8F7-47E81759011B}"/>
              </a:ext>
            </a:extLst>
          </p:cNvPr>
          <p:cNvGraphicFramePr>
            <a:graphicFrameLocks noGrp="1"/>
          </p:cNvGraphicFramePr>
          <p:nvPr>
            <p:ph idx="1"/>
            <p:extLst>
              <p:ext uri="{D42A27DB-BD31-4B8C-83A1-F6EECF244321}">
                <p14:modId xmlns:p14="http://schemas.microsoft.com/office/powerpoint/2010/main" val="3427958216"/>
              </p:ext>
            </p:extLst>
          </p:nvPr>
        </p:nvGraphicFramePr>
        <p:xfrm>
          <a:off x="644056" y="2273575"/>
          <a:ext cx="10927829" cy="4031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0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518D7F-8B88-E84F-B4C6-C853C465BD7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Introduction</a:t>
            </a:r>
          </a:p>
        </p:txBody>
      </p:sp>
      <p:graphicFrame>
        <p:nvGraphicFramePr>
          <p:cNvPr id="5" name="Content Placeholder 2">
            <a:extLst>
              <a:ext uri="{FF2B5EF4-FFF2-40B4-BE49-F238E27FC236}">
                <a16:creationId xmlns:a16="http://schemas.microsoft.com/office/drawing/2014/main" id="{05095C4F-84B3-4F0E-9068-074382E0DCA6}"/>
              </a:ext>
            </a:extLst>
          </p:cNvPr>
          <p:cNvGraphicFramePr>
            <a:graphicFrameLocks noGrp="1"/>
          </p:cNvGraphicFramePr>
          <p:nvPr>
            <p:ph idx="1"/>
            <p:extLst>
              <p:ext uri="{D42A27DB-BD31-4B8C-83A1-F6EECF244321}">
                <p14:modId xmlns:p14="http://schemas.microsoft.com/office/powerpoint/2010/main" val="41198654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26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4B7D-99F3-2648-ACF7-494F23FB4EE8}"/>
              </a:ext>
            </a:extLst>
          </p:cNvPr>
          <p:cNvSpPr>
            <a:spLocks noGrp="1"/>
          </p:cNvSpPr>
          <p:nvPr>
            <p:ph type="title"/>
          </p:nvPr>
        </p:nvSpPr>
        <p:spPr>
          <a:xfrm>
            <a:off x="838200" y="365125"/>
            <a:ext cx="10515600" cy="766989"/>
          </a:xfrm>
        </p:spPr>
        <p:txBody>
          <a:bodyPr/>
          <a:lstStyle/>
          <a:p>
            <a:r>
              <a:rPr lang="en-US" dirty="0"/>
              <a:t>Data and variables – nitty gritty details</a:t>
            </a:r>
          </a:p>
        </p:txBody>
      </p:sp>
      <p:graphicFrame>
        <p:nvGraphicFramePr>
          <p:cNvPr id="5" name="Content Placeholder 2">
            <a:extLst>
              <a:ext uri="{FF2B5EF4-FFF2-40B4-BE49-F238E27FC236}">
                <a16:creationId xmlns:a16="http://schemas.microsoft.com/office/drawing/2014/main" id="{0D6DF70C-E032-4C8B-8CC4-DE87333582E0}"/>
              </a:ext>
            </a:extLst>
          </p:cNvPr>
          <p:cNvGraphicFramePr>
            <a:graphicFrameLocks noGrp="1"/>
          </p:cNvGraphicFramePr>
          <p:nvPr>
            <p:ph idx="1"/>
            <p:extLst>
              <p:ext uri="{D42A27DB-BD31-4B8C-83A1-F6EECF244321}">
                <p14:modId xmlns:p14="http://schemas.microsoft.com/office/powerpoint/2010/main" val="4239828060"/>
              </p:ext>
            </p:extLst>
          </p:nvPr>
        </p:nvGraphicFramePr>
        <p:xfrm>
          <a:off x="838200" y="1132113"/>
          <a:ext cx="10515600" cy="5170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14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9919B-C5DC-4C46-906A-2EBBF64A3890}"/>
              </a:ext>
            </a:extLst>
          </p:cNvPr>
          <p:cNvSpPr>
            <a:spLocks noGrp="1"/>
          </p:cNvSpPr>
          <p:nvPr>
            <p:ph type="title"/>
          </p:nvPr>
        </p:nvSpPr>
        <p:spPr>
          <a:xfrm>
            <a:off x="630936" y="639520"/>
            <a:ext cx="3429000" cy="1719072"/>
          </a:xfrm>
        </p:spPr>
        <p:txBody>
          <a:bodyPr anchor="b">
            <a:normAutofit/>
          </a:bodyPr>
          <a:lstStyle/>
          <a:p>
            <a:r>
              <a:rPr lang="en-US" sz="4600" dirty="0"/>
              <a:t>Preliminary Data Analysis</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367A774-A2DA-428D-9BCD-D0808DC97A84}"/>
              </a:ext>
            </a:extLst>
          </p:cNvPr>
          <p:cNvSpPr>
            <a:spLocks noGrp="1"/>
          </p:cNvSpPr>
          <p:nvPr>
            <p:ph idx="1"/>
          </p:nvPr>
        </p:nvSpPr>
        <p:spPr>
          <a:xfrm>
            <a:off x="630936" y="2807208"/>
            <a:ext cx="3429000" cy="3410712"/>
          </a:xfrm>
        </p:spPr>
        <p:txBody>
          <a:bodyPr anchor="t">
            <a:normAutofit/>
          </a:bodyPr>
          <a:lstStyle/>
          <a:p>
            <a:r>
              <a:rPr lang="en-US" sz="2200" dirty="0"/>
              <a:t>The probability of win by home team plummeted in the 2020/21 season</a:t>
            </a:r>
          </a:p>
          <a:p>
            <a:r>
              <a:rPr lang="en-US" sz="2200" dirty="0"/>
              <a:t>We will look into various hypotheses to explore what could have caused this</a:t>
            </a:r>
          </a:p>
        </p:txBody>
      </p:sp>
      <p:pic>
        <p:nvPicPr>
          <p:cNvPr id="7" name="Picture 6" descr="Graphical user interface, chart, application, line chart&#10;&#10;Description automatically generated">
            <a:extLst>
              <a:ext uri="{FF2B5EF4-FFF2-40B4-BE49-F238E27FC236}">
                <a16:creationId xmlns:a16="http://schemas.microsoft.com/office/drawing/2014/main" id="{A44BDE37-BE1B-B54F-8208-FFE50668D7E8}"/>
              </a:ext>
            </a:extLst>
          </p:cNvPr>
          <p:cNvPicPr>
            <a:picLocks noChangeAspect="1"/>
          </p:cNvPicPr>
          <p:nvPr/>
        </p:nvPicPr>
        <p:blipFill>
          <a:blip r:embed="rId2"/>
          <a:stretch>
            <a:fillRect/>
          </a:stretch>
        </p:blipFill>
        <p:spPr>
          <a:xfrm>
            <a:off x="4756102" y="640080"/>
            <a:ext cx="6700108" cy="5577840"/>
          </a:xfrm>
          <a:prstGeom prst="rect">
            <a:avLst/>
          </a:prstGeom>
        </p:spPr>
      </p:pic>
    </p:spTree>
    <p:extLst>
      <p:ext uri="{BB962C8B-B14F-4D97-AF65-F5344CB8AC3E}">
        <p14:creationId xmlns:p14="http://schemas.microsoft.com/office/powerpoint/2010/main" val="147211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F277940B-7F30-4A86-B577-C158694B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9">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8B6CF78-3D8C-C440-BE62-6FCDABB8F8F3}"/>
              </a:ext>
            </a:extLst>
          </p:cNvPr>
          <p:cNvSpPr>
            <a:spLocks noGrp="1"/>
          </p:cNvSpPr>
          <p:nvPr>
            <p:ph type="title"/>
          </p:nvPr>
        </p:nvSpPr>
        <p:spPr>
          <a:xfrm>
            <a:off x="1090613" y="1018723"/>
            <a:ext cx="2952750" cy="825951"/>
          </a:xfrm>
        </p:spPr>
        <p:txBody>
          <a:bodyPr vert="horz" lIns="91440" tIns="45720" rIns="91440" bIns="45720" rtlCol="0" anchor="t">
            <a:normAutofit fontScale="90000"/>
          </a:bodyPr>
          <a:lstStyle/>
          <a:p>
            <a:r>
              <a:rPr lang="en-US" sz="2800" b="1" kern="1200" dirty="0">
                <a:latin typeface="+mj-lt"/>
                <a:ea typeface="+mj-ea"/>
                <a:cs typeface="+mj-cs"/>
              </a:rPr>
              <a:t>Exploratory Data Analysis</a:t>
            </a:r>
          </a:p>
        </p:txBody>
      </p:sp>
      <p:sp>
        <p:nvSpPr>
          <p:cNvPr id="43" name="Content Placeholder 42">
            <a:extLst>
              <a:ext uri="{FF2B5EF4-FFF2-40B4-BE49-F238E27FC236}">
                <a16:creationId xmlns:a16="http://schemas.microsoft.com/office/drawing/2014/main" id="{FA6DB6FD-AE50-40A7-901C-1CB714B72C75}"/>
              </a:ext>
            </a:extLst>
          </p:cNvPr>
          <p:cNvSpPr>
            <a:spLocks noGrp="1"/>
          </p:cNvSpPr>
          <p:nvPr>
            <p:ph idx="1"/>
          </p:nvPr>
        </p:nvSpPr>
        <p:spPr>
          <a:xfrm>
            <a:off x="1090613" y="2031999"/>
            <a:ext cx="2952750" cy="3783015"/>
          </a:xfrm>
        </p:spPr>
        <p:txBody>
          <a:bodyPr anchor="t">
            <a:normAutofit/>
          </a:bodyPr>
          <a:lstStyle/>
          <a:p>
            <a:r>
              <a:rPr lang="en-US" sz="2000" dirty="0"/>
              <a:t>Possession and Shot stats are all normally distributed</a:t>
            </a:r>
          </a:p>
          <a:p>
            <a:r>
              <a:rPr lang="en-US" sz="2000" dirty="0"/>
              <a:t>We can proceed with inferential analysis</a:t>
            </a:r>
          </a:p>
        </p:txBody>
      </p:sp>
      <p:pic>
        <p:nvPicPr>
          <p:cNvPr id="9" name="Picture 8" descr="Chart, histogram&#10;&#10;Description automatically generated">
            <a:extLst>
              <a:ext uri="{FF2B5EF4-FFF2-40B4-BE49-F238E27FC236}">
                <a16:creationId xmlns:a16="http://schemas.microsoft.com/office/drawing/2014/main" id="{68ED6348-C388-4447-A286-197D57A287CD}"/>
              </a:ext>
            </a:extLst>
          </p:cNvPr>
          <p:cNvPicPr>
            <a:picLocks noChangeAspect="1"/>
          </p:cNvPicPr>
          <p:nvPr/>
        </p:nvPicPr>
        <p:blipFill>
          <a:blip r:embed="rId2"/>
          <a:stretch>
            <a:fillRect/>
          </a:stretch>
        </p:blipFill>
        <p:spPr>
          <a:xfrm>
            <a:off x="4742987" y="1089025"/>
            <a:ext cx="2901837" cy="2249975"/>
          </a:xfrm>
          <a:prstGeom prst="rect">
            <a:avLst/>
          </a:prstGeom>
          <a:effectLst>
            <a:outerShdw blurRad="508000" dist="101600" dir="5400000" algn="tl" rotWithShape="0">
              <a:prstClr val="black">
                <a:alpha val="10000"/>
              </a:prstClr>
            </a:outerShdw>
          </a:effectLst>
        </p:spPr>
      </p:pic>
      <p:pic>
        <p:nvPicPr>
          <p:cNvPr id="5" name="Content Placeholder 4" descr="Chart, histogram&#10;&#10;Description automatically generated">
            <a:extLst>
              <a:ext uri="{FF2B5EF4-FFF2-40B4-BE49-F238E27FC236}">
                <a16:creationId xmlns:a16="http://schemas.microsoft.com/office/drawing/2014/main" id="{C1F9614D-6497-8B4B-83DE-B721E26EAED1}"/>
              </a:ext>
            </a:extLst>
          </p:cNvPr>
          <p:cNvPicPr>
            <a:picLocks noChangeAspect="1"/>
          </p:cNvPicPr>
          <p:nvPr/>
        </p:nvPicPr>
        <p:blipFill>
          <a:blip r:embed="rId3"/>
          <a:stretch>
            <a:fillRect/>
          </a:stretch>
        </p:blipFill>
        <p:spPr>
          <a:xfrm>
            <a:off x="8052797" y="1089013"/>
            <a:ext cx="2933411" cy="2250000"/>
          </a:xfrm>
          <a:prstGeom prst="rect">
            <a:avLst/>
          </a:prstGeom>
          <a:effectLst>
            <a:outerShdw blurRad="508000" dist="101600" dir="5400000" algn="tl" rotWithShape="0">
              <a:prstClr val="black">
                <a:alpha val="10000"/>
              </a:prstClr>
            </a:outerShdw>
          </a:effectLst>
        </p:spPr>
      </p:pic>
      <p:pic>
        <p:nvPicPr>
          <p:cNvPr id="11" name="Picture 10" descr="Chart, histogram&#10;&#10;Description automatically generated">
            <a:extLst>
              <a:ext uri="{FF2B5EF4-FFF2-40B4-BE49-F238E27FC236}">
                <a16:creationId xmlns:a16="http://schemas.microsoft.com/office/drawing/2014/main" id="{E1EE540F-20E3-1749-B2C2-59943E87007E}"/>
              </a:ext>
            </a:extLst>
          </p:cNvPr>
          <p:cNvPicPr>
            <a:picLocks noChangeAspect="1"/>
          </p:cNvPicPr>
          <p:nvPr/>
        </p:nvPicPr>
        <p:blipFill>
          <a:blip r:embed="rId4"/>
          <a:stretch>
            <a:fillRect/>
          </a:stretch>
        </p:blipFill>
        <p:spPr>
          <a:xfrm>
            <a:off x="4727918" y="3518975"/>
            <a:ext cx="2933411" cy="2250000"/>
          </a:xfrm>
          <a:prstGeom prst="rect">
            <a:avLst/>
          </a:prstGeom>
          <a:effectLst>
            <a:outerShdw blurRad="508000" dist="101600" dir="5400000" algn="tl" rotWithShape="0">
              <a:prstClr val="black">
                <a:alpha val="10000"/>
              </a:prstClr>
            </a:outerShdw>
          </a:effectLst>
        </p:spPr>
      </p:pic>
      <p:pic>
        <p:nvPicPr>
          <p:cNvPr id="7" name="Picture 6" descr="Chart, histogram&#10;&#10;Description automatically generated">
            <a:extLst>
              <a:ext uri="{FF2B5EF4-FFF2-40B4-BE49-F238E27FC236}">
                <a16:creationId xmlns:a16="http://schemas.microsoft.com/office/drawing/2014/main" id="{95C648C7-F7D7-8D49-A4AD-1AB0A526B632}"/>
              </a:ext>
            </a:extLst>
          </p:cNvPr>
          <p:cNvPicPr>
            <a:picLocks noChangeAspect="1"/>
          </p:cNvPicPr>
          <p:nvPr/>
        </p:nvPicPr>
        <p:blipFill>
          <a:blip r:embed="rId5"/>
          <a:stretch>
            <a:fillRect/>
          </a:stretch>
        </p:blipFill>
        <p:spPr>
          <a:xfrm>
            <a:off x="8043910" y="3518988"/>
            <a:ext cx="2964953" cy="2250000"/>
          </a:xfrm>
          <a:prstGeom prst="rect">
            <a:avLst/>
          </a:prstGeom>
          <a:effectLst>
            <a:outerShdw blurRad="508000" dist="101600" dir="5400000" algn="tl" rotWithShape="0">
              <a:prstClr val="black">
                <a:alpha val="10000"/>
              </a:prstClr>
            </a:outerShdw>
          </a:effectLst>
        </p:spPr>
      </p:pic>
      <p:sp>
        <p:nvSpPr>
          <p:cNvPr id="4" name="TextBox 3">
            <a:extLst>
              <a:ext uri="{FF2B5EF4-FFF2-40B4-BE49-F238E27FC236}">
                <a16:creationId xmlns:a16="http://schemas.microsoft.com/office/drawing/2014/main" id="{025560E0-14ED-6549-82AC-20848F4DFFB3}"/>
              </a:ext>
            </a:extLst>
          </p:cNvPr>
          <p:cNvSpPr txBox="1"/>
          <p:nvPr/>
        </p:nvSpPr>
        <p:spPr>
          <a:xfrm>
            <a:off x="4722812" y="5917982"/>
            <a:ext cx="2746375" cy="923330"/>
          </a:xfrm>
          <a:prstGeom prst="rect">
            <a:avLst/>
          </a:prstGeom>
          <a:noFill/>
        </p:spPr>
        <p:txBody>
          <a:bodyPr wrap="square" rtlCol="0">
            <a:spAutoFit/>
          </a:bodyPr>
          <a:lstStyle/>
          <a:p>
            <a:r>
              <a:rPr lang="en-US" dirty="0"/>
              <a:t>Histogram for ball possession by home and away teams</a:t>
            </a:r>
          </a:p>
        </p:txBody>
      </p:sp>
      <p:sp>
        <p:nvSpPr>
          <p:cNvPr id="8" name="TextBox 7">
            <a:extLst>
              <a:ext uri="{FF2B5EF4-FFF2-40B4-BE49-F238E27FC236}">
                <a16:creationId xmlns:a16="http://schemas.microsoft.com/office/drawing/2014/main" id="{EDB03DE2-7778-7E49-B4B8-7998160F476E}"/>
              </a:ext>
            </a:extLst>
          </p:cNvPr>
          <p:cNvSpPr txBox="1"/>
          <p:nvPr/>
        </p:nvSpPr>
        <p:spPr>
          <a:xfrm>
            <a:off x="8043910" y="5917982"/>
            <a:ext cx="2999004" cy="923330"/>
          </a:xfrm>
          <a:prstGeom prst="rect">
            <a:avLst/>
          </a:prstGeom>
          <a:noFill/>
        </p:spPr>
        <p:txBody>
          <a:bodyPr wrap="square" rtlCol="0">
            <a:spAutoFit/>
          </a:bodyPr>
          <a:lstStyle/>
          <a:p>
            <a:r>
              <a:rPr lang="en-US" dirty="0"/>
              <a:t>Histogram of number of shots per game by home and away teams</a:t>
            </a:r>
          </a:p>
        </p:txBody>
      </p:sp>
    </p:spTree>
    <p:extLst>
      <p:ext uri="{BB962C8B-B14F-4D97-AF65-F5344CB8AC3E}">
        <p14:creationId xmlns:p14="http://schemas.microsoft.com/office/powerpoint/2010/main" val="405101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B8A5-768F-6E40-90FC-7295ECC432F7}"/>
              </a:ext>
            </a:extLst>
          </p:cNvPr>
          <p:cNvSpPr>
            <a:spLocks noGrp="1"/>
          </p:cNvSpPr>
          <p:nvPr>
            <p:ph type="title"/>
          </p:nvPr>
        </p:nvSpPr>
        <p:spPr>
          <a:xfrm>
            <a:off x="838200" y="365125"/>
            <a:ext cx="10515600" cy="788761"/>
          </a:xfrm>
        </p:spPr>
        <p:txBody>
          <a:bodyPr/>
          <a:lstStyle/>
          <a:p>
            <a:r>
              <a:rPr lang="en-US" dirty="0"/>
              <a:t>Hypotheses</a:t>
            </a:r>
          </a:p>
        </p:txBody>
      </p:sp>
      <p:graphicFrame>
        <p:nvGraphicFramePr>
          <p:cNvPr id="5" name="Content Placeholder 2">
            <a:extLst>
              <a:ext uri="{FF2B5EF4-FFF2-40B4-BE49-F238E27FC236}">
                <a16:creationId xmlns:a16="http://schemas.microsoft.com/office/drawing/2014/main" id="{81A73CA8-A43F-4E93-917F-34D60C84CE74}"/>
              </a:ext>
            </a:extLst>
          </p:cNvPr>
          <p:cNvGraphicFramePr>
            <a:graphicFrameLocks noGrp="1"/>
          </p:cNvGraphicFramePr>
          <p:nvPr>
            <p:ph idx="1"/>
            <p:extLst>
              <p:ext uri="{D42A27DB-BD31-4B8C-83A1-F6EECF244321}">
                <p14:modId xmlns:p14="http://schemas.microsoft.com/office/powerpoint/2010/main" val="2476674038"/>
              </p:ext>
            </p:extLst>
          </p:nvPr>
        </p:nvGraphicFramePr>
        <p:xfrm>
          <a:off x="838200" y="1153887"/>
          <a:ext cx="10515600" cy="53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21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C35FE0-AFED-0D44-9DC0-B6BF8EDC3886}"/>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Methods</a:t>
            </a:r>
          </a:p>
        </p:txBody>
      </p:sp>
      <p:sp>
        <p:nvSpPr>
          <p:cNvPr id="3" name="Content Placeholder 2">
            <a:extLst>
              <a:ext uri="{FF2B5EF4-FFF2-40B4-BE49-F238E27FC236}">
                <a16:creationId xmlns:a16="http://schemas.microsoft.com/office/drawing/2014/main" id="{7F7B33C6-6085-3D44-BD6E-5974CA6F400C}"/>
              </a:ext>
            </a:extLst>
          </p:cNvPr>
          <p:cNvSpPr>
            <a:spLocks noGrp="1"/>
          </p:cNvSpPr>
          <p:nvPr>
            <p:ph idx="1"/>
          </p:nvPr>
        </p:nvSpPr>
        <p:spPr>
          <a:xfrm>
            <a:off x="1367624" y="2341848"/>
            <a:ext cx="9708995" cy="3715761"/>
          </a:xfrm>
        </p:spPr>
        <p:txBody>
          <a:bodyPr anchor="ctr">
            <a:normAutofit/>
          </a:bodyPr>
          <a:lstStyle/>
          <a:p>
            <a:r>
              <a:rPr lang="en-US" sz="2400" dirty="0"/>
              <a:t>Data divided into two buckets – all match data before the 2020/21 season and match data of the 2020/21 season</a:t>
            </a:r>
          </a:p>
          <a:p>
            <a:r>
              <a:rPr lang="en-US" sz="2400" dirty="0"/>
              <a:t>Independent sample t-test for samples with unequal variances using the </a:t>
            </a:r>
            <a:r>
              <a:rPr lang="en-US" sz="2400" dirty="0" err="1"/>
              <a:t>scipy</a:t>
            </a:r>
            <a:r>
              <a:rPr lang="en-US" sz="2400" dirty="0"/>
              <a:t> library was used to determine the statistical significance for the chosen variables</a:t>
            </a:r>
          </a:p>
          <a:p>
            <a:pPr marL="0" indent="0">
              <a:buNone/>
            </a:pPr>
            <a:endParaRPr lang="en-US" sz="2400" dirty="0"/>
          </a:p>
          <a:p>
            <a:endParaRPr lang="en-US" sz="2400" dirty="0"/>
          </a:p>
          <a:p>
            <a:pPr lvl="1"/>
            <a:endParaRPr lang="en-US" sz="2000" dirty="0"/>
          </a:p>
        </p:txBody>
      </p:sp>
    </p:spTree>
    <p:extLst>
      <p:ext uri="{BB962C8B-B14F-4D97-AF65-F5344CB8AC3E}">
        <p14:creationId xmlns:p14="http://schemas.microsoft.com/office/powerpoint/2010/main" val="366833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9C03-9D47-0B48-AD8B-8DBC04C9259C}"/>
              </a:ext>
            </a:extLst>
          </p:cNvPr>
          <p:cNvSpPr>
            <a:spLocks noGrp="1"/>
          </p:cNvSpPr>
          <p:nvPr>
            <p:ph type="title"/>
          </p:nvPr>
        </p:nvSpPr>
        <p:spPr>
          <a:xfrm>
            <a:off x="838200" y="365126"/>
            <a:ext cx="10515600" cy="549274"/>
          </a:xfrm>
        </p:spPr>
        <p:txBody>
          <a:bodyPr>
            <a:normAutofit fontScale="90000"/>
          </a:bodyPr>
          <a:lstStyle/>
          <a:p>
            <a:r>
              <a:rPr lang="en-US" dirty="0"/>
              <a:t>Results of the preliminary t-tests</a:t>
            </a:r>
          </a:p>
        </p:txBody>
      </p:sp>
      <p:graphicFrame>
        <p:nvGraphicFramePr>
          <p:cNvPr id="4" name="Content Placeholder 3">
            <a:extLst>
              <a:ext uri="{FF2B5EF4-FFF2-40B4-BE49-F238E27FC236}">
                <a16:creationId xmlns:a16="http://schemas.microsoft.com/office/drawing/2014/main" id="{B302555D-17FF-5343-BE47-B40E4DB2CDDE}"/>
              </a:ext>
            </a:extLst>
          </p:cNvPr>
          <p:cNvGraphicFramePr>
            <a:graphicFrameLocks noGrp="1"/>
          </p:cNvGraphicFramePr>
          <p:nvPr>
            <p:ph idx="1"/>
            <p:extLst>
              <p:ext uri="{D42A27DB-BD31-4B8C-83A1-F6EECF244321}">
                <p14:modId xmlns:p14="http://schemas.microsoft.com/office/powerpoint/2010/main" val="1381290349"/>
              </p:ext>
            </p:extLst>
          </p:nvPr>
        </p:nvGraphicFramePr>
        <p:xfrm>
          <a:off x="838200" y="1044575"/>
          <a:ext cx="3462338" cy="23844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19088A5-C998-FA4C-8263-0C02C11F9545}"/>
              </a:ext>
            </a:extLst>
          </p:cNvPr>
          <p:cNvGraphicFramePr>
            <a:graphicFrameLocks/>
          </p:cNvGraphicFramePr>
          <p:nvPr>
            <p:extLst>
              <p:ext uri="{D42A27DB-BD31-4B8C-83A1-F6EECF244321}">
                <p14:modId xmlns:p14="http://schemas.microsoft.com/office/powerpoint/2010/main" val="1728848512"/>
              </p:ext>
            </p:extLst>
          </p:nvPr>
        </p:nvGraphicFramePr>
        <p:xfrm>
          <a:off x="4245769" y="1044575"/>
          <a:ext cx="3581400" cy="238442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Chart&#10;&#10;Description automatically generated">
            <a:extLst>
              <a:ext uri="{FF2B5EF4-FFF2-40B4-BE49-F238E27FC236}">
                <a16:creationId xmlns:a16="http://schemas.microsoft.com/office/drawing/2014/main" id="{5392EBB2-0A4C-E640-84BE-61C0AC7F962B}"/>
              </a:ext>
            </a:extLst>
          </p:cNvPr>
          <p:cNvPicPr>
            <a:picLocks noChangeAspect="1"/>
          </p:cNvPicPr>
          <p:nvPr/>
        </p:nvPicPr>
        <p:blipFill>
          <a:blip r:embed="rId4"/>
          <a:stretch>
            <a:fillRect/>
          </a:stretch>
        </p:blipFill>
        <p:spPr>
          <a:xfrm>
            <a:off x="778669" y="3456923"/>
            <a:ext cx="3581400" cy="2378273"/>
          </a:xfrm>
          <a:prstGeom prst="rect">
            <a:avLst/>
          </a:prstGeom>
        </p:spPr>
      </p:pic>
      <p:pic>
        <p:nvPicPr>
          <p:cNvPr id="10" name="Picture 9" descr="Chart&#10;&#10;Description automatically generated">
            <a:extLst>
              <a:ext uri="{FF2B5EF4-FFF2-40B4-BE49-F238E27FC236}">
                <a16:creationId xmlns:a16="http://schemas.microsoft.com/office/drawing/2014/main" id="{18288A9C-DA34-AD4F-912A-8694357607B1}"/>
              </a:ext>
            </a:extLst>
          </p:cNvPr>
          <p:cNvPicPr>
            <a:picLocks noChangeAspect="1"/>
          </p:cNvPicPr>
          <p:nvPr/>
        </p:nvPicPr>
        <p:blipFill>
          <a:blip r:embed="rId5"/>
          <a:stretch>
            <a:fillRect/>
          </a:stretch>
        </p:blipFill>
        <p:spPr>
          <a:xfrm>
            <a:off x="4245769" y="3559175"/>
            <a:ext cx="3538544" cy="2254250"/>
          </a:xfrm>
          <a:prstGeom prst="rect">
            <a:avLst/>
          </a:prstGeom>
        </p:spPr>
      </p:pic>
      <p:sp>
        <p:nvSpPr>
          <p:cNvPr id="11" name="TextBox 10">
            <a:extLst>
              <a:ext uri="{FF2B5EF4-FFF2-40B4-BE49-F238E27FC236}">
                <a16:creationId xmlns:a16="http://schemas.microsoft.com/office/drawing/2014/main" id="{3FA52F99-C872-0D46-9D03-70B4EAE690E2}"/>
              </a:ext>
            </a:extLst>
          </p:cNvPr>
          <p:cNvSpPr txBox="1"/>
          <p:nvPr/>
        </p:nvSpPr>
        <p:spPr>
          <a:xfrm>
            <a:off x="7913914" y="1164771"/>
            <a:ext cx="404948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With 95% confidence:</a:t>
            </a:r>
          </a:p>
          <a:p>
            <a:pPr marL="742950" lvl="1" indent="-285750">
              <a:buFont typeface="Arial" panose="020B0604020202020204" pitchFamily="34" charset="0"/>
              <a:buChar char="•"/>
            </a:pPr>
            <a:r>
              <a:rPr lang="en-US" dirty="0"/>
              <a:t>There is no significant change in possession statistics</a:t>
            </a:r>
          </a:p>
          <a:p>
            <a:pPr marL="742950" lvl="1" indent="-285750">
              <a:buFont typeface="Arial" panose="020B0604020202020204" pitchFamily="34" charset="0"/>
              <a:buChar char="•"/>
            </a:pPr>
            <a:r>
              <a:rPr lang="en-US" dirty="0"/>
              <a:t>There is no significant change in the shots taken by away teams</a:t>
            </a:r>
          </a:p>
          <a:p>
            <a:pPr lvl="1"/>
            <a:r>
              <a:rPr lang="en-US" dirty="0"/>
              <a:t>However:</a:t>
            </a:r>
          </a:p>
          <a:p>
            <a:pPr marL="742950" lvl="1" indent="-285750">
              <a:buFont typeface="Arial" panose="020B0604020202020204" pitchFamily="34" charset="0"/>
              <a:buChar char="•"/>
            </a:pPr>
            <a:r>
              <a:rPr lang="en-US" dirty="0"/>
              <a:t>There is significant decrease in shots taken by home teams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is this impacting the goals scored by the teams?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specifically, is there a difference in how top-4 teams and bottom-3 teams performed before and during the pandemic season?</a:t>
            </a:r>
          </a:p>
        </p:txBody>
      </p:sp>
    </p:spTree>
    <p:extLst>
      <p:ext uri="{BB962C8B-B14F-4D97-AF65-F5344CB8AC3E}">
        <p14:creationId xmlns:p14="http://schemas.microsoft.com/office/powerpoint/2010/main" val="566800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9C03-9D47-0B48-AD8B-8DBC04C9259C}"/>
              </a:ext>
            </a:extLst>
          </p:cNvPr>
          <p:cNvSpPr>
            <a:spLocks noGrp="1"/>
          </p:cNvSpPr>
          <p:nvPr>
            <p:ph type="title"/>
          </p:nvPr>
        </p:nvSpPr>
        <p:spPr>
          <a:xfrm>
            <a:off x="838200" y="365126"/>
            <a:ext cx="10515600" cy="549274"/>
          </a:xfrm>
        </p:spPr>
        <p:txBody>
          <a:bodyPr>
            <a:normAutofit fontScale="90000"/>
          </a:bodyPr>
          <a:lstStyle/>
          <a:p>
            <a:r>
              <a:rPr lang="en-US" dirty="0"/>
              <a:t>T-tests for top-4 vs bottom-3 teams</a:t>
            </a:r>
          </a:p>
        </p:txBody>
      </p:sp>
      <p:graphicFrame>
        <p:nvGraphicFramePr>
          <p:cNvPr id="5" name="Chart 4">
            <a:extLst>
              <a:ext uri="{FF2B5EF4-FFF2-40B4-BE49-F238E27FC236}">
                <a16:creationId xmlns:a16="http://schemas.microsoft.com/office/drawing/2014/main" id="{819088A5-C998-FA4C-8263-0C02C11F9545}"/>
              </a:ext>
            </a:extLst>
          </p:cNvPr>
          <p:cNvGraphicFramePr>
            <a:graphicFrameLocks/>
          </p:cNvGraphicFramePr>
          <p:nvPr>
            <p:extLst>
              <p:ext uri="{D42A27DB-BD31-4B8C-83A1-F6EECF244321}">
                <p14:modId xmlns:p14="http://schemas.microsoft.com/office/powerpoint/2010/main" val="1633917006"/>
              </p:ext>
            </p:extLst>
          </p:nvPr>
        </p:nvGraphicFramePr>
        <p:xfrm>
          <a:off x="4245769" y="1278458"/>
          <a:ext cx="3529570" cy="215054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FA52F99-C872-0D46-9D03-70B4EAE690E2}"/>
              </a:ext>
            </a:extLst>
          </p:cNvPr>
          <p:cNvSpPr txBox="1"/>
          <p:nvPr/>
        </p:nvSpPr>
        <p:spPr>
          <a:xfrm>
            <a:off x="7913914" y="1164771"/>
            <a:ext cx="404948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With 95% confidence:</a:t>
            </a:r>
          </a:p>
          <a:p>
            <a:pPr marL="742950" lvl="1" indent="-285750">
              <a:buFont typeface="Arial" panose="020B0604020202020204" pitchFamily="34" charset="0"/>
              <a:buChar char="•"/>
            </a:pPr>
            <a:r>
              <a:rPr lang="en-US" dirty="0"/>
              <a:t>Top 4 teams are taking less shots at home while conceding same amount of shots</a:t>
            </a:r>
          </a:p>
          <a:p>
            <a:pPr marL="742950" lvl="1" indent="-285750">
              <a:buFont typeface="Arial" panose="020B0604020202020204" pitchFamily="34" charset="0"/>
              <a:buChar char="•"/>
            </a:pPr>
            <a:r>
              <a:rPr lang="en-US" dirty="0"/>
              <a:t>Bottom 3 teams are taking less shots but also conceding less shots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This shows that top teams actually are performing worse in offense but defensively they are at similar level</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Whereas, bottom teams are doing poorly in offense but slightly better in defense</a:t>
            </a:r>
          </a:p>
        </p:txBody>
      </p:sp>
      <p:pic>
        <p:nvPicPr>
          <p:cNvPr id="12" name="Picture 11">
            <a:extLst>
              <a:ext uri="{FF2B5EF4-FFF2-40B4-BE49-F238E27FC236}">
                <a16:creationId xmlns:a16="http://schemas.microsoft.com/office/drawing/2014/main" id="{A4EF237A-23C4-C442-878B-D28D1AAD11DD}"/>
              </a:ext>
            </a:extLst>
          </p:cNvPr>
          <p:cNvPicPr>
            <a:picLocks noChangeAspect="1"/>
          </p:cNvPicPr>
          <p:nvPr/>
        </p:nvPicPr>
        <p:blipFill>
          <a:blip r:embed="rId3"/>
          <a:srcRect/>
          <a:stretch/>
        </p:blipFill>
        <p:spPr>
          <a:xfrm>
            <a:off x="4336372" y="3798332"/>
            <a:ext cx="3375749" cy="2150541"/>
          </a:xfrm>
          <a:prstGeom prst="rect">
            <a:avLst/>
          </a:prstGeom>
        </p:spPr>
      </p:pic>
      <p:sp>
        <p:nvSpPr>
          <p:cNvPr id="13" name="TextBox 12">
            <a:extLst>
              <a:ext uri="{FF2B5EF4-FFF2-40B4-BE49-F238E27FC236}">
                <a16:creationId xmlns:a16="http://schemas.microsoft.com/office/drawing/2014/main" id="{58A1F71D-7928-4646-AFB7-303092847F78}"/>
              </a:ext>
            </a:extLst>
          </p:cNvPr>
          <p:cNvSpPr txBox="1"/>
          <p:nvPr/>
        </p:nvSpPr>
        <p:spPr>
          <a:xfrm>
            <a:off x="838200" y="3429000"/>
            <a:ext cx="6988969" cy="369332"/>
          </a:xfrm>
          <a:prstGeom prst="rect">
            <a:avLst/>
          </a:prstGeom>
          <a:noFill/>
        </p:spPr>
        <p:txBody>
          <a:bodyPr wrap="square" rtlCol="0">
            <a:spAutoFit/>
          </a:bodyPr>
          <a:lstStyle/>
          <a:p>
            <a:pPr algn="ctr"/>
            <a:r>
              <a:rPr lang="en-US" dirty="0"/>
              <a:t>Top teams at home</a:t>
            </a:r>
          </a:p>
        </p:txBody>
      </p:sp>
      <p:sp>
        <p:nvSpPr>
          <p:cNvPr id="14" name="TextBox 13">
            <a:extLst>
              <a:ext uri="{FF2B5EF4-FFF2-40B4-BE49-F238E27FC236}">
                <a16:creationId xmlns:a16="http://schemas.microsoft.com/office/drawing/2014/main" id="{53DF7DA6-7371-EB40-B7FB-975117CD78F9}"/>
              </a:ext>
            </a:extLst>
          </p:cNvPr>
          <p:cNvSpPr txBox="1"/>
          <p:nvPr/>
        </p:nvSpPr>
        <p:spPr>
          <a:xfrm>
            <a:off x="1251857" y="6041571"/>
            <a:ext cx="6523482" cy="369332"/>
          </a:xfrm>
          <a:prstGeom prst="rect">
            <a:avLst/>
          </a:prstGeom>
          <a:noFill/>
        </p:spPr>
        <p:txBody>
          <a:bodyPr wrap="square" rtlCol="0">
            <a:spAutoFit/>
          </a:bodyPr>
          <a:lstStyle/>
          <a:p>
            <a:pPr algn="ctr"/>
            <a:r>
              <a:rPr lang="en-US" dirty="0"/>
              <a:t>Bottom teams at home</a:t>
            </a:r>
          </a:p>
        </p:txBody>
      </p:sp>
      <p:pic>
        <p:nvPicPr>
          <p:cNvPr id="18" name="Content Placeholder 17">
            <a:extLst>
              <a:ext uri="{FF2B5EF4-FFF2-40B4-BE49-F238E27FC236}">
                <a16:creationId xmlns:a16="http://schemas.microsoft.com/office/drawing/2014/main" id="{623B9DCF-75E0-924F-89AC-1E023008AE9F}"/>
              </a:ext>
            </a:extLst>
          </p:cNvPr>
          <p:cNvPicPr>
            <a:picLocks noGrp="1" noChangeAspect="1"/>
          </p:cNvPicPr>
          <p:nvPr>
            <p:ph idx="1"/>
          </p:nvPr>
        </p:nvPicPr>
        <p:blipFill>
          <a:blip r:embed="rId4"/>
          <a:srcRect/>
          <a:stretch/>
        </p:blipFill>
        <p:spPr>
          <a:xfrm>
            <a:off x="812587" y="1283732"/>
            <a:ext cx="3442636" cy="2250265"/>
          </a:xfrm>
        </p:spPr>
      </p:pic>
      <p:pic>
        <p:nvPicPr>
          <p:cNvPr id="27" name="Picture 26">
            <a:extLst>
              <a:ext uri="{FF2B5EF4-FFF2-40B4-BE49-F238E27FC236}">
                <a16:creationId xmlns:a16="http://schemas.microsoft.com/office/drawing/2014/main" id="{79D9DAD4-E8B3-8145-801C-7D670F466D60}"/>
              </a:ext>
            </a:extLst>
          </p:cNvPr>
          <p:cNvPicPr>
            <a:picLocks noChangeAspect="1"/>
          </p:cNvPicPr>
          <p:nvPr/>
        </p:nvPicPr>
        <p:blipFill>
          <a:blip r:embed="rId5"/>
          <a:srcRect/>
          <a:stretch/>
        </p:blipFill>
        <p:spPr>
          <a:xfrm>
            <a:off x="897405" y="3793057"/>
            <a:ext cx="3375749" cy="2150540"/>
          </a:xfrm>
          <a:prstGeom prst="rect">
            <a:avLst/>
          </a:prstGeom>
        </p:spPr>
      </p:pic>
    </p:spTree>
    <p:extLst>
      <p:ext uri="{BB962C8B-B14F-4D97-AF65-F5344CB8AC3E}">
        <p14:creationId xmlns:p14="http://schemas.microsoft.com/office/powerpoint/2010/main" val="286001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879</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 Data based analysis of Premier League Season 2020/21</vt:lpstr>
      <vt:lpstr>Introduction</vt:lpstr>
      <vt:lpstr>Data and variables – nitty gritty details</vt:lpstr>
      <vt:lpstr>Preliminary Data Analysis</vt:lpstr>
      <vt:lpstr>Exploratory Data Analysis</vt:lpstr>
      <vt:lpstr>Hypotheses</vt:lpstr>
      <vt:lpstr>Methods</vt:lpstr>
      <vt:lpstr>Results of the preliminary t-tests</vt:lpstr>
      <vt:lpstr>T-tests for top-4 vs bottom-3 teams</vt:lpstr>
      <vt:lpstr>Results of the t-tests for top-4 vs bottom-3 teams</vt:lpstr>
      <vt:lpstr>Insights and Recommendation</vt:lpstr>
      <vt:lpstr>Comments on data and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Vehicle Fuel Economy</dc:title>
  <dc:creator>Bhandari, Bigyan B</dc:creator>
  <cp:lastModifiedBy>Bhandari, Bigyan B</cp:lastModifiedBy>
  <cp:revision>32</cp:revision>
  <dcterms:created xsi:type="dcterms:W3CDTF">2021-07-16T16:49:51Z</dcterms:created>
  <dcterms:modified xsi:type="dcterms:W3CDTF">2021-09-01T23:40:15Z</dcterms:modified>
</cp:coreProperties>
</file>