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6f73a04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6f73a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18f667128_0_25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718f667128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718f667128_0_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718f667128_0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718f667128_0_26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718f667128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718f667128_0_28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718f667128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718f667128_0_31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718f667128_0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718f667128_0_31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718f667128_0_3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71958feb7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71958feb7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718f667128_0_32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718f667128_0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c6f73a04f_0_4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c6f73a04f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c6f73a04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c6f73a04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18f667128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18f667128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718f667128_0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718f667128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c6f73a04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c6f73a04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c6f73a04f_0_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c6f73a04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718f667128_0_20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718f667128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718f667128_0_2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718f667128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c6f73a04f_0_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c6f73a04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609050"/>
            <a:ext cx="8520600" cy="96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Monitoria P1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6648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Estruturas condicionais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Laços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type="title"/>
          </p:nvPr>
        </p:nvSpPr>
        <p:spPr>
          <a:xfrm>
            <a:off x="3126000" y="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/>
              <a:t>Exercício</a:t>
            </a:r>
            <a:endParaRPr sz="3000"/>
          </a:p>
        </p:txBody>
      </p:sp>
      <p:sp>
        <p:nvSpPr>
          <p:cNvPr id="141" name="Google Shape;141;p22"/>
          <p:cNvSpPr txBox="1"/>
          <p:nvPr>
            <p:ph idx="1" type="body"/>
          </p:nvPr>
        </p:nvSpPr>
        <p:spPr>
          <a:xfrm>
            <a:off x="311700" y="755700"/>
            <a:ext cx="8436600" cy="414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 startAt="6"/>
            </a:pPr>
            <a:r>
              <a:rPr lang="pt-BR" sz="1800"/>
              <a:t>Faça um programa para uma loja de tintas. O programa deverá pedir o tamanho em metros quadrados da área a ser pintada. Considere que a cobertura da tinta é de 1 litro para cada 3 metros quadrados e que a tinta é vendida em latas de 18 litros, que custam R$ 80,00.Informe ao usuário a quantidades de latas de tinta a serem compradas e o preço total.</a:t>
            </a:r>
            <a:endParaRPr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/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LAÇOS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4"/>
          <p:cNvSpPr txBox="1"/>
          <p:nvPr>
            <p:ph type="title"/>
          </p:nvPr>
        </p:nvSpPr>
        <p:spPr>
          <a:xfrm>
            <a:off x="311700" y="304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Laços</a:t>
            </a:r>
            <a:r>
              <a:rPr lang="pt-BR"/>
              <a:t> na vida real</a:t>
            </a:r>
            <a:endParaRPr/>
          </a:p>
        </p:txBody>
      </p:sp>
      <p:sp>
        <p:nvSpPr>
          <p:cNvPr id="152" name="Google Shape;152;p24"/>
          <p:cNvSpPr txBox="1"/>
          <p:nvPr>
            <p:ph idx="1" type="body"/>
          </p:nvPr>
        </p:nvSpPr>
        <p:spPr>
          <a:xfrm>
            <a:off x="311700" y="877525"/>
            <a:ext cx="8340000" cy="97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São condições criadas para que determinada ação ocorra enquanto a condição criada for verdadeira.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/>
              <a:t>No exemplo abaixo, temos a hora do dia e, enquanto a hora é menor que 17, a pessoa deve continuar trabalhando.</a:t>
            </a:r>
            <a:endParaRPr/>
          </a:p>
        </p:txBody>
      </p:sp>
      <p:sp>
        <p:nvSpPr>
          <p:cNvPr id="153" name="Google Shape;153;p24"/>
          <p:cNvSpPr/>
          <p:nvPr/>
        </p:nvSpPr>
        <p:spPr>
          <a:xfrm>
            <a:off x="1551300" y="2926700"/>
            <a:ext cx="1300750" cy="973700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4"/>
          <p:cNvSpPr txBox="1"/>
          <p:nvPr/>
        </p:nvSpPr>
        <p:spPr>
          <a:xfrm>
            <a:off x="1551275" y="3223950"/>
            <a:ext cx="1300800" cy="3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Hora do dia</a:t>
            </a:r>
            <a:endParaRPr/>
          </a:p>
        </p:txBody>
      </p:sp>
      <p:sp>
        <p:nvSpPr>
          <p:cNvPr id="155" name="Google Shape;155;p24"/>
          <p:cNvSpPr/>
          <p:nvPr/>
        </p:nvSpPr>
        <p:spPr>
          <a:xfrm>
            <a:off x="3914925" y="2926700"/>
            <a:ext cx="1427100" cy="973700"/>
          </a:xfrm>
          <a:prstGeom prst="flowChartDecis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4"/>
          <p:cNvSpPr txBox="1"/>
          <p:nvPr/>
        </p:nvSpPr>
        <p:spPr>
          <a:xfrm>
            <a:off x="4100775" y="3223950"/>
            <a:ext cx="1055400" cy="2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Hora</a:t>
            </a:r>
            <a:r>
              <a:rPr lang="pt-BR"/>
              <a:t> &lt; 17</a:t>
            </a:r>
            <a:endParaRPr/>
          </a:p>
        </p:txBody>
      </p:sp>
      <p:sp>
        <p:nvSpPr>
          <p:cNvPr id="157" name="Google Shape;157;p24"/>
          <p:cNvSpPr/>
          <p:nvPr/>
        </p:nvSpPr>
        <p:spPr>
          <a:xfrm>
            <a:off x="5749700" y="2054625"/>
            <a:ext cx="1300750" cy="973700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4"/>
          <p:cNvSpPr/>
          <p:nvPr/>
        </p:nvSpPr>
        <p:spPr>
          <a:xfrm>
            <a:off x="5642525" y="4090175"/>
            <a:ext cx="1300750" cy="973700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4"/>
          <p:cNvSpPr txBox="1"/>
          <p:nvPr/>
        </p:nvSpPr>
        <p:spPr>
          <a:xfrm>
            <a:off x="5749675" y="2225538"/>
            <a:ext cx="1300800" cy="3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Continuar trabalhando</a:t>
            </a:r>
            <a:endParaRPr/>
          </a:p>
        </p:txBody>
      </p:sp>
      <p:sp>
        <p:nvSpPr>
          <p:cNvPr id="160" name="Google Shape;160;p24"/>
          <p:cNvSpPr txBox="1"/>
          <p:nvPr/>
        </p:nvSpPr>
        <p:spPr>
          <a:xfrm>
            <a:off x="5642500" y="4387425"/>
            <a:ext cx="1300800" cy="3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Ir para casa</a:t>
            </a:r>
            <a:endParaRPr/>
          </a:p>
        </p:txBody>
      </p:sp>
      <p:sp>
        <p:nvSpPr>
          <p:cNvPr id="161" name="Google Shape;161;p24"/>
          <p:cNvSpPr/>
          <p:nvPr/>
        </p:nvSpPr>
        <p:spPr>
          <a:xfrm>
            <a:off x="3134488" y="3316950"/>
            <a:ext cx="498000" cy="193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4"/>
          <p:cNvSpPr/>
          <p:nvPr/>
        </p:nvSpPr>
        <p:spPr>
          <a:xfrm rot="-2498841">
            <a:off x="5026937" y="2637020"/>
            <a:ext cx="620275" cy="212065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4"/>
          <p:cNvSpPr/>
          <p:nvPr/>
        </p:nvSpPr>
        <p:spPr>
          <a:xfrm rot="2450899">
            <a:off x="5049849" y="4064528"/>
            <a:ext cx="498120" cy="193124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4"/>
          <p:cNvSpPr txBox="1"/>
          <p:nvPr/>
        </p:nvSpPr>
        <p:spPr>
          <a:xfrm rot="-2535960">
            <a:off x="4923105" y="2365105"/>
            <a:ext cx="751591" cy="41329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Sim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65" name="Google Shape;165;p24"/>
          <p:cNvSpPr txBox="1"/>
          <p:nvPr/>
        </p:nvSpPr>
        <p:spPr>
          <a:xfrm rot="2442284">
            <a:off x="5135793" y="3835021"/>
            <a:ext cx="594792" cy="31931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Não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66" name="Google Shape;166;p24"/>
          <p:cNvSpPr/>
          <p:nvPr/>
        </p:nvSpPr>
        <p:spPr>
          <a:xfrm rot="10800000">
            <a:off x="5558675" y="3130925"/>
            <a:ext cx="803700" cy="4722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Mais exemplos da vida real</a:t>
            </a:r>
            <a:endParaRPr/>
          </a:p>
        </p:txBody>
      </p:sp>
      <p:sp>
        <p:nvSpPr>
          <p:cNvPr id="172" name="Google Shape;172;p25"/>
          <p:cNvSpPr/>
          <p:nvPr/>
        </p:nvSpPr>
        <p:spPr>
          <a:xfrm>
            <a:off x="148600" y="2759425"/>
            <a:ext cx="1529000" cy="1043225"/>
          </a:xfrm>
          <a:prstGeom prst="flowChartDecis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5"/>
          <p:cNvSpPr txBox="1"/>
          <p:nvPr/>
        </p:nvSpPr>
        <p:spPr>
          <a:xfrm>
            <a:off x="379875" y="3016737"/>
            <a:ext cx="10554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Passou o carnaval</a:t>
            </a:r>
            <a:endParaRPr/>
          </a:p>
        </p:txBody>
      </p:sp>
      <p:sp>
        <p:nvSpPr>
          <p:cNvPr id="174" name="Google Shape;174;p25"/>
          <p:cNvSpPr/>
          <p:nvPr/>
        </p:nvSpPr>
        <p:spPr>
          <a:xfrm>
            <a:off x="2091975" y="1851025"/>
            <a:ext cx="1300750" cy="973700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5"/>
          <p:cNvSpPr/>
          <p:nvPr/>
        </p:nvSpPr>
        <p:spPr>
          <a:xfrm>
            <a:off x="1683900" y="3958550"/>
            <a:ext cx="1300750" cy="973700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5"/>
          <p:cNvSpPr txBox="1"/>
          <p:nvPr/>
        </p:nvSpPr>
        <p:spPr>
          <a:xfrm>
            <a:off x="2091925" y="1926025"/>
            <a:ext cx="1300800" cy="9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Cumprir promessa de ano novo</a:t>
            </a:r>
            <a:endParaRPr/>
          </a:p>
        </p:txBody>
      </p:sp>
      <p:sp>
        <p:nvSpPr>
          <p:cNvPr id="177" name="Google Shape;177;p25"/>
          <p:cNvSpPr txBox="1"/>
          <p:nvPr/>
        </p:nvSpPr>
        <p:spPr>
          <a:xfrm>
            <a:off x="1683900" y="4119575"/>
            <a:ext cx="1300800" cy="3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Esperar o carnaval</a:t>
            </a:r>
            <a:endParaRPr/>
          </a:p>
        </p:txBody>
      </p:sp>
      <p:sp>
        <p:nvSpPr>
          <p:cNvPr id="178" name="Google Shape;178;p25"/>
          <p:cNvSpPr/>
          <p:nvPr/>
        </p:nvSpPr>
        <p:spPr>
          <a:xfrm rot="-2497840">
            <a:off x="1323959" y="2490557"/>
            <a:ext cx="498098" cy="193156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5"/>
          <p:cNvSpPr/>
          <p:nvPr/>
        </p:nvSpPr>
        <p:spPr>
          <a:xfrm rot="2450899">
            <a:off x="1048624" y="4122178"/>
            <a:ext cx="498120" cy="193124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5"/>
          <p:cNvSpPr txBox="1"/>
          <p:nvPr/>
        </p:nvSpPr>
        <p:spPr>
          <a:xfrm rot="-2535605">
            <a:off x="1136749" y="2286320"/>
            <a:ext cx="594649" cy="3194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Sim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81" name="Google Shape;181;p25"/>
          <p:cNvSpPr txBox="1"/>
          <p:nvPr/>
        </p:nvSpPr>
        <p:spPr>
          <a:xfrm rot="2442284">
            <a:off x="1134568" y="3892671"/>
            <a:ext cx="594792" cy="31931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Não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82" name="Google Shape;182;p25"/>
          <p:cNvSpPr/>
          <p:nvPr/>
        </p:nvSpPr>
        <p:spPr>
          <a:xfrm>
            <a:off x="5029200" y="2726325"/>
            <a:ext cx="1529000" cy="1043225"/>
          </a:xfrm>
          <a:prstGeom prst="flowChartDecis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5"/>
          <p:cNvSpPr txBox="1"/>
          <p:nvPr/>
        </p:nvSpPr>
        <p:spPr>
          <a:xfrm>
            <a:off x="5266000" y="2925950"/>
            <a:ext cx="10554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Resolveu exercício</a:t>
            </a:r>
            <a:endParaRPr/>
          </a:p>
        </p:txBody>
      </p:sp>
      <p:sp>
        <p:nvSpPr>
          <p:cNvPr id="184" name="Google Shape;184;p25"/>
          <p:cNvSpPr/>
          <p:nvPr/>
        </p:nvSpPr>
        <p:spPr>
          <a:xfrm>
            <a:off x="6711163" y="1700750"/>
            <a:ext cx="1300750" cy="973700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5"/>
          <p:cNvSpPr/>
          <p:nvPr/>
        </p:nvSpPr>
        <p:spPr>
          <a:xfrm>
            <a:off x="6487100" y="3982788"/>
            <a:ext cx="1300750" cy="973700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5"/>
          <p:cNvSpPr txBox="1"/>
          <p:nvPr/>
        </p:nvSpPr>
        <p:spPr>
          <a:xfrm>
            <a:off x="6711138" y="1748675"/>
            <a:ext cx="1300800" cy="3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Ir para o próximo exercício</a:t>
            </a:r>
            <a:endParaRPr/>
          </a:p>
        </p:txBody>
      </p:sp>
      <p:sp>
        <p:nvSpPr>
          <p:cNvPr id="187" name="Google Shape;187;p25"/>
          <p:cNvSpPr txBox="1"/>
          <p:nvPr/>
        </p:nvSpPr>
        <p:spPr>
          <a:xfrm>
            <a:off x="6487075" y="4119563"/>
            <a:ext cx="1300800" cy="3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Continuar tentando</a:t>
            </a:r>
            <a:endParaRPr/>
          </a:p>
        </p:txBody>
      </p:sp>
      <p:sp>
        <p:nvSpPr>
          <p:cNvPr id="188" name="Google Shape;188;p25"/>
          <p:cNvSpPr/>
          <p:nvPr/>
        </p:nvSpPr>
        <p:spPr>
          <a:xfrm rot="-2497840">
            <a:off x="6117896" y="2514520"/>
            <a:ext cx="498098" cy="193156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5"/>
          <p:cNvSpPr/>
          <p:nvPr/>
        </p:nvSpPr>
        <p:spPr>
          <a:xfrm rot="2450899">
            <a:off x="5986474" y="3930166"/>
            <a:ext cx="498120" cy="193124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5"/>
          <p:cNvSpPr txBox="1"/>
          <p:nvPr/>
        </p:nvSpPr>
        <p:spPr>
          <a:xfrm rot="-2535605">
            <a:off x="5930687" y="2310282"/>
            <a:ext cx="594649" cy="3194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Sim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91" name="Google Shape;191;p25"/>
          <p:cNvSpPr txBox="1"/>
          <p:nvPr/>
        </p:nvSpPr>
        <p:spPr>
          <a:xfrm rot="2442284">
            <a:off x="6072418" y="3700659"/>
            <a:ext cx="594792" cy="31931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Não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92" name="Google Shape;192;p25"/>
          <p:cNvSpPr/>
          <p:nvPr/>
        </p:nvSpPr>
        <p:spPr>
          <a:xfrm rot="-5400000">
            <a:off x="1646025" y="3323600"/>
            <a:ext cx="672600" cy="4416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5"/>
          <p:cNvSpPr/>
          <p:nvPr/>
        </p:nvSpPr>
        <p:spPr>
          <a:xfrm rot="-5400000">
            <a:off x="6501800" y="3291313"/>
            <a:ext cx="672600" cy="4416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6"/>
          <p:cNvSpPr txBox="1"/>
          <p:nvPr>
            <p:ph type="title"/>
          </p:nvPr>
        </p:nvSpPr>
        <p:spPr>
          <a:xfrm>
            <a:off x="311700" y="304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Laços na programação</a:t>
            </a:r>
            <a:endParaRPr/>
          </a:p>
        </p:txBody>
      </p:sp>
      <p:sp>
        <p:nvSpPr>
          <p:cNvPr id="199" name="Google Shape;199;p26"/>
          <p:cNvSpPr txBox="1"/>
          <p:nvPr>
            <p:ph idx="1" type="body"/>
          </p:nvPr>
        </p:nvSpPr>
        <p:spPr>
          <a:xfrm>
            <a:off x="311700" y="877525"/>
            <a:ext cx="8340000" cy="97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São condições criadas para que determinado pedaço de código seja executado enquanto uma condição estiver sendo satisfeita.</a:t>
            </a:r>
            <a:endParaRPr/>
          </a:p>
        </p:txBody>
      </p:sp>
      <p:pic>
        <p:nvPicPr>
          <p:cNvPr id="200" name="Google Shape;20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4463" y="2100200"/>
            <a:ext cx="6315075" cy="216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Mais exemplos com código simples</a:t>
            </a:r>
            <a:endParaRPr/>
          </a:p>
        </p:txBody>
      </p:sp>
      <p:pic>
        <p:nvPicPr>
          <p:cNvPr id="206" name="Google Shape;20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7525" y="1064025"/>
            <a:ext cx="5228952" cy="183584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24025" y="3032998"/>
            <a:ext cx="5495925" cy="184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FF0000"/>
                </a:solidFill>
              </a:rPr>
              <a:t>CUIDADO</a:t>
            </a:r>
            <a:endParaRPr sz="4800">
              <a:solidFill>
                <a:srgbClr val="FF0000"/>
              </a:solidFill>
            </a:endParaRPr>
          </a:p>
        </p:txBody>
      </p:sp>
      <p:sp>
        <p:nvSpPr>
          <p:cNvPr id="213" name="Google Shape;213;p28"/>
          <p:cNvSpPr txBox="1"/>
          <p:nvPr>
            <p:ph idx="1" type="body"/>
          </p:nvPr>
        </p:nvSpPr>
        <p:spPr>
          <a:xfrm>
            <a:off x="311700" y="1605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2400"/>
              <a:t>COLOQUE CONDIÇÕES SOMENTE SE EM ALGUM MOMENTO ELAS PUDEREM SER SATISFEITAS E NÃO ESQUEÇA DE ESCREVER ISSO NO CÓDIGO</a:t>
            </a:r>
            <a:endParaRPr sz="2400"/>
          </a:p>
        </p:txBody>
      </p:sp>
      <p:sp>
        <p:nvSpPr>
          <p:cNvPr id="214" name="Google Shape;214;p2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9"/>
          <p:cNvSpPr txBox="1"/>
          <p:nvPr>
            <p:ph type="title"/>
          </p:nvPr>
        </p:nvSpPr>
        <p:spPr>
          <a:xfrm>
            <a:off x="3126000" y="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/>
              <a:t>Exercícios</a:t>
            </a:r>
            <a:endParaRPr sz="3000"/>
          </a:p>
        </p:txBody>
      </p:sp>
      <p:sp>
        <p:nvSpPr>
          <p:cNvPr id="220" name="Google Shape;220;p29"/>
          <p:cNvSpPr txBox="1"/>
          <p:nvPr>
            <p:ph idx="1" type="body"/>
          </p:nvPr>
        </p:nvSpPr>
        <p:spPr>
          <a:xfrm>
            <a:off x="311700" y="755700"/>
            <a:ext cx="8436600" cy="414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 sz="1800"/>
              <a:t>Peça como entrada um número natural N e imprima todos os números pares menores ou iguais a N.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 sz="1800"/>
              <a:t>Peça como entrada um número natural N e imprima todos os divisores de N.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 sz="1800"/>
              <a:t>Refaça o quiz das 3 perguntas e 3 respostas, mas agora utilizando apenas uma variável para as perguntas, uma para as respostas corretas e uma para as respostas do usuário.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 sz="1800"/>
              <a:t>Receba um número inteiro N, diferente de zero, e imprima a soma dos algarismos do número.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 sz="1800"/>
              <a:t>Receba um valor N e imprima a tabuada do 1 ao 10 do dado número N.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 sz="1800"/>
              <a:t>Escreva um programa que pede do usuário um valor inteiro N, diferente de zero, e imprima o enésimo número da sequência de Fibonacci.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 sz="1800"/>
              <a:t>Receber um número N e dizer se ele é primo.</a:t>
            </a:r>
            <a:endParaRPr sz="18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/>
              <a:t>Obrigado!</a:t>
            </a:r>
            <a:endParaRPr sz="3000"/>
          </a:p>
        </p:txBody>
      </p:sp>
      <p:sp>
        <p:nvSpPr>
          <p:cNvPr id="226" name="Google Shape;226;p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</a:rPr>
              <a:t>- Lavem bem as mãos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</a:rPr>
              <a:t>- Evitem contato físico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</a:rPr>
              <a:t>- Evitem colocar a mão no rosto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</a:rPr>
              <a:t>- Evitem sair de casa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</a:rPr>
              <a:t>NÃO É PRA MARCAR ROLÊ DURANTE PANDEMIA GLOBAL!!!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 </a:t>
            </a:r>
            <a:endParaRPr sz="1800"/>
          </a:p>
        </p:txBody>
      </p:sp>
      <p:pic>
        <p:nvPicPr>
          <p:cNvPr descr="Imagem em preto e branco de baixo para cima da ponte Golden Gate" id="227" name="Google Shape;227;p30"/>
          <p:cNvPicPr preferRelativeResize="0"/>
          <p:nvPr/>
        </p:nvPicPr>
        <p:blipFill rotWithShape="1">
          <a:blip r:embed="rId3">
            <a:alphaModFix/>
          </a:blip>
          <a:srcRect b="0" l="19071" r="4853" t="9"/>
          <a:stretch/>
        </p:blipFill>
        <p:spPr>
          <a:xfrm>
            <a:off x="3274676" y="0"/>
            <a:ext cx="5869325" cy="51435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6360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Monitores</a:t>
            </a:r>
            <a:endParaRPr/>
          </a:p>
        </p:txBody>
      </p:sp>
      <p:sp>
        <p:nvSpPr>
          <p:cNvPr id="61" name="Google Shape;61;p14"/>
          <p:cNvSpPr txBox="1"/>
          <p:nvPr/>
        </p:nvSpPr>
        <p:spPr>
          <a:xfrm>
            <a:off x="495150" y="1572000"/>
            <a:ext cx="8153700" cy="19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</a:rPr>
              <a:t>Gabriel de Oliveira - gof2@cin.ufpe.br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</a:rPr>
              <a:t>André Carneiro - acasf@cin.ufpe.br 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709350"/>
            <a:ext cx="8520600" cy="372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LAVEM BEM AS MÃOS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EVITEM CONTATO FÍSICO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EVITEM COLOCAR A MÃO NO ROSTO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EVITEM SAIR DE CASA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NÃO É PRA MARCAR ROLÊ DURANTE PANDEMIA GLOBAL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ESTRUTURAS CONDICIONAIS (if, elif, else)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>
            <p:ph type="title"/>
          </p:nvPr>
        </p:nvSpPr>
        <p:spPr>
          <a:xfrm>
            <a:off x="311700" y="304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Estruturas condicionais na vida real</a:t>
            </a:r>
            <a:endParaRPr/>
          </a:p>
        </p:txBody>
      </p:sp>
      <p:sp>
        <p:nvSpPr>
          <p:cNvPr id="77" name="Google Shape;77;p17"/>
          <p:cNvSpPr txBox="1"/>
          <p:nvPr>
            <p:ph idx="1" type="body"/>
          </p:nvPr>
        </p:nvSpPr>
        <p:spPr>
          <a:xfrm>
            <a:off x="311700" y="877525"/>
            <a:ext cx="8340000" cy="97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São condições criadas para que determinada ação ocorra.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/>
              <a:t>No exemplo abaixo, um aluno que tirou abaixo de 7 vai pra final, o que tirou nota maior ou igual a 7 é aprovado.</a:t>
            </a:r>
            <a:endParaRPr/>
          </a:p>
        </p:txBody>
      </p:sp>
      <p:sp>
        <p:nvSpPr>
          <p:cNvPr id="78" name="Google Shape;78;p17"/>
          <p:cNvSpPr/>
          <p:nvPr/>
        </p:nvSpPr>
        <p:spPr>
          <a:xfrm>
            <a:off x="1551300" y="2698100"/>
            <a:ext cx="1300750" cy="973700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7"/>
          <p:cNvSpPr txBox="1"/>
          <p:nvPr/>
        </p:nvSpPr>
        <p:spPr>
          <a:xfrm>
            <a:off x="1551275" y="2995350"/>
            <a:ext cx="1300800" cy="3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Nota do aluno</a:t>
            </a:r>
            <a:endParaRPr/>
          </a:p>
        </p:txBody>
      </p:sp>
      <p:sp>
        <p:nvSpPr>
          <p:cNvPr id="80" name="Google Shape;80;p17"/>
          <p:cNvSpPr/>
          <p:nvPr/>
        </p:nvSpPr>
        <p:spPr>
          <a:xfrm>
            <a:off x="3914925" y="2698100"/>
            <a:ext cx="1427100" cy="973700"/>
          </a:xfrm>
          <a:prstGeom prst="flowChartDecis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7"/>
          <p:cNvSpPr txBox="1"/>
          <p:nvPr/>
        </p:nvSpPr>
        <p:spPr>
          <a:xfrm>
            <a:off x="4100775" y="2995350"/>
            <a:ext cx="1055400" cy="2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Nota &gt;= 7</a:t>
            </a:r>
            <a:endParaRPr/>
          </a:p>
        </p:txBody>
      </p:sp>
      <p:sp>
        <p:nvSpPr>
          <p:cNvPr id="82" name="Google Shape;82;p17"/>
          <p:cNvSpPr/>
          <p:nvPr/>
        </p:nvSpPr>
        <p:spPr>
          <a:xfrm>
            <a:off x="6111350" y="1902725"/>
            <a:ext cx="1300750" cy="973700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7"/>
          <p:cNvSpPr/>
          <p:nvPr/>
        </p:nvSpPr>
        <p:spPr>
          <a:xfrm>
            <a:off x="6111350" y="3580300"/>
            <a:ext cx="1300750" cy="973700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7"/>
          <p:cNvSpPr txBox="1"/>
          <p:nvPr/>
        </p:nvSpPr>
        <p:spPr>
          <a:xfrm>
            <a:off x="6107600" y="2170375"/>
            <a:ext cx="1300800" cy="3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Aprovado</a:t>
            </a:r>
            <a:endParaRPr/>
          </a:p>
        </p:txBody>
      </p:sp>
      <p:sp>
        <p:nvSpPr>
          <p:cNvPr id="85" name="Google Shape;85;p17"/>
          <p:cNvSpPr txBox="1"/>
          <p:nvPr/>
        </p:nvSpPr>
        <p:spPr>
          <a:xfrm>
            <a:off x="6111325" y="3877550"/>
            <a:ext cx="1300800" cy="3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Final</a:t>
            </a:r>
            <a:endParaRPr/>
          </a:p>
        </p:txBody>
      </p:sp>
      <p:sp>
        <p:nvSpPr>
          <p:cNvPr id="86" name="Google Shape;86;p17"/>
          <p:cNvSpPr/>
          <p:nvPr/>
        </p:nvSpPr>
        <p:spPr>
          <a:xfrm>
            <a:off x="3134488" y="3088350"/>
            <a:ext cx="498000" cy="193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7"/>
          <p:cNvSpPr/>
          <p:nvPr/>
        </p:nvSpPr>
        <p:spPr>
          <a:xfrm rot="-2497840">
            <a:off x="5343334" y="2542257"/>
            <a:ext cx="498098" cy="193156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7"/>
          <p:cNvSpPr/>
          <p:nvPr/>
        </p:nvSpPr>
        <p:spPr>
          <a:xfrm rot="2450899">
            <a:off x="5343324" y="3811178"/>
            <a:ext cx="498120" cy="193124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7"/>
          <p:cNvSpPr txBox="1"/>
          <p:nvPr/>
        </p:nvSpPr>
        <p:spPr>
          <a:xfrm rot="-2535605">
            <a:off x="5156124" y="2338020"/>
            <a:ext cx="594649" cy="3194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Sim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0" name="Google Shape;90;p17"/>
          <p:cNvSpPr txBox="1"/>
          <p:nvPr/>
        </p:nvSpPr>
        <p:spPr>
          <a:xfrm rot="2442284">
            <a:off x="5429268" y="3581671"/>
            <a:ext cx="594792" cy="31931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Não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Mais exemplos da vida real</a:t>
            </a:r>
            <a:endParaRPr/>
          </a:p>
        </p:txBody>
      </p:sp>
      <p:sp>
        <p:nvSpPr>
          <p:cNvPr id="96" name="Google Shape;96;p18"/>
          <p:cNvSpPr/>
          <p:nvPr/>
        </p:nvSpPr>
        <p:spPr>
          <a:xfrm>
            <a:off x="148600" y="2759425"/>
            <a:ext cx="1529000" cy="1043225"/>
          </a:xfrm>
          <a:prstGeom prst="flowChartDecis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8"/>
          <p:cNvSpPr txBox="1"/>
          <p:nvPr/>
        </p:nvSpPr>
        <p:spPr>
          <a:xfrm>
            <a:off x="379875" y="3016737"/>
            <a:ext cx="10554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Passou o carnaval</a:t>
            </a:r>
            <a:endParaRPr/>
          </a:p>
        </p:txBody>
      </p:sp>
      <p:sp>
        <p:nvSpPr>
          <p:cNvPr id="98" name="Google Shape;98;p18"/>
          <p:cNvSpPr/>
          <p:nvPr/>
        </p:nvSpPr>
        <p:spPr>
          <a:xfrm>
            <a:off x="2446925" y="1964050"/>
            <a:ext cx="1300750" cy="973700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8"/>
          <p:cNvSpPr/>
          <p:nvPr/>
        </p:nvSpPr>
        <p:spPr>
          <a:xfrm>
            <a:off x="2446900" y="3641625"/>
            <a:ext cx="1300750" cy="973700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8"/>
          <p:cNvSpPr txBox="1"/>
          <p:nvPr/>
        </p:nvSpPr>
        <p:spPr>
          <a:xfrm>
            <a:off x="2446875" y="2039050"/>
            <a:ext cx="1300800" cy="9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Cumprir promessa de ano novo</a:t>
            </a:r>
            <a:endParaRPr/>
          </a:p>
        </p:txBody>
      </p:sp>
      <p:sp>
        <p:nvSpPr>
          <p:cNvPr id="101" name="Google Shape;101;p18"/>
          <p:cNvSpPr txBox="1"/>
          <p:nvPr/>
        </p:nvSpPr>
        <p:spPr>
          <a:xfrm>
            <a:off x="2446900" y="3802650"/>
            <a:ext cx="1300800" cy="3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Esperar o carnaval</a:t>
            </a:r>
            <a:endParaRPr/>
          </a:p>
        </p:txBody>
      </p:sp>
      <p:sp>
        <p:nvSpPr>
          <p:cNvPr id="102" name="Google Shape;102;p18"/>
          <p:cNvSpPr/>
          <p:nvPr/>
        </p:nvSpPr>
        <p:spPr>
          <a:xfrm rot="-2497840">
            <a:off x="1678909" y="2603582"/>
            <a:ext cx="498098" cy="193156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8"/>
          <p:cNvSpPr/>
          <p:nvPr/>
        </p:nvSpPr>
        <p:spPr>
          <a:xfrm rot="2450899">
            <a:off x="1678899" y="3872503"/>
            <a:ext cx="498120" cy="193124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8"/>
          <p:cNvSpPr txBox="1"/>
          <p:nvPr/>
        </p:nvSpPr>
        <p:spPr>
          <a:xfrm rot="-2535605">
            <a:off x="1491699" y="2399345"/>
            <a:ext cx="594649" cy="3194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Sim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5" name="Google Shape;105;p18"/>
          <p:cNvSpPr txBox="1"/>
          <p:nvPr/>
        </p:nvSpPr>
        <p:spPr>
          <a:xfrm rot="2442284">
            <a:off x="1764843" y="3642996"/>
            <a:ext cx="594792" cy="31931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Não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6" name="Google Shape;106;p18"/>
          <p:cNvSpPr/>
          <p:nvPr/>
        </p:nvSpPr>
        <p:spPr>
          <a:xfrm>
            <a:off x="5029200" y="2726325"/>
            <a:ext cx="1529000" cy="1043225"/>
          </a:xfrm>
          <a:prstGeom prst="flowChartDecis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8"/>
          <p:cNvSpPr txBox="1"/>
          <p:nvPr/>
        </p:nvSpPr>
        <p:spPr>
          <a:xfrm>
            <a:off x="5266000" y="2864337"/>
            <a:ext cx="10554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Estudou na semana</a:t>
            </a:r>
            <a:endParaRPr/>
          </a:p>
        </p:txBody>
      </p:sp>
      <p:sp>
        <p:nvSpPr>
          <p:cNvPr id="108" name="Google Shape;108;p18"/>
          <p:cNvSpPr/>
          <p:nvPr/>
        </p:nvSpPr>
        <p:spPr>
          <a:xfrm>
            <a:off x="7327525" y="1930950"/>
            <a:ext cx="1300750" cy="973700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8"/>
          <p:cNvSpPr/>
          <p:nvPr/>
        </p:nvSpPr>
        <p:spPr>
          <a:xfrm>
            <a:off x="7327525" y="3608525"/>
            <a:ext cx="1300750" cy="973700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8"/>
          <p:cNvSpPr txBox="1"/>
          <p:nvPr/>
        </p:nvSpPr>
        <p:spPr>
          <a:xfrm>
            <a:off x="7327500" y="2050250"/>
            <a:ext cx="1300800" cy="3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Descansar fim de semana</a:t>
            </a:r>
            <a:endParaRPr/>
          </a:p>
        </p:txBody>
      </p:sp>
      <p:sp>
        <p:nvSpPr>
          <p:cNvPr id="111" name="Google Shape;111;p18"/>
          <p:cNvSpPr txBox="1"/>
          <p:nvPr/>
        </p:nvSpPr>
        <p:spPr>
          <a:xfrm>
            <a:off x="7327500" y="3700025"/>
            <a:ext cx="1300800" cy="3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Estudar no fim de semana</a:t>
            </a:r>
            <a:endParaRPr/>
          </a:p>
        </p:txBody>
      </p:sp>
      <p:sp>
        <p:nvSpPr>
          <p:cNvPr id="112" name="Google Shape;112;p18"/>
          <p:cNvSpPr/>
          <p:nvPr/>
        </p:nvSpPr>
        <p:spPr>
          <a:xfrm rot="-2497840">
            <a:off x="6559509" y="2570482"/>
            <a:ext cx="498098" cy="193156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8"/>
          <p:cNvSpPr/>
          <p:nvPr/>
        </p:nvSpPr>
        <p:spPr>
          <a:xfrm rot="2450899">
            <a:off x="6559499" y="3839403"/>
            <a:ext cx="498120" cy="193124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8"/>
          <p:cNvSpPr txBox="1"/>
          <p:nvPr/>
        </p:nvSpPr>
        <p:spPr>
          <a:xfrm rot="-2535605">
            <a:off x="6372299" y="2366245"/>
            <a:ext cx="594649" cy="3194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Sim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5" name="Google Shape;115;p18"/>
          <p:cNvSpPr txBox="1"/>
          <p:nvPr/>
        </p:nvSpPr>
        <p:spPr>
          <a:xfrm rot="2442284">
            <a:off x="6645443" y="3609896"/>
            <a:ext cx="594792" cy="31931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Não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>
            <p:ph type="title"/>
          </p:nvPr>
        </p:nvSpPr>
        <p:spPr>
          <a:xfrm>
            <a:off x="311700" y="304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Estruturas condicionais na programação</a:t>
            </a:r>
            <a:endParaRPr/>
          </a:p>
        </p:txBody>
      </p:sp>
      <p:sp>
        <p:nvSpPr>
          <p:cNvPr id="121" name="Google Shape;121;p19"/>
          <p:cNvSpPr txBox="1"/>
          <p:nvPr>
            <p:ph idx="1" type="body"/>
          </p:nvPr>
        </p:nvSpPr>
        <p:spPr>
          <a:xfrm>
            <a:off x="311700" y="877525"/>
            <a:ext cx="8340000" cy="97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São condições criadas para que determinado pedaço de código seja executado.</a:t>
            </a:r>
            <a:endParaRPr/>
          </a:p>
        </p:txBody>
      </p:sp>
      <p:pic>
        <p:nvPicPr>
          <p:cNvPr id="122" name="Google Shape;12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6150" y="1851325"/>
            <a:ext cx="6031700" cy="210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Mais exemplos com código simples</a:t>
            </a:r>
            <a:endParaRPr/>
          </a:p>
        </p:txBody>
      </p:sp>
      <p:pic>
        <p:nvPicPr>
          <p:cNvPr id="128" name="Google Shape;12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7162" y="1076124"/>
            <a:ext cx="5429674" cy="1823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84525" y="3158373"/>
            <a:ext cx="5774949" cy="182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3126000" y="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/>
              <a:t>Exercícios</a:t>
            </a:r>
            <a:endParaRPr sz="3000"/>
          </a:p>
        </p:txBody>
      </p:sp>
      <p:sp>
        <p:nvSpPr>
          <p:cNvPr id="135" name="Google Shape;135;p21"/>
          <p:cNvSpPr txBox="1"/>
          <p:nvPr>
            <p:ph idx="1" type="body"/>
          </p:nvPr>
        </p:nvSpPr>
        <p:spPr>
          <a:xfrm>
            <a:off x="311700" y="755700"/>
            <a:ext cx="8436600" cy="414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 sz="1800"/>
              <a:t>Pedir que o usuário dê como entrada uma letra e imprimir se a letra é uma vogal ou uma consoante.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 sz="1800"/>
              <a:t>Pedir do usuário dois números inteiros e imprimir se a divisão entre eles possui ou não resto.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 sz="1800"/>
              <a:t>Fazer um quiz com 3 perguntas e 3 respostas e imprimir se a resposta está certa ou errada.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 sz="1800"/>
              <a:t>Mesma coisa que a anterior, mas imprimir se a resposta está certa ou errada e a quantidade de respostas que já foram respondidas, a quantidade de respostas corretas e a quantidade de respostas incorretas.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 sz="1800"/>
              <a:t>Escreva um programa para uma balada. Se a pessoa for menor de idade, ela é proibida de entrar. Se for maior de idade ela recebe a pulseira comum. Caso a idade seja maior ou igual a 25 anos, recebe a pulseira VIP. Imprima a situação do usuário.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