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89" r:id="rId3"/>
    <p:sldId id="479" r:id="rId4"/>
    <p:sldId id="480" r:id="rId5"/>
    <p:sldId id="482" r:id="rId6"/>
    <p:sldId id="483" r:id="rId7"/>
    <p:sldId id="474" r:id="rId8"/>
    <p:sldId id="448" r:id="rId9"/>
    <p:sldId id="459" r:id="rId10"/>
    <p:sldId id="444" r:id="rId11"/>
    <p:sldId id="475" r:id="rId12"/>
    <p:sldId id="445" r:id="rId13"/>
    <p:sldId id="464" r:id="rId14"/>
    <p:sldId id="465" r:id="rId15"/>
    <p:sldId id="463" r:id="rId16"/>
    <p:sldId id="476" r:id="rId17"/>
    <p:sldId id="355" r:id="rId18"/>
    <p:sldId id="466" r:id="rId19"/>
    <p:sldId id="477" r:id="rId20"/>
    <p:sldId id="455" r:id="rId21"/>
    <p:sldId id="450" r:id="rId22"/>
    <p:sldId id="478" r:id="rId23"/>
  </p:sldIdLst>
  <p:sldSz cx="9144000" cy="6858000" type="screen4x3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67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Relationship Id="rId3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A829FFA-228D-42A6-9720-EBDC50FE5CEC}" type="datetimeFigureOut">
              <a:rPr lang="en-GB"/>
              <a:pPr>
                <a:defRPr/>
              </a:pPr>
              <a:t>25/03/19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339C89-B2B1-4554-9433-626D899B95C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9522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000" b="1" dirty="0" smtClean="0"/>
              <a:t>Slide 3 – (..) : Content of the presentation</a:t>
            </a:r>
          </a:p>
          <a:p>
            <a:pPr>
              <a:defRPr/>
            </a:pPr>
            <a:endParaRPr lang="en-GB" sz="1000" dirty="0" smtClean="0"/>
          </a:p>
          <a:p>
            <a:pPr>
              <a:defRPr/>
            </a:pPr>
            <a:r>
              <a:rPr lang="en-GB" sz="1000" dirty="0" smtClean="0"/>
              <a:t>Insert a new slide: Home &gt; “New Slide” and choose a</a:t>
            </a:r>
            <a:r>
              <a:rPr lang="en-GB" sz="10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50310" indent="-15031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2136473-6D70-E045-89BA-4588405027E8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08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sz="1100" b="1" dirty="0" smtClean="0"/>
              <a:t>Slide 3 – (..) : Content of the presentation</a:t>
            </a:r>
          </a:p>
          <a:p>
            <a:pPr>
              <a:defRPr/>
            </a:pPr>
            <a:endParaRPr lang="en-GB" sz="1100" dirty="0" smtClean="0"/>
          </a:p>
          <a:p>
            <a:pPr>
              <a:defRPr/>
            </a:pPr>
            <a:r>
              <a:rPr lang="en-GB" sz="1100" dirty="0" smtClean="0"/>
              <a:t>Insert a new slide: Home &gt; “New Slide” and choose a</a:t>
            </a:r>
            <a:r>
              <a:rPr lang="en-GB" sz="1100" b="1" dirty="0" smtClean="0"/>
              <a:t> </a:t>
            </a:r>
            <a:r>
              <a:rPr lang="en-GB" dirty="0" smtClean="0">
                <a:sym typeface="Wingdings" pitchFamily="2" charset="2"/>
              </a:rPr>
              <a:t>slide</a:t>
            </a:r>
            <a:r>
              <a:rPr lang="en-GB" b="1" dirty="0" smtClean="0">
                <a:sym typeface="Wingdings" pitchFamily="2" charset="2"/>
              </a:rPr>
              <a:t> Layout: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Title &amp; Subtitle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 with bullet points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Text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For Picture, graphs, visuals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Two columns 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r>
              <a:rPr lang="en-GB" dirty="0" smtClean="0">
                <a:sym typeface="Wingdings" pitchFamily="2" charset="2"/>
              </a:rPr>
              <a:t>Blank</a:t>
            </a:r>
          </a:p>
          <a:p>
            <a:pPr marL="171450" indent="-17145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Arial"/>
              <a:buChar char="•"/>
              <a:defRPr/>
            </a:pPr>
            <a:endParaRPr lang="en-GB" dirty="0" smtClean="0">
              <a:sym typeface="Wingdings" pitchFamily="2" charset="2"/>
            </a:endParaRP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b="1" dirty="0" smtClean="0"/>
              <a:t>If you want Copy &amp; paste </a:t>
            </a:r>
            <a:r>
              <a:rPr lang="en-GB" dirty="0" smtClean="0"/>
              <a:t>an element from the Clip Board to the particular slide: </a:t>
            </a:r>
            <a:br>
              <a:rPr lang="en-GB" dirty="0" smtClean="0"/>
            </a:br>
            <a:r>
              <a:rPr lang="en-GB" dirty="0" smtClean="0"/>
              <a:t>1. Click on a box to mark it.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2. Position the mouse pointer on the box frame: Copy!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3. </a:t>
            </a:r>
            <a:r>
              <a:rPr lang="en-GB" dirty="0" smtClean="0"/>
              <a:t>Click on the particular slide: Paste!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r>
              <a:rPr lang="en-GB" dirty="0" smtClean="0"/>
              <a:t>How you intend to use the elements is your choice. </a:t>
            </a:r>
            <a:br>
              <a:rPr lang="en-GB" dirty="0" smtClean="0"/>
            </a:br>
            <a:r>
              <a:rPr lang="en-GB" dirty="0" smtClean="0"/>
              <a:t>You can combine the text block style with the background colour in different manner.</a:t>
            </a:r>
          </a:p>
          <a:p>
            <a:pPr>
              <a:spcBef>
                <a:spcPct val="50000"/>
              </a:spcBef>
              <a:buClr>
                <a:srgbClr val="F8B323"/>
              </a:buClr>
              <a:buFont typeface="Wingdings" pitchFamily="2" charset="2"/>
              <a:buNone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A1CCA2D6-8136-E64B-BB15-E40171F2F756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32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B71A4-8B32-4B8F-AF6A-1AE31B4BA01E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21F3F-1F03-4470-8AD8-98467FAA7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4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B8F66-B2FE-4AB0-AD9E-1F441A93F3F1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5E123-D80B-49D1-ADC1-DE2B6FA4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52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99725-C6FA-47A9-9A62-653A50EC2474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89B8B-C050-42F4-8789-E3618DC6DE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25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01F58-EBBD-4ED0-B13C-1DDCFF52F037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E811EF-1652-4646-8C89-65533D41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9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4E7A7-B4FF-41F9-8A6E-0C5164181C15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1EFD8-AA14-4F95-AE42-4AF3C6323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8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E822-21D8-4A9E-A83B-4BC9CE8EB42E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AB127-7E63-4FE3-BB35-144DC63F2C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0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4B8DE-D53B-4D9D-8E87-6D9C256752C6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43217-B3E9-4DF9-82E1-CD2A740C5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3E682-2B6F-47C4-A8B8-128EE1C5E79F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E83FC-4BA5-4CC0-A934-BE0BDDE45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6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1BED5-94A5-4AF9-8EB6-BE12B1FE7EE4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BA70-0813-47B1-8BD7-EB4DD7502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CC4C4-DE48-469D-8108-FBAE43EAD6FB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2C749-CB78-46C9-A8E7-3D240B5EB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7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51297-A76A-4C35-B330-C89112D1E7D8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6AD8A-1060-4CC6-870E-A484D4A4A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48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E7AEE-F5E1-4A0B-9292-B0539D36E93F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1A36-F052-4B2A-B55D-2845A10AD4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0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AA8B-40D0-4F67-9864-A544F454544D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9E97F-FC81-405E-9089-948DBBED3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0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4BA1D63-CD5B-453D-9E51-DAC1F4E3CB4F}" type="datetime1">
              <a:rPr lang="en-US"/>
              <a:pPr>
                <a:defRPr/>
              </a:pPr>
              <a:t>25/03/19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528EC2C-6A2B-4AA7-969C-A27319602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11" Type="http://schemas.openxmlformats.org/officeDocument/2006/relationships/image" Target="../media/image16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0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3.wmf"/><Relationship Id="rId7" Type="http://schemas.openxmlformats.org/officeDocument/2006/relationships/image" Target="../media/image2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oleObject" Target="../embeddings/oleObject14.bin"/><Relationship Id="rId5" Type="http://schemas.openxmlformats.org/officeDocument/2006/relationships/image" Target="../media/image27.w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28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x.doi.org/10.1103/PhysRev.52.87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6" Type="http://schemas.openxmlformats.org/officeDocument/2006/relationships/image" Target="../media/image47.jpe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hyperlink" Target="http://dx.doi.org/10.1117/12.2274263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rio/oasys-installation-scripts/wiki" TargetMode="External"/><Relationship Id="rId3" Type="http://schemas.openxmlformats.org/officeDocument/2006/relationships/hyperlink" Target="https://github.com/srio/ShadowOui-Tutorial" TargetMode="Externa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HERCULES 2019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Simulating beamline optics by ray-tracing using </a:t>
            </a:r>
            <a:r>
              <a:rPr lang="en-US" dirty="0" err="1" smtClean="0">
                <a:ea typeface="ＭＳ Ｐゴシック" pitchFamily="34" charset="-128"/>
              </a:rPr>
              <a:t>ShadowOui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371600" y="45974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ea typeface="ＭＳ Ｐゴシック" panose="020B0600070205080204" pitchFamily="34" charset="-128"/>
              </a:rPr>
              <a:t>Manuel Sánchez del Río</a:t>
            </a:r>
          </a:p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ea typeface="ＭＳ Ｐゴシック" panose="020B0600070205080204" pitchFamily="34" charset="-128"/>
              </a:rPr>
              <a:t>AAM, ISDD, ESRF</a:t>
            </a:r>
          </a:p>
          <a:p>
            <a:pPr eaLnBrk="1" hangingPunct="1"/>
            <a:r>
              <a:rPr lang="en-US" altLang="en-US" dirty="0" smtClean="0">
                <a:solidFill>
                  <a:srgbClr val="898989"/>
                </a:solidFill>
                <a:ea typeface="ＭＳ Ｐゴシック" panose="020B0600070205080204" pitchFamily="34" charset="-128"/>
              </a:rPr>
              <a:t>2019 March 27th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Compute e</a:t>
            </a:r>
            <a:r>
              <a:rPr lang="en-US" altLang="en-US" baseline="30000" smtClean="0">
                <a:ea typeface="ＭＳ Ｐゴシック" panose="020B0600070205080204" pitchFamily="34" charset="-128"/>
              </a:rPr>
              <a:t>-</a:t>
            </a:r>
            <a:r>
              <a:rPr lang="en-US" altLang="en-US" smtClean="0">
                <a:ea typeface="ＭＳ Ｐゴシック" panose="020B0600070205080204" pitchFamily="34" charset="-128"/>
              </a:rPr>
              <a:t> beam sizes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057400" y="992188"/>
          <a:ext cx="4724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3" imgW="3060360" imgH="609480" progId="">
                  <p:embed/>
                </p:oleObj>
              </mc:Choice>
              <mc:Fallback>
                <p:oleObj name="Equation" r:id="rId3" imgW="3060360" imgH="609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92188"/>
                        <a:ext cx="47244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4"/>
          <p:cNvSpPr txBox="1">
            <a:spLocks noChangeArrowheads="1"/>
          </p:cNvSpPr>
          <p:nvPr/>
        </p:nvSpPr>
        <p:spPr bwMode="auto">
          <a:xfrm>
            <a:off x="533400" y="2058988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With </a:t>
            </a:r>
            <a:r>
              <a:rPr lang="en-US" altLang="en-US">
                <a:latin typeface="Symbol" panose="05050102010706020507" pitchFamily="18" charset="2"/>
              </a:rPr>
              <a:t>e</a:t>
            </a:r>
            <a:r>
              <a:rPr lang="en-US" altLang="en-US"/>
              <a:t> the emittance (constant), and Twiss parameters: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615950" y="4524375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At </a:t>
            </a:r>
            <a:r>
              <a:rPr lang="en-US" altLang="en-US">
                <a:solidFill>
                  <a:srgbClr val="FF0000"/>
                </a:solidFill>
              </a:rPr>
              <a:t>waist</a:t>
            </a:r>
            <a:r>
              <a:rPr lang="en-US" altLang="en-US"/>
              <a:t> (zero correlation, </a:t>
            </a:r>
            <a:r>
              <a:rPr lang="en-US" altLang="en-US">
                <a:latin typeface="Symbol" panose="05050102010706020507" pitchFamily="18" charset="2"/>
              </a:rPr>
              <a:t>r</a:t>
            </a:r>
            <a:r>
              <a:rPr lang="en-US" altLang="en-US"/>
              <a:t>=</a:t>
            </a:r>
            <a:r>
              <a:rPr lang="en-US" altLang="en-US">
                <a:latin typeface="Symbol" panose="05050102010706020507" pitchFamily="18" charset="2"/>
              </a:rPr>
              <a:t>a</a:t>
            </a:r>
            <a:r>
              <a:rPr lang="en-US" altLang="en-US"/>
              <a:t>=0, </a:t>
            </a:r>
            <a:r>
              <a:rPr lang="en-US" altLang="en-US">
                <a:latin typeface="Symbol" panose="05050102010706020507" pitchFamily="18" charset="2"/>
              </a:rPr>
              <a:t>b</a:t>
            </a:r>
            <a:r>
              <a:rPr lang="en-US" altLang="en-US"/>
              <a:t> is minimum):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097213" y="2516188"/>
          <a:ext cx="23923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Equation" r:id="rId5" imgW="1549080" imgH="444240" progId="">
                  <p:embed/>
                </p:oleObj>
              </mc:Choice>
              <mc:Fallback>
                <p:oleObj name="Equation" r:id="rId5" imgW="1549080" imgH="444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2516188"/>
                        <a:ext cx="23923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535113" y="4859338"/>
          <a:ext cx="5588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7" imgW="3619440" imgH="482400" progId="">
                  <p:embed/>
                </p:oleObj>
              </mc:Choice>
              <mc:Fallback>
                <p:oleObj name="Equation" r:id="rId7" imgW="361944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859338"/>
                        <a:ext cx="55880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319213" y="3929063"/>
          <a:ext cx="6175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9" imgW="4000320" imgH="330120" progId="">
                  <p:embed/>
                </p:oleObj>
              </mc:Choice>
              <mc:Fallback>
                <p:oleObj name="Equation" r:id="rId9" imgW="4000320" imgH="3301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3929063"/>
                        <a:ext cx="61753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533400" y="3278188"/>
            <a:ext cx="746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At </a:t>
            </a:r>
            <a:r>
              <a:rPr lang="en-US" altLang="en-US">
                <a:solidFill>
                  <a:srgbClr val="FF0000"/>
                </a:solidFill>
              </a:rPr>
              <a:t>s</a:t>
            </a:r>
            <a:r>
              <a:rPr lang="en-US" altLang="en-US"/>
              <a:t> (any point of the trajectory):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8" name="AutoShape 8" descr="Résultat de recherche d'images pour &quot;attention danger logo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59" name="Picture 12" descr="http://idata.over-blog.com/2/47/40/69/Pictogramme/Pictogramme-dang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859338"/>
            <a:ext cx="692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Box 11"/>
          <p:cNvSpPr txBox="1">
            <a:spLocks noChangeArrowheads="1"/>
          </p:cNvSpPr>
          <p:nvPr/>
        </p:nvSpPr>
        <p:spPr bwMode="auto">
          <a:xfrm>
            <a:off x="381000" y="5810250"/>
            <a:ext cx="8397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asks for </a:t>
            </a:r>
            <a:r>
              <a:rPr lang="en-US" altLang="en-US" sz="2400">
                <a:solidFill>
                  <a:srgbClr val="0070C0"/>
                </a:solidFill>
                <a:latin typeface="Symbol" panose="05050102010706020507" pitchFamily="18" charset="2"/>
              </a:rPr>
              <a:t>s</a:t>
            </a:r>
            <a:r>
              <a:rPr lang="en-US" altLang="en-US" sz="2400">
                <a:solidFill>
                  <a:srgbClr val="0070C0"/>
                </a:solidFill>
              </a:rPr>
              <a:t> and </a:t>
            </a:r>
            <a:r>
              <a:rPr lang="en-US" altLang="en-US" sz="2400">
                <a:solidFill>
                  <a:srgbClr val="0070C0"/>
                </a:solidFill>
                <a:latin typeface="Symbol" panose="05050102010706020507" pitchFamily="18" charset="2"/>
              </a:rPr>
              <a:t>e</a:t>
            </a:r>
            <a:r>
              <a:rPr lang="en-US" altLang="en-US" sz="2400">
                <a:solidFill>
                  <a:srgbClr val="0070C0"/>
                </a:solidFill>
              </a:rPr>
              <a:t> at waist (plus distance from waist to center of device)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altLang="en-US" sz="2000" b="1" smtClean="0">
                <a:ea typeface="ＭＳ Ｐゴシック" panose="020B0600070205080204" pitchFamily="34" charset="-128"/>
              </a:rPr>
              <a:t>Onuki &amp; Elleaume Undulators, Wigglers  and their applications, CRC press, 2002</a:t>
            </a:r>
          </a:p>
        </p:txBody>
      </p:sp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0000">
            <a:off x="4805363" y="1128713"/>
            <a:ext cx="424656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8" name="Object 9"/>
          <p:cNvGraphicFramePr>
            <a:graphicFrameLocks noChangeAspect="1"/>
          </p:cNvGraphicFramePr>
          <p:nvPr/>
        </p:nvGraphicFramePr>
        <p:xfrm>
          <a:off x="1295400" y="47244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4" imgW="1333440" imgH="444240" progId="">
                  <p:embed/>
                </p:oleObj>
              </mc:Choice>
              <mc:Fallback>
                <p:oleObj name="Equation" r:id="rId4" imgW="1333440" imgH="444240" progId="">
                  <p:embed/>
                  <p:pic>
                    <p:nvPicPr>
                      <p:cNvPr id="40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5867400" y="4038600"/>
          <a:ext cx="2430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6" imgW="1574640" imgH="444240" progId="">
                  <p:embed/>
                </p:oleObj>
              </mc:Choice>
              <mc:Fallback>
                <p:oleObj name="Equation" r:id="rId6" imgW="1574640" imgH="444240" progId="">
                  <p:embed/>
                  <p:pic>
                    <p:nvPicPr>
                      <p:cNvPr id="409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8600"/>
                        <a:ext cx="2430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6705600" y="5181600"/>
          <a:ext cx="1920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8" imgW="1244520" imgH="393480" progId="">
                  <p:embed/>
                </p:oleObj>
              </mc:Choice>
              <mc:Fallback>
                <p:oleObj name="Equation" r:id="rId8" imgW="1244520" imgH="393480" progId="">
                  <p:embed/>
                  <p:pic>
                    <p:nvPicPr>
                      <p:cNvPr id="410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81600"/>
                        <a:ext cx="192087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15"/>
          <p:cNvSpPr txBox="1">
            <a:spLocks noChangeArrowheads="1"/>
          </p:cNvSpPr>
          <p:nvPr/>
        </p:nvSpPr>
        <p:spPr bwMode="auto">
          <a:xfrm>
            <a:off x="152400" y="5724525"/>
            <a:ext cx="8534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Undulator beams have not Gaussian profiles (even at resonances)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BY NOW, WE APPROXIMATE UNDULATORS BY GEOMETRIC SOURCES WITH GAUSSIAN SIZES AND DIVERGENCES</a:t>
            </a:r>
          </a:p>
        </p:txBody>
      </p:sp>
      <p:pic>
        <p:nvPicPr>
          <p:cNvPr id="410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449763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3581400" y="5105400"/>
            <a:ext cx="2971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53200" y="49530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77200" y="4800600"/>
            <a:ext cx="685800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581400" y="1371600"/>
            <a:ext cx="2971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9" name="TextBox 12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ex13_insertiondevices.ows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02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1750"/>
            <a:ext cx="6399212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11138" y="4872038"/>
            <a:ext cx="868680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</a:rPr>
              <a:t>(FOR UNDULATORS, THESE FORMULAS ARE VALID AT THE WAIST, AT THE UNDULATOR RESONANCE, AND SUPOSSING GAUSSIAN EMISSION OF PHOTONS)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40475" y="3825875"/>
            <a:ext cx="1905000" cy="411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800" dirty="0" smtClean="0"/>
              <a:t>Courtesy: Boaz Nash</a:t>
            </a:r>
            <a:endParaRPr lang="en-US" sz="18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211138" y="5503863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ShadowOui performs “numeric convolution” by Monte Carlo sampling of the electron beam [Gaussian] and photon emission [non Gaussian]</a:t>
            </a:r>
            <a:endParaRPr lang="en-GB" alt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Optical elements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mtClean="0">
                <a:ea typeface="ＭＳ Ｐゴシック" panose="020B0600070205080204" pitchFamily="34" charset="-128"/>
              </a:rPr>
              <a:t>For each optics element SHADOW includes: </a:t>
            </a:r>
          </a:p>
          <a:p>
            <a:r>
              <a:rPr lang="en-US" altLang="en-US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Geometrical model: how the direction of the rays are changed (reflected, refracted or diffracted)</a:t>
            </a:r>
          </a:p>
          <a:p>
            <a:r>
              <a:rPr lang="en-US" altLang="en-US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Physical model: how the ray intensity (in fact electric fields) decreases because of the interaction</a:t>
            </a:r>
            <a:endParaRPr lang="en-GB" altLang="en-US" smtClean="0">
              <a:solidFill>
                <a:srgbClr val="00B05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0484" name="Text Box 7"/>
          <p:cNvSpPr txBox="1">
            <a:spLocks noChangeArrowheads="1"/>
          </p:cNvSpPr>
          <p:nvPr/>
        </p:nvSpPr>
        <p:spPr bwMode="auto">
          <a:xfrm>
            <a:off x="2185988" y="5526088"/>
            <a:ext cx="650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70C0"/>
                </a:solidFill>
              </a:rPr>
              <a:t>Structures along the surface =&gt;playing with the direction</a:t>
            </a:r>
          </a:p>
          <a:p>
            <a:pPr defTabSz="914400" eaLnBrk="1" hangingPunct="1">
              <a:spcBef>
                <a:spcPct val="50000"/>
              </a:spcBef>
              <a:buFontTx/>
              <a:buChar char="•"/>
            </a:pPr>
            <a:r>
              <a:rPr lang="en-US" altLang="en-US">
                <a:solidFill>
                  <a:srgbClr val="00B050"/>
                </a:solidFill>
              </a:rPr>
              <a:t>Structures in depth =&gt; playing with the reflectivity</a:t>
            </a:r>
          </a:p>
          <a:p>
            <a:pPr defTabSz="914400" eaLnBrk="1" hangingPunct="1"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/>
          </p:cNvSpPr>
          <p:nvPr>
            <p:ph type="title"/>
          </p:nvPr>
        </p:nvSpPr>
        <p:spPr>
          <a:xfrm>
            <a:off x="457200" y="276225"/>
            <a:ext cx="8229600" cy="1143000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Mirrors</a:t>
            </a:r>
            <a:br>
              <a:rPr lang="en-US" altLang="en-US" smtClean="0">
                <a:ea typeface="ＭＳ Ｐゴシック" panose="020B0600070205080204" pitchFamily="34" charset="-128"/>
              </a:rPr>
            </a:br>
            <a:r>
              <a:rPr lang="en-US" altLang="en-US" sz="3600" smtClean="0">
                <a:ea typeface="ＭＳ Ｐゴシック" panose="020B0600070205080204" pitchFamily="34" charset="-128"/>
              </a:rPr>
              <a:t>Geometrical model        Physical model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6148" name="Picture 6" descr="400px-Reflect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7500"/>
            <a:ext cx="381000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92513"/>
            <a:ext cx="3251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1" name="Rectangle 1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3" name="Rectangle 16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graphicFrame>
        <p:nvGraphicFramePr>
          <p:cNvPr id="6146" name="Object 15"/>
          <p:cNvGraphicFramePr>
            <a:graphicFrameLocks noChangeAspect="1"/>
          </p:cNvGraphicFramePr>
          <p:nvPr/>
        </p:nvGraphicFramePr>
        <p:xfrm>
          <a:off x="4548188" y="2760663"/>
          <a:ext cx="45958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2997000" imgH="507960" progId="Equation.DSMT4">
                  <p:embed/>
                </p:oleObj>
              </mc:Choice>
              <mc:Fallback>
                <p:oleObj name="Equation" r:id="rId5" imgW="2997000" imgH="507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2760663"/>
                        <a:ext cx="4595812" cy="7747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93700" y="3535363"/>
            <a:ext cx="3700463" cy="2062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55" name="TextBox 12"/>
          <p:cNvSpPr txBox="1">
            <a:spLocks noChangeArrowheads="1"/>
          </p:cNvSpPr>
          <p:nvPr/>
        </p:nvSpPr>
        <p:spPr bwMode="auto">
          <a:xfrm>
            <a:off x="4894263" y="1447800"/>
            <a:ext cx="403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Fresnel equations give the reflectivity as a function of angle and photon energy. As a consequence, one gets the critical angle: </a:t>
            </a:r>
            <a:endParaRPr lang="en-GB" altLang="en-US"/>
          </a:p>
        </p:txBody>
      </p:sp>
      <p:pic>
        <p:nvPicPr>
          <p:cNvPr id="6156" name="Picture 18" descr="\mathbf{\hat{d}}_\mathrm{s} = 2 \left(\mathbf{\hat{d}}_\mathrm{n} \cdot \mathbf{\hat{d}}_\mathrm{i}\right) \mathbf{\hat{d}}_\mathrm{n} - \mathbf{\hat{d}}_\mathrm{i},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495800"/>
            <a:ext cx="37004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7" name="TextBox 13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ex15_aberration.ows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/>
          </p:cNvSpPr>
          <p:nvPr>
            <p:ph type="title"/>
          </p:nvPr>
        </p:nvSpPr>
        <p:spPr>
          <a:xfrm>
            <a:off x="0" y="503238"/>
            <a:ext cx="9144000" cy="1143000"/>
          </a:xfrm>
        </p:spPr>
        <p:txBody>
          <a:bodyPr/>
          <a:lstStyle/>
          <a:p>
            <a:r>
              <a:rPr lang="en-US" altLang="en-US" sz="4000" dirty="0" smtClean="0">
                <a:ea typeface="ＭＳ Ｐゴシック" panose="020B0600070205080204" pitchFamily="34" charset="-128"/>
              </a:rPr>
              <a:t>Mirror shape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5743575" y="2255838"/>
            <a:ext cx="3078163" cy="1460500"/>
            <a:chOff x="2736" y="2496"/>
            <a:chExt cx="1939" cy="920"/>
          </a:xfrm>
        </p:grpSpPr>
        <p:pic>
          <p:nvPicPr>
            <p:cNvPr id="5128" name="Picture 6" descr="als105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496"/>
              <a:ext cx="1939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3936" y="264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Arial Narrow" panose="020B0606020202030204" pitchFamily="34" charset="0"/>
                </a:rPr>
                <a:t>q</a:t>
              </a:r>
              <a:endParaRPr lang="en-GB" altLang="en-US" sz="2400" i="1">
                <a:latin typeface="Arial Narrow" panose="020B0606020202030204" pitchFamily="34" charset="0"/>
              </a:endParaRPr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168" y="2640"/>
              <a:ext cx="2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Arial Narrow" panose="020B0606020202030204" pitchFamily="34" charset="0"/>
                </a:rPr>
                <a:t>p</a:t>
              </a:r>
              <a:endParaRPr lang="en-GB" altLang="en-US" sz="2400" i="1">
                <a:latin typeface="Arial Narrow" panose="020B0606020202030204" pitchFamily="34" charset="0"/>
              </a:endParaRPr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3648" y="292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3600" y="30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Symbol" panose="05050102010706020507" pitchFamily="18" charset="2"/>
                </a:rPr>
                <a:t>r</a:t>
              </a:r>
              <a:endParaRPr lang="en-GB" altLang="en-US" sz="2400" i="1">
                <a:latin typeface="Symbol" panose="05050102010706020507" pitchFamily="18" charset="2"/>
              </a:endParaRPr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3600" y="302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400" i="1">
                  <a:latin typeface="Symbol" panose="05050102010706020507" pitchFamily="18" charset="2"/>
                </a:rPr>
                <a:t>r</a:t>
              </a:r>
              <a:endParaRPr lang="en-GB" altLang="en-US" sz="2400" i="1">
                <a:latin typeface="Symbol" panose="05050102010706020507" pitchFamily="18" charset="2"/>
              </a:endParaRPr>
            </a:p>
          </p:txBody>
        </p:sp>
      </p:grpSp>
      <p:graphicFrame>
        <p:nvGraphicFramePr>
          <p:cNvPr id="5122" name="Object 17"/>
          <p:cNvGraphicFramePr>
            <a:graphicFrameLocks noChangeAspect="1"/>
          </p:cNvGraphicFramePr>
          <p:nvPr/>
        </p:nvGraphicFramePr>
        <p:xfrm>
          <a:off x="6056313" y="5245100"/>
          <a:ext cx="19621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4" imgW="1968480" imgH="787320" progId="Equation.DSMT4">
                  <p:embed/>
                </p:oleObj>
              </mc:Choice>
              <mc:Fallback>
                <p:oleObj name="Equation" r:id="rId4" imgW="1968480" imgH="7873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5245100"/>
                        <a:ext cx="19621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8"/>
          <p:cNvGraphicFramePr>
            <a:graphicFrameLocks noChangeAspect="1"/>
          </p:cNvGraphicFramePr>
          <p:nvPr/>
        </p:nvGraphicFramePr>
        <p:xfrm>
          <a:off x="6056313" y="4310063"/>
          <a:ext cx="2025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6" imgW="2031840" imgH="787320" progId="Equation.DSMT4">
                  <p:embed/>
                </p:oleObj>
              </mc:Choice>
              <mc:Fallback>
                <p:oleObj name="Equation" r:id="rId6" imgW="2031840" imgH="7873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6313" y="4310063"/>
                        <a:ext cx="2025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3"/>
          <p:cNvSpPr>
            <a:spLocks noGrp="1"/>
          </p:cNvSpPr>
          <p:nvPr>
            <p:ph type="body" idx="1"/>
          </p:nvPr>
        </p:nvSpPr>
        <p:spPr>
          <a:xfrm>
            <a:off x="0" y="1646238"/>
            <a:ext cx="5926138" cy="51054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Point to point focusing (ellipsoid)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Collimating (paraboloid)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Focalization in two planes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Tangential or Meridional (ellipse or parabola)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ea typeface="ＭＳ Ｐゴシック" panose="020B0600070205080204" pitchFamily="34" charset="-128"/>
              </a:rPr>
              <a:t>Sagittal (circle)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Demagnification: </a:t>
            </a:r>
            <a:r>
              <a:rPr lang="en-US" altLang="en-US" sz="2400" smtClean="0">
                <a:solidFill>
                  <a:schemeClr val="accent2"/>
                </a:solidFill>
                <a:ea typeface="ＭＳ Ｐゴシック" panose="020B0600070205080204" pitchFamily="34" charset="-128"/>
              </a:rPr>
              <a:t>M=p/q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Easier manufactiring: 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2D: Ellipsoid =&gt; Toroid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Only one plane:  cylinder Ellipsoid (ellipse)=&gt; cylinder (circle)</a:t>
            </a:r>
          </a:p>
          <a:p>
            <a:pPr lvl="1">
              <a:lnSpc>
                <a:spcPct val="90000"/>
              </a:lnSpc>
            </a:pPr>
            <a:r>
              <a:rPr lang="en-US" altLang="en-US" sz="220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Sagittal radius: non-linear (ellipsoid) =&gt; constant (cylinder) or linear (cone), </a:t>
            </a:r>
          </a:p>
          <a:p>
            <a:pPr>
              <a:lnSpc>
                <a:spcPct val="90000"/>
              </a:lnSpc>
            </a:pPr>
            <a:r>
              <a:rPr lang="en-US" altLang="en-US" sz="2400" smtClean="0">
                <a:ea typeface="ＭＳ Ｐゴシック" panose="020B0600070205080204" pitchFamily="34" charset="-128"/>
              </a:rPr>
              <a:t>Aberrations</a:t>
            </a:r>
          </a:p>
        </p:txBody>
      </p:sp>
      <p:sp>
        <p:nvSpPr>
          <p:cNvPr id="5127" name="TextBox 12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ex15_aberration.ows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Kirkpatrick-Baez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5492750" y="1993900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ex16_kb.ows</a:t>
            </a:r>
          </a:p>
        </p:txBody>
      </p:sp>
      <p:sp>
        <p:nvSpPr>
          <p:cNvPr id="27652" name="AutoShape 2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3" name="AutoShape 4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4" name="AutoShape 6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7655" name="Picture 8" descr="An Kirkpatrick-Baez mirror to focus the X-ra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1254125"/>
            <a:ext cx="428625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08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96938"/>
          </a:xfrm>
        </p:spPr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Crystals</a:t>
            </a:r>
          </a:p>
        </p:txBody>
      </p:sp>
      <p:pic>
        <p:nvPicPr>
          <p:cNvPr id="24579" name="Picture 4" descr="spie_crys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419600"/>
            <a:ext cx="2830513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3446463" y="2928938"/>
            <a:ext cx="25971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BRAGG or reflection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327400" y="5078413"/>
            <a:ext cx="27178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914400" eaLnBrk="1" hangingPunct="1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LAUE or transmission</a:t>
            </a:r>
            <a:endParaRPr lang="en-GB" altLang="en-US" sz="2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582" name="Picture 7" descr="spie_cryst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2566988"/>
            <a:ext cx="24892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396875" y="812800"/>
            <a:ext cx="42894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Geometrical model</a:t>
            </a:r>
          </a:p>
          <a:p>
            <a:pPr algn="just" eaLnBrk="1" hangingPunct="1"/>
            <a:r>
              <a:rPr lang="en-US" altLang="en-US" sz="1600"/>
              <a:t> like a grating originated by the truncation of the Bragg planes with the crystal surface. Crystals are dispersive elements, except for the most used case of Bragg-Symmetric reflection.</a:t>
            </a:r>
            <a:endParaRPr lang="en-GB" altLang="en-US" sz="1600"/>
          </a:p>
        </p:txBody>
      </p:sp>
      <p:sp>
        <p:nvSpPr>
          <p:cNvPr id="24586" name="TextBox 13"/>
          <p:cNvSpPr txBox="1">
            <a:spLocks noChangeArrowheads="1"/>
          </p:cNvSpPr>
          <p:nvPr/>
        </p:nvSpPr>
        <p:spPr bwMode="auto">
          <a:xfrm>
            <a:off x="4979988" y="830263"/>
            <a:ext cx="416401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1"/>
              <a:t>Physical model </a:t>
            </a:r>
          </a:p>
          <a:p>
            <a:pPr algn="just" eaLnBrk="1" hangingPunct="1"/>
            <a:r>
              <a:rPr lang="en-US" altLang="en-US" sz="1600"/>
              <a:t>(crystal reflectivity) is given by the Dynamical Theory of Diffraction and gives the “Darwin width”</a:t>
            </a:r>
            <a:endParaRPr lang="en-GB" altLang="en-US" sz="1600"/>
          </a:p>
        </p:txBody>
      </p:sp>
      <p:sp>
        <p:nvSpPr>
          <p:cNvPr id="24587" name="TextBox 10"/>
          <p:cNvSpPr txBox="1">
            <a:spLocks noChangeArrowheads="1"/>
          </p:cNvSpPr>
          <p:nvPr/>
        </p:nvSpPr>
        <p:spPr bwMode="auto">
          <a:xfrm>
            <a:off x="3230563" y="6045200"/>
            <a:ext cx="319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(ex23_crystal_laue.ows)</a:t>
            </a:r>
            <a:endParaRPr lang="en-GB" altLang="en-US" b="1">
              <a:solidFill>
                <a:srgbClr val="FF0000"/>
              </a:solidFill>
            </a:endParaRPr>
          </a:p>
        </p:txBody>
      </p:sp>
      <p:sp>
        <p:nvSpPr>
          <p:cNvPr id="24588" name="TextBox 11"/>
          <p:cNvSpPr txBox="1">
            <a:spLocks noChangeArrowheads="1"/>
          </p:cNvSpPr>
          <p:nvPr/>
        </p:nvSpPr>
        <p:spPr bwMode="auto">
          <a:xfrm>
            <a:off x="3070225" y="3805238"/>
            <a:ext cx="64579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ex17_sagittalfocusing.ows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OTHER_EXAMPLES/crystal_analyzer_diced.ows</a:t>
            </a:r>
          </a:p>
          <a:p>
            <a:pPr eaLnBrk="1" hangingPunct="1"/>
            <a:r>
              <a:rPr lang="en-US" altLang="en-US" sz="1400" b="1">
                <a:solidFill>
                  <a:srgbClr val="FF0000"/>
                </a:solidFill>
              </a:rPr>
              <a:t>OTHER_EXAMPLES/crystal_asymmetric_backscattering.ows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613" y="2444750"/>
            <a:ext cx="2206625" cy="15567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13" y="4767375"/>
            <a:ext cx="2382698" cy="1575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106488"/>
            <a:ext cx="8229600" cy="1484312"/>
          </a:xfrm>
        </p:spPr>
        <p:txBody>
          <a:bodyPr/>
          <a:lstStyle/>
          <a:p>
            <a:r>
              <a:rPr lang="en-US" altLang="en-US" sz="2400" smtClean="0">
                <a:ea typeface="ＭＳ Ｐゴシック" panose="020B0600070205080204" pitchFamily="34" charset="-128"/>
              </a:rPr>
              <a:t>Theory of the Use of More Than Two Successive X-Ray Crystal Reflections to Obtain Increased Resolving Power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</a:rPr>
              <a:t>J W. M. DuMond Phys. Rev. </a:t>
            </a:r>
            <a:r>
              <a:rPr lang="en-US" altLang="en-US" sz="2400" b="1" smtClean="0">
                <a:ea typeface="ＭＳ Ｐゴシック" panose="020B0600070205080204" pitchFamily="34" charset="-128"/>
              </a:rPr>
              <a:t>52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>, 872 – (1937)</a:t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r>
              <a:rPr lang="en-US" altLang="en-US" sz="2400" smtClean="0">
                <a:ea typeface="ＭＳ Ｐゴシック" panose="020B0600070205080204" pitchFamily="34" charset="-128"/>
                <a:hlinkClick r:id="rId2"/>
              </a:rPr>
              <a:t>http://dx.doi.org/10.1103/PhysRev.52.872</a:t>
            </a:r>
            <a:r>
              <a:rPr lang="en-US" altLang="en-US" sz="2400" smtClean="0">
                <a:ea typeface="ＭＳ Ｐゴシック" panose="020B0600070205080204" pitchFamily="34" charset="-128"/>
              </a:rPr>
              <a:t/>
            </a:r>
            <a:br>
              <a:rPr lang="en-US" altLang="en-US" sz="2400" smtClean="0">
                <a:ea typeface="ＭＳ Ｐゴシック" panose="020B0600070205080204" pitchFamily="34" charset="-128"/>
              </a:rPr>
            </a:br>
            <a:endParaRPr lang="en-US" altLang="en-US" sz="2400" smtClean="0">
              <a:ea typeface="ＭＳ Ｐゴシック" panose="020B0600070205080204" pitchFamily="34" charset="-128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6000"/>
            <a:ext cx="32162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2351088"/>
            <a:ext cx="3262312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2590800"/>
            <a:ext cx="2322513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800600"/>
            <a:ext cx="2473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4552950"/>
            <a:ext cx="35909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5781675" y="90488"/>
            <a:ext cx="3194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ex17_crystalmono.ows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Other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AutoShape 2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3" name="AutoShape 4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7654" name="AutoShape 6" descr="Résultat de recherche d'images pour &quot;kirkpatrick-baez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pic>
        <p:nvPicPr>
          <p:cNvPr id="27656" name="Picture 10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4025900"/>
            <a:ext cx="476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5645150" y="4586288"/>
            <a:ext cx="319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ex19_beamline.ows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32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49" y="3678770"/>
            <a:ext cx="8614238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ＭＳ Ｐゴシック" pitchFamily="34" charset="-128"/>
              </a:rPr>
              <a:t>Goals</a:t>
            </a:r>
            <a:b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Calculate main characteristics of synchrotron sources (dipoles and IDs)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Simulating beamline optics by ray-tracing to obtain main parameters of beam size, energy resolution and flux</a:t>
            </a: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sz="48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Understand basic principles of x-ray o</a:t>
            </a:r>
            <a:r>
              <a:rPr lang="en-US" altLang="en-US" sz="4800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ptics: </a:t>
            </a:r>
            <a:r>
              <a:rPr lang="en-US" altLang="en-US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Reflective </a:t>
            </a: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(aberrations, slope errors</a:t>
            </a:r>
            <a:r>
              <a:rPr lang="en-US" altLang="en-US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), Diffractive </a:t>
            </a: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(dispersion</a:t>
            </a:r>
            <a:r>
              <a:rPr lang="en-US" altLang="en-US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) and </a:t>
            </a: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Refractive (chromatic aberrations</a:t>
            </a:r>
            <a:r>
              <a:rPr lang="en-US" altLang="en-US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  <a:t>)</a:t>
            </a:r>
            <a:br>
              <a:rPr lang="en-US" altLang="en-US" dirty="0" smtClean="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solidFill>
                  <a:schemeClr val="hlink"/>
                </a:solidFill>
                <a:ea typeface="ＭＳ Ｐゴシック" panose="020B0600070205080204" pitchFamily="34" charset="-128"/>
              </a:rPr>
            </a:br>
            <a:r>
              <a:rPr lang="en-US" altLang="en-US" dirty="0" smtClean="0">
                <a:solidFill>
                  <a:srgbClr val="008000"/>
                </a:solidFill>
                <a:ea typeface="ＭＳ Ｐゴシック" panose="020B0600070205080204" pitchFamily="34" charset="-128"/>
              </a:rPr>
              <a:t>A few words (only) about coherence</a:t>
            </a:r>
            <a: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solidFill>
                  <a:srgbClr val="008000"/>
                </a:solidFill>
                <a:ea typeface="ＭＳ Ｐゴシック" panose="020B0600070205080204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/>
            </a:r>
            <a:br>
              <a:rPr lang="en-US" dirty="0" smtClean="0">
                <a:ea typeface="ＭＳ Ｐゴシック" pitchFamily="34" charset="-128"/>
              </a:rPr>
            </a:b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093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7"/>
          <p:cNvSpPr txBox="1">
            <a:spLocks noChangeArrowheads="1"/>
          </p:cNvSpPr>
          <p:nvPr/>
        </p:nvSpPr>
        <p:spPr bwMode="auto">
          <a:xfrm>
            <a:off x="395288" y="620713"/>
            <a:ext cx="3657600" cy="244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6627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73350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1519238"/>
            <a:ext cx="3455988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itre 1"/>
          <p:cNvSpPr>
            <a:spLocks noGrp="1"/>
          </p:cNvSpPr>
          <p:nvPr>
            <p:ph type="title"/>
          </p:nvPr>
        </p:nvSpPr>
        <p:spPr>
          <a:xfrm>
            <a:off x="0" y="373063"/>
            <a:ext cx="9144000" cy="495300"/>
          </a:xfrm>
        </p:spPr>
        <p:txBody>
          <a:bodyPr/>
          <a:lstStyle/>
          <a:p>
            <a:r>
              <a:rPr lang="fr-FR" altLang="en-US" smtClean="0">
                <a:ea typeface="ＭＳ Ｐゴシック" panose="020B0600070205080204" pitchFamily="34" charset="-128"/>
              </a:rPr>
              <a:t>LENSE = TWO INTERFACES</a:t>
            </a:r>
            <a:br>
              <a:rPr lang="fr-FR" altLang="en-US" smtClean="0">
                <a:ea typeface="ＭＳ Ｐゴシック" panose="020B0600070205080204" pitchFamily="34" charset="-128"/>
              </a:rPr>
            </a:br>
            <a:r>
              <a:rPr lang="en-US" altLang="en-US" smtClean="0">
                <a:ea typeface="ＭＳ Ｐゴシック" panose="020B0600070205080204" pitchFamily="34" charset="-128"/>
              </a:rPr>
              <a:t> Geometrical model        Physical model</a:t>
            </a:r>
            <a:endParaRPr lang="fr-FR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 bwMode="auto">
          <a:xfrm>
            <a:off x="541338" y="5626100"/>
            <a:ext cx="82359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CRL = </a:t>
            </a:r>
            <a:r>
              <a:rPr lang="fr-FR" sz="4400" i="1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n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identical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Lenses</a:t>
            </a:r>
            <a:endParaRPr lang="fr-FR" sz="4400" dirty="0">
              <a:solidFill>
                <a:srgbClr val="0070C0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395288" y="6246813"/>
            <a:ext cx="82359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TRANSFOCATOR = </a:t>
            </a:r>
            <a:r>
              <a:rPr lang="fr-FR" sz="4400" i="1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m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different</a:t>
            </a:r>
            <a:r>
              <a:rPr lang="fr-FR" sz="4400" dirty="0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 </a:t>
            </a:r>
            <a:r>
              <a:rPr lang="fr-FR" sz="4400" dirty="0" err="1">
                <a:solidFill>
                  <a:srgbClr val="0070C0"/>
                </a:solidFill>
                <a:latin typeface="+mj-lt"/>
                <a:ea typeface="ＭＳ Ｐゴシック" charset="-128"/>
                <a:cs typeface="ＭＳ Ｐゴシック" charset="-128"/>
              </a:rPr>
              <a:t>CRLs</a:t>
            </a:r>
            <a:endParaRPr lang="fr-FR" sz="4400" dirty="0">
              <a:solidFill>
                <a:srgbClr val="0070C0"/>
              </a:solidFill>
              <a:latin typeface="+mj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5873750" y="1449388"/>
            <a:ext cx="275748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absorption in media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I/I</a:t>
            </a:r>
            <a:r>
              <a:rPr lang="en-US" altLang="en-US" baseline="-25000">
                <a:solidFill>
                  <a:srgbClr val="000000"/>
                </a:solidFill>
              </a:rPr>
              <a:t>0</a:t>
            </a:r>
            <a:r>
              <a:rPr lang="en-US" altLang="en-US">
                <a:solidFill>
                  <a:srgbClr val="000000"/>
                </a:solidFill>
              </a:rPr>
              <a:t> = exp(-</a:t>
            </a:r>
            <a:r>
              <a:rPr lang="en-US" altLang="en-US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altLang="en-US">
                <a:solidFill>
                  <a:srgbClr val="000000"/>
                </a:solidFill>
              </a:rPr>
              <a:t> t)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3403600" y="4649788"/>
            <a:ext cx="5227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(OTHER_EXAMPLES/lens_elliptical.ows)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OTHER_EXAMPLES/CRL_Snigirev_1996.ows</a:t>
            </a:r>
          </a:p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ex24_transfocator.ows</a:t>
            </a:r>
            <a:endParaRPr lang="en-GB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Dropbox\Projects\ISN\figures\mirrorx_fig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2" descr="D:\Dropbox\Projects\ISN\figures\mirrory_fig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11313"/>
            <a:ext cx="1974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7" descr="D:\Dropbox\Projects\SRW_SHADOW_test\figures\conv_no_f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5"/>
          <a:stretch>
            <a:fillRect/>
          </a:stretch>
        </p:blipFill>
        <p:spPr bwMode="auto">
          <a:xfrm>
            <a:off x="228600" y="3956050"/>
            <a:ext cx="24257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wn Arrow 7"/>
          <p:cNvSpPr/>
          <p:nvPr/>
        </p:nvSpPr>
        <p:spPr bwMode="auto">
          <a:xfrm>
            <a:off x="914400" y="3675063"/>
            <a:ext cx="457200" cy="304800"/>
          </a:xfrm>
          <a:prstGeom prst="downArrow">
            <a:avLst>
              <a:gd name="adj1" fmla="val 35543"/>
              <a:gd name="adj2" fmla="val 50000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52400"/>
            <a:ext cx="8789988" cy="7159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>
                <a:solidFill>
                  <a:srgbClr val="0000FF"/>
                </a:solidFill>
              </a:rPr>
              <a:t>HYBRID METHOD IN SHADOW (X. Shi </a:t>
            </a:r>
            <a:r>
              <a:rPr lang="en-US" sz="2800" i="1" dirty="0" smtClean="0">
                <a:solidFill>
                  <a:srgbClr val="0000FF"/>
                </a:solidFill>
              </a:rPr>
              <a:t>et al.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Combining ray tracing and </a:t>
            </a:r>
            <a:r>
              <a:rPr lang="en-US" sz="2800" dirty="0" err="1" smtClean="0"/>
              <a:t>wavefront</a:t>
            </a:r>
            <a:r>
              <a:rPr lang="en-US" sz="2800" dirty="0" smtClean="0"/>
              <a:t> propagation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65463"/>
            <a:ext cx="1676400" cy="6016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US" sz="1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Ray tracing of the </a:t>
            </a:r>
            <a:r>
              <a:rPr lang="en-US" sz="1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beamline</a:t>
            </a:r>
            <a:endParaRPr lang="en-US" sz="1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704" name="Picture 5" descr="D:\Dropbox\Projects\SRW_SHADOW_test\figures\dif_x_y_fi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84625"/>
            <a:ext cx="22860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6" descr="D:\Dropbox\Projects\SRW_SHADOW_test\figures\conv_4nm_fi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1"/>
          <a:stretch>
            <a:fillRect/>
          </a:stretch>
        </p:blipFill>
        <p:spPr bwMode="auto">
          <a:xfrm>
            <a:off x="6477000" y="3979863"/>
            <a:ext cx="2447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4724400"/>
            <a:ext cx="656065" cy="461665"/>
          </a:xfrm>
          <a:prstGeom prst="rect">
            <a:avLst/>
          </a:prstGeom>
          <a:blipFill rotWithShape="1">
            <a:blip r:embed="rId7" cstate="print"/>
            <a:stretch>
              <a:fillRect b="-105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" name="TextBox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20935" y="4724400"/>
            <a:ext cx="656065" cy="461665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9800" y="2913870"/>
            <a:ext cx="6705600" cy="743730"/>
          </a:xfrm>
          <a:prstGeom prst="rect">
            <a:avLst/>
          </a:prstGeom>
          <a:blipFill rotWithShape="1">
            <a:blip r:embed="rId9" cstate="print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3656" y="949637"/>
            <a:ext cx="8610600" cy="650563"/>
          </a:xfrm>
          <a:prstGeom prst="rect">
            <a:avLst/>
          </a:prstGeom>
          <a:blipFill rotWithShape="1">
            <a:blip r:embed="rId10" cstate="print"/>
            <a:stretch>
              <a:fillRect/>
            </a:stretch>
          </a:blipFill>
          <a:ln/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710" name="Up Arrow 15"/>
          <p:cNvSpPr>
            <a:spLocks noChangeArrowheads="1"/>
          </p:cNvSpPr>
          <p:nvPr/>
        </p:nvSpPr>
        <p:spPr bwMode="auto">
          <a:xfrm>
            <a:off x="5432425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1693863"/>
            <a:ext cx="1874838" cy="58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Ideal lens with focal lengths of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i="1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i="1" baseline="-25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16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Bent-Up Arrow 23"/>
          <p:cNvSpPr/>
          <p:nvPr/>
        </p:nvSpPr>
        <p:spPr bwMode="auto">
          <a:xfrm flipV="1">
            <a:off x="1219200" y="2605088"/>
            <a:ext cx="1524000" cy="536575"/>
          </a:xfrm>
          <a:prstGeom prst="bentUpArrow">
            <a:avLst>
              <a:gd name="adj1" fmla="val 22823"/>
              <a:gd name="adj2" fmla="val 32059"/>
              <a:gd name="adj3" fmla="val 27824"/>
            </a:avLst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defTabSz="91440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9713" name="Rectangle 24"/>
          <p:cNvSpPr>
            <a:spLocks noChangeArrowheads="1"/>
          </p:cNvSpPr>
          <p:nvPr/>
        </p:nvSpPr>
        <p:spPr bwMode="auto">
          <a:xfrm flipH="1">
            <a:off x="1219200" y="1541463"/>
            <a:ext cx="128588" cy="106362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4" name="Up Arrow 27"/>
          <p:cNvSpPr>
            <a:spLocks noChangeArrowheads="1"/>
          </p:cNvSpPr>
          <p:nvPr/>
        </p:nvSpPr>
        <p:spPr bwMode="auto">
          <a:xfrm>
            <a:off x="2789238" y="1465263"/>
            <a:ext cx="282575" cy="230187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9715" name="Up Arrow 28"/>
          <p:cNvSpPr>
            <a:spLocks noChangeArrowheads="1"/>
          </p:cNvSpPr>
          <p:nvPr/>
        </p:nvSpPr>
        <p:spPr bwMode="auto">
          <a:xfrm>
            <a:off x="8077200" y="1414463"/>
            <a:ext cx="282575" cy="279400"/>
          </a:xfrm>
          <a:prstGeom prst="upArrow">
            <a:avLst>
              <a:gd name="adj1" fmla="val 36944"/>
              <a:gd name="adj2" fmla="val 56144"/>
            </a:avLst>
          </a:prstGeom>
          <a:solidFill>
            <a:schemeClr val="bg1"/>
          </a:solidFill>
          <a:ln w="127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14400" eaLnBrk="1" hangingPunct="1"/>
            <a:endParaRPr lang="en-US" altLang="en-US">
              <a:latin typeface="Calibri" panose="020F0502020204030204" pitchFamily="34" charset="0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4724401" y="3445846"/>
            <a:ext cx="3634831" cy="538348"/>
            <a:chOff x="4600228" y="2609519"/>
            <a:chExt cx="3857973" cy="1299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Bent-Up Arrow 12"/>
            <p:cNvSpPr/>
            <p:nvPr/>
          </p:nvSpPr>
          <p:spPr bwMode="auto">
            <a:xfrm flipH="1" flipV="1">
              <a:off x="4600228" y="3295315"/>
              <a:ext cx="3857972" cy="613434"/>
            </a:xfrm>
            <a:prstGeom prst="bentUpArrow">
              <a:avLst>
                <a:gd name="adj1" fmla="val 26129"/>
                <a:gd name="adj2" fmla="val 50000"/>
                <a:gd name="adj3" fmla="val 40906"/>
              </a:avLst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defTabSz="914400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388255" y="2609519"/>
              <a:ext cx="69946" cy="685796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438" y="6265863"/>
            <a:ext cx="8991600" cy="609600"/>
          </a:xfrm>
        </p:spPr>
        <p:txBody>
          <a:bodyPr/>
          <a:lstStyle/>
          <a:p>
            <a:pPr algn="l">
              <a:defRPr/>
            </a:pP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Reininger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M. Sanchez del Rio, L. </a:t>
            </a:r>
            <a:r>
              <a:rPr lang="en-US" sz="1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Assoufid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J. Synchrotron Rad. (2014) 21, doi:10.1107/S160057751400650X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M. Sanchez del Rio and Ruben Reininger Proc. SPIE 9209, 920911 (2014); doi:10.1117/12.2061984</a:t>
            </a:r>
          </a:p>
          <a:p>
            <a:pPr algn="l">
              <a:defRPr/>
            </a:pPr>
            <a:r>
              <a:rPr lang="sv-SE" sz="1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X. Shi, R. Reininger, M. Sánchez del Río, J. Qian and L. Assoufid Proc. SPIE 9209, 920909 (2014); doi:10.1117/12.2061950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15"/>
            <a:ext cx="9144000" cy="58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60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 bwMode="auto">
          <a:xfrm>
            <a:off x="1596011" y="451081"/>
            <a:ext cx="5713563" cy="6372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5" rIns="62209" bIns="31105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latin typeface="Arial" charset="0"/>
                <a:ea typeface="MS PGothic" charset="0"/>
              </a:rPr>
              <a:t>The OASYS Project</a:t>
            </a:r>
          </a:p>
        </p:txBody>
      </p:sp>
      <p:pic>
        <p:nvPicPr>
          <p:cNvPr id="73731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283" y="946916"/>
            <a:ext cx="4914546" cy="294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ZoneTexte 6"/>
          <p:cNvSpPr txBox="1">
            <a:spLocks noChangeArrowheads="1"/>
          </p:cNvSpPr>
          <p:nvPr/>
        </p:nvSpPr>
        <p:spPr bwMode="auto">
          <a:xfrm>
            <a:off x="1241281" y="3834047"/>
            <a:ext cx="6623297" cy="1447812"/>
          </a:xfrm>
          <a:prstGeom prst="rect">
            <a:avLst/>
          </a:prstGeom>
          <a:solidFill>
            <a:srgbClr val="DCE6F2"/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wrap="square" lIns="62209" tIns="31105" rIns="62209" bIns="31105">
            <a:spAutoFit/>
          </a:bodyPr>
          <a:lstStyle>
            <a:lvl1pPr marL="342900" indent="-3429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 eaLnBrk="0"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defTabSz="447675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FF6600"/>
                </a:solidFill>
              </a:rPr>
              <a:t>OASYS</a:t>
            </a:r>
            <a:r>
              <a:rPr lang="fr-FR" sz="1800" dirty="0">
                <a:solidFill>
                  <a:srgbClr val="1F497D"/>
                </a:solidFill>
              </a:rPr>
              <a:t> =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FF6600"/>
                </a:solidFill>
              </a:rPr>
              <a:t>O</a:t>
            </a:r>
            <a:r>
              <a:rPr lang="fr-FR" sz="1800" dirty="0" err="1">
                <a:solidFill>
                  <a:srgbClr val="1F497D"/>
                </a:solidFill>
              </a:rPr>
              <a:t>r</a:t>
            </a:r>
            <a:r>
              <a:rPr lang="fr-FR" sz="1800" dirty="0" err="1">
                <a:solidFill>
                  <a:srgbClr val="FF6600"/>
                </a:solidFill>
              </a:rPr>
              <a:t>A</a:t>
            </a:r>
            <a:r>
              <a:rPr lang="fr-FR" sz="1800" dirty="0" err="1">
                <a:solidFill>
                  <a:srgbClr val="1F497D"/>
                </a:solidFill>
              </a:rPr>
              <a:t>nge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 err="1">
                <a:solidFill>
                  <a:srgbClr val="FF6600"/>
                </a:solidFill>
              </a:rPr>
              <a:t>SY</a:t>
            </a:r>
            <a:r>
              <a:rPr lang="fr-FR" sz="1800" dirty="0" err="1">
                <a:solidFill>
                  <a:srgbClr val="1F497D"/>
                </a:solidFill>
              </a:rPr>
              <a:t>nchrotron</a:t>
            </a:r>
            <a:r>
              <a:rPr lang="fr-FR" sz="1800" dirty="0">
                <a:solidFill>
                  <a:srgbClr val="000000"/>
                </a:solidFill>
              </a:rPr>
              <a:t> </a:t>
            </a:r>
            <a:r>
              <a:rPr lang="fr-FR" sz="1800" dirty="0">
                <a:solidFill>
                  <a:srgbClr val="FF6600"/>
                </a:solidFill>
              </a:rPr>
              <a:t>S</a:t>
            </a:r>
            <a:r>
              <a:rPr lang="fr-FR" sz="1800" dirty="0">
                <a:solidFill>
                  <a:srgbClr val="1F497D"/>
                </a:solidFill>
              </a:rPr>
              <a:t>uite</a:t>
            </a: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A </a:t>
            </a:r>
            <a:r>
              <a:rPr lang="fr-FR" sz="1800" dirty="0" err="1">
                <a:solidFill>
                  <a:srgbClr val="1F497D"/>
                </a:solidFill>
              </a:rPr>
              <a:t>common</a:t>
            </a:r>
            <a:r>
              <a:rPr lang="fr-FR" sz="1800" dirty="0">
                <a:solidFill>
                  <a:srgbClr val="1F497D"/>
                </a:solidFill>
              </a:rPr>
              <a:t> </a:t>
            </a:r>
            <a:r>
              <a:rPr lang="fr-FR" sz="1800" dirty="0" err="1">
                <a:solidFill>
                  <a:srgbClr val="1F497D"/>
                </a:solidFill>
              </a:rPr>
              <a:t>platform</a:t>
            </a:r>
            <a:r>
              <a:rPr lang="fr-FR" sz="1800" dirty="0">
                <a:solidFill>
                  <a:srgbClr val="1F497D"/>
                </a:solidFill>
              </a:rPr>
              <a:t> to </a:t>
            </a:r>
            <a:r>
              <a:rPr lang="fr-FR" sz="1800" dirty="0" err="1">
                <a:solidFill>
                  <a:srgbClr val="1F497D"/>
                </a:solidFill>
              </a:rPr>
              <a:t>build</a:t>
            </a:r>
            <a:r>
              <a:rPr lang="fr-FR" sz="1800" dirty="0">
                <a:solidFill>
                  <a:srgbClr val="1F497D"/>
                </a:solidFill>
              </a:rPr>
              <a:t> synchrotron-</a:t>
            </a:r>
            <a:r>
              <a:rPr lang="fr-FR" sz="1800" dirty="0" err="1">
                <a:solidFill>
                  <a:srgbClr val="1F497D"/>
                </a:solidFill>
              </a:rPr>
              <a:t>oriented</a:t>
            </a:r>
            <a:r>
              <a:rPr lang="fr-FR" sz="1800" dirty="0">
                <a:solidFill>
                  <a:srgbClr val="1F497D"/>
                </a:solidFill>
              </a:rPr>
              <a:t> User Interfaces </a:t>
            </a:r>
            <a:r>
              <a:rPr lang="fr-FR" sz="1800" b="1" i="1" dirty="0" err="1">
                <a:solidFill>
                  <a:srgbClr val="1F497D"/>
                </a:solidFill>
              </a:rPr>
              <a:t>that</a:t>
            </a:r>
            <a:r>
              <a:rPr lang="fr-FR" sz="1800" b="1" i="1" dirty="0">
                <a:solidFill>
                  <a:srgbClr val="1F497D"/>
                </a:solidFill>
              </a:rPr>
              <a:t> </a:t>
            </a:r>
            <a:r>
              <a:rPr lang="fr-FR" sz="1800" b="1" i="1" dirty="0" err="1">
                <a:solidFill>
                  <a:srgbClr val="1F497D"/>
                </a:solidFill>
              </a:rPr>
              <a:t>communicate</a:t>
            </a:r>
            <a:endParaRPr lang="fr-FR" sz="1800" b="1" i="1" dirty="0">
              <a:solidFill>
                <a:srgbClr val="1F497D"/>
              </a:solidFill>
            </a:endParaRP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The </a:t>
            </a:r>
            <a:r>
              <a:rPr lang="fr-FR" sz="1800" dirty="0" err="1">
                <a:solidFill>
                  <a:srgbClr val="1F497D"/>
                </a:solidFill>
              </a:rPr>
              <a:t>upper</a:t>
            </a:r>
            <a:r>
              <a:rPr lang="fr-FR" sz="1800" dirty="0">
                <a:solidFill>
                  <a:srgbClr val="1F497D"/>
                </a:solidFill>
              </a:rPr>
              <a:t> layer of the application </a:t>
            </a:r>
            <a:r>
              <a:rPr lang="fr-FR" sz="1800" dirty="0" err="1">
                <a:solidFill>
                  <a:srgbClr val="1F497D"/>
                </a:solidFill>
              </a:rPr>
              <a:t>presented</a:t>
            </a:r>
            <a:r>
              <a:rPr lang="fr-FR" sz="1800" dirty="0">
                <a:solidFill>
                  <a:srgbClr val="1F497D"/>
                </a:solidFill>
              </a:rPr>
              <a:t> to the user </a:t>
            </a:r>
          </a:p>
          <a:p>
            <a:pPr algn="just" eaLnBrk="1">
              <a:buFont typeface="Wingdings" charset="0"/>
              <a:buChar char="ü"/>
            </a:pPr>
            <a:r>
              <a:rPr lang="fr-FR" sz="1800" dirty="0">
                <a:solidFill>
                  <a:srgbClr val="1F497D"/>
                </a:solidFill>
              </a:rPr>
              <a:t>Open Source &amp; Python </a:t>
            </a:r>
            <a:r>
              <a:rPr lang="fr-FR" sz="1800" dirty="0" err="1">
                <a:solidFill>
                  <a:srgbClr val="1F497D"/>
                </a:solidFill>
              </a:rPr>
              <a:t>technology</a:t>
            </a:r>
            <a:endParaRPr lang="fr-FR" sz="1800" dirty="0">
              <a:solidFill>
                <a:srgbClr val="1F497D"/>
              </a:solidFill>
            </a:endParaRPr>
          </a:p>
        </p:txBody>
      </p:sp>
      <p:pic>
        <p:nvPicPr>
          <p:cNvPr id="7" name="Immagine 5" descr="PPT-schermata 1.jp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50380" y="1733584"/>
            <a:ext cx="2237282" cy="145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1829" y="1325670"/>
            <a:ext cx="1505235" cy="19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61688" y="3316195"/>
            <a:ext cx="17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Luca </a:t>
            </a:r>
            <a:r>
              <a:rPr lang="en-US" dirty="0" err="1"/>
              <a:t>Rebuffi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12301" y="3316195"/>
            <a:ext cx="29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Manuel Sanchez del Rio</a:t>
            </a:r>
          </a:p>
        </p:txBody>
      </p:sp>
      <p:pic>
        <p:nvPicPr>
          <p:cNvPr id="10242" name="Picture 2" descr="ANL Hom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672" y="1402657"/>
            <a:ext cx="1893175" cy="66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0304" y="5410279"/>
            <a:ext cx="8573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Luca </a:t>
            </a:r>
            <a:r>
              <a:rPr lang="en-GB" dirty="0" err="1"/>
              <a:t>Rebuffi</a:t>
            </a:r>
            <a:r>
              <a:rPr lang="en-GB" dirty="0"/>
              <a:t>, Manuel Sanchez del Rio (2017)  </a:t>
            </a:r>
            <a:endParaRPr lang="en-GB" dirty="0" smtClean="0"/>
          </a:p>
          <a:p>
            <a:r>
              <a:rPr lang="en-GB" b="1" dirty="0" smtClean="0"/>
              <a:t>OASYS </a:t>
            </a:r>
            <a:r>
              <a:rPr lang="en-GB" b="1" dirty="0"/>
              <a:t>(</a:t>
            </a:r>
            <a:r>
              <a:rPr lang="en-GB" b="1" dirty="0" err="1"/>
              <a:t>OrAnge</a:t>
            </a:r>
            <a:r>
              <a:rPr lang="en-GB" b="1" dirty="0"/>
              <a:t> </a:t>
            </a:r>
            <a:r>
              <a:rPr lang="en-GB" b="1" dirty="0" err="1"/>
              <a:t>SYnchrotron</a:t>
            </a:r>
            <a:r>
              <a:rPr lang="en-GB" b="1" dirty="0"/>
              <a:t> Suite) : an open-source graphical environment for </a:t>
            </a:r>
            <a:r>
              <a:rPr lang="en-GB" b="1" dirty="0" smtClean="0"/>
              <a:t>x</a:t>
            </a:r>
            <a:r>
              <a:rPr lang="en-GB" b="1" dirty="0"/>
              <a:t>-ray virtual </a:t>
            </a:r>
            <a:r>
              <a:rPr lang="en-GB" b="1" dirty="0" smtClean="0"/>
              <a:t>experiments</a:t>
            </a:r>
          </a:p>
          <a:p>
            <a:r>
              <a:rPr lang="en-GB" dirty="0"/>
              <a:t> </a:t>
            </a:r>
            <a:r>
              <a:rPr lang="en-GB" i="1" dirty="0" err="1"/>
              <a:t>Proc.SPIE</a:t>
            </a:r>
            <a:r>
              <a:rPr lang="en-GB" dirty="0"/>
              <a:t> 10388:  10388-10388</a:t>
            </a:r>
            <a:r>
              <a:rPr lang="en-GB" dirty="0" smtClean="0"/>
              <a:t>. </a:t>
            </a:r>
            <a:r>
              <a:rPr lang="en-GB" dirty="0" smtClean="0">
                <a:hlinkClick r:id="rId7"/>
              </a:rPr>
              <a:t>http://dx.doi.org/10.1117/12.2274263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161304" y="13697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oasys-kit.github.io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73278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 bwMode="auto">
          <a:xfrm>
            <a:off x="453086" y="538617"/>
            <a:ext cx="8233714" cy="6372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2209" tIns="31105" rIns="62209" bIns="31105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charset="0"/>
                <a:ea typeface="MS PGothic" charset="0"/>
              </a:rPr>
              <a:t>Synchrotron Virtual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MS PGothic" charset="0"/>
              </a:rPr>
              <a:t>Experiments</a:t>
            </a:r>
          </a:p>
        </p:txBody>
      </p:sp>
      <p:grpSp>
        <p:nvGrpSpPr>
          <p:cNvPr id="2" name="Grouper 33"/>
          <p:cNvGrpSpPr/>
          <p:nvPr/>
        </p:nvGrpSpPr>
        <p:grpSpPr>
          <a:xfrm>
            <a:off x="1200150" y="1300013"/>
            <a:ext cx="7159223" cy="1200150"/>
            <a:chOff x="76200" y="692696"/>
            <a:chExt cx="9545631" cy="1600200"/>
          </a:xfrm>
        </p:grpSpPr>
        <p:sp>
          <p:nvSpPr>
            <p:cNvPr id="8" name="Rectangle 7"/>
            <p:cNvSpPr/>
            <p:nvPr/>
          </p:nvSpPr>
          <p:spPr>
            <a:xfrm>
              <a:off x="1524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Storage Ring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Radiation devices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(e</a:t>
              </a:r>
              <a:r>
                <a:rPr lang="en-US" baseline="30000" dirty="0">
                  <a:solidFill>
                    <a:srgbClr val="0070C0"/>
                  </a:solidFill>
                </a:rPr>
                <a:t>-</a:t>
              </a:r>
              <a:r>
                <a:rPr lang="en-US" dirty="0">
                  <a:solidFill>
                    <a:srgbClr val="0070C0"/>
                  </a:solidFill>
                </a:rPr>
                <a:t> -&gt; 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482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>
                  <a:solidFill>
                    <a:srgbClr val="0070C0"/>
                  </a:solidFill>
                </a:rPr>
                <a:t>Beamline</a:t>
              </a:r>
              <a:endParaRPr lang="en-US" dirty="0">
                <a:solidFill>
                  <a:srgbClr val="0070C0"/>
                </a:solidFill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</a:t>
              </a:r>
              <a:r>
                <a:rPr lang="en-US" dirty="0">
                  <a:solidFill>
                    <a:srgbClr val="0070C0"/>
                  </a:solidFill>
                </a:rPr>
                <a:t> optics)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1126083"/>
              <a:ext cx="2133600" cy="1066800"/>
            </a:xfrm>
            <a:prstGeom prst="rect">
              <a:avLst/>
            </a:prstGeom>
            <a:solidFill>
              <a:srgbClr val="E3C2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Sample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70C0"/>
                  </a:solidFill>
                </a:rPr>
                <a:t>(</a:t>
              </a:r>
              <a:r>
                <a:rPr lang="en-US" dirty="0">
                  <a:solidFill>
                    <a:srgbClr val="0070C0"/>
                  </a:solidFill>
                  <a:latin typeface="Symbol" pitchFamily="18" charset="2"/>
                </a:rPr>
                <a:t>g -</a:t>
              </a:r>
              <a:r>
                <a:rPr lang="en-US" dirty="0">
                  <a:solidFill>
                    <a:srgbClr val="0070C0"/>
                  </a:solidFill>
                </a:rPr>
                <a:t>matter interactions)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2" name="Right Arrow 15"/>
            <p:cNvSpPr/>
            <p:nvPr/>
          </p:nvSpPr>
          <p:spPr>
            <a:xfrm>
              <a:off x="2209800" y="15832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" name="Right Arrow 16"/>
            <p:cNvSpPr/>
            <p:nvPr/>
          </p:nvSpPr>
          <p:spPr>
            <a:xfrm>
              <a:off x="4495800" y="15070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" name="Right Arrow 17"/>
            <p:cNvSpPr/>
            <p:nvPr/>
          </p:nvSpPr>
          <p:spPr>
            <a:xfrm>
              <a:off x="6705600" y="1507083"/>
              <a:ext cx="2286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" name="Rounded Rectangle 26"/>
            <p:cNvSpPr/>
            <p:nvPr/>
          </p:nvSpPr>
          <p:spPr>
            <a:xfrm>
              <a:off x="76200" y="692696"/>
              <a:ext cx="8991600" cy="1600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TextBox 28"/>
            <p:cNvSpPr txBox="1">
              <a:spLocks noChangeArrowheads="1"/>
            </p:cNvSpPr>
            <p:nvPr/>
          </p:nvSpPr>
          <p:spPr bwMode="auto">
            <a:xfrm>
              <a:off x="5562600" y="745083"/>
              <a:ext cx="405923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Beamline</a:t>
              </a:r>
              <a:r>
                <a:rPr lang="en-US" dirty="0">
                  <a:solidFill>
                    <a:srgbClr val="FF0000"/>
                  </a:solidFill>
                </a:rPr>
                <a:t> Experiment Chain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" name="Down Arrow 43"/>
          <p:cNvSpPr/>
          <p:nvPr/>
        </p:nvSpPr>
        <p:spPr>
          <a:xfrm rot="9185736">
            <a:off x="2628696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926540" y="5509100"/>
            <a:ext cx="1026114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70C0"/>
                </a:solidFill>
              </a:rPr>
              <a:t>Shadow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02723" y="5536103"/>
            <a:ext cx="864477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WOFRY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979657" y="5517239"/>
            <a:ext cx="972108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rgbClr val="0070C0"/>
                </a:solidFill>
              </a:rPr>
              <a:t>XOP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1" name="Down Arrow 50"/>
          <p:cNvSpPr/>
          <p:nvPr/>
        </p:nvSpPr>
        <p:spPr>
          <a:xfrm rot="9185736">
            <a:off x="7569864" y="4752623"/>
            <a:ext cx="216024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 rot="9185736">
            <a:off x="3523802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2774" y="5536103"/>
            <a:ext cx="1080120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crystal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4" name="Down Arrow 53"/>
          <p:cNvSpPr/>
          <p:nvPr/>
        </p:nvSpPr>
        <p:spPr>
          <a:xfrm rot="9185736">
            <a:off x="4734930" y="4725620"/>
            <a:ext cx="243027" cy="6750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66519" y="5536103"/>
            <a:ext cx="972108" cy="3429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X-ray server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56" name="Down Arrow 55"/>
          <p:cNvSpPr/>
          <p:nvPr/>
        </p:nvSpPr>
        <p:spPr>
          <a:xfrm rot="9185736">
            <a:off x="5815050" y="4752623"/>
            <a:ext cx="27003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9185736">
            <a:off x="6706149" y="4752623"/>
            <a:ext cx="270030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219636" y="5536103"/>
            <a:ext cx="729081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70C0"/>
                </a:solidFill>
              </a:rPr>
              <a:t>WISE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920825" y="5536103"/>
            <a:ext cx="918483" cy="3510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rgbClr val="0070C0"/>
                </a:solidFill>
              </a:rPr>
              <a:t>COMSYL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 rot="9185736">
            <a:off x="8407338" y="4752623"/>
            <a:ext cx="216024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Imag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500" y="2715324"/>
            <a:ext cx="3600450" cy="21602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849" y="5039094"/>
            <a:ext cx="187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Suite of Add-ons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005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95914" y="581163"/>
            <a:ext cx="7886700" cy="994172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Source emission (XOPPY)</a:t>
            </a:r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43000" y="1920478"/>
            <a:ext cx="6172200" cy="3394472"/>
          </a:xfrm>
        </p:spPr>
        <p:txBody>
          <a:bodyPr/>
          <a:lstStyle/>
          <a:p>
            <a:r>
              <a:rPr lang="en-US" altLang="en-US" sz="1800">
                <a:ea typeface="ＭＳ Ｐゴシック" panose="020B0600070205080204" pitchFamily="34" charset="-128"/>
              </a:rPr>
              <a:t>Undulator spectrum – power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Undulator power density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Wiggler spectrum</a:t>
            </a:r>
          </a:p>
          <a:p>
            <a:endParaRPr lang="en-US" altLang="en-US" sz="1800">
              <a:ea typeface="ＭＳ Ｐゴシック" panose="020B0600070205080204" pitchFamily="34" charset="-128"/>
            </a:endParaRPr>
          </a:p>
          <a:p>
            <a:r>
              <a:rPr lang="en-US" altLang="en-US" sz="1800">
                <a:ea typeface="ＭＳ Ｐゴシック" panose="020B0600070205080204" pitchFamily="34" charset="-128"/>
              </a:rPr>
              <a:t>BM</a:t>
            </a:r>
          </a:p>
          <a:p>
            <a:endParaRPr lang="en-GB" altLang="en-US" smtClean="0">
              <a:ea typeface="ＭＳ Ｐゴシック" panose="020B0600070205080204" pitchFamily="34" charset="-128"/>
            </a:endParaRPr>
          </a:p>
        </p:txBody>
      </p:sp>
      <p:pic>
        <p:nvPicPr>
          <p:cNvPr id="17412" name="Picture 2" descr="T:\srio\Screenshot from 2017-03-27 17-11-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323" y="1920479"/>
            <a:ext cx="3849291" cy="264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1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7827" y="808920"/>
            <a:ext cx="6221453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/>
              <a:t>Computer simulation of light sources and optical components is a mandatory step in the design and optimization of synchrotron and FEL radiation beamlines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513" y="1936558"/>
            <a:ext cx="5535581" cy="469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1225" dirty="0"/>
              <a:t>different codes for numerical simulations are available, implementing different physical approaches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3326" y="2867617"/>
            <a:ext cx="23028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RAY-TRACING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4668" y="2867617"/>
            <a:ext cx="2492902" cy="846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WAVEFRONT</a:t>
            </a:r>
          </a:p>
          <a:p>
            <a:pPr algn="ctr">
              <a:defRPr/>
            </a:pPr>
            <a:r>
              <a:rPr lang="en-US" sz="2449" b="1" dirty="0">
                <a:solidFill>
                  <a:srgbClr val="FF6600"/>
                </a:solidFill>
              </a:rPr>
              <a:t>PROPAGATION</a:t>
            </a:r>
          </a:p>
        </p:txBody>
      </p:sp>
      <p:sp>
        <p:nvSpPr>
          <p:cNvPr id="9" name="Down Arrow 8"/>
          <p:cNvSpPr/>
          <p:nvPr/>
        </p:nvSpPr>
        <p:spPr bwMode="auto">
          <a:xfrm>
            <a:off x="4179920" y="1354161"/>
            <a:ext cx="832767" cy="489292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6432" y="3702946"/>
            <a:ext cx="1273454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Shadow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3362" y="3706855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RAY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907" y="4092465"/>
            <a:ext cx="636188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XRT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12675" y="4092465"/>
            <a:ext cx="107147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err="1"/>
              <a:t>McXtrace</a:t>
            </a:r>
            <a:endParaRPr lang="en-US" sz="1225" dirty="0"/>
          </a:p>
        </p:txBody>
      </p:sp>
      <p:sp>
        <p:nvSpPr>
          <p:cNvPr id="14" name="TextBox 13"/>
          <p:cNvSpPr txBox="1"/>
          <p:nvPr/>
        </p:nvSpPr>
        <p:spPr>
          <a:xfrm>
            <a:off x="5306478" y="3748989"/>
            <a:ext cx="6372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SRW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0955" y="3811619"/>
            <a:ext cx="83276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PHASE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06478" y="4167003"/>
            <a:ext cx="734477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/>
              <a:t>WISE</a:t>
            </a:r>
          </a:p>
        </p:txBody>
      </p:sp>
      <p:sp>
        <p:nvSpPr>
          <p:cNvPr id="18" name="Donut 17"/>
          <p:cNvSpPr/>
          <p:nvPr/>
        </p:nvSpPr>
        <p:spPr bwMode="auto">
          <a:xfrm>
            <a:off x="4865792" y="2572745"/>
            <a:ext cx="3079403" cy="2180750"/>
          </a:xfrm>
          <a:prstGeom prst="donut">
            <a:avLst>
              <a:gd name="adj" fmla="val 257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Donut 20"/>
          <p:cNvSpPr/>
          <p:nvPr/>
        </p:nvSpPr>
        <p:spPr bwMode="auto">
          <a:xfrm>
            <a:off x="1191246" y="2572745"/>
            <a:ext cx="3079403" cy="2180750"/>
          </a:xfrm>
          <a:prstGeom prst="donut">
            <a:avLst>
              <a:gd name="adj" fmla="val 2576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eft-Right-Up Arrow 16"/>
          <p:cNvSpPr/>
          <p:nvPr/>
        </p:nvSpPr>
        <p:spPr bwMode="auto">
          <a:xfrm>
            <a:off x="3934735" y="2475535"/>
            <a:ext cx="1224848" cy="1028268"/>
          </a:xfrm>
          <a:prstGeom prst="leftRightUp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defTabSz="305678">
              <a:defRPr/>
            </a:pPr>
            <a:endParaRPr lang="en-US" sz="1225"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2630" y="4307426"/>
            <a:ext cx="951905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smtClean="0"/>
              <a:t>WOFRY</a:t>
            </a:r>
            <a:endParaRPr lang="en-US" sz="1225" dirty="0"/>
          </a:p>
        </p:txBody>
      </p:sp>
      <p:sp>
        <p:nvSpPr>
          <p:cNvPr id="20" name="TextBox 19"/>
          <p:cNvSpPr txBox="1"/>
          <p:nvPr/>
        </p:nvSpPr>
        <p:spPr>
          <a:xfrm>
            <a:off x="6972013" y="3886157"/>
            <a:ext cx="841543" cy="2808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algn="l">
              <a:defRPr/>
            </a:pPr>
            <a:r>
              <a:rPr lang="en-US" sz="1225" dirty="0" smtClean="0"/>
              <a:t>COMSYL</a:t>
            </a:r>
            <a:endParaRPr lang="en-US" sz="1225" dirty="0"/>
          </a:p>
        </p:txBody>
      </p:sp>
    </p:spTree>
    <p:extLst>
      <p:ext uri="{BB962C8B-B14F-4D97-AF65-F5344CB8AC3E}">
        <p14:creationId xmlns:p14="http://schemas.microsoft.com/office/powerpoint/2010/main" val="338703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36468" y="2101139"/>
            <a:ext cx="5352120" cy="35823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97899" y="622800"/>
            <a:ext cx="7897956" cy="998181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1800" b="0" cap="none">
                <a:solidFill>
                  <a:srgbClr val="000000"/>
                </a:solidFill>
              </a:defRPr>
            </a:pPr>
            <a:r>
              <a:rPr lang="en-US" sz="1800" b="1" cap="all" dirty="0" smtClean="0">
                <a:solidFill>
                  <a:srgbClr val="0070C0"/>
                </a:solidFill>
              </a:rPr>
              <a:t>At HIGH ENERGIES, WE ARE FAR FROM DIFFRACTION-LIMIT (=FULLY COHERENCE)</a:t>
            </a:r>
            <a:r>
              <a:rPr sz="1800" b="1" cap="all" dirty="0" smtClean="0">
                <a:solidFill>
                  <a:srgbClr val="0070C0"/>
                </a:solidFill>
              </a:rPr>
              <a:t> </a:t>
            </a:r>
            <a:r>
              <a:rPr lang="en-US" sz="1800" b="1" cap="all" dirty="0" smtClean="0">
                <a:solidFill>
                  <a:srgbClr val="0070C0"/>
                </a:solidFill>
              </a:rPr>
              <a:t> </a:t>
            </a:r>
            <a:br>
              <a:rPr lang="en-US" sz="1800" b="1" cap="all" dirty="0" smtClean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U17 </a:t>
            </a:r>
            <a:r>
              <a:rPr lang="en-US" sz="2000" dirty="0">
                <a:solidFill>
                  <a:srgbClr val="0070C0"/>
                </a:solidFill>
              </a:rPr>
              <a:t>2m @ </a:t>
            </a:r>
            <a:r>
              <a:rPr lang="en-US" sz="2000" dirty="0" smtClean="0">
                <a:solidFill>
                  <a:srgbClr val="0070C0"/>
                </a:solidFill>
              </a:rPr>
              <a:t>17 </a:t>
            </a:r>
            <a:r>
              <a:rPr lang="en-US" sz="2000" dirty="0" err="1" smtClean="0">
                <a:solidFill>
                  <a:srgbClr val="0070C0"/>
                </a:solidFill>
              </a:rPr>
              <a:t>keV</a:t>
            </a:r>
            <a:r>
              <a:rPr lang="en-US" sz="2000" dirty="0" smtClean="0">
                <a:solidFill>
                  <a:srgbClr val="0070C0"/>
                </a:solidFill>
              </a:rPr>
              <a:t> (K=0.4842) L=2m Coherent Fraction</a:t>
            </a:r>
            <a:br>
              <a:rPr lang="en-US" sz="2000" dirty="0" smtClean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/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 smtClean="0">
                <a:solidFill>
                  <a:srgbClr val="0070C0"/>
                </a:solidFill>
              </a:rPr>
              <a:t>THEREFORE, ANY BEAMLINE SIMULATION MUST START WITH RAY TRACING (INCOHERENT BEAMS)</a:t>
            </a:r>
            <a:endParaRPr sz="1800" b="1" cap="all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8434" y="2676020"/>
            <a:ext cx="5700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3.13 %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79816" y="4551714"/>
            <a:ext cx="5700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0.18 %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63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Oasys+ShadowOui</a:t>
            </a:r>
            <a:endParaRPr lang="en-GB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8932863" cy="5177126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Install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Oasys+ShadowOui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</a:t>
            </a:r>
          </a:p>
          <a:p>
            <a:pPr lvl="1"/>
            <a:r>
              <a:rPr lang="en-GB" altLang="en-US" dirty="0" smtClean="0">
                <a:ea typeface="ＭＳ Ｐゴシック" panose="020B0600070205080204" pitchFamily="34" charset="-128"/>
                <a:hlinkClick r:id="rId2"/>
              </a:rPr>
              <a:t>https://github.com/oasys-kit/oasys-installation-scripts/wiki</a:t>
            </a:r>
            <a:endParaRPr lang="en-GB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Today: Use </a:t>
            </a:r>
            <a:r>
              <a:rPr lang="en-US" altLang="en-US" dirty="0" err="1" smtClean="0">
                <a:ea typeface="ＭＳ Ｐゴシック" panose="020B0600070205080204" pitchFamily="34" charset="-128"/>
              </a:rPr>
              <a:t>rnice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Download Tutorials:</a:t>
            </a:r>
          </a:p>
          <a:p>
            <a:pPr lvl="1"/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export </a:t>
            </a:r>
            <a:r>
              <a:rPr lang="en-US" alt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all_proxy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=http://proxy.esrf.fr:3128/</a:t>
            </a:r>
          </a:p>
          <a:p>
            <a:pPr lvl="1"/>
            <a:r>
              <a:rPr lang="en-US" altLang="en-US" sz="2000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git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clone </a:t>
            </a:r>
            <a:r>
              <a:rPr lang="en-US" altLang="en-US" sz="2000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  <a:hlinkClick r:id="rId3"/>
              </a:rPr>
              <a:t>https://github.com/srio/ShadowOui-Tutorial</a:t>
            </a:r>
            <a:endParaRPr lang="en-US" altLang="en-US" sz="20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Start OASYS:</a:t>
            </a:r>
          </a:p>
          <a:p>
            <a:pPr lvl="1"/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oarsub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–I –l nodes=1/</a:t>
            </a:r>
            <a:r>
              <a:rPr lang="en-US" alt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cpu</a:t>
            </a:r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=1/core=8,walltime=10:00:00</a:t>
            </a:r>
          </a:p>
          <a:p>
            <a:pPr lvl="1"/>
            <a:r>
              <a:rPr lang="en-US" alt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/scisoft/XRayOptics/OASYS1_RNICE8/start_oasys.sh</a:t>
            </a:r>
            <a:endParaRPr lang="en-GB" altLang="en-US" sz="2000" dirty="0" smtClean="0">
              <a:solidFill>
                <a:srgbClr val="FF0000"/>
              </a:solidFill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lvl="1"/>
            <a:endParaRPr lang="en-GB" altLang="en-US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2"/>
          <p:cNvSpPr>
            <a:spLocks/>
          </p:cNvSpPr>
          <p:nvPr/>
        </p:nvSpPr>
        <p:spPr bwMode="auto">
          <a:xfrm>
            <a:off x="647700" y="1581150"/>
            <a:ext cx="1933575" cy="2303463"/>
          </a:xfrm>
          <a:custGeom>
            <a:avLst/>
            <a:gdLst>
              <a:gd name="T0" fmla="*/ 171370606 w 1218"/>
              <a:gd name="T1" fmla="*/ 2132052727 h 1451"/>
              <a:gd name="T2" fmla="*/ 856853178 w 1218"/>
              <a:gd name="T3" fmla="*/ 990422479 h 1451"/>
              <a:gd name="T4" fmla="*/ 970259370 w 1218"/>
              <a:gd name="T5" fmla="*/ 761087295 h 1451"/>
              <a:gd name="T6" fmla="*/ 1885076913 w 1218"/>
              <a:gd name="T7" fmla="*/ 531753897 h 1451"/>
              <a:gd name="T8" fmla="*/ 2001004054 w 1218"/>
              <a:gd name="T9" fmla="*/ 75604703 h 1451"/>
              <a:gd name="T10" fmla="*/ 2147483647 w 1218"/>
              <a:gd name="T11" fmla="*/ 75604703 h 1451"/>
              <a:gd name="T12" fmla="*/ 2147483647 w 1218"/>
              <a:gd name="T13" fmla="*/ 418346086 h 1451"/>
              <a:gd name="T14" fmla="*/ 2147483647 w 1218"/>
              <a:gd name="T15" fmla="*/ 877014667 h 1451"/>
              <a:gd name="T16" fmla="*/ 2147483647 w 1218"/>
              <a:gd name="T17" fmla="*/ 1562497085 h 1451"/>
              <a:gd name="T18" fmla="*/ 1885076913 w 1218"/>
              <a:gd name="T19" fmla="*/ 2132052727 h 1451"/>
              <a:gd name="T20" fmla="*/ 1199594291 w 1218"/>
              <a:gd name="T21" fmla="*/ 2147483647 h 1451"/>
              <a:gd name="T22" fmla="*/ 171370606 w 1218"/>
              <a:gd name="T23" fmla="*/ 2147483647 h 1451"/>
              <a:gd name="T24" fmla="*/ 171370606 w 1218"/>
              <a:gd name="T25" fmla="*/ 2147483647 h 1451"/>
              <a:gd name="T26" fmla="*/ 57962802 w 1218"/>
              <a:gd name="T27" fmla="*/ 2147483647 h 1451"/>
              <a:gd name="T28" fmla="*/ 171370606 w 1218"/>
              <a:gd name="T29" fmla="*/ 2132052727 h 14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18"/>
              <a:gd name="T46" fmla="*/ 0 h 1451"/>
              <a:gd name="T47" fmla="*/ 1218 w 1218"/>
              <a:gd name="T48" fmla="*/ 1451 h 14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18" h="1451">
                <a:moveTo>
                  <a:pt x="68" y="846"/>
                </a:moveTo>
                <a:cubicBezTo>
                  <a:pt x="121" y="763"/>
                  <a:pt x="287" y="484"/>
                  <a:pt x="340" y="393"/>
                </a:cubicBezTo>
                <a:cubicBezTo>
                  <a:pt x="393" y="302"/>
                  <a:pt x="317" y="332"/>
                  <a:pt x="385" y="302"/>
                </a:cubicBezTo>
                <a:cubicBezTo>
                  <a:pt x="453" y="272"/>
                  <a:pt x="680" y="256"/>
                  <a:pt x="748" y="211"/>
                </a:cubicBezTo>
                <a:cubicBezTo>
                  <a:pt x="816" y="166"/>
                  <a:pt x="726" y="60"/>
                  <a:pt x="794" y="30"/>
                </a:cubicBezTo>
                <a:cubicBezTo>
                  <a:pt x="862" y="0"/>
                  <a:pt x="1096" y="7"/>
                  <a:pt x="1157" y="30"/>
                </a:cubicBezTo>
                <a:cubicBezTo>
                  <a:pt x="1218" y="53"/>
                  <a:pt x="1172" y="113"/>
                  <a:pt x="1157" y="166"/>
                </a:cubicBezTo>
                <a:cubicBezTo>
                  <a:pt x="1142" y="219"/>
                  <a:pt x="1104" y="273"/>
                  <a:pt x="1066" y="348"/>
                </a:cubicBezTo>
                <a:cubicBezTo>
                  <a:pt x="1028" y="423"/>
                  <a:pt x="983" y="537"/>
                  <a:pt x="930" y="620"/>
                </a:cubicBezTo>
                <a:cubicBezTo>
                  <a:pt x="877" y="703"/>
                  <a:pt x="824" y="748"/>
                  <a:pt x="748" y="846"/>
                </a:cubicBezTo>
                <a:cubicBezTo>
                  <a:pt x="672" y="944"/>
                  <a:pt x="589" y="1111"/>
                  <a:pt x="476" y="1209"/>
                </a:cubicBezTo>
                <a:cubicBezTo>
                  <a:pt x="363" y="1307"/>
                  <a:pt x="136" y="1451"/>
                  <a:pt x="68" y="1436"/>
                </a:cubicBezTo>
                <a:cubicBezTo>
                  <a:pt x="0" y="1421"/>
                  <a:pt x="76" y="1210"/>
                  <a:pt x="68" y="1119"/>
                </a:cubicBezTo>
                <a:cubicBezTo>
                  <a:pt x="60" y="1028"/>
                  <a:pt x="23" y="937"/>
                  <a:pt x="23" y="892"/>
                </a:cubicBezTo>
                <a:cubicBezTo>
                  <a:pt x="23" y="847"/>
                  <a:pt x="15" y="929"/>
                  <a:pt x="68" y="846"/>
                </a:cubicBezTo>
                <a:close/>
              </a:path>
            </a:pathLst>
          </a:custGeom>
          <a:solidFill>
            <a:schemeClr val="accent1">
              <a:alpha val="4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804863" y="5588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000000"/>
                </a:solidFill>
                <a:latin typeface="Myriad Pro SemiCond"/>
              </a:rPr>
              <a:t>Trace (the beamline)</a:t>
            </a:r>
            <a:endParaRPr lang="en-US" altLang="en-US" sz="2800">
              <a:solidFill>
                <a:srgbClr val="000000"/>
              </a:solidFill>
              <a:latin typeface="Myriad Pro SemiCond"/>
            </a:endParaRPr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684213" y="1557338"/>
            <a:ext cx="1727200" cy="1800225"/>
            <a:chOff x="431" y="981"/>
            <a:chExt cx="1088" cy="1134"/>
          </a:xfrm>
        </p:grpSpPr>
        <p:sp>
          <p:nvSpPr>
            <p:cNvPr id="1083" name="Line 5"/>
            <p:cNvSpPr>
              <a:spLocks noChangeShapeType="1"/>
            </p:cNvSpPr>
            <p:nvPr/>
          </p:nvSpPr>
          <p:spPr bwMode="auto">
            <a:xfrm flipV="1">
              <a:off x="884" y="981"/>
              <a:ext cx="635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4" name="Line 6"/>
            <p:cNvSpPr>
              <a:spLocks noChangeShapeType="1"/>
            </p:cNvSpPr>
            <p:nvPr/>
          </p:nvSpPr>
          <p:spPr bwMode="auto">
            <a:xfrm>
              <a:off x="884" y="1797"/>
              <a:ext cx="454" cy="3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5" name="Line 7"/>
            <p:cNvSpPr>
              <a:spLocks noChangeShapeType="1"/>
            </p:cNvSpPr>
            <p:nvPr/>
          </p:nvSpPr>
          <p:spPr bwMode="auto">
            <a:xfrm flipH="1">
              <a:off x="431" y="1797"/>
              <a:ext cx="453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1908175" y="22764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5150" y="2492375"/>
            <a:ext cx="2449513" cy="2808288"/>
            <a:chOff x="1156" y="1570"/>
            <a:chExt cx="1543" cy="1769"/>
          </a:xfrm>
        </p:grpSpPr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1746" y="2931"/>
            <a:ext cx="5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" name="Equation" r:id="rId3" imgW="672840" imgH="406080" progId="Equation.DSMT4">
                    <p:embed/>
                  </p:oleObj>
                </mc:Choice>
                <mc:Fallback>
                  <p:oleObj name="Equation" r:id="rId3" imgW="67284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931"/>
                          <a:ext cx="54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2" name="Line 11"/>
            <p:cNvSpPr>
              <a:spLocks noChangeShapeType="1"/>
            </p:cNvSpPr>
            <p:nvPr/>
          </p:nvSpPr>
          <p:spPr bwMode="auto">
            <a:xfrm>
              <a:off x="1156" y="1570"/>
              <a:ext cx="1543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419475" y="4797425"/>
            <a:ext cx="3673475" cy="1152525"/>
            <a:chOff x="2154" y="3022"/>
            <a:chExt cx="2314" cy="726"/>
          </a:xfrm>
        </p:grpSpPr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105" y="3339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39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4" name="Group 14"/>
            <p:cNvGrpSpPr>
              <a:grpSpLocks/>
            </p:cNvGrpSpPr>
            <p:nvPr/>
          </p:nvGrpSpPr>
          <p:grpSpPr bwMode="auto">
            <a:xfrm>
              <a:off x="2154" y="3067"/>
              <a:ext cx="1861" cy="681"/>
              <a:chOff x="2154" y="3067"/>
              <a:chExt cx="1861" cy="681"/>
            </a:xfrm>
          </p:grpSpPr>
          <p:sp>
            <p:nvSpPr>
              <p:cNvPr id="1076" name="Rectangle 15"/>
              <p:cNvSpPr>
                <a:spLocks noChangeArrowheads="1"/>
              </p:cNvSpPr>
              <p:nvPr/>
            </p:nvSpPr>
            <p:spPr bwMode="auto">
              <a:xfrm>
                <a:off x="2154" y="3612"/>
                <a:ext cx="1180" cy="136"/>
              </a:xfrm>
              <a:prstGeom prst="rect">
                <a:avLst/>
              </a:prstGeom>
              <a:solidFill>
                <a:schemeClr val="accent1">
                  <a:alpha val="56862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77" name="Line 16"/>
              <p:cNvSpPr>
                <a:spLocks noChangeShapeType="1"/>
              </p:cNvSpPr>
              <p:nvPr/>
            </p:nvSpPr>
            <p:spPr bwMode="auto">
              <a:xfrm flipV="1">
                <a:off x="2154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8" name="Line 17"/>
              <p:cNvSpPr>
                <a:spLocks noChangeShapeType="1"/>
              </p:cNvSpPr>
              <p:nvPr/>
            </p:nvSpPr>
            <p:spPr bwMode="auto">
              <a:xfrm flipV="1">
                <a:off x="3333" y="3067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79" name="Line 18"/>
              <p:cNvSpPr>
                <a:spLocks noChangeShapeType="1"/>
              </p:cNvSpPr>
              <p:nvPr/>
            </p:nvSpPr>
            <p:spPr bwMode="auto">
              <a:xfrm flipV="1">
                <a:off x="3334" y="3203"/>
                <a:ext cx="681" cy="5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0" name="Line 19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81" name="Line 20"/>
              <p:cNvSpPr>
                <a:spLocks noChangeShapeType="1"/>
              </p:cNvSpPr>
              <p:nvPr/>
            </p:nvSpPr>
            <p:spPr bwMode="auto">
              <a:xfrm>
                <a:off x="4014" y="3067"/>
                <a:ext cx="0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075" name="AutoShape 21"/>
            <p:cNvSpPr>
              <a:spLocks noChangeArrowheads="1"/>
            </p:cNvSpPr>
            <p:nvPr/>
          </p:nvSpPr>
          <p:spPr bwMode="auto">
            <a:xfrm>
              <a:off x="4195" y="3022"/>
              <a:ext cx="273" cy="326"/>
            </a:xfrm>
            <a:prstGeom prst="curvedDownArrow">
              <a:avLst>
                <a:gd name="adj1" fmla="val 20000"/>
                <a:gd name="adj2" fmla="val 40000"/>
                <a:gd name="adj3" fmla="val 3980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403350" y="2852738"/>
            <a:ext cx="3313113" cy="2376487"/>
            <a:chOff x="884" y="1797"/>
            <a:chExt cx="2087" cy="1497"/>
          </a:xfrm>
        </p:grpSpPr>
        <p:sp>
          <p:nvSpPr>
            <p:cNvPr id="1072" name="Line 23"/>
            <p:cNvSpPr>
              <a:spLocks noChangeShapeType="1"/>
            </p:cNvSpPr>
            <p:nvPr/>
          </p:nvSpPr>
          <p:spPr bwMode="auto">
            <a:xfrm flipH="1" flipV="1">
              <a:off x="884" y="1797"/>
              <a:ext cx="2087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3" name="Text Box 24"/>
            <p:cNvSpPr txBox="1">
              <a:spLocks noChangeArrowheads="1"/>
            </p:cNvSpPr>
            <p:nvPr/>
          </p:nvSpPr>
          <p:spPr bwMode="auto">
            <a:xfrm>
              <a:off x="1507" y="24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GB" altLang="en-US">
                  <a:solidFill>
                    <a:srgbClr val="000000"/>
                  </a:solidFill>
                  <a:cs typeface="Arial" panose="020B0604020202020204" pitchFamily="34" charset="0"/>
                </a:rPr>
                <a:t>p</a:t>
              </a: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716463" y="2420938"/>
            <a:ext cx="3178175" cy="2808287"/>
            <a:chOff x="2971" y="1525"/>
            <a:chExt cx="2002" cy="1769"/>
          </a:xfrm>
        </p:grpSpPr>
        <p:grpSp>
          <p:nvGrpSpPr>
            <p:cNvPr id="1061" name="Group 26"/>
            <p:cNvGrpSpPr>
              <a:grpSpLocks/>
            </p:cNvGrpSpPr>
            <p:nvPr/>
          </p:nvGrpSpPr>
          <p:grpSpPr bwMode="auto">
            <a:xfrm>
              <a:off x="2971" y="1525"/>
              <a:ext cx="2002" cy="1769"/>
              <a:chOff x="2971" y="1525"/>
              <a:chExt cx="2002" cy="1769"/>
            </a:xfrm>
          </p:grpSpPr>
          <p:sp>
            <p:nvSpPr>
              <p:cNvPr id="1067" name="Freeform 27"/>
              <p:cNvSpPr>
                <a:spLocks/>
              </p:cNvSpPr>
              <p:nvPr/>
            </p:nvSpPr>
            <p:spPr bwMode="auto">
              <a:xfrm flipH="1">
                <a:off x="3969" y="1752"/>
                <a:ext cx="544" cy="862"/>
              </a:xfrm>
              <a:custGeom>
                <a:avLst/>
                <a:gdLst>
                  <a:gd name="T0" fmla="*/ 13 w 1218"/>
                  <a:gd name="T1" fmla="*/ 299 h 1451"/>
                  <a:gd name="T2" fmla="*/ 68 w 1218"/>
                  <a:gd name="T3" fmla="*/ 138 h 1451"/>
                  <a:gd name="T4" fmla="*/ 77 w 1218"/>
                  <a:gd name="T5" fmla="*/ 106 h 1451"/>
                  <a:gd name="T6" fmla="*/ 149 w 1218"/>
                  <a:gd name="T7" fmla="*/ 74 h 1451"/>
                  <a:gd name="T8" fmla="*/ 159 w 1218"/>
                  <a:gd name="T9" fmla="*/ 11 h 1451"/>
                  <a:gd name="T10" fmla="*/ 231 w 1218"/>
                  <a:gd name="T11" fmla="*/ 11 h 1451"/>
                  <a:gd name="T12" fmla="*/ 231 w 1218"/>
                  <a:gd name="T13" fmla="*/ 59 h 1451"/>
                  <a:gd name="T14" fmla="*/ 213 w 1218"/>
                  <a:gd name="T15" fmla="*/ 123 h 1451"/>
                  <a:gd name="T16" fmla="*/ 185 w 1218"/>
                  <a:gd name="T17" fmla="*/ 219 h 1451"/>
                  <a:gd name="T18" fmla="*/ 149 w 1218"/>
                  <a:gd name="T19" fmla="*/ 299 h 1451"/>
                  <a:gd name="T20" fmla="*/ 95 w 1218"/>
                  <a:gd name="T21" fmla="*/ 427 h 1451"/>
                  <a:gd name="T22" fmla="*/ 13 w 1218"/>
                  <a:gd name="T23" fmla="*/ 507 h 1451"/>
                  <a:gd name="T24" fmla="*/ 13 w 1218"/>
                  <a:gd name="T25" fmla="*/ 395 h 1451"/>
                  <a:gd name="T26" fmla="*/ 4 w 1218"/>
                  <a:gd name="T27" fmla="*/ 315 h 1451"/>
                  <a:gd name="T28" fmla="*/ 13 w 1218"/>
                  <a:gd name="T29" fmla="*/ 299 h 14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18"/>
                  <a:gd name="T46" fmla="*/ 0 h 1451"/>
                  <a:gd name="T47" fmla="*/ 1218 w 1218"/>
                  <a:gd name="T48" fmla="*/ 1451 h 145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18" h="1451">
                    <a:moveTo>
                      <a:pt x="68" y="846"/>
                    </a:moveTo>
                    <a:cubicBezTo>
                      <a:pt x="121" y="763"/>
                      <a:pt x="287" y="484"/>
                      <a:pt x="340" y="393"/>
                    </a:cubicBezTo>
                    <a:cubicBezTo>
                      <a:pt x="393" y="302"/>
                      <a:pt x="317" y="332"/>
                      <a:pt x="385" y="302"/>
                    </a:cubicBezTo>
                    <a:cubicBezTo>
                      <a:pt x="453" y="272"/>
                      <a:pt x="680" y="256"/>
                      <a:pt x="748" y="211"/>
                    </a:cubicBezTo>
                    <a:cubicBezTo>
                      <a:pt x="816" y="166"/>
                      <a:pt x="726" y="60"/>
                      <a:pt x="794" y="30"/>
                    </a:cubicBezTo>
                    <a:cubicBezTo>
                      <a:pt x="862" y="0"/>
                      <a:pt x="1096" y="7"/>
                      <a:pt x="1157" y="30"/>
                    </a:cubicBezTo>
                    <a:cubicBezTo>
                      <a:pt x="1218" y="53"/>
                      <a:pt x="1172" y="113"/>
                      <a:pt x="1157" y="166"/>
                    </a:cubicBezTo>
                    <a:cubicBezTo>
                      <a:pt x="1142" y="219"/>
                      <a:pt x="1104" y="273"/>
                      <a:pt x="1066" y="348"/>
                    </a:cubicBezTo>
                    <a:cubicBezTo>
                      <a:pt x="1028" y="423"/>
                      <a:pt x="983" y="537"/>
                      <a:pt x="930" y="620"/>
                    </a:cubicBezTo>
                    <a:cubicBezTo>
                      <a:pt x="877" y="703"/>
                      <a:pt x="824" y="748"/>
                      <a:pt x="748" y="846"/>
                    </a:cubicBezTo>
                    <a:cubicBezTo>
                      <a:pt x="672" y="944"/>
                      <a:pt x="589" y="1111"/>
                      <a:pt x="476" y="1209"/>
                    </a:cubicBezTo>
                    <a:cubicBezTo>
                      <a:pt x="363" y="1307"/>
                      <a:pt x="136" y="1451"/>
                      <a:pt x="68" y="1436"/>
                    </a:cubicBezTo>
                    <a:cubicBezTo>
                      <a:pt x="0" y="1421"/>
                      <a:pt x="76" y="1210"/>
                      <a:pt x="68" y="1119"/>
                    </a:cubicBezTo>
                    <a:cubicBezTo>
                      <a:pt x="60" y="1028"/>
                      <a:pt x="23" y="937"/>
                      <a:pt x="23" y="892"/>
                    </a:cubicBezTo>
                    <a:cubicBezTo>
                      <a:pt x="23" y="847"/>
                      <a:pt x="15" y="929"/>
                      <a:pt x="68" y="846"/>
                    </a:cubicBezTo>
                    <a:close/>
                  </a:path>
                </a:pathLst>
              </a:custGeom>
              <a:solidFill>
                <a:schemeClr val="accent1">
                  <a:alpha val="4901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8" name="Line 28"/>
              <p:cNvSpPr>
                <a:spLocks noChangeShapeType="1"/>
              </p:cNvSpPr>
              <p:nvPr/>
            </p:nvSpPr>
            <p:spPr bwMode="auto">
              <a:xfrm flipV="1">
                <a:off x="2971" y="1888"/>
                <a:ext cx="1814" cy="14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9" name="Text Box 29"/>
              <p:cNvSpPr txBox="1">
                <a:spLocks noChangeArrowheads="1"/>
              </p:cNvSpPr>
              <p:nvPr/>
            </p:nvSpPr>
            <p:spPr bwMode="auto">
              <a:xfrm>
                <a:off x="4785" y="152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0" name="Text Box 30"/>
              <p:cNvSpPr txBox="1">
                <a:spLocks noChangeArrowheads="1"/>
              </p:cNvSpPr>
              <p:nvPr/>
            </p:nvSpPr>
            <p:spPr bwMode="auto">
              <a:xfrm>
                <a:off x="3878" y="166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71" name="Text Box 31"/>
              <p:cNvSpPr txBox="1">
                <a:spLocks noChangeArrowheads="1"/>
              </p:cNvSpPr>
              <p:nvPr/>
            </p:nvSpPr>
            <p:spPr bwMode="auto">
              <a:xfrm>
                <a:off x="4150" y="256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62" name="Group 32"/>
            <p:cNvGrpSpPr>
              <a:grpSpLocks/>
            </p:cNvGrpSpPr>
            <p:nvPr/>
          </p:nvGrpSpPr>
          <p:grpSpPr bwMode="auto">
            <a:xfrm>
              <a:off x="3775" y="1642"/>
              <a:ext cx="1172" cy="1170"/>
              <a:chOff x="3775" y="1642"/>
              <a:chExt cx="1172" cy="1170"/>
            </a:xfrm>
          </p:grpSpPr>
          <p:sp>
            <p:nvSpPr>
              <p:cNvPr id="1063" name="Line 33"/>
              <p:cNvSpPr>
                <a:spLocks noChangeShapeType="1"/>
              </p:cNvSpPr>
              <p:nvPr/>
            </p:nvSpPr>
            <p:spPr bwMode="auto">
              <a:xfrm rot="900000" flipV="1">
                <a:off x="4435" y="1642"/>
                <a:ext cx="512" cy="65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4" name="Line 34"/>
              <p:cNvSpPr>
                <a:spLocks noChangeShapeType="1"/>
              </p:cNvSpPr>
              <p:nvPr/>
            </p:nvSpPr>
            <p:spPr bwMode="auto">
              <a:xfrm rot="900000" flipH="1">
                <a:off x="4232" y="2200"/>
                <a:ext cx="66" cy="47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5" name="Line 35"/>
              <p:cNvSpPr>
                <a:spLocks noChangeShapeType="1"/>
              </p:cNvSpPr>
              <p:nvPr/>
            </p:nvSpPr>
            <p:spPr bwMode="auto">
              <a:xfrm rot="900000" flipH="1" flipV="1">
                <a:off x="4047" y="1951"/>
                <a:ext cx="348" cy="2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66" name="Text Box 36"/>
              <p:cNvSpPr txBox="1">
                <a:spLocks noChangeArrowheads="1"/>
              </p:cNvSpPr>
              <p:nvPr/>
            </p:nvSpPr>
            <p:spPr bwMode="auto">
              <a:xfrm>
                <a:off x="3775" y="258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q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28421" name="Line 37"/>
          <p:cNvSpPr>
            <a:spLocks noChangeShapeType="1"/>
          </p:cNvSpPr>
          <p:nvPr/>
        </p:nvSpPr>
        <p:spPr bwMode="auto">
          <a:xfrm flipV="1">
            <a:off x="4284663" y="3141663"/>
            <a:ext cx="2159000" cy="2159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0" name="Text Box 38"/>
          <p:cNvSpPr txBox="1">
            <a:spLocks noChangeArrowheads="1"/>
          </p:cNvSpPr>
          <p:nvPr/>
        </p:nvSpPr>
        <p:spPr bwMode="auto">
          <a:xfrm>
            <a:off x="2392363" y="1289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z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41" name="Text Box 39"/>
          <p:cNvSpPr txBox="1">
            <a:spLocks noChangeArrowheads="1"/>
          </p:cNvSpPr>
          <p:nvPr/>
        </p:nvSpPr>
        <p:spPr bwMode="auto">
          <a:xfrm>
            <a:off x="468313" y="256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pSp>
        <p:nvGrpSpPr>
          <p:cNvPr id="10" name="Group 40"/>
          <p:cNvGrpSpPr>
            <a:grpSpLocks/>
          </p:cNvGrpSpPr>
          <p:nvPr/>
        </p:nvGrpSpPr>
        <p:grpSpPr bwMode="auto">
          <a:xfrm>
            <a:off x="3635375" y="3500438"/>
            <a:ext cx="2449513" cy="2592387"/>
            <a:chOff x="2290" y="2205"/>
            <a:chExt cx="1543" cy="1633"/>
          </a:xfrm>
        </p:grpSpPr>
        <p:sp>
          <p:nvSpPr>
            <p:cNvPr id="1052" name="Freeform 41"/>
            <p:cNvSpPr>
              <a:spLocks/>
            </p:cNvSpPr>
            <p:nvPr/>
          </p:nvSpPr>
          <p:spPr bwMode="auto">
            <a:xfrm>
              <a:off x="2562" y="2743"/>
              <a:ext cx="409" cy="233"/>
            </a:xfrm>
            <a:custGeom>
              <a:avLst/>
              <a:gdLst>
                <a:gd name="T0" fmla="*/ 0 w 409"/>
                <a:gd name="T1" fmla="*/ 233 h 233"/>
                <a:gd name="T2" fmla="*/ 137 w 409"/>
                <a:gd name="T3" fmla="*/ 52 h 233"/>
                <a:gd name="T4" fmla="*/ 318 w 409"/>
                <a:gd name="T5" fmla="*/ 7 h 233"/>
                <a:gd name="T6" fmla="*/ 409 w 409"/>
                <a:gd name="T7" fmla="*/ 7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9"/>
                <a:gd name="T13" fmla="*/ 0 h 233"/>
                <a:gd name="T14" fmla="*/ 409 w 409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9" h="233">
                  <a:moveTo>
                    <a:pt x="0" y="233"/>
                  </a:moveTo>
                  <a:cubicBezTo>
                    <a:pt x="42" y="161"/>
                    <a:pt x="84" y="90"/>
                    <a:pt x="137" y="52"/>
                  </a:cubicBezTo>
                  <a:cubicBezTo>
                    <a:pt x="190" y="14"/>
                    <a:pt x="273" y="14"/>
                    <a:pt x="318" y="7"/>
                  </a:cubicBezTo>
                  <a:cubicBezTo>
                    <a:pt x="363" y="0"/>
                    <a:pt x="386" y="3"/>
                    <a:pt x="409" y="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53" y="2614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1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614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3" name="Group 43"/>
            <p:cNvGrpSpPr>
              <a:grpSpLocks/>
            </p:cNvGrpSpPr>
            <p:nvPr/>
          </p:nvGrpSpPr>
          <p:grpSpPr bwMode="auto">
            <a:xfrm>
              <a:off x="2290" y="2205"/>
              <a:ext cx="1543" cy="1633"/>
              <a:chOff x="2290" y="2205"/>
              <a:chExt cx="1543" cy="1633"/>
            </a:xfrm>
          </p:grpSpPr>
          <p:grpSp>
            <p:nvGrpSpPr>
              <p:cNvPr id="1054" name="Group 44"/>
              <p:cNvGrpSpPr>
                <a:grpSpLocks/>
              </p:cNvGrpSpPr>
              <p:nvPr/>
            </p:nvGrpSpPr>
            <p:grpSpPr bwMode="auto">
              <a:xfrm>
                <a:off x="2290" y="2478"/>
                <a:ext cx="1543" cy="1360"/>
                <a:chOff x="2290" y="2478"/>
                <a:chExt cx="1543" cy="1360"/>
              </a:xfrm>
            </p:grpSpPr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971" y="2478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971" y="3294"/>
                  <a:ext cx="862" cy="0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290" y="3294"/>
                  <a:ext cx="681" cy="544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55" name="Text Box 48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6" name="Text Box 49"/>
              <p:cNvSpPr txBox="1">
                <a:spLocks noChangeArrowheads="1"/>
              </p:cNvSpPr>
              <p:nvPr/>
            </p:nvSpPr>
            <p:spPr bwMode="auto">
              <a:xfrm>
                <a:off x="3424" y="3067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57" name="Text Box 50"/>
              <p:cNvSpPr txBox="1">
                <a:spLocks noChangeArrowheads="1"/>
              </p:cNvSpPr>
              <p:nvPr/>
            </p:nvSpPr>
            <p:spPr bwMode="auto">
              <a:xfrm>
                <a:off x="2880" y="220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GB" altLang="en-US">
                    <a:solidFill>
                      <a:srgbClr val="000000"/>
                    </a:solidFill>
                    <a:cs typeface="Arial" panose="020B0604020202020204" pitchFamily="34" charset="0"/>
                  </a:rPr>
                  <a:t>z</a:t>
                </a:r>
                <a:endParaRPr lang="en-US" altLang="en-US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3492500" y="1989138"/>
            <a:ext cx="1952625" cy="3311525"/>
            <a:chOff x="2200" y="1253"/>
            <a:chExt cx="1230" cy="2086"/>
          </a:xfrm>
        </p:grpSpPr>
        <p:sp>
          <p:nvSpPr>
            <p:cNvPr id="1051" name="Line 52"/>
            <p:cNvSpPr>
              <a:spLocks noChangeShapeType="1"/>
            </p:cNvSpPr>
            <p:nvPr/>
          </p:nvSpPr>
          <p:spPr bwMode="auto">
            <a:xfrm flipV="1">
              <a:off x="2699" y="1525"/>
              <a:ext cx="0" cy="1814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2200" y="1253"/>
            <a:ext cx="123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2" name="Equation" r:id="rId9" imgW="1168200" imgH="304560" progId="Equation.DSMT4">
                    <p:embed/>
                  </p:oleObj>
                </mc:Choice>
                <mc:Fallback>
                  <p:oleObj name="Equation" r:id="rId9" imgW="1168200" imgH="3045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53"/>
                          <a:ext cx="123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971550" y="2060575"/>
            <a:ext cx="2808288" cy="1439863"/>
            <a:chOff x="612" y="1298"/>
            <a:chExt cx="1769" cy="907"/>
          </a:xfrm>
        </p:grpSpPr>
        <p:sp>
          <p:nvSpPr>
            <p:cNvPr id="1045" name="Line 55"/>
            <p:cNvSpPr>
              <a:spLocks noChangeShapeType="1"/>
            </p:cNvSpPr>
            <p:nvPr/>
          </p:nvSpPr>
          <p:spPr bwMode="auto">
            <a:xfrm>
              <a:off x="884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6" name="Line 56"/>
            <p:cNvSpPr>
              <a:spLocks noChangeShapeType="1"/>
            </p:cNvSpPr>
            <p:nvPr/>
          </p:nvSpPr>
          <p:spPr bwMode="auto">
            <a:xfrm>
              <a:off x="612" y="2069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grpSp>
          <p:nvGrpSpPr>
            <p:cNvPr id="1047" name="Group 57"/>
            <p:cNvGrpSpPr>
              <a:grpSpLocks/>
            </p:cNvGrpSpPr>
            <p:nvPr/>
          </p:nvGrpSpPr>
          <p:grpSpPr bwMode="auto">
            <a:xfrm>
              <a:off x="1156" y="1298"/>
              <a:ext cx="1225" cy="635"/>
              <a:chOff x="1156" y="1298"/>
              <a:chExt cx="1225" cy="635"/>
            </a:xfrm>
          </p:grpSpPr>
          <p:grpSp>
            <p:nvGrpSpPr>
              <p:cNvPr id="1048" name="Group 58"/>
              <p:cNvGrpSpPr>
                <a:grpSpLocks/>
              </p:cNvGrpSpPr>
              <p:nvPr/>
            </p:nvGrpSpPr>
            <p:grpSpPr bwMode="auto">
              <a:xfrm>
                <a:off x="1156" y="1298"/>
                <a:ext cx="712" cy="635"/>
                <a:chOff x="1156" y="1298"/>
                <a:chExt cx="712" cy="635"/>
              </a:xfrm>
            </p:grpSpPr>
            <p:graphicFrame>
              <p:nvGraphicFramePr>
                <p:cNvPr id="1026" name="Object 2"/>
                <p:cNvGraphicFramePr>
                  <a:graphicFrameLocks noChangeAspect="1"/>
                </p:cNvGraphicFramePr>
                <p:nvPr/>
              </p:nvGraphicFramePr>
              <p:xfrm>
                <a:off x="1292" y="1298"/>
                <a:ext cx="576" cy="3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3" name="Equation" r:id="rId11" imgW="914400" imgH="482400" progId="Equation.DSMT4">
                        <p:embed/>
                      </p:oleObj>
                    </mc:Choice>
                    <mc:Fallback>
                      <p:oleObj name="Equation" r:id="rId11" imgW="914400" imgH="482400" progId="Equation.DSMT4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2" y="1298"/>
                              <a:ext cx="576" cy="30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50" name="Line 60"/>
                <p:cNvSpPr>
                  <a:spLocks noChangeShapeType="1"/>
                </p:cNvSpPr>
                <p:nvPr/>
              </p:nvSpPr>
              <p:spPr bwMode="auto">
                <a:xfrm>
                  <a:off x="1156" y="1570"/>
                  <a:ext cx="318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1049" name="Text Box 61"/>
              <p:cNvSpPr txBox="1">
                <a:spLocks noChangeArrowheads="1"/>
              </p:cNvSpPr>
              <p:nvPr/>
            </p:nvSpPr>
            <p:spPr bwMode="auto">
              <a:xfrm>
                <a:off x="1247" y="1570"/>
                <a:ext cx="113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altLang="en-US" sz="1200">
                    <a:solidFill>
                      <a:srgbClr val="000000"/>
                    </a:solidFill>
                    <a:cs typeface="Arial" panose="020B0604020202020204" pitchFamily="34" charset="0"/>
                  </a:rPr>
                  <a:t>Energy, Intensity</a:t>
                </a:r>
                <a:endParaRPr lang="en-US" altLang="en-US" sz="120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2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1039</Words>
  <Application>Microsoft Macintosh PowerPoint</Application>
  <PresentationFormat>On-screen Show (4:3)</PresentationFormat>
  <Paragraphs>198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HERCULES 2019  Simulating beamline optics by ray-tracing using ShadowOui</vt:lpstr>
      <vt:lpstr>Goals Calculate main characteristics of synchrotron sources (dipoles and IDs)  Simulating beamline optics by ray-tracing to obtain main parameters of beam size, energy resolution and flux  Understand basic principles of x-ray optics: Reflective (aberrations, slope errors), Diffractive (dispersion) and  Refractive (chromatic aberrations)  A few words (only) about coherence    </vt:lpstr>
      <vt:lpstr>The OASYS Project</vt:lpstr>
      <vt:lpstr>Synchrotron Virtual Experiments</vt:lpstr>
      <vt:lpstr>Source emission (XOPPY)</vt:lpstr>
      <vt:lpstr>PowerPoint Presentation</vt:lpstr>
      <vt:lpstr>At HIGH ENERGIES, WE ARE FAR FROM DIFFRACTION-LIMIT (=FULLY COHERENCE)   U17 2m @ 17 keV (K=0.4842) L=2m Coherent Fraction  THEREFORE, ANY BEAMLINE SIMULATION MUST START WITH RAY TRACING (INCOHERENT BEAMS)</vt:lpstr>
      <vt:lpstr>Oasys+ShadowOui</vt:lpstr>
      <vt:lpstr>PowerPoint Presentation</vt:lpstr>
      <vt:lpstr>Compute e- beam sizes</vt:lpstr>
      <vt:lpstr>Onuki &amp; Elleaume Undulators, Wigglers  and their applications, CRC press, 2002</vt:lpstr>
      <vt:lpstr>Courtesy: Boaz Nash</vt:lpstr>
      <vt:lpstr>Optical elements</vt:lpstr>
      <vt:lpstr>Mirrors Geometrical model        Physical model</vt:lpstr>
      <vt:lpstr>Mirror shape</vt:lpstr>
      <vt:lpstr>Kirkpatrick-Baez</vt:lpstr>
      <vt:lpstr>Crystals</vt:lpstr>
      <vt:lpstr>Theory of the Use of More Than Two Successive X-Ray Crystal Reflections to Obtain Increased Resolving Power J W. M. DuMond Phys. Rev. 52, 872 – (1937) http://dx.doi.org/10.1103/PhysRev.52.872 </vt:lpstr>
      <vt:lpstr>Other</vt:lpstr>
      <vt:lpstr>LENSE = TWO INTERFACES  Geometrical model        Physical model</vt:lpstr>
      <vt:lpstr>HYBRID METHOD IN SHADOW (X. Shi et al.) Combining ray tracing and wavefront propagation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of X-ray radiation production and transport. Simulating photons and waves from the X-ray sources to the samples</dc:title>
  <dc:creator>SANCHEZ DEL RIO Manuel</dc:creator>
  <cp:lastModifiedBy>Manuel Sanchez del Rio</cp:lastModifiedBy>
  <cp:revision>620</cp:revision>
  <dcterms:created xsi:type="dcterms:W3CDTF">2011-09-30T07:36:13Z</dcterms:created>
  <dcterms:modified xsi:type="dcterms:W3CDTF">2019-03-25T18:56:38Z</dcterms:modified>
</cp:coreProperties>
</file>