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57799" marR="57799" indent="0" algn="l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919191"/>
          </a:solidFill>
        </a:uFill>
        <a:latin typeface="Arial"/>
        <a:ea typeface="Arial"/>
        <a:cs typeface="Arial"/>
        <a:sym typeface="Arial"/>
      </a:defRPr>
    </a:lvl1pPr>
    <a:lvl2pPr marL="57799" marR="57799" indent="342900" algn="l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919191"/>
          </a:solidFill>
        </a:uFill>
        <a:latin typeface="Arial"/>
        <a:ea typeface="Arial"/>
        <a:cs typeface="Arial"/>
        <a:sym typeface="Arial"/>
      </a:defRPr>
    </a:lvl2pPr>
    <a:lvl3pPr marL="57799" marR="57799" indent="685800" algn="l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919191"/>
          </a:solidFill>
        </a:uFill>
        <a:latin typeface="Arial"/>
        <a:ea typeface="Arial"/>
        <a:cs typeface="Arial"/>
        <a:sym typeface="Arial"/>
      </a:defRPr>
    </a:lvl3pPr>
    <a:lvl4pPr marL="57799" marR="57799" indent="1028700" algn="l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919191"/>
          </a:solidFill>
        </a:uFill>
        <a:latin typeface="Arial"/>
        <a:ea typeface="Arial"/>
        <a:cs typeface="Arial"/>
        <a:sym typeface="Arial"/>
      </a:defRPr>
    </a:lvl4pPr>
    <a:lvl5pPr marL="57799" marR="57799" indent="1371600" algn="l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919191"/>
          </a:solidFill>
        </a:uFill>
        <a:latin typeface="Arial"/>
        <a:ea typeface="Arial"/>
        <a:cs typeface="Arial"/>
        <a:sym typeface="Arial"/>
      </a:defRPr>
    </a:lvl5pPr>
    <a:lvl6pPr marL="57799" marR="57799" indent="1714500" algn="l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919191"/>
          </a:solidFill>
        </a:uFill>
        <a:latin typeface="Arial"/>
        <a:ea typeface="Arial"/>
        <a:cs typeface="Arial"/>
        <a:sym typeface="Arial"/>
      </a:defRPr>
    </a:lvl6pPr>
    <a:lvl7pPr marL="57799" marR="57799" indent="2057400" algn="l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919191"/>
          </a:solidFill>
        </a:uFill>
        <a:latin typeface="Arial"/>
        <a:ea typeface="Arial"/>
        <a:cs typeface="Arial"/>
        <a:sym typeface="Arial"/>
      </a:defRPr>
    </a:lvl7pPr>
    <a:lvl8pPr marL="57799" marR="57799" indent="2400300" algn="l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919191"/>
          </a:solidFill>
        </a:uFill>
        <a:latin typeface="Arial"/>
        <a:ea typeface="Arial"/>
        <a:cs typeface="Arial"/>
        <a:sym typeface="Arial"/>
      </a:defRPr>
    </a:lvl8pPr>
    <a:lvl9pPr marL="57799" marR="57799" indent="2743200" algn="l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919191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919191"/>
      </a:tcTxStyle>
      <a:tcStyle>
        <a:tcBdr>
          <a:left>
            <a:ln w="12700" cap="flat">
              <a:solidFill>
                <a:srgbClr val="919191"/>
              </a:solidFill>
              <a:prstDash val="solid"/>
              <a:miter lim="400000"/>
            </a:ln>
          </a:left>
          <a:right>
            <a:ln w="12700" cap="flat">
              <a:solidFill>
                <a:srgbClr val="919191"/>
              </a:solidFill>
              <a:prstDash val="solid"/>
              <a:miter lim="400000"/>
            </a:ln>
          </a:right>
          <a:top>
            <a:ln w="12700" cap="flat">
              <a:solidFill>
                <a:srgbClr val="919191"/>
              </a:solidFill>
              <a:prstDash val="solid"/>
              <a:miter lim="400000"/>
            </a:ln>
          </a:top>
          <a:bottom>
            <a:ln w="12700" cap="flat">
              <a:solidFill>
                <a:srgbClr val="919191"/>
              </a:solidFill>
              <a:prstDash val="solid"/>
              <a:miter lim="400000"/>
            </a:ln>
          </a:bottom>
          <a:insideH>
            <a:ln w="12700" cap="flat">
              <a:solidFill>
                <a:srgbClr val="919191"/>
              </a:solidFill>
              <a:prstDash val="solid"/>
              <a:miter lim="400000"/>
            </a:ln>
          </a:insideH>
          <a:insideV>
            <a:ln w="12700" cap="flat">
              <a:solidFill>
                <a:srgbClr val="91919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919191"/>
      </a:tcTxStyle>
      <a:tcStyle>
        <a:tcBdr>
          <a:left>
            <a:ln w="28575" cap="flat">
              <a:solidFill>
                <a:srgbClr val="919191"/>
              </a:solidFill>
              <a:prstDash val="solid"/>
              <a:miter lim="400000"/>
            </a:ln>
          </a:left>
          <a:right>
            <a:ln w="12700" cap="flat">
              <a:solidFill>
                <a:srgbClr val="919191"/>
              </a:solidFill>
              <a:prstDash val="solid"/>
              <a:miter lim="400000"/>
            </a:ln>
          </a:right>
          <a:top>
            <a:ln w="12700" cap="flat">
              <a:solidFill>
                <a:srgbClr val="919191"/>
              </a:solidFill>
              <a:prstDash val="solid"/>
              <a:miter lim="400000"/>
            </a:ln>
          </a:top>
          <a:bottom>
            <a:ln w="12700" cap="flat">
              <a:solidFill>
                <a:srgbClr val="919191"/>
              </a:solidFill>
              <a:prstDash val="solid"/>
              <a:miter lim="400000"/>
            </a:ln>
          </a:bottom>
          <a:insideH>
            <a:ln w="12700" cap="flat">
              <a:solidFill>
                <a:srgbClr val="919191"/>
              </a:solidFill>
              <a:prstDash val="solid"/>
              <a:miter lim="400000"/>
            </a:ln>
          </a:insideH>
          <a:insideV>
            <a:ln w="12700" cap="flat">
              <a:solidFill>
                <a:srgbClr val="919191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919191"/>
      </a:tcTxStyle>
      <a:tcStyle>
        <a:tcBdr>
          <a:left>
            <a:ln w="12700" cap="flat">
              <a:solidFill>
                <a:srgbClr val="919191"/>
              </a:solidFill>
              <a:prstDash val="solid"/>
              <a:miter lim="400000"/>
            </a:ln>
          </a:left>
          <a:right>
            <a:ln w="12700" cap="flat">
              <a:solidFill>
                <a:srgbClr val="919191"/>
              </a:solidFill>
              <a:prstDash val="solid"/>
              <a:miter lim="400000"/>
            </a:ln>
          </a:right>
          <a:top>
            <a:ln w="12700" cap="flat">
              <a:solidFill>
                <a:srgbClr val="919191"/>
              </a:solidFill>
              <a:prstDash val="solid"/>
              <a:miter lim="400000"/>
            </a:ln>
          </a:top>
          <a:bottom>
            <a:ln w="28575" cap="flat">
              <a:solidFill>
                <a:srgbClr val="919191"/>
              </a:solidFill>
              <a:prstDash val="solid"/>
              <a:miter lim="400000"/>
            </a:ln>
          </a:bottom>
          <a:insideH>
            <a:ln w="12700" cap="flat">
              <a:solidFill>
                <a:srgbClr val="919191"/>
              </a:solidFill>
              <a:prstDash val="solid"/>
              <a:miter lim="400000"/>
            </a:ln>
          </a:insideH>
          <a:insideV>
            <a:ln w="12700" cap="flat">
              <a:solidFill>
                <a:srgbClr val="919191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919191"/>
      </a:tcTxStyle>
      <a:tcStyle>
        <a:tcBdr>
          <a:left>
            <a:ln w="12700" cap="flat">
              <a:solidFill>
                <a:srgbClr val="919191"/>
              </a:solidFill>
              <a:prstDash val="solid"/>
              <a:miter lim="400000"/>
            </a:ln>
          </a:left>
          <a:right>
            <a:ln w="12700" cap="flat">
              <a:solidFill>
                <a:srgbClr val="919191"/>
              </a:solidFill>
              <a:prstDash val="solid"/>
              <a:miter lim="400000"/>
            </a:ln>
          </a:right>
          <a:top>
            <a:ln w="28575" cap="flat">
              <a:solidFill>
                <a:srgbClr val="919191"/>
              </a:solidFill>
              <a:prstDash val="solid"/>
              <a:miter lim="400000"/>
            </a:ln>
          </a:top>
          <a:bottom>
            <a:ln w="12700" cap="flat">
              <a:solidFill>
                <a:srgbClr val="919191"/>
              </a:solidFill>
              <a:prstDash val="solid"/>
              <a:miter lim="400000"/>
            </a:ln>
          </a:bottom>
          <a:insideH>
            <a:ln w="12700" cap="flat">
              <a:solidFill>
                <a:srgbClr val="919191"/>
              </a:solidFill>
              <a:prstDash val="solid"/>
              <a:miter lim="400000"/>
            </a:ln>
          </a:insideH>
          <a:insideV>
            <a:ln w="12700" cap="flat">
              <a:solidFill>
                <a:srgbClr val="919191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3733FD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3733FD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3733FD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3733F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3733FD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3733FD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3733F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3733FD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3733FD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3733F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3733F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oe_black.jpg"/>
          <p:cNvPicPr>
            <a:picLocks noChangeAspect="0"/>
          </p:cNvPicPr>
          <p:nvPr/>
        </p:nvPicPr>
        <p:blipFill>
          <a:blip r:embed="rId2">
            <a:alphaModFix amt="75000"/>
            <a:extLst/>
          </a:blip>
          <a:stretch>
            <a:fillRect/>
          </a:stretch>
        </p:blipFill>
        <p:spPr>
          <a:xfrm>
            <a:off x="11313724" y="9182382"/>
            <a:ext cx="1371601" cy="330201"/>
          </a:xfrm>
          <a:prstGeom prst="rect">
            <a:avLst/>
          </a:prstGeom>
          <a:ln>
            <a:miter lim="400000"/>
          </a:ln>
        </p:spPr>
      </p:pic>
      <p:pic>
        <p:nvPicPr>
          <p:cNvPr id="15" name="title footer_Blue_64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448" y="9684308"/>
            <a:ext cx="12700001" cy="88901"/>
          </a:xfrm>
          <a:prstGeom prst="rect">
            <a:avLst/>
          </a:prstGeom>
        </p:spPr>
      </p:pic>
      <p:pic>
        <p:nvPicPr>
          <p:cNvPr id="16" name="title header_Blue_64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645" y="343"/>
            <a:ext cx="12979401" cy="1574801"/>
          </a:xfrm>
          <a:prstGeom prst="rect">
            <a:avLst/>
          </a:prstGeom>
        </p:spPr>
      </p:pic>
      <p:sp>
        <p:nvSpPr>
          <p:cNvPr id="17" name="Shape 17"/>
          <p:cNvSpPr/>
          <p:nvPr>
            <p:ph type="title"/>
          </p:nvPr>
        </p:nvSpPr>
        <p:spPr>
          <a:xfrm>
            <a:off x="723900" y="1968500"/>
            <a:ext cx="11303000" cy="3251200"/>
          </a:xfrm>
          <a:prstGeom prst="rect">
            <a:avLst/>
          </a:prstGeom>
        </p:spPr>
        <p:txBody>
          <a:bodyPr anchor="t"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half" idx="1"/>
          </p:nvPr>
        </p:nvSpPr>
        <p:spPr>
          <a:xfrm>
            <a:off x="723900" y="5219700"/>
            <a:ext cx="11303000" cy="3251200"/>
          </a:xfrm>
          <a:prstGeom prst="rect">
            <a:avLst/>
          </a:prstGeom>
        </p:spPr>
        <p:txBody>
          <a:bodyPr/>
          <a:lstStyle>
            <a:lvl1pPr marL="383540" indent="-342900">
              <a:buSzPct val="75000"/>
              <a:buFontTx/>
              <a:buChar char="-"/>
              <a:defRPr sz="300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defRPr>
            </a:lvl1pPr>
            <a:lvl2pPr>
              <a:buSzPct val="75000"/>
              <a:buFontTx/>
              <a:buChar char="-"/>
              <a:def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defRPr>
            </a:lvl2pPr>
            <a:lvl3pPr>
              <a:buFontTx/>
              <a:buChar char="-"/>
              <a:def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defRPr>
            </a:lvl3pPr>
            <a:lvl4pPr>
              <a:buFontTx/>
              <a:buChar char="-"/>
              <a:def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defRPr>
            </a:lvl4pPr>
            <a:lvl5pPr>
              <a:buFontTx/>
              <a:buChar char="-"/>
              <a:def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6275734" y="9080500"/>
            <a:ext cx="453332" cy="447229"/>
          </a:xfrm>
          <a:prstGeom prst="rect">
            <a:avLst/>
          </a:prstGeom>
        </p:spPr>
        <p:txBody>
          <a:bodyPr anchor="t"/>
          <a:lstStyle>
            <a:lvl1pPr>
              <a:defRPr sz="2400">
                <a:solidFill>
                  <a:srgbClr val="000000"/>
                </a:solidFill>
                <a:uFill>
                  <a:solidFill>
                    <a:srgbClr val="91919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 footer_blue_64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978900"/>
            <a:ext cx="13360400" cy="774700"/>
          </a:xfrm>
          <a:prstGeom prst="rect">
            <a:avLst/>
          </a:prstGeom>
        </p:spPr>
      </p:pic>
      <p:pic>
        <p:nvPicPr>
          <p:cNvPr id="27" name="slide header_64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06400" y="-25400"/>
            <a:ext cx="13449300" cy="228600"/>
          </a:xfrm>
          <a:prstGeom prst="rect">
            <a:avLst/>
          </a:prstGeom>
        </p:spPr>
      </p:pic>
      <p:sp>
        <p:nvSpPr>
          <p:cNvPr id="28" name="Shape 28"/>
          <p:cNvSpPr/>
          <p:nvPr/>
        </p:nvSpPr>
        <p:spPr>
          <a:xfrm>
            <a:off x="10700136" y="9001942"/>
            <a:ext cx="3885655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marL="0" marR="0" defTabSz="825500">
              <a:defRPr sz="1600">
                <a:solidFill>
                  <a:srgbClr val="50505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647700" y="2273300"/>
            <a:ext cx="11709400" cy="4191000"/>
          </a:xfrm>
          <a:prstGeom prst="rect">
            <a:avLst/>
          </a:prstGeom>
        </p:spPr>
        <p:txBody>
          <a:bodyPr/>
          <a:lstStyle>
            <a:lvl1pPr marL="231140" indent="-190500">
              <a:spcBef>
                <a:spcPts val="600"/>
              </a:spcBef>
              <a:buSzPct val="60000"/>
              <a:buFont typeface="Lucida Grande"/>
              <a:buBlip>
                <a:blip r:embed="rId4"/>
              </a:buBlip>
              <a:defRPr sz="360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defRPr>
            </a:lvl1pPr>
            <a:lvl2pPr marL="1058949" indent="-561109">
              <a:spcBef>
                <a:spcPts val="600"/>
              </a:spcBef>
              <a:buSzPct val="60000"/>
              <a:buFont typeface="Lucida Grande"/>
              <a:buBlip>
                <a:blip r:embed="rId4"/>
              </a:buBlip>
              <a:defRPr sz="3000">
                <a:solidFill>
                  <a:srgbClr val="000000"/>
                </a:solidFill>
                <a:uFill>
                  <a:solidFill>
                    <a:srgbClr val="424242"/>
                  </a:solidFill>
                </a:uFill>
              </a:defRPr>
            </a:lvl2pPr>
            <a:lvl3pPr marL="1336039" indent="-381000">
              <a:spcBef>
                <a:spcPts val="600"/>
              </a:spcBef>
              <a:buSzPct val="60000"/>
              <a:buFont typeface="Lucida Grande"/>
              <a:buBlip>
                <a:blip r:embed="rId4"/>
              </a:buBlip>
              <a:defRPr sz="2600">
                <a:solidFill>
                  <a:srgbClr val="000000"/>
                </a:solidFill>
                <a:uFill>
                  <a:solidFill>
                    <a:srgbClr val="424242"/>
                  </a:solidFill>
                </a:uFill>
              </a:defRPr>
            </a:lvl3pPr>
            <a:lvl4pPr marL="1869439" indent="-457200">
              <a:spcBef>
                <a:spcPts val="600"/>
              </a:spcBef>
              <a:buFont typeface="Lucida Grande"/>
              <a:buBlip>
                <a:blip r:embed="rId4"/>
              </a:buBlip>
              <a:defRPr sz="360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defRPr>
            </a:lvl4pPr>
            <a:lvl5pPr marL="2326639" indent="-457200">
              <a:spcBef>
                <a:spcPts val="600"/>
              </a:spcBef>
              <a:buFont typeface="Lucida Grande"/>
              <a:buBlip>
                <a:blip r:embed="rId4"/>
              </a:buBlip>
              <a:defRPr sz="360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 footer_blue_64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8978900"/>
            <a:ext cx="13360400" cy="774700"/>
          </a:xfrm>
          <a:prstGeom prst="rect">
            <a:avLst/>
          </a:prstGeom>
        </p:spPr>
      </p:pic>
      <p:pic>
        <p:nvPicPr>
          <p:cNvPr id="47" name="slide header_64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06400" y="-12700"/>
            <a:ext cx="13449300" cy="228600"/>
          </a:xfrm>
          <a:prstGeom prst="rect">
            <a:avLst/>
          </a:prstGeom>
        </p:spPr>
      </p:pic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Shape 49"/>
          <p:cNvSpPr/>
          <p:nvPr/>
        </p:nvSpPr>
        <p:spPr>
          <a:xfrm>
            <a:off x="10700136" y="9001942"/>
            <a:ext cx="3885655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marL="0" marR="0" defTabSz="825500">
              <a:defRPr sz="1600">
                <a:solidFill>
                  <a:srgbClr val="50505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6136851" y="4661024"/>
            <a:ext cx="709370" cy="43155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lide header_64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6400" y="-12700"/>
            <a:ext cx="13449300" cy="228600"/>
          </a:xfrm>
          <a:prstGeom prst="rect">
            <a:avLst/>
          </a:prstGeom>
        </p:spPr>
      </p:pic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pasted-image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897" y="9336052"/>
            <a:ext cx="355601" cy="342901"/>
          </a:xfrm>
          <a:prstGeom prst="rect">
            <a:avLst/>
          </a:prstGeom>
        </p:spPr>
      </p:pic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 footer_blue_64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978900"/>
            <a:ext cx="13360400" cy="774700"/>
          </a:xfrm>
          <a:prstGeom prst="rect">
            <a:avLst/>
          </a:prstGeom>
        </p:spPr>
      </p:pic>
      <p:pic>
        <p:nvPicPr>
          <p:cNvPr id="3" name="slide header_64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06400" y="-12700"/>
            <a:ext cx="13449300" cy="228600"/>
          </a:xfrm>
          <a:prstGeom prst="rect">
            <a:avLst/>
          </a:prstGeom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647700" y="0"/>
            <a:ext cx="11709400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098921" y="9336052"/>
            <a:ext cx="294532" cy="317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825500">
              <a:defRPr sz="1400">
                <a:solidFill>
                  <a:srgbClr val="CBCBCB"/>
                </a:solidFill>
                <a:uFill>
                  <a:solidFill>
                    <a:srgbClr val="CBCBCB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/>
        </p:nvSpPr>
        <p:spPr>
          <a:xfrm>
            <a:off x="10700136" y="9001942"/>
            <a:ext cx="3885655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marL="0" marR="0" defTabSz="825500">
              <a:defRPr sz="1600">
                <a:solidFill>
                  <a:srgbClr val="50505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647700" y="2273300"/>
            <a:ext cx="11709400" cy="66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500"/>
              </a:spcBef>
            </a:lvl2pPr>
            <a:lvl3pPr marL="1183639" indent="-228600">
              <a:defRPr sz="1800"/>
            </a:lvl3pPr>
            <a:lvl4pPr marL="1640839" indent="-228600">
              <a:defRPr sz="1800"/>
            </a:lvl4pPr>
            <a:lvl5pPr marL="2098039" indent="-2286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57799" marR="57799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275D90"/>
          </a:solidFill>
          <a:uFill>
            <a:solidFill>
              <a:srgbClr val="275D90"/>
            </a:solidFill>
          </a:uFill>
          <a:latin typeface="+mn-lt"/>
          <a:ea typeface="+mn-ea"/>
          <a:cs typeface="+mn-cs"/>
          <a:sym typeface="Trebuchet MS"/>
        </a:defRPr>
      </a:lvl1pPr>
      <a:lvl2pPr marL="57799" marR="57799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275D90"/>
          </a:solidFill>
          <a:uFill>
            <a:solidFill>
              <a:srgbClr val="275D90"/>
            </a:solidFill>
          </a:uFill>
          <a:latin typeface="+mn-lt"/>
          <a:ea typeface="+mn-ea"/>
          <a:cs typeface="+mn-cs"/>
          <a:sym typeface="Trebuchet MS"/>
        </a:defRPr>
      </a:lvl2pPr>
      <a:lvl3pPr marL="57799" marR="57799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275D90"/>
          </a:solidFill>
          <a:uFill>
            <a:solidFill>
              <a:srgbClr val="275D90"/>
            </a:solidFill>
          </a:uFill>
          <a:latin typeface="+mn-lt"/>
          <a:ea typeface="+mn-ea"/>
          <a:cs typeface="+mn-cs"/>
          <a:sym typeface="Trebuchet MS"/>
        </a:defRPr>
      </a:lvl3pPr>
      <a:lvl4pPr marL="57799" marR="57799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275D90"/>
          </a:solidFill>
          <a:uFill>
            <a:solidFill>
              <a:srgbClr val="275D90"/>
            </a:solidFill>
          </a:uFill>
          <a:latin typeface="+mn-lt"/>
          <a:ea typeface="+mn-ea"/>
          <a:cs typeface="+mn-cs"/>
          <a:sym typeface="Trebuchet MS"/>
        </a:defRPr>
      </a:lvl4pPr>
      <a:lvl5pPr marL="57799" marR="57799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275D90"/>
          </a:solidFill>
          <a:uFill>
            <a:solidFill>
              <a:srgbClr val="275D90"/>
            </a:solidFill>
          </a:uFill>
          <a:latin typeface="+mn-lt"/>
          <a:ea typeface="+mn-ea"/>
          <a:cs typeface="+mn-cs"/>
          <a:sym typeface="Trebuchet MS"/>
        </a:defRPr>
      </a:lvl5pPr>
      <a:lvl6pPr marL="57799" marR="57799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275D90"/>
          </a:solidFill>
          <a:uFill>
            <a:solidFill>
              <a:srgbClr val="275D90"/>
            </a:solidFill>
          </a:uFill>
          <a:latin typeface="+mn-lt"/>
          <a:ea typeface="+mn-ea"/>
          <a:cs typeface="+mn-cs"/>
          <a:sym typeface="Trebuchet MS"/>
        </a:defRPr>
      </a:lvl6pPr>
      <a:lvl7pPr marL="57799" marR="57799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275D90"/>
          </a:solidFill>
          <a:uFill>
            <a:solidFill>
              <a:srgbClr val="275D90"/>
            </a:solidFill>
          </a:uFill>
          <a:latin typeface="+mn-lt"/>
          <a:ea typeface="+mn-ea"/>
          <a:cs typeface="+mn-cs"/>
          <a:sym typeface="Trebuchet MS"/>
        </a:defRPr>
      </a:lvl7pPr>
      <a:lvl8pPr marL="57799" marR="57799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275D90"/>
          </a:solidFill>
          <a:uFill>
            <a:solidFill>
              <a:srgbClr val="275D90"/>
            </a:solidFill>
          </a:uFill>
          <a:latin typeface="+mn-lt"/>
          <a:ea typeface="+mn-ea"/>
          <a:cs typeface="+mn-cs"/>
          <a:sym typeface="Trebuchet MS"/>
        </a:defRPr>
      </a:lvl8pPr>
      <a:lvl9pPr marL="57799" marR="57799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275D90"/>
          </a:solidFill>
          <a:uFill>
            <a:solidFill>
              <a:srgbClr val="275D90"/>
            </a:solidFill>
          </a:uFill>
          <a:latin typeface="+mn-lt"/>
          <a:ea typeface="+mn-ea"/>
          <a:cs typeface="+mn-cs"/>
          <a:sym typeface="Trebuchet MS"/>
        </a:defRPr>
      </a:lvl9pPr>
    </p:titleStyle>
    <p:bodyStyle>
      <a:lvl1pPr marL="354965" marR="57799" indent="-314325" algn="l" defTabSz="647700" latinLnBrk="0">
        <a:lnSpc>
          <a:spcPct val="100000"/>
        </a:lnSpc>
        <a:spcBef>
          <a:spcPts val="400"/>
        </a:spcBef>
        <a:spcAft>
          <a:spcPts val="0"/>
        </a:spcAft>
        <a:buClr>
          <a:srgbClr val="275D90"/>
        </a:buClr>
        <a:buSzPct val="125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919191"/>
          </a:solidFill>
          <a:uFill>
            <a:solidFill>
              <a:srgbClr val="919191"/>
            </a:solidFill>
          </a:uFill>
          <a:latin typeface="Calibri"/>
          <a:ea typeface="Calibri"/>
          <a:cs typeface="Calibri"/>
          <a:sym typeface="Calibri"/>
        </a:defRPr>
      </a:lvl1pPr>
      <a:lvl2pPr marL="783590" marR="57799" indent="-285750" algn="l" defTabSz="647700" latinLnBrk="0">
        <a:lnSpc>
          <a:spcPct val="100000"/>
        </a:lnSpc>
        <a:spcBef>
          <a:spcPts val="400"/>
        </a:spcBef>
        <a:spcAft>
          <a:spcPts val="0"/>
        </a:spcAft>
        <a:buClr>
          <a:srgbClr val="275D90"/>
        </a:buClr>
        <a:buSzPct val="125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919191"/>
          </a:solidFill>
          <a:uFill>
            <a:solidFill>
              <a:srgbClr val="919191"/>
            </a:solidFill>
          </a:uFill>
          <a:latin typeface="Calibri"/>
          <a:ea typeface="Calibri"/>
          <a:cs typeface="Calibri"/>
          <a:sym typeface="Calibri"/>
        </a:defRPr>
      </a:lvl2pPr>
      <a:lvl3pPr marL="1234439" marR="57799" indent="-279400" algn="l" defTabSz="647700" latinLnBrk="0">
        <a:lnSpc>
          <a:spcPct val="100000"/>
        </a:lnSpc>
        <a:spcBef>
          <a:spcPts val="400"/>
        </a:spcBef>
        <a:spcAft>
          <a:spcPts val="0"/>
        </a:spcAft>
        <a:buClr>
          <a:srgbClr val="275D90"/>
        </a:buClr>
        <a:buSzPct val="125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919191"/>
          </a:solidFill>
          <a:uFill>
            <a:solidFill>
              <a:srgbClr val="919191"/>
            </a:solidFill>
          </a:uFill>
          <a:latin typeface="Calibri"/>
          <a:ea typeface="Calibri"/>
          <a:cs typeface="Calibri"/>
          <a:sym typeface="Calibri"/>
        </a:defRPr>
      </a:lvl3pPr>
      <a:lvl4pPr marL="1691639" marR="57799" indent="-279400" algn="l" defTabSz="647700" latinLnBrk="0">
        <a:lnSpc>
          <a:spcPct val="100000"/>
        </a:lnSpc>
        <a:spcBef>
          <a:spcPts val="400"/>
        </a:spcBef>
        <a:spcAft>
          <a:spcPts val="0"/>
        </a:spcAft>
        <a:buClr>
          <a:srgbClr val="275D90"/>
        </a:buClr>
        <a:buSzPct val="125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919191"/>
          </a:solidFill>
          <a:uFill>
            <a:solidFill>
              <a:srgbClr val="919191"/>
            </a:solidFill>
          </a:uFill>
          <a:latin typeface="Calibri"/>
          <a:ea typeface="Calibri"/>
          <a:cs typeface="Calibri"/>
          <a:sym typeface="Calibri"/>
        </a:defRPr>
      </a:lvl4pPr>
      <a:lvl5pPr marL="2148839" marR="57799" indent="-279400" algn="l" defTabSz="647700" latinLnBrk="0">
        <a:lnSpc>
          <a:spcPct val="100000"/>
        </a:lnSpc>
        <a:spcBef>
          <a:spcPts val="400"/>
        </a:spcBef>
        <a:spcAft>
          <a:spcPts val="0"/>
        </a:spcAft>
        <a:buClr>
          <a:srgbClr val="275D90"/>
        </a:buClr>
        <a:buSzPct val="125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919191"/>
          </a:solidFill>
          <a:uFill>
            <a:solidFill>
              <a:srgbClr val="919191"/>
            </a:solidFill>
          </a:uFill>
          <a:latin typeface="Calibri"/>
          <a:ea typeface="Calibri"/>
          <a:cs typeface="Calibri"/>
          <a:sym typeface="Calibri"/>
        </a:defRPr>
      </a:lvl5pPr>
      <a:lvl6pPr marL="2148839" marR="57799" indent="-279400" algn="l" defTabSz="647700" latinLnBrk="0">
        <a:lnSpc>
          <a:spcPct val="100000"/>
        </a:lnSpc>
        <a:spcBef>
          <a:spcPts val="400"/>
        </a:spcBef>
        <a:spcAft>
          <a:spcPts val="0"/>
        </a:spcAft>
        <a:buClr>
          <a:srgbClr val="275D90"/>
        </a:buClr>
        <a:buSzPct val="125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919191"/>
          </a:solidFill>
          <a:uFill>
            <a:solidFill>
              <a:srgbClr val="919191"/>
            </a:solidFill>
          </a:uFill>
          <a:latin typeface="Calibri"/>
          <a:ea typeface="Calibri"/>
          <a:cs typeface="Calibri"/>
          <a:sym typeface="Calibri"/>
        </a:defRPr>
      </a:lvl6pPr>
      <a:lvl7pPr marL="2148839" marR="57799" indent="-279400" algn="l" defTabSz="647700" latinLnBrk="0">
        <a:lnSpc>
          <a:spcPct val="100000"/>
        </a:lnSpc>
        <a:spcBef>
          <a:spcPts val="400"/>
        </a:spcBef>
        <a:spcAft>
          <a:spcPts val="0"/>
        </a:spcAft>
        <a:buClr>
          <a:srgbClr val="275D90"/>
        </a:buClr>
        <a:buSzPct val="125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919191"/>
          </a:solidFill>
          <a:uFill>
            <a:solidFill>
              <a:srgbClr val="919191"/>
            </a:solidFill>
          </a:uFill>
          <a:latin typeface="Calibri"/>
          <a:ea typeface="Calibri"/>
          <a:cs typeface="Calibri"/>
          <a:sym typeface="Calibri"/>
        </a:defRPr>
      </a:lvl7pPr>
      <a:lvl8pPr marL="2148839" marR="57799" indent="-279400" algn="l" defTabSz="647700" latinLnBrk="0">
        <a:lnSpc>
          <a:spcPct val="100000"/>
        </a:lnSpc>
        <a:spcBef>
          <a:spcPts val="400"/>
        </a:spcBef>
        <a:spcAft>
          <a:spcPts val="0"/>
        </a:spcAft>
        <a:buClr>
          <a:srgbClr val="275D90"/>
        </a:buClr>
        <a:buSzPct val="125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919191"/>
          </a:solidFill>
          <a:uFill>
            <a:solidFill>
              <a:srgbClr val="919191"/>
            </a:solidFill>
          </a:uFill>
          <a:latin typeface="Calibri"/>
          <a:ea typeface="Calibri"/>
          <a:cs typeface="Calibri"/>
          <a:sym typeface="Calibri"/>
        </a:defRPr>
      </a:lvl8pPr>
      <a:lvl9pPr marL="2148839" marR="57799" indent="-279400" algn="l" defTabSz="647700" latinLnBrk="0">
        <a:lnSpc>
          <a:spcPct val="100000"/>
        </a:lnSpc>
        <a:spcBef>
          <a:spcPts val="400"/>
        </a:spcBef>
        <a:spcAft>
          <a:spcPts val="0"/>
        </a:spcAft>
        <a:buClr>
          <a:srgbClr val="275D90"/>
        </a:buClr>
        <a:buSzPct val="125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919191"/>
          </a:solidFill>
          <a:uFill>
            <a:solidFill>
              <a:srgbClr val="919191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CBCBCB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CBCBCB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CBCBCB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CBCBCB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CBCBCB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CBCBCB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CBCBCB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CBCBCB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CBCBCB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1.png"/><Relationship Id="rId4" Type="http://schemas.openxmlformats.org/officeDocument/2006/relationships/image" Target="../media/image2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4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42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2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Advances in Soft X-Ray beamlines design</a:t>
            </a:r>
          </a:p>
        </p:txBody>
      </p:sp>
      <p:sp>
        <p:nvSpPr>
          <p:cNvPr id="70" name="Shape 7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for Optical Simulations WORKSHOP</a:t>
            </a:r>
          </a:p>
          <a:p>
            <a:pPr/>
            <a:r>
              <a:t>Trieste October 3-7,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Plane Grating</a:t>
            </a:r>
          </a:p>
        </p:txBody>
      </p:sp>
      <p:sp>
        <p:nvSpPr>
          <p:cNvPr id="202" name="Shape 202"/>
          <p:cNvSpPr/>
          <p:nvPr>
            <p:ph type="body" sz="half" idx="1"/>
          </p:nvPr>
        </p:nvSpPr>
        <p:spPr>
          <a:xfrm>
            <a:off x="463550" y="1530168"/>
            <a:ext cx="11709400" cy="321242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Plane grating (without VLS) does not focus</a:t>
            </a:r>
          </a:p>
          <a:p>
            <a:pPr>
              <a:buBlip>
                <a:blip r:embed="rId2"/>
              </a:buBlip>
            </a:pPr>
            <a:r>
              <a:t>Grating magnifies (or demagnifies), </a:t>
            </a:r>
            <a:r>
              <a:rPr i="1"/>
              <a:t>c</a:t>
            </a:r>
            <a:r>
              <a:t> factor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136" y="2823790"/>
            <a:ext cx="5295901" cy="1603757"/>
          </a:xfrm>
          <a:prstGeom prst="rect">
            <a:avLst/>
          </a:prstGeom>
        </p:spPr>
      </p:pic>
      <p:pic>
        <p:nvPicPr>
          <p:cNvPr id="20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744" y="5396460"/>
            <a:ext cx="2070101" cy="28864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Collimated PGM, vertical plane; c=2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698500" y="3597140"/>
            <a:ext cx="11709400" cy="515843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Toroidal Mirror:</a:t>
            </a:r>
          </a:p>
          <a:p>
            <a:pPr lvl="1">
              <a:buBlip>
                <a:blip r:embed="rId2"/>
              </a:buBlip>
            </a:pPr>
            <a:r>
              <a:t>Collimates beam in meridional direction (Vertically)</a:t>
            </a:r>
          </a:p>
          <a:p>
            <a:pPr lvl="1">
              <a:buBlip>
                <a:blip r:embed="rId2"/>
              </a:buBlip>
            </a:pPr>
            <a:r>
              <a:t>Focuses in sagittal direction at slit (horizontally)</a:t>
            </a:r>
          </a:p>
          <a:p>
            <a:pPr>
              <a:buBlip>
                <a:blip r:embed="rId2"/>
              </a:buBlip>
            </a:pPr>
            <a:r>
              <a:t>Plane Mirror + Plane grating</a:t>
            </a:r>
          </a:p>
          <a:p>
            <a:pPr lvl="1">
              <a:buBlip>
                <a:blip r:embed="rId2"/>
              </a:buBlip>
            </a:pPr>
            <a:r>
              <a:t>Keeps outgoing direction</a:t>
            </a:r>
          </a:p>
          <a:p>
            <a:pPr lvl="1">
              <a:buBlip>
                <a:blip r:embed="rId2"/>
              </a:buBlip>
            </a:pPr>
            <a:r>
              <a:t>Controls grating magnification, c</a:t>
            </a:r>
          </a:p>
          <a:p>
            <a:pPr>
              <a:buBlip>
                <a:blip r:embed="rId2"/>
              </a:buBlip>
            </a:pPr>
            <a:r>
              <a:t>Cylindrical Mirror</a:t>
            </a:r>
          </a:p>
          <a:p>
            <a:pPr lvl="1">
              <a:buBlip>
                <a:blip r:embed="rId2"/>
              </a:buBlip>
            </a:pPr>
            <a:r>
              <a:t>Focuses the collimated beam onto the exit slit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1" name="Group 221"/>
          <p:cNvGrpSpPr/>
          <p:nvPr/>
        </p:nvGrpSpPr>
        <p:grpSpPr>
          <a:xfrm>
            <a:off x="0" y="943580"/>
            <a:ext cx="13004801" cy="2538939"/>
            <a:chOff x="0" y="0"/>
            <a:chExt cx="13004800" cy="2538937"/>
          </a:xfrm>
        </p:grpSpPr>
        <p:sp>
          <p:nvSpPr>
            <p:cNvPr id="210" name="Shape 210"/>
            <p:cNvSpPr/>
            <p:nvPr/>
          </p:nvSpPr>
          <p:spPr>
            <a:xfrm>
              <a:off x="1133094" y="239866"/>
              <a:ext cx="2108494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141436" y="239866"/>
              <a:ext cx="4449060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12" name="Screen Shot 2016-09-13 at  September 13,  3.15.36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38309"/>
              <a:ext cx="13004800" cy="2100629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13" name="Shape 213"/>
            <p:cNvSpPr/>
            <p:nvPr/>
          </p:nvSpPr>
          <p:spPr>
            <a:xfrm>
              <a:off x="9870726" y="239866"/>
              <a:ext cx="2108493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927584" y="16252"/>
              <a:ext cx="849714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28 m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5816605" y="16252"/>
              <a:ext cx="680199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 m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7558316" y="239866"/>
              <a:ext cx="2328857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382645" y="16252"/>
              <a:ext cx="680200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 m</a:t>
              </a:r>
            </a:p>
          </p:txBody>
        </p:sp>
        <p:sp>
          <p:nvSpPr>
            <p:cNvPr id="218" name="Shape 218"/>
            <p:cNvSpPr/>
            <p:nvPr/>
          </p:nvSpPr>
          <p:spPr>
            <a:xfrm rot="16200000">
              <a:off x="1695432" y="-76090"/>
              <a:ext cx="436964" cy="631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≈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0599346" y="-1"/>
              <a:ext cx="776259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9 m</a:t>
              </a:r>
            </a:p>
          </p:txBody>
        </p:sp>
        <p:sp>
          <p:nvSpPr>
            <p:cNvPr id="220" name="Shape 220"/>
            <p:cNvSpPr/>
            <p:nvPr/>
          </p:nvSpPr>
          <p:spPr>
            <a:xfrm rot="16200000">
              <a:off x="10379894" y="-92342"/>
              <a:ext cx="436965" cy="631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≈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Collimated PGM, vertical plane; c=2</a:t>
            </a: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5" name="Screen Shot 2016-09-13 at  September 13,  12.03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172" y="4082190"/>
            <a:ext cx="5410201" cy="3738204"/>
          </a:xfrm>
          <a:prstGeom prst="rect">
            <a:avLst/>
          </a:prstGeom>
        </p:spPr>
      </p:pic>
      <p:pic>
        <p:nvPicPr>
          <p:cNvPr id="226" name="Screen Shot 2016-09-13 at  September 13,  12.05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665" y="4691805"/>
            <a:ext cx="4786194" cy="1114029"/>
          </a:xfrm>
          <a:prstGeom prst="rect">
            <a:avLst/>
          </a:prstGeom>
        </p:spPr>
      </p:pic>
      <p:grpSp>
        <p:nvGrpSpPr>
          <p:cNvPr id="238" name="Group 238"/>
          <p:cNvGrpSpPr/>
          <p:nvPr/>
        </p:nvGrpSpPr>
        <p:grpSpPr>
          <a:xfrm>
            <a:off x="0" y="943580"/>
            <a:ext cx="13004801" cy="2538939"/>
            <a:chOff x="0" y="0"/>
            <a:chExt cx="13004800" cy="2538937"/>
          </a:xfrm>
        </p:grpSpPr>
        <p:sp>
          <p:nvSpPr>
            <p:cNvPr id="227" name="Shape 227"/>
            <p:cNvSpPr/>
            <p:nvPr/>
          </p:nvSpPr>
          <p:spPr>
            <a:xfrm>
              <a:off x="1133094" y="239866"/>
              <a:ext cx="2108494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141436" y="239866"/>
              <a:ext cx="4449060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29" name="Screen Shot 2016-09-13 at  September 13,  3.15.3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438309"/>
              <a:ext cx="13004800" cy="2100629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30" name="Shape 230"/>
            <p:cNvSpPr/>
            <p:nvPr/>
          </p:nvSpPr>
          <p:spPr>
            <a:xfrm>
              <a:off x="9870726" y="239866"/>
              <a:ext cx="2108493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7584" y="16252"/>
              <a:ext cx="849714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28 m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5816605" y="16252"/>
              <a:ext cx="680199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 m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7558316" y="239866"/>
              <a:ext cx="2328857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382645" y="16252"/>
              <a:ext cx="680200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 m</a:t>
              </a:r>
            </a:p>
          </p:txBody>
        </p:sp>
        <p:sp>
          <p:nvSpPr>
            <p:cNvPr id="235" name="Shape 235"/>
            <p:cNvSpPr/>
            <p:nvPr/>
          </p:nvSpPr>
          <p:spPr>
            <a:xfrm rot="16200000">
              <a:off x="1695432" y="-76090"/>
              <a:ext cx="436964" cy="631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≈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0599346" y="-1"/>
              <a:ext cx="776259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9 m</a:t>
              </a:r>
            </a:p>
          </p:txBody>
        </p:sp>
        <p:sp>
          <p:nvSpPr>
            <p:cNvPr id="237" name="Shape 237"/>
            <p:cNvSpPr/>
            <p:nvPr/>
          </p:nvSpPr>
          <p:spPr>
            <a:xfrm rot="16200000">
              <a:off x="10379894" y="-92342"/>
              <a:ext cx="436965" cy="631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≈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Collimated PGM, vertical plane; c=2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Screen Shot 2016-09-13 at  September 13,  12.05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966" y="8184028"/>
            <a:ext cx="4638519" cy="1079656"/>
          </a:xfrm>
          <a:prstGeom prst="rect">
            <a:avLst/>
          </a:prstGeom>
        </p:spPr>
      </p:pic>
      <p:pic>
        <p:nvPicPr>
          <p:cNvPr id="243" name="Screen Shot 2016-09-13 at  September 13,  12.11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6008" y="2801920"/>
            <a:ext cx="5410201" cy="3978089"/>
          </a:xfrm>
          <a:prstGeom prst="rect">
            <a:avLst/>
          </a:prstGeom>
        </p:spPr>
      </p:pic>
      <p:pic>
        <p:nvPicPr>
          <p:cNvPr id="244" name="Screen Shot 2016-09-13 at  September 13,  12.12.1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56331" y="6834783"/>
            <a:ext cx="4561464" cy="1294470"/>
          </a:xfrm>
          <a:prstGeom prst="rect">
            <a:avLst/>
          </a:prstGeom>
        </p:spPr>
      </p:pic>
      <p:pic>
        <p:nvPicPr>
          <p:cNvPr id="245" name="Screen Shot 2016-09-13 at  September 13,  3.17.0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822386"/>
            <a:ext cx="13004801" cy="4328550"/>
          </a:xfrm>
          <a:prstGeom prst="rect">
            <a:avLst/>
          </a:prstGeom>
        </p:spPr>
      </p:pic>
      <p:pic>
        <p:nvPicPr>
          <p:cNvPr id="246" name="Screen Shot 2016-09-13 at  September 13,  12.10.48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20297" y="4281083"/>
            <a:ext cx="6462657" cy="55245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Collimated PGM, Horizontal plane; c=2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0" name="Screen Shot 2016-09-13 at  September 13,  2.58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083" y="3353352"/>
            <a:ext cx="5842001" cy="3790935"/>
          </a:xfrm>
          <a:prstGeom prst="rect">
            <a:avLst/>
          </a:prstGeom>
        </p:spPr>
      </p:pic>
      <p:pic>
        <p:nvPicPr>
          <p:cNvPr id="251" name="Screen Shot 2016-09-13 at  September 13,  2.58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1758" y="3749024"/>
            <a:ext cx="3885655" cy="997669"/>
          </a:xfrm>
          <a:prstGeom prst="rect">
            <a:avLst/>
          </a:prstGeom>
        </p:spPr>
      </p:pic>
      <p:pic>
        <p:nvPicPr>
          <p:cNvPr id="252" name="Screen Shot 2016-09-13 at  September 13,  3.03.5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0110" y="6390324"/>
            <a:ext cx="5689601" cy="1625601"/>
          </a:xfrm>
          <a:prstGeom prst="rect">
            <a:avLst/>
          </a:prstGeom>
        </p:spPr>
      </p:pic>
      <p:sp>
        <p:nvSpPr>
          <p:cNvPr id="253" name="Shape 253"/>
          <p:cNvSpPr/>
          <p:nvPr/>
        </p:nvSpPr>
        <p:spPr>
          <a:xfrm>
            <a:off x="8689346" y="5493247"/>
            <a:ext cx="247566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With slope errors</a:t>
            </a:r>
          </a:p>
        </p:txBody>
      </p:sp>
      <p:grpSp>
        <p:nvGrpSpPr>
          <p:cNvPr id="265" name="Group 265"/>
          <p:cNvGrpSpPr/>
          <p:nvPr/>
        </p:nvGrpSpPr>
        <p:grpSpPr>
          <a:xfrm>
            <a:off x="0" y="943580"/>
            <a:ext cx="13004801" cy="2538939"/>
            <a:chOff x="0" y="0"/>
            <a:chExt cx="13004800" cy="2538937"/>
          </a:xfrm>
        </p:grpSpPr>
        <p:sp>
          <p:nvSpPr>
            <p:cNvPr id="254" name="Shape 254"/>
            <p:cNvSpPr/>
            <p:nvPr/>
          </p:nvSpPr>
          <p:spPr>
            <a:xfrm>
              <a:off x="1133094" y="239866"/>
              <a:ext cx="2108494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41436" y="239866"/>
              <a:ext cx="4449060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56" name="Screen Shot 2016-09-13 at  September 13,  3.15.36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438309"/>
              <a:ext cx="13004800" cy="2100629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57" name="Shape 257"/>
            <p:cNvSpPr/>
            <p:nvPr/>
          </p:nvSpPr>
          <p:spPr>
            <a:xfrm>
              <a:off x="9870726" y="239866"/>
              <a:ext cx="2108493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927584" y="16252"/>
              <a:ext cx="849714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28 m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5816605" y="16252"/>
              <a:ext cx="680199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 m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7558316" y="239866"/>
              <a:ext cx="2328857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8382645" y="16252"/>
              <a:ext cx="680200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 m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16200000">
              <a:off x="1695432" y="-76090"/>
              <a:ext cx="436964" cy="631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≈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599346" y="-1"/>
              <a:ext cx="776259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9 m</a:t>
              </a:r>
            </a:p>
          </p:txBody>
        </p:sp>
        <p:sp>
          <p:nvSpPr>
            <p:cNvPr id="264" name="Shape 264"/>
            <p:cNvSpPr/>
            <p:nvPr/>
          </p:nvSpPr>
          <p:spPr>
            <a:xfrm rot="16200000">
              <a:off x="10379894" y="-92342"/>
              <a:ext cx="436965" cy="631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≈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Collimated PGM, Horizontal plane; c=5</a:t>
            </a:r>
          </a:p>
        </p:txBody>
      </p:sp>
      <p:sp>
        <p:nvSpPr>
          <p:cNvPr id="268" name="Shape 2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9" name="Screen Shot 2016-09-13 at  September 13,  3.03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3955" y="4222899"/>
            <a:ext cx="5689601" cy="1625601"/>
          </a:xfrm>
          <a:prstGeom prst="rect">
            <a:avLst/>
          </a:prstGeom>
        </p:spPr>
      </p:pic>
      <p:sp>
        <p:nvSpPr>
          <p:cNvPr id="270" name="Shape 270"/>
          <p:cNvSpPr/>
          <p:nvPr/>
        </p:nvSpPr>
        <p:spPr>
          <a:xfrm>
            <a:off x="8786276" y="3457713"/>
            <a:ext cx="247566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With slope errors</a:t>
            </a:r>
          </a:p>
        </p:txBody>
      </p:sp>
      <p:grpSp>
        <p:nvGrpSpPr>
          <p:cNvPr id="282" name="Group 282"/>
          <p:cNvGrpSpPr/>
          <p:nvPr/>
        </p:nvGrpSpPr>
        <p:grpSpPr>
          <a:xfrm>
            <a:off x="0" y="943580"/>
            <a:ext cx="13004801" cy="2538939"/>
            <a:chOff x="0" y="0"/>
            <a:chExt cx="13004800" cy="2538937"/>
          </a:xfrm>
        </p:grpSpPr>
        <p:sp>
          <p:nvSpPr>
            <p:cNvPr id="271" name="Shape 271"/>
            <p:cNvSpPr/>
            <p:nvPr/>
          </p:nvSpPr>
          <p:spPr>
            <a:xfrm>
              <a:off x="1133094" y="239866"/>
              <a:ext cx="2108494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3141436" y="239866"/>
              <a:ext cx="4449060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73" name="Screen Shot 2016-09-13 at  September 13,  3.15.36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38309"/>
              <a:ext cx="13004800" cy="2100629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74" name="Shape 274"/>
            <p:cNvSpPr/>
            <p:nvPr/>
          </p:nvSpPr>
          <p:spPr>
            <a:xfrm>
              <a:off x="9870726" y="239866"/>
              <a:ext cx="2108493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927584" y="16252"/>
              <a:ext cx="849714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28 m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5816605" y="16252"/>
              <a:ext cx="680199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 m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7558316" y="239866"/>
              <a:ext cx="2328857" cy="1"/>
            </a:xfrm>
            <a:prstGeom prst="line">
              <a:avLst/>
            </a:prstGeom>
            <a:noFill/>
            <a:ln w="38100" cap="flat">
              <a:solidFill>
                <a:srgbClr val="91919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8382645" y="16252"/>
              <a:ext cx="680200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 m</a:t>
              </a:r>
            </a:p>
          </p:txBody>
        </p:sp>
        <p:sp>
          <p:nvSpPr>
            <p:cNvPr id="279" name="Shape 279"/>
            <p:cNvSpPr/>
            <p:nvPr/>
          </p:nvSpPr>
          <p:spPr>
            <a:xfrm rot="16200000">
              <a:off x="1695432" y="-76090"/>
              <a:ext cx="436964" cy="631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≈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10599346" y="-1"/>
              <a:ext cx="776259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9 m</a:t>
              </a:r>
            </a:p>
          </p:txBody>
        </p:sp>
        <p:sp>
          <p:nvSpPr>
            <p:cNvPr id="281" name="Shape 281"/>
            <p:cNvSpPr/>
            <p:nvPr/>
          </p:nvSpPr>
          <p:spPr>
            <a:xfrm rot="16200000">
              <a:off x="10379894" y="-92342"/>
              <a:ext cx="436965" cy="631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≈</a:t>
              </a:r>
            </a:p>
          </p:txBody>
        </p:sp>
      </p:grpSp>
      <p:pic>
        <p:nvPicPr>
          <p:cNvPr id="283" name="Screen Shot 2016-09-13 at  September 13,  3.39.0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537" y="4088074"/>
            <a:ext cx="5842001" cy="3987398"/>
          </a:xfrm>
          <a:prstGeom prst="rect">
            <a:avLst/>
          </a:prstGeom>
        </p:spPr>
      </p:pic>
      <p:pic>
        <p:nvPicPr>
          <p:cNvPr id="284" name="Screen Shot 2016-09-13 at  September 13,  3.40.3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10515" y="6588879"/>
            <a:ext cx="5664201" cy="1473201"/>
          </a:xfrm>
          <a:prstGeom prst="rect">
            <a:avLst/>
          </a:prstGeom>
        </p:spPr>
      </p:pic>
      <p:sp>
        <p:nvSpPr>
          <p:cNvPr id="285" name="Shape 285"/>
          <p:cNvSpPr/>
          <p:nvPr/>
        </p:nvSpPr>
        <p:spPr>
          <a:xfrm>
            <a:off x="6314651" y="8303574"/>
            <a:ext cx="1875438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5.8/2.5=2.32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to go vertical</a:t>
            </a:r>
          </a:p>
        </p:txBody>
      </p:sp>
      <p:sp>
        <p:nvSpPr>
          <p:cNvPr id="288" name="Shape 2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Shape 289"/>
          <p:cNvSpPr/>
          <p:nvPr/>
        </p:nvSpPr>
        <p:spPr>
          <a:xfrm>
            <a:off x="6136851" y="2341785"/>
            <a:ext cx="4779670" cy="507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Why to go vertical</a:t>
            </a:r>
          </a:p>
          <a:p>
            <a:pPr/>
            <a:r>
              <a:t>why an entrance slit function</a:t>
            </a:r>
          </a:p>
          <a:p>
            <a:pPr/>
            <a:r>
              <a:t>Need to focus</a:t>
            </a:r>
          </a:p>
          <a:p>
            <a:pPr/>
            <a:r>
              <a:t>Collimated, slope errors</a:t>
            </a:r>
          </a:p>
          <a:p>
            <a:pPr/>
            <a:r>
              <a:t>SGM</a:t>
            </a:r>
          </a:p>
          <a:p>
            <a:pPr/>
            <a:r>
              <a:t>PGM with ellipsoidal, slope errors</a:t>
            </a:r>
          </a:p>
          <a:p>
            <a:pPr/>
            <a:r>
              <a:t>PGM collimated </a:t>
            </a:r>
          </a:p>
          <a:p>
            <a:pPr/>
            <a:r>
              <a:t>VLS PGM spherical mirror</a:t>
            </a:r>
          </a:p>
          <a:p>
            <a:pPr/>
            <a:r>
              <a:t>FVLSPGM</a:t>
            </a:r>
          </a:p>
          <a:p>
            <a:pPr/>
            <a:r>
              <a:t>correction for bump</a:t>
            </a:r>
          </a:p>
          <a:p>
            <a:pPr/>
            <a:r>
              <a:t>Follath optimized for elliptical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Toroidal Grating Optical Path Length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12143979" y="9336052"/>
            <a:ext cx="204417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Shape 74"/>
          <p:cNvSpPr/>
          <p:nvPr/>
        </p:nvSpPr>
        <p:spPr>
          <a:xfrm>
            <a:off x="180551" y="8200479"/>
            <a:ext cx="683746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indent="406400" algn="just" defTabSz="457200">
              <a:defRPr>
                <a:solidFill>
                  <a:srgbClr val="06060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pPr>
            <a:r>
              <a:rPr i="1"/>
              <a:t>Fermat’s principle:</a:t>
            </a:r>
            <a:r>
              <a:t> Of all possible paths, light takes the path which requires the </a:t>
            </a:r>
            <a:r>
              <a:rPr i="1"/>
              <a:t>shortest time</a:t>
            </a:r>
            <a:r>
              <a:t>.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334912" y="1340234"/>
            <a:ext cx="7565530" cy="5537064"/>
            <a:chOff x="0" y="0"/>
            <a:chExt cx="7565528" cy="5537063"/>
          </a:xfrm>
        </p:grpSpPr>
        <p:grpSp>
          <p:nvGrpSpPr>
            <p:cNvPr id="79" name="Group 79"/>
            <p:cNvGrpSpPr/>
            <p:nvPr/>
          </p:nvGrpSpPr>
          <p:grpSpPr>
            <a:xfrm>
              <a:off x="0" y="0"/>
              <a:ext cx="7565529" cy="5537064"/>
              <a:chOff x="0" y="0"/>
              <a:chExt cx="7565528" cy="5537063"/>
            </a:xfrm>
          </p:grpSpPr>
          <p:pic>
            <p:nvPicPr>
              <p:cNvPr id="75" name="pasted-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14715" y="0"/>
                <a:ext cx="7440777" cy="5517586"/>
              </a:xfrm>
              <a:prstGeom prst="rect">
                <a:avLst/>
              </a:prstGeom>
              <a:ln w="9525" cap="flat">
                <a:noFill/>
                <a:round/>
              </a:ln>
              <a:effectLst/>
            </p:spPr>
          </p:pic>
          <p:sp>
            <p:nvSpPr>
              <p:cNvPr id="76" name="Shape 76"/>
              <p:cNvSpPr/>
              <p:nvPr/>
            </p:nvSpPr>
            <p:spPr>
              <a:xfrm>
                <a:off x="550316" y="914263"/>
                <a:ext cx="1390006" cy="558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0" y="4952863"/>
                <a:ext cx="6366223" cy="5842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049416" y="2679563"/>
                <a:ext cx="1516113" cy="558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pic>
          <p:nvPicPr>
            <p:cNvPr id="80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0238" y="1119214"/>
              <a:ext cx="1663701" cy="320549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pic>
          <p:nvPicPr>
            <p:cNvPr id="81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37012" y="4995144"/>
              <a:ext cx="1612901" cy="320549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pic>
          <p:nvPicPr>
            <p:cNvPr id="82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57055" y="2164483"/>
              <a:ext cx="1549401" cy="320549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83" name="Shape 83"/>
            <p:cNvSpPr/>
            <p:nvPr/>
          </p:nvSpPr>
          <p:spPr>
            <a:xfrm>
              <a:off x="3546276" y="3041265"/>
              <a:ext cx="472977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" name="Shape 84"/>
            <p:cNvSpPr/>
            <p:nvPr/>
          </p:nvSpPr>
          <p:spPr>
            <a:xfrm>
              <a:off x="3812976" y="3168265"/>
              <a:ext cx="472977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" name="Shape 85"/>
            <p:cNvSpPr/>
            <p:nvPr/>
          </p:nvSpPr>
          <p:spPr>
            <a:xfrm>
              <a:off x="4359076" y="2838065"/>
              <a:ext cx="283816" cy="3212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" name="Shape 86"/>
            <p:cNvSpPr/>
            <p:nvPr/>
          </p:nvSpPr>
          <p:spPr>
            <a:xfrm>
              <a:off x="3892376" y="2716509"/>
              <a:ext cx="314177" cy="2032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88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46909" y="4925778"/>
            <a:ext cx="139701" cy="142749"/>
          </a:xfrm>
          <a:prstGeom prst="rect">
            <a:avLst/>
          </a:prstGeom>
        </p:spPr>
      </p:pic>
      <p:pic>
        <p:nvPicPr>
          <p:cNvPr id="89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04121" y="4012916"/>
            <a:ext cx="215901" cy="269749"/>
          </a:xfrm>
          <a:prstGeom prst="rect">
            <a:avLst/>
          </a:prstGeom>
        </p:spPr>
      </p:pic>
      <p:pic>
        <p:nvPicPr>
          <p:cNvPr id="90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00599" y="4709878"/>
            <a:ext cx="177801" cy="142749"/>
          </a:xfrm>
          <a:prstGeom prst="rect">
            <a:avLst/>
          </a:prstGeom>
        </p:spPr>
      </p:pic>
      <p:pic>
        <p:nvPicPr>
          <p:cNvPr id="91" name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851201" y="4202771"/>
            <a:ext cx="177801" cy="282449"/>
          </a:xfrm>
          <a:prstGeom prst="rect">
            <a:avLst/>
          </a:prstGeom>
        </p:spPr>
      </p:pic>
      <p:pic>
        <p:nvPicPr>
          <p:cNvPr id="92" name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42188" y="8413601"/>
            <a:ext cx="1079501" cy="266701"/>
          </a:xfrm>
          <a:prstGeom prst="rect">
            <a:avLst/>
          </a:prstGeom>
        </p:spPr>
      </p:pic>
      <p:pic>
        <p:nvPicPr>
          <p:cNvPr id="93" name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59023" y="7012334"/>
            <a:ext cx="9740901" cy="723901"/>
          </a:xfrm>
          <a:prstGeom prst="rect">
            <a:avLst/>
          </a:prstGeom>
        </p:spPr>
      </p:pic>
      <p:pic>
        <p:nvPicPr>
          <p:cNvPr id="94" name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131175" y="1598025"/>
            <a:ext cx="4686300" cy="33182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terms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12143979" y="9336052"/>
            <a:ext cx="204417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9433" y="4004950"/>
            <a:ext cx="2749282" cy="2938032"/>
          </a:xfrm>
          <a:prstGeom prst="rect">
            <a:avLst/>
          </a:prstGeom>
        </p:spPr>
      </p:pic>
      <p:pic>
        <p:nvPicPr>
          <p:cNvPr id="9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2071" y="2036302"/>
            <a:ext cx="2311401" cy="333757"/>
          </a:xfrm>
          <a:prstGeom prst="rect">
            <a:avLst/>
          </a:prstGeom>
        </p:spPr>
      </p:pic>
      <p:sp>
        <p:nvSpPr>
          <p:cNvPr id="100" name="Shape 100"/>
          <p:cNvSpPr/>
          <p:nvPr/>
        </p:nvSpPr>
        <p:spPr>
          <a:xfrm>
            <a:off x="2502844" y="4996917"/>
            <a:ext cx="2422544" cy="1152813"/>
          </a:xfrm>
          <a:prstGeom prst="roundRect">
            <a:avLst>
              <a:gd name="adj" fmla="val 16525"/>
            </a:avLst>
          </a:prstGeom>
          <a:ln w="381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pic>
        <p:nvPicPr>
          <p:cNvPr id="10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0951" y="2376890"/>
            <a:ext cx="7937501" cy="5566157"/>
          </a:xfrm>
          <a:prstGeom prst="rect">
            <a:avLst/>
          </a:prstGeom>
        </p:spPr>
      </p:pic>
      <p:sp>
        <p:nvSpPr>
          <p:cNvPr id="102" name="Shape 102"/>
          <p:cNvSpPr/>
          <p:nvPr/>
        </p:nvSpPr>
        <p:spPr>
          <a:xfrm>
            <a:off x="3432156" y="6997433"/>
            <a:ext cx="2422544" cy="1152813"/>
          </a:xfrm>
          <a:prstGeom prst="roundRect">
            <a:avLst>
              <a:gd name="adj" fmla="val 16525"/>
            </a:avLst>
          </a:prstGeom>
          <a:ln w="381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7426843" y="8437403"/>
            <a:ext cx="296758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Rowland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" grpId="1"/>
      <p:bldP build="whole" bldLvl="1" animBg="1" rev="0" advAuto="0" spid="102" grpId="2"/>
      <p:bldP build="whole" bldLvl="1" animBg="1" rev="0" advAuto="0" spid="10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Resolution Terms and Magnification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>
            <a:off x="12143979" y="9336052"/>
            <a:ext cx="204417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925" y="1205952"/>
            <a:ext cx="5245101" cy="79029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Spherical Grating Monochromator SGM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>
            <a:off x="12143979" y="9336052"/>
            <a:ext cx="204417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5" name="Group 145"/>
          <p:cNvGrpSpPr/>
          <p:nvPr/>
        </p:nvGrpSpPr>
        <p:grpSpPr>
          <a:xfrm>
            <a:off x="6154720" y="2751304"/>
            <a:ext cx="3979031" cy="383910"/>
            <a:chOff x="0" y="0"/>
            <a:chExt cx="3979029" cy="383908"/>
          </a:xfrm>
        </p:grpSpPr>
        <p:grpSp>
          <p:nvGrpSpPr>
            <p:cNvPr id="129" name="Group 129"/>
            <p:cNvGrpSpPr/>
            <p:nvPr/>
          </p:nvGrpSpPr>
          <p:grpSpPr>
            <a:xfrm>
              <a:off x="0" y="0"/>
              <a:ext cx="2270495" cy="383909"/>
              <a:chOff x="0" y="0"/>
              <a:chExt cx="2270494" cy="383908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378832" y="0"/>
                <a:ext cx="186916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378832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568248" y="193204"/>
                <a:ext cx="186917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757665" y="0"/>
                <a:ext cx="186916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757665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947081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0" y="0"/>
                <a:ext cx="186916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0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189416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1515330" y="0"/>
                <a:ext cx="186916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1515330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704746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894162" y="0"/>
                <a:ext cx="186917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1894162" y="193204"/>
                <a:ext cx="186917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2083579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1136497" y="0"/>
                <a:ext cx="186917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1136497" y="193204"/>
                <a:ext cx="186917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1325913" y="193204"/>
                <a:ext cx="186917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4" name="Group 144"/>
            <p:cNvGrpSpPr/>
            <p:nvPr/>
          </p:nvGrpSpPr>
          <p:grpSpPr>
            <a:xfrm>
              <a:off x="2276783" y="0"/>
              <a:ext cx="1702247" cy="383909"/>
              <a:chOff x="0" y="0"/>
              <a:chExt cx="1702245" cy="383908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378832" y="0"/>
                <a:ext cx="186916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378832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568248" y="193204"/>
                <a:ext cx="186917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757665" y="0"/>
                <a:ext cx="186916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757665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947081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0" y="0"/>
                <a:ext cx="186916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0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189416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1515330" y="0"/>
                <a:ext cx="186916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1515330" y="193204"/>
                <a:ext cx="186916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1136497" y="0"/>
                <a:ext cx="186917" cy="190704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1136497" y="193204"/>
                <a:ext cx="186917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1325913" y="193204"/>
                <a:ext cx="186917" cy="190705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46" name="Shape 146"/>
          <p:cNvSpPr/>
          <p:nvPr/>
        </p:nvSpPr>
        <p:spPr>
          <a:xfrm flipV="1">
            <a:off x="8144041" y="1239129"/>
            <a:ext cx="918163" cy="1481684"/>
          </a:xfrm>
          <a:prstGeom prst="line">
            <a:avLst/>
          </a:prstGeom>
          <a:ln w="38100">
            <a:solidFill>
              <a:srgbClr val="9452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Shape 147"/>
          <p:cNvSpPr/>
          <p:nvPr/>
        </p:nvSpPr>
        <p:spPr>
          <a:xfrm>
            <a:off x="6886742" y="1464283"/>
            <a:ext cx="1270001" cy="1270001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 flipV="1">
            <a:off x="8144236" y="1358834"/>
            <a:ext cx="1" cy="1721692"/>
          </a:xfrm>
          <a:prstGeom prst="line">
            <a:avLst/>
          </a:prstGeom>
          <a:ln w="38100">
            <a:solidFill>
              <a:srgbClr val="0096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7626093" y="1740259"/>
            <a:ext cx="358755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50" name="Shape 150"/>
          <p:cNvSpPr/>
          <p:nvPr/>
        </p:nvSpPr>
        <p:spPr>
          <a:xfrm>
            <a:off x="8172193" y="1740259"/>
            <a:ext cx="349206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800">
                <a:solidFill>
                  <a:srgbClr val="9452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59" name="Shape 159"/>
          <p:cNvSpPr/>
          <p:nvPr/>
        </p:nvSpPr>
        <p:spPr>
          <a:xfrm>
            <a:off x="7239396" y="1329290"/>
            <a:ext cx="1623219" cy="501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40" fill="norm" stroke="1" extrusionOk="0">
                <a:moveTo>
                  <a:pt x="0" y="16340"/>
                </a:moveTo>
                <a:cubicBezTo>
                  <a:pt x="6493" y="-3430"/>
                  <a:pt x="13693" y="-5260"/>
                  <a:pt x="21600" y="10849"/>
                </a:cubicBezTo>
              </a:path>
            </a:pathLst>
          </a:custGeom>
          <a:ln w="25400">
            <a:solidFill>
              <a:srgbClr val="919191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/>
        </p:nvSpPr>
        <p:spPr>
          <a:xfrm>
            <a:off x="7568360" y="1239129"/>
            <a:ext cx="47422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2</a:t>
            </a:r>
            <a:r>
              <a:t>θ</a:t>
            </a:r>
          </a:p>
        </p:txBody>
      </p:sp>
      <p:sp>
        <p:nvSpPr>
          <p:cNvPr id="153" name="Shape 153"/>
          <p:cNvSpPr/>
          <p:nvPr/>
        </p:nvSpPr>
        <p:spPr>
          <a:xfrm>
            <a:off x="9202542" y="1084703"/>
            <a:ext cx="3072289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9452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m</a:t>
            </a:r>
            <a:r>
              <a:t>=1 (SHADOW -1)</a:t>
            </a:r>
          </a:p>
        </p:txBody>
      </p:sp>
      <p:pic>
        <p:nvPicPr>
          <p:cNvPr id="1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193" y="1977019"/>
            <a:ext cx="3898901" cy="2467357"/>
          </a:xfrm>
          <a:prstGeom prst="rect">
            <a:avLst/>
          </a:prstGeom>
        </p:spPr>
      </p:pic>
      <p:pic>
        <p:nvPicPr>
          <p:cNvPr id="15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7193" y="5675142"/>
            <a:ext cx="2070101" cy="2886457"/>
          </a:xfrm>
          <a:prstGeom prst="rect">
            <a:avLst/>
          </a:prstGeom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2063" y="4307926"/>
            <a:ext cx="4699001" cy="4550157"/>
          </a:xfrm>
          <a:prstGeom prst="rect">
            <a:avLst/>
          </a:prstGeom>
        </p:spPr>
      </p:pic>
      <p:sp>
        <p:nvSpPr>
          <p:cNvPr id="157" name="Shape 157"/>
          <p:cNvSpPr/>
          <p:nvPr/>
        </p:nvSpPr>
        <p:spPr>
          <a:xfrm flipV="1">
            <a:off x="8181971" y="2172585"/>
            <a:ext cx="1673017" cy="489312"/>
          </a:xfrm>
          <a:prstGeom prst="line">
            <a:avLst/>
          </a:prstGeom>
          <a:ln w="38100">
            <a:solidFill>
              <a:srgbClr val="008F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9730594" y="2163240"/>
            <a:ext cx="3072289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008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m</a:t>
            </a:r>
            <a:r>
              <a:t>=-1 (SHADOW 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Num" sz="quarter" idx="2"/>
          </p:nvPr>
        </p:nvSpPr>
        <p:spPr>
          <a:xfrm>
            <a:off x="12143979" y="9336052"/>
            <a:ext cx="204417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SGM Ray Tracing at 600 eV</a:t>
            </a:r>
          </a:p>
        </p:txBody>
      </p:sp>
      <p:pic>
        <p:nvPicPr>
          <p:cNvPr id="163" name="Screen Shot 2016-09-07 at 5.30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2062" y="819395"/>
            <a:ext cx="6044706" cy="2400856"/>
          </a:xfrm>
          <a:prstGeom prst="rect">
            <a:avLst/>
          </a:prstGeom>
        </p:spPr>
      </p:pic>
      <p:pic>
        <p:nvPicPr>
          <p:cNvPr id="164" name="Screen Shot 2016-09-08 at  September 8,  1.43.3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278" y="3318710"/>
            <a:ext cx="5410201" cy="3668381"/>
          </a:xfrm>
          <a:prstGeom prst="rect">
            <a:avLst/>
          </a:prstGeom>
        </p:spPr>
      </p:pic>
      <p:pic>
        <p:nvPicPr>
          <p:cNvPr id="165" name="Screen Shot 2016-09-08 at  September 8,  1.43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4973" y="3500776"/>
            <a:ext cx="4445001" cy="3304249"/>
          </a:xfrm>
          <a:prstGeom prst="rect">
            <a:avLst/>
          </a:prstGeom>
        </p:spPr>
      </p:pic>
      <p:pic>
        <p:nvPicPr>
          <p:cNvPr id="166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57600" y="7224719"/>
            <a:ext cx="5321300" cy="16418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SGM Ray Tracing at 1000 eV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12143979" y="9336052"/>
            <a:ext cx="204417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854" y="5663136"/>
            <a:ext cx="1968501" cy="1552957"/>
          </a:xfrm>
          <a:prstGeom prst="rect">
            <a:avLst/>
          </a:prstGeom>
        </p:spPr>
      </p:pic>
      <p:sp>
        <p:nvSpPr>
          <p:cNvPr id="171" name="Shape 171"/>
          <p:cNvSpPr/>
          <p:nvPr/>
        </p:nvSpPr>
        <p:spPr>
          <a:xfrm>
            <a:off x="4839077" y="6404065"/>
            <a:ext cx="1661870" cy="431553"/>
          </a:xfrm>
          <a:prstGeom prst="rect">
            <a:avLst/>
          </a:prstGeom>
          <a:solidFill>
            <a:srgbClr val="FFFDB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Not at focus</a:t>
            </a:r>
          </a:p>
        </p:txBody>
      </p:sp>
      <p:pic>
        <p:nvPicPr>
          <p:cNvPr id="172" name="Screen Shot 2016-09-08 at  September 8,  11.27.3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705" y="7474618"/>
            <a:ext cx="3606801" cy="1638301"/>
          </a:xfrm>
          <a:prstGeom prst="rect">
            <a:avLst/>
          </a:prstGeom>
        </p:spPr>
      </p:pic>
      <p:pic>
        <p:nvPicPr>
          <p:cNvPr id="17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3054" y="2133144"/>
            <a:ext cx="2070101" cy="2886457"/>
          </a:xfrm>
          <a:prstGeom prst="rect">
            <a:avLst/>
          </a:prstGeom>
        </p:spPr>
      </p:pic>
      <p:pic>
        <p:nvPicPr>
          <p:cNvPr id="174" name="Screen Shot 2016-09-08 at  September 8,  1.37.3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2776" y="2524459"/>
            <a:ext cx="5414473" cy="3774163"/>
          </a:xfrm>
          <a:prstGeom prst="rect">
            <a:avLst/>
          </a:prstGeom>
        </p:spPr>
      </p:pic>
      <p:pic>
        <p:nvPicPr>
          <p:cNvPr id="175" name="Screen Shot 2016-09-08 at  September 8,  1.38.2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7670" y="2741528"/>
            <a:ext cx="4440032" cy="3340025"/>
          </a:xfrm>
          <a:prstGeom prst="rect">
            <a:avLst/>
          </a:prstGeom>
        </p:spPr>
      </p:pic>
      <p:pic>
        <p:nvPicPr>
          <p:cNvPr id="176" name="Screen Shot 2016-09-08 at  September 8,  1.39.13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08265" y="7711082"/>
            <a:ext cx="6471795" cy="9301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SGM Ray Tracing at 1000 eV, corrected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xfrm>
            <a:off x="12143979" y="9336052"/>
            <a:ext cx="204417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0" name="Screen Shot 2016-09-08 at  September 8,  11.27.3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383" y="1202155"/>
            <a:ext cx="3606801" cy="1638301"/>
          </a:xfrm>
          <a:prstGeom prst="rect">
            <a:avLst/>
          </a:prstGeom>
        </p:spPr>
      </p:pic>
      <p:pic>
        <p:nvPicPr>
          <p:cNvPr id="18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9829" y="3657827"/>
            <a:ext cx="4292601" cy="689357"/>
          </a:xfrm>
          <a:prstGeom prst="rect">
            <a:avLst/>
          </a:prstGeom>
        </p:spPr>
      </p:pic>
      <p:pic>
        <p:nvPicPr>
          <p:cNvPr id="182" name="Screen Shot 2016-09-08 at  September 8,  1.32.3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3426" y="4634383"/>
            <a:ext cx="5410201" cy="4006474"/>
          </a:xfrm>
          <a:prstGeom prst="rect">
            <a:avLst/>
          </a:prstGeom>
        </p:spPr>
      </p:pic>
      <p:pic>
        <p:nvPicPr>
          <p:cNvPr id="183" name="Screen Shot 2016-09-08 at  September 8,  1.32.3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71474" y="5122965"/>
            <a:ext cx="4289200" cy="3279977"/>
          </a:xfrm>
          <a:prstGeom prst="rect">
            <a:avLst/>
          </a:prstGeom>
        </p:spPr>
      </p:pic>
      <p:pic>
        <p:nvPicPr>
          <p:cNvPr id="18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78841" y="3575277"/>
            <a:ext cx="5676901" cy="854457"/>
          </a:xfrm>
          <a:prstGeom prst="rect">
            <a:avLst/>
          </a:prstGeom>
        </p:spPr>
      </p:pic>
      <p:pic>
        <p:nvPicPr>
          <p:cNvPr id="185" name="Screen Shot 2016-09-08 at  September 8,  1.39.13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57444" y="1556206"/>
            <a:ext cx="6471795" cy="93019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creen Shot 2016-09-08 at  September 8,  5.11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389" y="1001294"/>
            <a:ext cx="8122087" cy="2329592"/>
          </a:xfrm>
          <a:prstGeom prst="rect">
            <a:avLst/>
          </a:prstGeom>
        </p:spPr>
      </p:pic>
      <p:pic>
        <p:nvPicPr>
          <p:cNvPr id="188" name="Screen Shot 2016-09-08 at  September 8,  5.13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3489" y="675439"/>
            <a:ext cx="5461251" cy="4317979"/>
          </a:xfrm>
          <a:prstGeom prst="rect">
            <a:avLst/>
          </a:prstGeom>
        </p:spPr>
      </p:pic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SGM Ray Tracings Resolution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xfrm>
            <a:off x="12143979" y="9336052"/>
            <a:ext cx="204417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1319" y="2974616"/>
            <a:ext cx="3543301" cy="702057"/>
          </a:xfrm>
          <a:prstGeom prst="rect">
            <a:avLst/>
          </a:prstGeom>
        </p:spPr>
      </p:pic>
      <p:pic>
        <p:nvPicPr>
          <p:cNvPr id="192" name="Screen Shot 2016-09-08 at  September 8,  5.14.46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68160" y="6000768"/>
            <a:ext cx="4447603" cy="2772274"/>
          </a:xfrm>
          <a:prstGeom prst="rect">
            <a:avLst/>
          </a:prstGeom>
        </p:spPr>
      </p:pic>
      <p:sp>
        <p:nvSpPr>
          <p:cNvPr id="193" name="Shape 193"/>
          <p:cNvSpPr/>
          <p:nvPr/>
        </p:nvSpPr>
        <p:spPr>
          <a:xfrm>
            <a:off x="8104682" y="5302015"/>
            <a:ext cx="109808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50 µm</a:t>
            </a:r>
          </a:p>
        </p:txBody>
      </p:sp>
      <p:pic>
        <p:nvPicPr>
          <p:cNvPr id="194" name="Screen Shot 2016-09-08 at  September 8,  5.16.29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25526" y="5992394"/>
            <a:ext cx="2380288" cy="2687422"/>
          </a:xfrm>
          <a:prstGeom prst="rect">
            <a:avLst/>
          </a:prstGeom>
        </p:spPr>
      </p:pic>
      <p:sp>
        <p:nvSpPr>
          <p:cNvPr id="195" name="Shape 195"/>
          <p:cNvSpPr/>
          <p:nvPr/>
        </p:nvSpPr>
        <p:spPr>
          <a:xfrm>
            <a:off x="10498966" y="5302015"/>
            <a:ext cx="127588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100 µm</a:t>
            </a:r>
          </a:p>
        </p:txBody>
      </p:sp>
      <p:pic>
        <p:nvPicPr>
          <p:cNvPr id="196" name="Screen Shot 2016-09-08 at  September 8,  5.17.43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46952" y="6056563"/>
            <a:ext cx="2292048" cy="2613739"/>
          </a:xfrm>
          <a:prstGeom prst="rect">
            <a:avLst/>
          </a:prstGeom>
        </p:spPr>
      </p:pic>
      <p:sp>
        <p:nvSpPr>
          <p:cNvPr id="197" name="Shape 197"/>
          <p:cNvSpPr/>
          <p:nvPr/>
        </p:nvSpPr>
        <p:spPr>
          <a:xfrm>
            <a:off x="5543934" y="5302015"/>
            <a:ext cx="109808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20 µm</a:t>
            </a:r>
          </a:p>
        </p:txBody>
      </p:sp>
      <p:pic>
        <p:nvPicPr>
          <p:cNvPr id="198" name="Screen Shot 2016-09-08 at  September 8,  5.19.38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1105" y="6045534"/>
            <a:ext cx="4277454" cy="2858117"/>
          </a:xfrm>
          <a:prstGeom prst="rect">
            <a:avLst/>
          </a:prstGeom>
        </p:spPr>
      </p:pic>
      <p:sp>
        <p:nvSpPr>
          <p:cNvPr id="199" name="Shape 199"/>
          <p:cNvSpPr/>
          <p:nvPr/>
        </p:nvSpPr>
        <p:spPr>
          <a:xfrm>
            <a:off x="3232534" y="5302015"/>
            <a:ext cx="92028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 µm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11032"/>
        </a:solidFill>
        <a:ln w="9525" cap="flat">
          <a:solidFill>
            <a:srgbClr val="91919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919191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91919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919191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11032"/>
        </a:solidFill>
        <a:ln w="9525" cap="flat">
          <a:solidFill>
            <a:srgbClr val="91919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919191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91919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919191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