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3"/>
  </p:notesMasterIdLst>
  <p:sldIdLst>
    <p:sldId id="256" r:id="rId2"/>
    <p:sldId id="257" r:id="rId3"/>
    <p:sldId id="269" r:id="rId4"/>
    <p:sldId id="267" r:id="rId5"/>
    <p:sldId id="263" r:id="rId6"/>
    <p:sldId id="276" r:id="rId7"/>
    <p:sldId id="275" r:id="rId8"/>
    <p:sldId id="270" r:id="rId9"/>
    <p:sldId id="258" r:id="rId10"/>
    <p:sldId id="264" r:id="rId11"/>
    <p:sldId id="272" r:id="rId12"/>
    <p:sldId id="283" r:id="rId13"/>
    <p:sldId id="284" r:id="rId14"/>
    <p:sldId id="280" r:id="rId15"/>
    <p:sldId id="282" r:id="rId16"/>
    <p:sldId id="286" r:id="rId17"/>
    <p:sldId id="285" r:id="rId18"/>
    <p:sldId id="318" r:id="rId19"/>
    <p:sldId id="288" r:id="rId20"/>
    <p:sldId id="289" r:id="rId21"/>
    <p:sldId id="309" r:id="rId22"/>
    <p:sldId id="295" r:id="rId23"/>
    <p:sldId id="307" r:id="rId24"/>
    <p:sldId id="296" r:id="rId25"/>
    <p:sldId id="308" r:id="rId26"/>
    <p:sldId id="322" r:id="rId27"/>
    <p:sldId id="293" r:id="rId28"/>
    <p:sldId id="294" r:id="rId29"/>
    <p:sldId id="299" r:id="rId30"/>
    <p:sldId id="300" r:id="rId31"/>
    <p:sldId id="306" r:id="rId32"/>
    <p:sldId id="312" r:id="rId33"/>
    <p:sldId id="290" r:id="rId34"/>
    <p:sldId id="316" r:id="rId35"/>
    <p:sldId id="302" r:id="rId36"/>
    <p:sldId id="303" r:id="rId37"/>
    <p:sldId id="320" r:id="rId38"/>
    <p:sldId id="321" r:id="rId39"/>
    <p:sldId id="304" r:id="rId40"/>
    <p:sldId id="305" r:id="rId41"/>
    <p:sldId id="313" r:id="rId42"/>
    <p:sldId id="314" r:id="rId43"/>
    <p:sldId id="298" r:id="rId44"/>
    <p:sldId id="292" r:id="rId45"/>
    <p:sldId id="315" r:id="rId46"/>
    <p:sldId id="277" r:id="rId47"/>
    <p:sldId id="317" r:id="rId48"/>
    <p:sldId id="261" r:id="rId49"/>
    <p:sldId id="274" r:id="rId50"/>
    <p:sldId id="268" r:id="rId51"/>
    <p:sldId id="27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microsoft.com/office/2007/relationships/hdphoto" Target="../media/hdphoto2.wdp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71.JP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72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microsoft.com/office/2007/relationships/hdphoto" Target="../media/hdphoto2.wdp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71.JPG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7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314B0-6E2B-4B3A-B695-4694BF0F566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EBFE35-9CEA-4910-B498-8169CAADDAD3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One-time authentication</a:t>
          </a:r>
        </a:p>
      </dgm:t>
    </dgm:pt>
    <dgm:pt modelId="{380348EB-183E-403D-BB84-80EF79103538}" type="parTrans" cxnId="{E8246086-3CD1-4655-A256-812E62FC2641}">
      <dgm:prSet/>
      <dgm:spPr/>
      <dgm:t>
        <a:bodyPr/>
        <a:lstStyle/>
        <a:p>
          <a:endParaRPr lang="en-US"/>
        </a:p>
      </dgm:t>
    </dgm:pt>
    <dgm:pt modelId="{0B292249-4DE1-40D5-B9AD-469B60E0A8FD}" type="sibTrans" cxnId="{E8246086-3CD1-4655-A256-812E62FC2641}">
      <dgm:prSet/>
      <dgm:spPr/>
      <dgm:t>
        <a:bodyPr/>
        <a:lstStyle/>
        <a:p>
          <a:endParaRPr lang="en-US"/>
        </a:p>
      </dgm:t>
    </dgm:pt>
    <dgm:pt modelId="{FDA36244-83B9-4F47-81B2-16991DD40AAD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Vulnerable to attacks (spoofing, session-hijack)</a:t>
          </a:r>
        </a:p>
      </dgm:t>
    </dgm:pt>
    <dgm:pt modelId="{C3FA8CE4-A006-4779-9CE1-6B4D981F8034}" type="parTrans" cxnId="{BADF39D8-8945-4926-8DD7-6C21B1C8DBF8}">
      <dgm:prSet/>
      <dgm:spPr/>
      <dgm:t>
        <a:bodyPr/>
        <a:lstStyle/>
        <a:p>
          <a:endParaRPr lang="en-US"/>
        </a:p>
      </dgm:t>
    </dgm:pt>
    <dgm:pt modelId="{47A28A13-8B3E-4CEE-BA38-9E8263F181F4}" type="sibTrans" cxnId="{BADF39D8-8945-4926-8DD7-6C21B1C8DBF8}">
      <dgm:prSet/>
      <dgm:spPr/>
      <dgm:t>
        <a:bodyPr/>
        <a:lstStyle/>
        <a:p>
          <a:endParaRPr lang="en-US"/>
        </a:p>
      </dgm:t>
    </dgm:pt>
    <dgm:pt modelId="{6CD12714-EA06-44BA-8E52-1D4890B4DCD4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Not easy to use</a:t>
          </a:r>
        </a:p>
      </dgm:t>
    </dgm:pt>
    <dgm:pt modelId="{079A014C-46D7-4593-BAF2-1CF68A11A38E}" type="parTrans" cxnId="{12B406E4-26D1-48C5-B8F0-19EC8024EF61}">
      <dgm:prSet/>
      <dgm:spPr/>
      <dgm:t>
        <a:bodyPr/>
        <a:lstStyle/>
        <a:p>
          <a:endParaRPr lang="en-US"/>
        </a:p>
      </dgm:t>
    </dgm:pt>
    <dgm:pt modelId="{243D71BB-586F-40C8-A4F0-B5B63573D1B6}" type="sibTrans" cxnId="{12B406E4-26D1-48C5-B8F0-19EC8024EF61}">
      <dgm:prSet/>
      <dgm:spPr/>
      <dgm:t>
        <a:bodyPr/>
        <a:lstStyle/>
        <a:p>
          <a:endParaRPr lang="en-US"/>
        </a:p>
      </dgm:t>
    </dgm:pt>
    <dgm:pt modelId="{2FFF30A4-0EC6-418C-B09E-BFB77B78FEE2}">
      <dgm:prSet/>
      <dgm:spPr/>
      <dgm:t>
        <a:bodyPr/>
        <a:lstStyle/>
        <a:p>
          <a:endParaRPr lang="en-US" dirty="0"/>
        </a:p>
      </dgm:t>
    </dgm:pt>
    <dgm:pt modelId="{CF0A6BA2-33FA-444F-B043-53198BD60A7D}" type="sibTrans" cxnId="{E525EF23-DDFA-431C-A80A-6433D83A75AB}">
      <dgm:prSet/>
      <dgm:spPr/>
      <dgm:t>
        <a:bodyPr/>
        <a:lstStyle/>
        <a:p>
          <a:endParaRPr lang="en-US"/>
        </a:p>
      </dgm:t>
    </dgm:pt>
    <dgm:pt modelId="{D933B7B6-5E93-42EA-956B-0CB5A9DA0A55}" type="parTrans" cxnId="{E525EF23-DDFA-431C-A80A-6433D83A75AB}">
      <dgm:prSet/>
      <dgm:spPr/>
      <dgm:t>
        <a:bodyPr/>
        <a:lstStyle/>
        <a:p>
          <a:endParaRPr lang="en-US"/>
        </a:p>
      </dgm:t>
    </dgm:pt>
    <dgm:pt modelId="{A4F7A424-0C12-4AD3-B6C3-616EBFC1D0AD}" type="pres">
      <dgm:prSet presAssocID="{A4D314B0-6E2B-4B3A-B695-4694BF0F5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7D7D89-97CB-40CE-AB3C-15A33FDB802F}" type="pres">
      <dgm:prSet presAssocID="{2FFF30A4-0EC6-418C-B09E-BFB77B78FEE2}" presName="hierRoot1" presStyleCnt="0"/>
      <dgm:spPr/>
    </dgm:pt>
    <dgm:pt modelId="{24925DE2-1B6B-401B-BD9E-5AEE57650FF7}" type="pres">
      <dgm:prSet presAssocID="{2FFF30A4-0EC6-418C-B09E-BFB77B78FEE2}" presName="composite" presStyleCnt="0"/>
      <dgm:spPr/>
    </dgm:pt>
    <dgm:pt modelId="{F7AC34C9-9CEF-4810-8F60-D1A6A941B924}" type="pres">
      <dgm:prSet presAssocID="{2FFF30A4-0EC6-418C-B09E-BFB77B78FEE2}" presName="image" presStyleLbl="node0" presStyleIdx="0" presStyleCnt="1" custLinFactNeighborX="-10854" custLinFactNeighborY="-28272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300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4FD71BA4-1FB7-4B9F-9F6A-14FB50CF648D}" type="pres">
      <dgm:prSet presAssocID="{2FFF30A4-0EC6-418C-B09E-BFB77B78FEE2}" presName="text" presStyleLbl="revTx" presStyleIdx="0" presStyleCnt="4">
        <dgm:presLayoutVars>
          <dgm:chPref val="3"/>
        </dgm:presLayoutVars>
      </dgm:prSet>
      <dgm:spPr/>
    </dgm:pt>
    <dgm:pt modelId="{1E984D92-355C-4A5A-B737-54C25C17D6AC}" type="pres">
      <dgm:prSet presAssocID="{2FFF30A4-0EC6-418C-B09E-BFB77B78FEE2}" presName="hierChild2" presStyleCnt="0"/>
      <dgm:spPr/>
    </dgm:pt>
    <dgm:pt modelId="{55D72EF8-DE53-42A1-A2FC-3BB38AF94990}" type="pres">
      <dgm:prSet presAssocID="{380348EB-183E-403D-BB84-80EF79103538}" presName="Name10" presStyleLbl="parChTrans1D2" presStyleIdx="0" presStyleCnt="3"/>
      <dgm:spPr/>
    </dgm:pt>
    <dgm:pt modelId="{5F653570-781A-40CE-A31C-1E7A70F50A57}" type="pres">
      <dgm:prSet presAssocID="{6FEBFE35-9CEA-4910-B498-8169CAADDAD3}" presName="hierRoot2" presStyleCnt="0"/>
      <dgm:spPr/>
    </dgm:pt>
    <dgm:pt modelId="{D285C42A-DD0F-4ADE-8F84-9C28E8AC7C74}" type="pres">
      <dgm:prSet presAssocID="{6FEBFE35-9CEA-4910-B498-8169CAADDAD3}" presName="composite2" presStyleCnt="0"/>
      <dgm:spPr/>
    </dgm:pt>
    <dgm:pt modelId="{1CB78494-8807-4D36-A96C-73FEE19733C6}" type="pres">
      <dgm:prSet presAssocID="{6FEBFE35-9CEA-4910-B498-8169CAADDAD3}" presName="image2" presStyleLbl="node2" presStyleIdx="0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4000" r="-4000"/>
          </a:stretch>
        </a:blipFill>
      </dgm:spPr>
    </dgm:pt>
    <dgm:pt modelId="{59035894-554E-4DE0-8D4E-A6301E498E34}" type="pres">
      <dgm:prSet presAssocID="{6FEBFE35-9CEA-4910-B498-8169CAADDAD3}" presName="text2" presStyleLbl="revTx" presStyleIdx="1" presStyleCnt="4" custScaleX="114930">
        <dgm:presLayoutVars>
          <dgm:chPref val="3"/>
        </dgm:presLayoutVars>
      </dgm:prSet>
      <dgm:spPr/>
    </dgm:pt>
    <dgm:pt modelId="{5F9CB799-49AA-4C43-A500-705956BC2BAC}" type="pres">
      <dgm:prSet presAssocID="{6FEBFE35-9CEA-4910-B498-8169CAADDAD3}" presName="hierChild3" presStyleCnt="0"/>
      <dgm:spPr/>
    </dgm:pt>
    <dgm:pt modelId="{05DDFBE1-5B9D-4D17-BB43-5AF32D502A78}" type="pres">
      <dgm:prSet presAssocID="{C3FA8CE4-A006-4779-9CE1-6B4D981F8034}" presName="Name10" presStyleLbl="parChTrans1D2" presStyleIdx="1" presStyleCnt="3"/>
      <dgm:spPr/>
    </dgm:pt>
    <dgm:pt modelId="{78C98026-AE93-4038-A29B-FA6AB1DC15FF}" type="pres">
      <dgm:prSet presAssocID="{FDA36244-83B9-4F47-81B2-16991DD40AAD}" presName="hierRoot2" presStyleCnt="0"/>
      <dgm:spPr/>
    </dgm:pt>
    <dgm:pt modelId="{4C92E43B-8BFB-461E-A5AB-1DC9ABC7090D}" type="pres">
      <dgm:prSet presAssocID="{FDA36244-83B9-4F47-81B2-16991DD40AAD}" presName="composite2" presStyleCnt="0"/>
      <dgm:spPr/>
    </dgm:pt>
    <dgm:pt modelId="{91640CF9-AB6D-41AA-B962-90663E97BC9A}" type="pres">
      <dgm:prSet presAssocID="{FDA36244-83B9-4F47-81B2-16991DD40AAD}" presName="image2" presStyleLbl="node2" presStyleIdx="1" presStyleCnt="3" custLinFactNeighborX="-7416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E8555D5-E0F0-444C-96C7-6419A18296AE}" type="pres">
      <dgm:prSet presAssocID="{FDA36244-83B9-4F47-81B2-16991DD40AAD}" presName="text2" presStyleLbl="revTx" presStyleIdx="2" presStyleCnt="4" custScaleX="163949" custLinFactNeighborX="23147" custLinFactNeighborY="-164">
        <dgm:presLayoutVars>
          <dgm:chPref val="3"/>
        </dgm:presLayoutVars>
      </dgm:prSet>
      <dgm:spPr/>
    </dgm:pt>
    <dgm:pt modelId="{E2739EF7-C3D9-4A14-B8D5-B85558FD8161}" type="pres">
      <dgm:prSet presAssocID="{FDA36244-83B9-4F47-81B2-16991DD40AAD}" presName="hierChild3" presStyleCnt="0"/>
      <dgm:spPr/>
    </dgm:pt>
    <dgm:pt modelId="{93F1C9F1-32AE-47D9-8CFF-A5B6ED510BB3}" type="pres">
      <dgm:prSet presAssocID="{079A014C-46D7-4593-BAF2-1CF68A11A38E}" presName="Name10" presStyleLbl="parChTrans1D2" presStyleIdx="2" presStyleCnt="3"/>
      <dgm:spPr/>
    </dgm:pt>
    <dgm:pt modelId="{5E2991BA-20EE-43C4-850D-EE81B5E32919}" type="pres">
      <dgm:prSet presAssocID="{6CD12714-EA06-44BA-8E52-1D4890B4DCD4}" presName="hierRoot2" presStyleCnt="0"/>
      <dgm:spPr/>
    </dgm:pt>
    <dgm:pt modelId="{F9CD162A-B01D-41BC-8D0E-97105882FE20}" type="pres">
      <dgm:prSet presAssocID="{6CD12714-EA06-44BA-8E52-1D4890B4DCD4}" presName="composite2" presStyleCnt="0"/>
      <dgm:spPr/>
    </dgm:pt>
    <dgm:pt modelId="{F5A60DFC-515F-4E1A-B22A-E532247B6CD0}" type="pres">
      <dgm:prSet presAssocID="{6CD12714-EA06-44BA-8E52-1D4890B4DCD4}" presName="image2" presStyleLbl="node2" presStyleIdx="2" presStyleCnt="3" custAng="10800000"/>
      <dgm:spPr>
        <a:blipFill dpi="0" rotWithShape="1">
          <a:blip xmlns:r="http://schemas.openxmlformats.org/officeDocument/2006/relationships" r:embed="rId6"/>
          <a:srcRect/>
          <a:stretch>
            <a:fillRect l="-4000" r="-4000"/>
          </a:stretch>
        </a:blipFill>
      </dgm:spPr>
    </dgm:pt>
    <dgm:pt modelId="{9F86CED1-295B-4462-B80E-B7E7E369ADE0}" type="pres">
      <dgm:prSet presAssocID="{6CD12714-EA06-44BA-8E52-1D4890B4DCD4}" presName="text2" presStyleLbl="revTx" presStyleIdx="3" presStyleCnt="4" custScaleX="110556" custLinFactNeighborX="16499" custLinFactNeighborY="-3355">
        <dgm:presLayoutVars>
          <dgm:chPref val="3"/>
        </dgm:presLayoutVars>
      </dgm:prSet>
      <dgm:spPr/>
    </dgm:pt>
    <dgm:pt modelId="{18BC8EB1-A448-4700-BD3C-AF2C335984A3}" type="pres">
      <dgm:prSet presAssocID="{6CD12714-EA06-44BA-8E52-1D4890B4DCD4}" presName="hierChild3" presStyleCnt="0"/>
      <dgm:spPr/>
    </dgm:pt>
  </dgm:ptLst>
  <dgm:cxnLst>
    <dgm:cxn modelId="{7AEC8A1D-7928-45C0-921E-930E80C8AE22}" type="presOf" srcId="{FDA36244-83B9-4F47-81B2-16991DD40AAD}" destId="{CE8555D5-E0F0-444C-96C7-6419A18296AE}" srcOrd="0" destOrd="0" presId="urn:microsoft.com/office/officeart/2009/layout/CirclePictureHierarchy"/>
    <dgm:cxn modelId="{E525EF23-DDFA-431C-A80A-6433D83A75AB}" srcId="{A4D314B0-6E2B-4B3A-B695-4694BF0F566F}" destId="{2FFF30A4-0EC6-418C-B09E-BFB77B78FEE2}" srcOrd="0" destOrd="0" parTransId="{D933B7B6-5E93-42EA-956B-0CB5A9DA0A55}" sibTransId="{CF0A6BA2-33FA-444F-B043-53198BD60A7D}"/>
    <dgm:cxn modelId="{4DCF065A-3199-45CD-ADDC-DE97FE277412}" type="presOf" srcId="{6FEBFE35-9CEA-4910-B498-8169CAADDAD3}" destId="{59035894-554E-4DE0-8D4E-A6301E498E34}" srcOrd="0" destOrd="0" presId="urn:microsoft.com/office/officeart/2009/layout/CirclePictureHierarchy"/>
    <dgm:cxn modelId="{E8246086-3CD1-4655-A256-812E62FC2641}" srcId="{2FFF30A4-0EC6-418C-B09E-BFB77B78FEE2}" destId="{6FEBFE35-9CEA-4910-B498-8169CAADDAD3}" srcOrd="0" destOrd="0" parTransId="{380348EB-183E-403D-BB84-80EF79103538}" sibTransId="{0B292249-4DE1-40D5-B9AD-469B60E0A8FD}"/>
    <dgm:cxn modelId="{1F90B48B-D931-4541-8419-FDF1C8D903D5}" type="presOf" srcId="{380348EB-183E-403D-BB84-80EF79103538}" destId="{55D72EF8-DE53-42A1-A2FC-3BB38AF94990}" srcOrd="0" destOrd="0" presId="urn:microsoft.com/office/officeart/2009/layout/CirclePictureHierarchy"/>
    <dgm:cxn modelId="{DC12B294-197D-49CD-B7FF-5DEEC048E86C}" type="presOf" srcId="{2FFF30A4-0EC6-418C-B09E-BFB77B78FEE2}" destId="{4FD71BA4-1FB7-4B9F-9F6A-14FB50CF648D}" srcOrd="0" destOrd="0" presId="urn:microsoft.com/office/officeart/2009/layout/CirclePictureHierarchy"/>
    <dgm:cxn modelId="{FE1081CA-B356-4B43-9CA7-52566D8709AF}" type="presOf" srcId="{C3FA8CE4-A006-4779-9CE1-6B4D981F8034}" destId="{05DDFBE1-5B9D-4D17-BB43-5AF32D502A78}" srcOrd="0" destOrd="0" presId="urn:microsoft.com/office/officeart/2009/layout/CirclePictureHierarchy"/>
    <dgm:cxn modelId="{6DCC1DD0-2D06-41E5-9C28-0206DCBC38B3}" type="presOf" srcId="{A4D314B0-6E2B-4B3A-B695-4694BF0F566F}" destId="{A4F7A424-0C12-4AD3-B6C3-616EBFC1D0AD}" srcOrd="0" destOrd="0" presId="urn:microsoft.com/office/officeart/2009/layout/CirclePictureHierarchy"/>
    <dgm:cxn modelId="{BADF39D8-8945-4926-8DD7-6C21B1C8DBF8}" srcId="{2FFF30A4-0EC6-418C-B09E-BFB77B78FEE2}" destId="{FDA36244-83B9-4F47-81B2-16991DD40AAD}" srcOrd="1" destOrd="0" parTransId="{C3FA8CE4-A006-4779-9CE1-6B4D981F8034}" sibTransId="{47A28A13-8B3E-4CEE-BA38-9E8263F181F4}"/>
    <dgm:cxn modelId="{46E8FBDF-12F6-4E9C-822B-E417FBDD406D}" type="presOf" srcId="{6CD12714-EA06-44BA-8E52-1D4890B4DCD4}" destId="{9F86CED1-295B-4462-B80E-B7E7E369ADE0}" srcOrd="0" destOrd="0" presId="urn:microsoft.com/office/officeart/2009/layout/CirclePictureHierarchy"/>
    <dgm:cxn modelId="{12B406E4-26D1-48C5-B8F0-19EC8024EF61}" srcId="{2FFF30A4-0EC6-418C-B09E-BFB77B78FEE2}" destId="{6CD12714-EA06-44BA-8E52-1D4890B4DCD4}" srcOrd="2" destOrd="0" parTransId="{079A014C-46D7-4593-BAF2-1CF68A11A38E}" sibTransId="{243D71BB-586F-40C8-A4F0-B5B63573D1B6}"/>
    <dgm:cxn modelId="{D8C763F4-758E-410A-84F1-7A8D902C847F}" type="presOf" srcId="{079A014C-46D7-4593-BAF2-1CF68A11A38E}" destId="{93F1C9F1-32AE-47D9-8CFF-A5B6ED510BB3}" srcOrd="0" destOrd="0" presId="urn:microsoft.com/office/officeart/2009/layout/CirclePictureHierarchy"/>
    <dgm:cxn modelId="{59AB3759-31D0-4BA8-BB71-DCF1E7B0D028}" type="presParOf" srcId="{A4F7A424-0C12-4AD3-B6C3-616EBFC1D0AD}" destId="{D57D7D89-97CB-40CE-AB3C-15A33FDB802F}" srcOrd="0" destOrd="0" presId="urn:microsoft.com/office/officeart/2009/layout/CirclePictureHierarchy"/>
    <dgm:cxn modelId="{F1802D15-B5EB-47DB-9877-44030F07D8AE}" type="presParOf" srcId="{D57D7D89-97CB-40CE-AB3C-15A33FDB802F}" destId="{24925DE2-1B6B-401B-BD9E-5AEE57650FF7}" srcOrd="0" destOrd="0" presId="urn:microsoft.com/office/officeart/2009/layout/CirclePictureHierarchy"/>
    <dgm:cxn modelId="{846AC259-4C5C-465E-AF32-E574D38A3F03}" type="presParOf" srcId="{24925DE2-1B6B-401B-BD9E-5AEE57650FF7}" destId="{F7AC34C9-9CEF-4810-8F60-D1A6A941B924}" srcOrd="0" destOrd="0" presId="urn:microsoft.com/office/officeart/2009/layout/CirclePictureHierarchy"/>
    <dgm:cxn modelId="{A67D0ECF-7A67-4721-8883-52A5BCC1AEBC}" type="presParOf" srcId="{24925DE2-1B6B-401B-BD9E-5AEE57650FF7}" destId="{4FD71BA4-1FB7-4B9F-9F6A-14FB50CF648D}" srcOrd="1" destOrd="0" presId="urn:microsoft.com/office/officeart/2009/layout/CirclePictureHierarchy"/>
    <dgm:cxn modelId="{139931BD-A55D-4ED0-B706-825B96D6A940}" type="presParOf" srcId="{D57D7D89-97CB-40CE-AB3C-15A33FDB802F}" destId="{1E984D92-355C-4A5A-B737-54C25C17D6AC}" srcOrd="1" destOrd="0" presId="urn:microsoft.com/office/officeart/2009/layout/CirclePictureHierarchy"/>
    <dgm:cxn modelId="{0C3EB663-C7B1-4854-985E-5739FA82E6EB}" type="presParOf" srcId="{1E984D92-355C-4A5A-B737-54C25C17D6AC}" destId="{55D72EF8-DE53-42A1-A2FC-3BB38AF94990}" srcOrd="0" destOrd="0" presId="urn:microsoft.com/office/officeart/2009/layout/CirclePictureHierarchy"/>
    <dgm:cxn modelId="{B3B09F7B-D63E-4DF5-8C97-F05479D0367E}" type="presParOf" srcId="{1E984D92-355C-4A5A-B737-54C25C17D6AC}" destId="{5F653570-781A-40CE-A31C-1E7A70F50A57}" srcOrd="1" destOrd="0" presId="urn:microsoft.com/office/officeart/2009/layout/CirclePictureHierarchy"/>
    <dgm:cxn modelId="{C8895401-C043-41B7-A456-49706F7DFABF}" type="presParOf" srcId="{5F653570-781A-40CE-A31C-1E7A70F50A57}" destId="{D285C42A-DD0F-4ADE-8F84-9C28E8AC7C74}" srcOrd="0" destOrd="0" presId="urn:microsoft.com/office/officeart/2009/layout/CirclePictureHierarchy"/>
    <dgm:cxn modelId="{4C9D7A78-7613-40A1-BFDE-D96B1C223E52}" type="presParOf" srcId="{D285C42A-DD0F-4ADE-8F84-9C28E8AC7C74}" destId="{1CB78494-8807-4D36-A96C-73FEE19733C6}" srcOrd="0" destOrd="0" presId="urn:microsoft.com/office/officeart/2009/layout/CirclePictureHierarchy"/>
    <dgm:cxn modelId="{40EF5A45-D9BC-4D15-ADEE-BD44F0057D7B}" type="presParOf" srcId="{D285C42A-DD0F-4ADE-8F84-9C28E8AC7C74}" destId="{59035894-554E-4DE0-8D4E-A6301E498E34}" srcOrd="1" destOrd="0" presId="urn:microsoft.com/office/officeart/2009/layout/CirclePictureHierarchy"/>
    <dgm:cxn modelId="{DEB123BF-3461-4366-8D4C-CD5C42381238}" type="presParOf" srcId="{5F653570-781A-40CE-A31C-1E7A70F50A57}" destId="{5F9CB799-49AA-4C43-A500-705956BC2BAC}" srcOrd="1" destOrd="0" presId="urn:microsoft.com/office/officeart/2009/layout/CirclePictureHierarchy"/>
    <dgm:cxn modelId="{B8F7BF99-4515-4969-8935-90CFF48CC187}" type="presParOf" srcId="{1E984D92-355C-4A5A-B737-54C25C17D6AC}" destId="{05DDFBE1-5B9D-4D17-BB43-5AF32D502A78}" srcOrd="2" destOrd="0" presId="urn:microsoft.com/office/officeart/2009/layout/CirclePictureHierarchy"/>
    <dgm:cxn modelId="{DEB41637-F49C-454E-BCB4-B14E253D0D28}" type="presParOf" srcId="{1E984D92-355C-4A5A-B737-54C25C17D6AC}" destId="{78C98026-AE93-4038-A29B-FA6AB1DC15FF}" srcOrd="3" destOrd="0" presId="urn:microsoft.com/office/officeart/2009/layout/CirclePictureHierarchy"/>
    <dgm:cxn modelId="{9FA9C9AB-838F-4BDF-961A-F6BE5A2D8DD0}" type="presParOf" srcId="{78C98026-AE93-4038-A29B-FA6AB1DC15FF}" destId="{4C92E43B-8BFB-461E-A5AB-1DC9ABC7090D}" srcOrd="0" destOrd="0" presId="urn:microsoft.com/office/officeart/2009/layout/CirclePictureHierarchy"/>
    <dgm:cxn modelId="{2B1E0C9A-91B5-4298-85A6-B7163566B878}" type="presParOf" srcId="{4C92E43B-8BFB-461E-A5AB-1DC9ABC7090D}" destId="{91640CF9-AB6D-41AA-B962-90663E97BC9A}" srcOrd="0" destOrd="0" presId="urn:microsoft.com/office/officeart/2009/layout/CirclePictureHierarchy"/>
    <dgm:cxn modelId="{CF7DC9F9-85E4-4A9E-A8BA-845DAD26B594}" type="presParOf" srcId="{4C92E43B-8BFB-461E-A5AB-1DC9ABC7090D}" destId="{CE8555D5-E0F0-444C-96C7-6419A18296AE}" srcOrd="1" destOrd="0" presId="urn:microsoft.com/office/officeart/2009/layout/CirclePictureHierarchy"/>
    <dgm:cxn modelId="{2D041329-904E-49F8-8EBB-FC468AE3F00B}" type="presParOf" srcId="{78C98026-AE93-4038-A29B-FA6AB1DC15FF}" destId="{E2739EF7-C3D9-4A14-B8D5-B85558FD8161}" srcOrd="1" destOrd="0" presId="urn:microsoft.com/office/officeart/2009/layout/CirclePictureHierarchy"/>
    <dgm:cxn modelId="{D2392B55-B7D6-4772-ACBD-93C5B87BE42B}" type="presParOf" srcId="{1E984D92-355C-4A5A-B737-54C25C17D6AC}" destId="{93F1C9F1-32AE-47D9-8CFF-A5B6ED510BB3}" srcOrd="4" destOrd="0" presId="urn:microsoft.com/office/officeart/2009/layout/CirclePictureHierarchy"/>
    <dgm:cxn modelId="{A9063AF8-4EC3-4D3B-AB4F-E84AABD48B48}" type="presParOf" srcId="{1E984D92-355C-4A5A-B737-54C25C17D6AC}" destId="{5E2991BA-20EE-43C4-850D-EE81B5E32919}" srcOrd="5" destOrd="0" presId="urn:microsoft.com/office/officeart/2009/layout/CirclePictureHierarchy"/>
    <dgm:cxn modelId="{0FFCF736-7C9D-487C-836A-52452CAFD8BE}" type="presParOf" srcId="{5E2991BA-20EE-43C4-850D-EE81B5E32919}" destId="{F9CD162A-B01D-41BC-8D0E-97105882FE20}" srcOrd="0" destOrd="0" presId="urn:microsoft.com/office/officeart/2009/layout/CirclePictureHierarchy"/>
    <dgm:cxn modelId="{6C2B4F4C-A4F6-4A98-911B-FB846FF31C85}" type="presParOf" srcId="{F9CD162A-B01D-41BC-8D0E-97105882FE20}" destId="{F5A60DFC-515F-4E1A-B22A-E532247B6CD0}" srcOrd="0" destOrd="0" presId="urn:microsoft.com/office/officeart/2009/layout/CirclePictureHierarchy"/>
    <dgm:cxn modelId="{4F4BDED5-CDB5-4B84-B47C-0EE73B3E08DB}" type="presParOf" srcId="{F9CD162A-B01D-41BC-8D0E-97105882FE20}" destId="{9F86CED1-295B-4462-B80E-B7E7E369ADE0}" srcOrd="1" destOrd="0" presId="urn:microsoft.com/office/officeart/2009/layout/CirclePictureHierarchy"/>
    <dgm:cxn modelId="{18352E20-1C50-4180-8024-14AB9E0911AF}" type="presParOf" srcId="{5E2991BA-20EE-43C4-850D-EE81B5E32919}" destId="{18BC8EB1-A448-4700-BD3C-AF2C335984A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FD842-1852-477D-ADE1-780029EF15B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521508-DCB2-41A4-9327-72C6DC6B6DF4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Strong Authentication</a:t>
          </a:r>
        </a:p>
      </dgm:t>
    </dgm:pt>
    <dgm:pt modelId="{83041B7F-894D-4742-83BE-00C354DD5C8F}" type="parTrans" cxnId="{C4FEBD37-5A98-49A5-B3FA-31F7C96AC31E}">
      <dgm:prSet/>
      <dgm:spPr/>
      <dgm:t>
        <a:bodyPr/>
        <a:lstStyle/>
        <a:p>
          <a:endParaRPr lang="en-US"/>
        </a:p>
      </dgm:t>
    </dgm:pt>
    <dgm:pt modelId="{3705ABEB-C25E-4277-9F85-C9B30080B919}" type="sibTrans" cxnId="{C4FEBD37-5A98-49A5-B3FA-31F7C96AC31E}">
      <dgm:prSet/>
      <dgm:spPr/>
      <dgm:t>
        <a:bodyPr/>
        <a:lstStyle/>
        <a:p>
          <a:endParaRPr lang="en-US"/>
        </a:p>
      </dgm:t>
    </dgm:pt>
    <dgm:pt modelId="{1AD42D11-7BDB-4A36-B34F-1446CB436EE6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Secure</a:t>
          </a:r>
        </a:p>
      </dgm:t>
    </dgm:pt>
    <dgm:pt modelId="{B4D0EF00-5CE8-4F42-B7B4-B4B5C8000004}" type="parTrans" cxnId="{ECA3A898-E3BA-4355-B1DF-583AA5A3E954}">
      <dgm:prSet/>
      <dgm:spPr/>
      <dgm:t>
        <a:bodyPr/>
        <a:lstStyle/>
        <a:p>
          <a:endParaRPr lang="en-US"/>
        </a:p>
      </dgm:t>
    </dgm:pt>
    <dgm:pt modelId="{9E76636A-5F83-4C33-A1B0-180541B27F08}" type="sibTrans" cxnId="{ECA3A898-E3BA-4355-B1DF-583AA5A3E954}">
      <dgm:prSet/>
      <dgm:spPr/>
      <dgm:t>
        <a:bodyPr/>
        <a:lstStyle/>
        <a:p>
          <a:endParaRPr lang="en-US"/>
        </a:p>
      </dgm:t>
    </dgm:pt>
    <dgm:pt modelId="{1F336479-8AFC-4F37-9DD7-896BA32A2F9A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</a:rPr>
            <a:t>Convenient</a:t>
          </a:r>
        </a:p>
      </dgm:t>
    </dgm:pt>
    <dgm:pt modelId="{ED34B19B-05CF-449E-8DFE-61DF948F4783}" type="parTrans" cxnId="{8F735F64-505B-48EB-9DC2-79DCD4E3A3F5}">
      <dgm:prSet/>
      <dgm:spPr/>
      <dgm:t>
        <a:bodyPr/>
        <a:lstStyle/>
        <a:p>
          <a:endParaRPr lang="en-US"/>
        </a:p>
      </dgm:t>
    </dgm:pt>
    <dgm:pt modelId="{C7729F8B-357B-41A9-BCD7-5C20882CBF66}" type="sibTrans" cxnId="{8F735F64-505B-48EB-9DC2-79DCD4E3A3F5}">
      <dgm:prSet custAng="0" custLinFactNeighborX="-933"/>
      <dgm:spPr/>
      <dgm:t>
        <a:bodyPr/>
        <a:lstStyle/>
        <a:p>
          <a:endParaRPr lang="en-US"/>
        </a:p>
      </dgm:t>
    </dgm:pt>
    <dgm:pt modelId="{8E1301F2-51F0-4353-A518-0265A1D92AE6}">
      <dgm:prSet phldrT="[Text]"/>
      <dgm:spPr/>
      <dgm:t>
        <a:bodyPr/>
        <a:lstStyle/>
        <a:p>
          <a:endParaRPr lang="en-US" dirty="0"/>
        </a:p>
      </dgm:t>
    </dgm:pt>
    <dgm:pt modelId="{14B5494C-AED3-4D33-814C-47F748A6BB6A}" type="sibTrans" cxnId="{67749A9A-CC0C-4D9D-B78B-8E9EA99B0EF6}">
      <dgm:prSet/>
      <dgm:spPr/>
      <dgm:t>
        <a:bodyPr/>
        <a:lstStyle/>
        <a:p>
          <a:endParaRPr lang="en-US"/>
        </a:p>
      </dgm:t>
    </dgm:pt>
    <dgm:pt modelId="{B44F488D-554F-4083-A981-066E1B2C8FB7}" type="parTrans" cxnId="{67749A9A-CC0C-4D9D-B78B-8E9EA99B0EF6}">
      <dgm:prSet/>
      <dgm:spPr/>
      <dgm:t>
        <a:bodyPr/>
        <a:lstStyle/>
        <a:p>
          <a:endParaRPr lang="en-US"/>
        </a:p>
      </dgm:t>
    </dgm:pt>
    <dgm:pt modelId="{674D4627-FA9B-43B2-BF5B-619C75A3554A}" type="pres">
      <dgm:prSet presAssocID="{26FFD842-1852-477D-ADE1-780029EF15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76D7C3-72D0-4293-9535-2725DDBDB200}" type="pres">
      <dgm:prSet presAssocID="{8E1301F2-51F0-4353-A518-0265A1D92AE6}" presName="hierRoot1" presStyleCnt="0"/>
      <dgm:spPr/>
    </dgm:pt>
    <dgm:pt modelId="{523B5ACD-53CA-4465-8119-EA7F4ECEC113}" type="pres">
      <dgm:prSet presAssocID="{8E1301F2-51F0-4353-A518-0265A1D92AE6}" presName="composite" presStyleCnt="0"/>
      <dgm:spPr/>
    </dgm:pt>
    <dgm:pt modelId="{2B68CC82-F5AA-41D9-A578-2EEB28A6D2AC}" type="pres">
      <dgm:prSet presAssocID="{8E1301F2-51F0-4353-A518-0265A1D92AE6}" presName="image" presStyleLbl="node0" presStyleIdx="0" presStyleCnt="1" custLinFactNeighborY="12453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29" b="100000" l="2907" r="100000">
                        <a14:foregroundMark x1="16860" y1="45283" x2="16860" y2="45283"/>
                        <a14:foregroundMark x1="83140" y1="46541" x2="83140" y2="46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E6230F8-5A0A-41F0-82BD-B638EAD1B967}" type="pres">
      <dgm:prSet presAssocID="{8E1301F2-51F0-4353-A518-0265A1D92AE6}" presName="text" presStyleLbl="revTx" presStyleIdx="0" presStyleCnt="4">
        <dgm:presLayoutVars>
          <dgm:chPref val="3"/>
        </dgm:presLayoutVars>
      </dgm:prSet>
      <dgm:spPr/>
    </dgm:pt>
    <dgm:pt modelId="{8C24BD04-B6C4-4304-A091-9567AF1820B9}" type="pres">
      <dgm:prSet presAssocID="{8E1301F2-51F0-4353-A518-0265A1D92AE6}" presName="hierChild2" presStyleCnt="0"/>
      <dgm:spPr/>
    </dgm:pt>
    <dgm:pt modelId="{528B6428-C66A-4706-A594-1632D97C272A}" type="pres">
      <dgm:prSet presAssocID="{83041B7F-894D-4742-83BE-00C354DD5C8F}" presName="Name10" presStyleLbl="parChTrans1D2" presStyleIdx="0" presStyleCnt="3"/>
      <dgm:spPr/>
    </dgm:pt>
    <dgm:pt modelId="{393AC710-EE0D-4A05-AF9A-B7650C0C81A6}" type="pres">
      <dgm:prSet presAssocID="{0E521508-DCB2-41A4-9327-72C6DC6B6DF4}" presName="hierRoot2" presStyleCnt="0"/>
      <dgm:spPr/>
    </dgm:pt>
    <dgm:pt modelId="{9C781EC7-C01C-4904-9BA2-5FA32925D759}" type="pres">
      <dgm:prSet presAssocID="{0E521508-DCB2-41A4-9327-72C6DC6B6DF4}" presName="composite2" presStyleCnt="0"/>
      <dgm:spPr/>
    </dgm:pt>
    <dgm:pt modelId="{7AB3EC82-5AAE-4698-ABA8-A0E5BF7E5878}" type="pres">
      <dgm:prSet presAssocID="{0E521508-DCB2-41A4-9327-72C6DC6B6DF4}" presName="image2" presStyleLbl="node2" presStyleIdx="0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F21741A-AF3F-4FD9-9615-393ADEFD6E07}" type="pres">
      <dgm:prSet presAssocID="{0E521508-DCB2-41A4-9327-72C6DC6B6DF4}" presName="text2" presStyleLbl="revTx" presStyleIdx="1" presStyleCnt="4" custScaleX="112171">
        <dgm:presLayoutVars>
          <dgm:chPref val="3"/>
        </dgm:presLayoutVars>
      </dgm:prSet>
      <dgm:spPr/>
    </dgm:pt>
    <dgm:pt modelId="{D178B4DA-C41E-4072-8570-86A58E6A6C88}" type="pres">
      <dgm:prSet presAssocID="{0E521508-DCB2-41A4-9327-72C6DC6B6DF4}" presName="hierChild3" presStyleCnt="0"/>
      <dgm:spPr/>
    </dgm:pt>
    <dgm:pt modelId="{03188C04-14A4-4B71-9C0D-0E3FEDD6DD1B}" type="pres">
      <dgm:prSet presAssocID="{B4D0EF00-5CE8-4F42-B7B4-B4B5C8000004}" presName="Name10" presStyleLbl="parChTrans1D2" presStyleIdx="1" presStyleCnt="3"/>
      <dgm:spPr/>
    </dgm:pt>
    <dgm:pt modelId="{D75A1709-103E-4328-A84C-E29C6722885F}" type="pres">
      <dgm:prSet presAssocID="{1AD42D11-7BDB-4A36-B34F-1446CB436EE6}" presName="hierRoot2" presStyleCnt="0"/>
      <dgm:spPr/>
    </dgm:pt>
    <dgm:pt modelId="{9AC74DF7-5920-41EA-964B-34D11C640AC5}" type="pres">
      <dgm:prSet presAssocID="{1AD42D11-7BDB-4A36-B34F-1446CB436EE6}" presName="composite2" presStyleCnt="0"/>
      <dgm:spPr/>
    </dgm:pt>
    <dgm:pt modelId="{AAB10397-6DAE-4916-BCC8-F4561891072F}" type="pres">
      <dgm:prSet presAssocID="{1AD42D11-7BDB-4A36-B34F-1446CB436EE6}" presName="image2" presStyleLbl="node2" presStyleIdx="1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6C0DE8A3-5E9A-4CA0-A31D-05406E97375D}" type="pres">
      <dgm:prSet presAssocID="{1AD42D11-7BDB-4A36-B34F-1446CB436EE6}" presName="text2" presStyleLbl="revTx" presStyleIdx="2" presStyleCnt="4">
        <dgm:presLayoutVars>
          <dgm:chPref val="3"/>
        </dgm:presLayoutVars>
      </dgm:prSet>
      <dgm:spPr/>
    </dgm:pt>
    <dgm:pt modelId="{29E63D04-C367-4BEC-B376-6C2C4FD25685}" type="pres">
      <dgm:prSet presAssocID="{1AD42D11-7BDB-4A36-B34F-1446CB436EE6}" presName="hierChild3" presStyleCnt="0"/>
      <dgm:spPr/>
    </dgm:pt>
    <dgm:pt modelId="{08060E7B-C78E-4383-B528-BE9B93580502}" type="pres">
      <dgm:prSet presAssocID="{ED34B19B-05CF-449E-8DFE-61DF948F4783}" presName="Name10" presStyleLbl="parChTrans1D2" presStyleIdx="2" presStyleCnt="3"/>
      <dgm:spPr/>
    </dgm:pt>
    <dgm:pt modelId="{B9F6B91E-D799-4C75-AABB-0290A8F3172C}" type="pres">
      <dgm:prSet presAssocID="{1F336479-8AFC-4F37-9DD7-896BA32A2F9A}" presName="hierRoot2" presStyleCnt="0"/>
      <dgm:spPr/>
    </dgm:pt>
    <dgm:pt modelId="{0651B64E-E031-4D2C-A561-EEF5605D6A2E}" type="pres">
      <dgm:prSet presAssocID="{1F336479-8AFC-4F37-9DD7-896BA32A2F9A}" presName="composite2" presStyleCnt="0"/>
      <dgm:spPr/>
    </dgm:pt>
    <dgm:pt modelId="{DF27F178-73AD-4FEF-AE81-DB1CC0683605}" type="pres">
      <dgm:prSet presAssocID="{1F336479-8AFC-4F37-9DD7-896BA32A2F9A}" presName="image2" presStyleLbl="node2" presStyleIdx="2" presStyleCnt="3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1A8CE9AF-84B1-4663-BC9C-852D5CF5880B}" type="pres">
      <dgm:prSet presAssocID="{1F336479-8AFC-4F37-9DD7-896BA32A2F9A}" presName="text2" presStyleLbl="revTx" presStyleIdx="3" presStyleCnt="4">
        <dgm:presLayoutVars>
          <dgm:chPref val="3"/>
        </dgm:presLayoutVars>
      </dgm:prSet>
      <dgm:spPr/>
    </dgm:pt>
    <dgm:pt modelId="{168C6A0B-819F-4B9F-8BA1-22175B553FCB}" type="pres">
      <dgm:prSet presAssocID="{1F336479-8AFC-4F37-9DD7-896BA32A2F9A}" presName="hierChild3" presStyleCnt="0"/>
      <dgm:spPr/>
    </dgm:pt>
  </dgm:ptLst>
  <dgm:cxnLst>
    <dgm:cxn modelId="{397B0F33-FD1F-467A-BBFF-E0E0B8E71A5C}" type="presOf" srcId="{1AD42D11-7BDB-4A36-B34F-1446CB436EE6}" destId="{6C0DE8A3-5E9A-4CA0-A31D-05406E97375D}" srcOrd="0" destOrd="0" presId="urn:microsoft.com/office/officeart/2009/layout/CirclePictureHierarchy"/>
    <dgm:cxn modelId="{C4FEBD37-5A98-49A5-B3FA-31F7C96AC31E}" srcId="{8E1301F2-51F0-4353-A518-0265A1D92AE6}" destId="{0E521508-DCB2-41A4-9327-72C6DC6B6DF4}" srcOrd="0" destOrd="0" parTransId="{83041B7F-894D-4742-83BE-00C354DD5C8F}" sibTransId="{3705ABEB-C25E-4277-9F85-C9B30080B919}"/>
    <dgm:cxn modelId="{79F9583D-99B9-49B1-A0BF-1C2BF14041C3}" type="presOf" srcId="{1F336479-8AFC-4F37-9DD7-896BA32A2F9A}" destId="{1A8CE9AF-84B1-4663-BC9C-852D5CF5880B}" srcOrd="0" destOrd="0" presId="urn:microsoft.com/office/officeart/2009/layout/CirclePictureHierarchy"/>
    <dgm:cxn modelId="{8F735F64-505B-48EB-9DC2-79DCD4E3A3F5}" srcId="{8E1301F2-51F0-4353-A518-0265A1D92AE6}" destId="{1F336479-8AFC-4F37-9DD7-896BA32A2F9A}" srcOrd="2" destOrd="0" parTransId="{ED34B19B-05CF-449E-8DFE-61DF948F4783}" sibTransId="{C7729F8B-357B-41A9-BCD7-5C20882CBF66}"/>
    <dgm:cxn modelId="{547F714E-3591-48A6-B680-348CD42D13DB}" type="presOf" srcId="{ED34B19B-05CF-449E-8DFE-61DF948F4783}" destId="{08060E7B-C78E-4383-B528-BE9B93580502}" srcOrd="0" destOrd="0" presId="urn:microsoft.com/office/officeart/2009/layout/CirclePictureHierarchy"/>
    <dgm:cxn modelId="{5834E881-A81C-40F2-B40C-3FA1F5A89781}" type="presOf" srcId="{8E1301F2-51F0-4353-A518-0265A1D92AE6}" destId="{8E6230F8-5A0A-41F0-82BD-B638EAD1B967}" srcOrd="0" destOrd="0" presId="urn:microsoft.com/office/officeart/2009/layout/CirclePictureHierarchy"/>
    <dgm:cxn modelId="{ECA3A898-E3BA-4355-B1DF-583AA5A3E954}" srcId="{8E1301F2-51F0-4353-A518-0265A1D92AE6}" destId="{1AD42D11-7BDB-4A36-B34F-1446CB436EE6}" srcOrd="1" destOrd="0" parTransId="{B4D0EF00-5CE8-4F42-B7B4-B4B5C8000004}" sibTransId="{9E76636A-5F83-4C33-A1B0-180541B27F08}"/>
    <dgm:cxn modelId="{67749A9A-CC0C-4D9D-B78B-8E9EA99B0EF6}" srcId="{26FFD842-1852-477D-ADE1-780029EF15BA}" destId="{8E1301F2-51F0-4353-A518-0265A1D92AE6}" srcOrd="0" destOrd="0" parTransId="{B44F488D-554F-4083-A981-066E1B2C8FB7}" sibTransId="{14B5494C-AED3-4D33-814C-47F748A6BB6A}"/>
    <dgm:cxn modelId="{ED2CD1BC-74C6-457C-A18B-6ADC02F94F9F}" type="presOf" srcId="{0E521508-DCB2-41A4-9327-72C6DC6B6DF4}" destId="{5F21741A-AF3F-4FD9-9615-393ADEFD6E07}" srcOrd="0" destOrd="0" presId="urn:microsoft.com/office/officeart/2009/layout/CirclePictureHierarchy"/>
    <dgm:cxn modelId="{6916C2CE-3D0B-46E6-B327-EFBD2EADB9AE}" type="presOf" srcId="{83041B7F-894D-4742-83BE-00C354DD5C8F}" destId="{528B6428-C66A-4706-A594-1632D97C272A}" srcOrd="0" destOrd="0" presId="urn:microsoft.com/office/officeart/2009/layout/CirclePictureHierarchy"/>
    <dgm:cxn modelId="{CB990CE0-85EA-4A92-A2CE-665ECD036314}" type="presOf" srcId="{26FFD842-1852-477D-ADE1-780029EF15BA}" destId="{674D4627-FA9B-43B2-BF5B-619C75A3554A}" srcOrd="0" destOrd="0" presId="urn:microsoft.com/office/officeart/2009/layout/CirclePictureHierarchy"/>
    <dgm:cxn modelId="{A3250AFA-B107-466E-8D13-E8E48284F0EF}" type="presOf" srcId="{B4D0EF00-5CE8-4F42-B7B4-B4B5C8000004}" destId="{03188C04-14A4-4B71-9C0D-0E3FEDD6DD1B}" srcOrd="0" destOrd="0" presId="urn:microsoft.com/office/officeart/2009/layout/CirclePictureHierarchy"/>
    <dgm:cxn modelId="{9F25CBA8-72E8-476F-9D69-F5972695693A}" type="presParOf" srcId="{674D4627-FA9B-43B2-BF5B-619C75A3554A}" destId="{4D76D7C3-72D0-4293-9535-2725DDBDB200}" srcOrd="0" destOrd="0" presId="urn:microsoft.com/office/officeart/2009/layout/CirclePictureHierarchy"/>
    <dgm:cxn modelId="{3D4F88CE-C7F0-4986-9751-A4331EA3A7BC}" type="presParOf" srcId="{4D76D7C3-72D0-4293-9535-2725DDBDB200}" destId="{523B5ACD-53CA-4465-8119-EA7F4ECEC113}" srcOrd="0" destOrd="0" presId="urn:microsoft.com/office/officeart/2009/layout/CirclePictureHierarchy"/>
    <dgm:cxn modelId="{A1081916-AF28-4C94-B867-21817098D70F}" type="presParOf" srcId="{523B5ACD-53CA-4465-8119-EA7F4ECEC113}" destId="{2B68CC82-F5AA-41D9-A578-2EEB28A6D2AC}" srcOrd="0" destOrd="0" presId="urn:microsoft.com/office/officeart/2009/layout/CirclePictureHierarchy"/>
    <dgm:cxn modelId="{BB228C74-2366-47D4-A958-7A71C6416DBD}" type="presParOf" srcId="{523B5ACD-53CA-4465-8119-EA7F4ECEC113}" destId="{8E6230F8-5A0A-41F0-82BD-B638EAD1B967}" srcOrd="1" destOrd="0" presId="urn:microsoft.com/office/officeart/2009/layout/CirclePictureHierarchy"/>
    <dgm:cxn modelId="{A010CF33-D4AD-46EF-949C-6EB120A84564}" type="presParOf" srcId="{4D76D7C3-72D0-4293-9535-2725DDBDB200}" destId="{8C24BD04-B6C4-4304-A091-9567AF1820B9}" srcOrd="1" destOrd="0" presId="urn:microsoft.com/office/officeart/2009/layout/CirclePictureHierarchy"/>
    <dgm:cxn modelId="{735DFFDA-8313-4995-83C7-1C54B103D50B}" type="presParOf" srcId="{8C24BD04-B6C4-4304-A091-9567AF1820B9}" destId="{528B6428-C66A-4706-A594-1632D97C272A}" srcOrd="0" destOrd="0" presId="urn:microsoft.com/office/officeart/2009/layout/CirclePictureHierarchy"/>
    <dgm:cxn modelId="{F0349120-DDF8-4B7E-9C1A-907361308F81}" type="presParOf" srcId="{8C24BD04-B6C4-4304-A091-9567AF1820B9}" destId="{393AC710-EE0D-4A05-AF9A-B7650C0C81A6}" srcOrd="1" destOrd="0" presId="urn:microsoft.com/office/officeart/2009/layout/CirclePictureHierarchy"/>
    <dgm:cxn modelId="{22C191C1-44A9-4B44-AD76-098995767F0A}" type="presParOf" srcId="{393AC710-EE0D-4A05-AF9A-B7650C0C81A6}" destId="{9C781EC7-C01C-4904-9BA2-5FA32925D759}" srcOrd="0" destOrd="0" presId="urn:microsoft.com/office/officeart/2009/layout/CirclePictureHierarchy"/>
    <dgm:cxn modelId="{85E9D238-D19B-4D28-A667-B1C17DA3EDB0}" type="presParOf" srcId="{9C781EC7-C01C-4904-9BA2-5FA32925D759}" destId="{7AB3EC82-5AAE-4698-ABA8-A0E5BF7E5878}" srcOrd="0" destOrd="0" presId="urn:microsoft.com/office/officeart/2009/layout/CirclePictureHierarchy"/>
    <dgm:cxn modelId="{BCD170BC-647E-43AE-A4CC-52958C923C68}" type="presParOf" srcId="{9C781EC7-C01C-4904-9BA2-5FA32925D759}" destId="{5F21741A-AF3F-4FD9-9615-393ADEFD6E07}" srcOrd="1" destOrd="0" presId="urn:microsoft.com/office/officeart/2009/layout/CirclePictureHierarchy"/>
    <dgm:cxn modelId="{29C0C606-A661-4518-85B5-F3CCE0828EB1}" type="presParOf" srcId="{393AC710-EE0D-4A05-AF9A-B7650C0C81A6}" destId="{D178B4DA-C41E-4072-8570-86A58E6A6C88}" srcOrd="1" destOrd="0" presId="urn:microsoft.com/office/officeart/2009/layout/CirclePictureHierarchy"/>
    <dgm:cxn modelId="{C723EFA3-0CAD-4D95-B983-677AF0C90418}" type="presParOf" srcId="{8C24BD04-B6C4-4304-A091-9567AF1820B9}" destId="{03188C04-14A4-4B71-9C0D-0E3FEDD6DD1B}" srcOrd="2" destOrd="0" presId="urn:microsoft.com/office/officeart/2009/layout/CirclePictureHierarchy"/>
    <dgm:cxn modelId="{18306A55-B54E-4D56-8B0F-34FEC1FEBDC0}" type="presParOf" srcId="{8C24BD04-B6C4-4304-A091-9567AF1820B9}" destId="{D75A1709-103E-4328-A84C-E29C6722885F}" srcOrd="3" destOrd="0" presId="urn:microsoft.com/office/officeart/2009/layout/CirclePictureHierarchy"/>
    <dgm:cxn modelId="{F5CB6A73-1946-4377-9105-91CF1077A27F}" type="presParOf" srcId="{D75A1709-103E-4328-A84C-E29C6722885F}" destId="{9AC74DF7-5920-41EA-964B-34D11C640AC5}" srcOrd="0" destOrd="0" presId="urn:microsoft.com/office/officeart/2009/layout/CirclePictureHierarchy"/>
    <dgm:cxn modelId="{2E261636-0BF0-46A3-892B-15AB959993BB}" type="presParOf" srcId="{9AC74DF7-5920-41EA-964B-34D11C640AC5}" destId="{AAB10397-6DAE-4916-BCC8-F4561891072F}" srcOrd="0" destOrd="0" presId="urn:microsoft.com/office/officeart/2009/layout/CirclePictureHierarchy"/>
    <dgm:cxn modelId="{888E2B34-5459-4C44-9869-6468D3E81171}" type="presParOf" srcId="{9AC74DF7-5920-41EA-964B-34D11C640AC5}" destId="{6C0DE8A3-5E9A-4CA0-A31D-05406E97375D}" srcOrd="1" destOrd="0" presId="urn:microsoft.com/office/officeart/2009/layout/CirclePictureHierarchy"/>
    <dgm:cxn modelId="{3851623D-60B8-46C6-B44D-90616FCB3B49}" type="presParOf" srcId="{D75A1709-103E-4328-A84C-E29C6722885F}" destId="{29E63D04-C367-4BEC-B376-6C2C4FD25685}" srcOrd="1" destOrd="0" presId="urn:microsoft.com/office/officeart/2009/layout/CirclePictureHierarchy"/>
    <dgm:cxn modelId="{CC85B62A-74BB-47D6-9FCB-BBC1A9D5456B}" type="presParOf" srcId="{8C24BD04-B6C4-4304-A091-9567AF1820B9}" destId="{08060E7B-C78E-4383-B528-BE9B93580502}" srcOrd="4" destOrd="0" presId="urn:microsoft.com/office/officeart/2009/layout/CirclePictureHierarchy"/>
    <dgm:cxn modelId="{34011988-D6B8-4679-AC46-857212BA10BB}" type="presParOf" srcId="{8C24BD04-B6C4-4304-A091-9567AF1820B9}" destId="{B9F6B91E-D799-4C75-AABB-0290A8F3172C}" srcOrd="5" destOrd="0" presId="urn:microsoft.com/office/officeart/2009/layout/CirclePictureHierarchy"/>
    <dgm:cxn modelId="{8EE61182-A8D5-4FEB-8B71-35ABF69899DC}" type="presParOf" srcId="{B9F6B91E-D799-4C75-AABB-0290A8F3172C}" destId="{0651B64E-E031-4D2C-A561-EEF5605D6A2E}" srcOrd="0" destOrd="0" presId="urn:microsoft.com/office/officeart/2009/layout/CirclePictureHierarchy"/>
    <dgm:cxn modelId="{186CBF17-10FC-4D81-9657-1FD9D6863210}" type="presParOf" srcId="{0651B64E-E031-4D2C-A561-EEF5605D6A2E}" destId="{DF27F178-73AD-4FEF-AE81-DB1CC0683605}" srcOrd="0" destOrd="0" presId="urn:microsoft.com/office/officeart/2009/layout/CirclePictureHierarchy"/>
    <dgm:cxn modelId="{67F2BBEC-3AFF-4227-9CAB-B188970B6F5C}" type="presParOf" srcId="{0651B64E-E031-4D2C-A561-EEF5605D6A2E}" destId="{1A8CE9AF-84B1-4663-BC9C-852D5CF5880B}" srcOrd="1" destOrd="0" presId="urn:microsoft.com/office/officeart/2009/layout/CirclePictureHierarchy"/>
    <dgm:cxn modelId="{32700F61-0AED-4B8F-B9C1-7486ED8ADDC3}" type="presParOf" srcId="{B9F6B91E-D799-4C75-AABB-0290A8F3172C}" destId="{168C6A0B-819F-4B9F-8BA1-22175B553FC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4A379-D8EE-4412-B529-22217165EB88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E40C6-3DC9-4C6C-AE34-0A9312FEA793}">
      <dgm:prSet custT="1"/>
      <dgm:spPr/>
      <dgm:t>
        <a:bodyPr/>
        <a:lstStyle/>
        <a:p>
          <a:r>
            <a:rPr lang="en-SG" sz="2000" dirty="0"/>
            <a:t>location of sensor, user activities, type of floor, clothing etc</a:t>
          </a:r>
          <a:endParaRPr lang="en-US" sz="2000" dirty="0"/>
        </a:p>
      </dgm:t>
    </dgm:pt>
    <dgm:pt modelId="{EC2BD6D5-1DFD-4D26-AFBE-F86692BC02C3}" type="parTrans" cxnId="{A110CDDE-81A2-48BC-AFF3-23C0B59F861A}">
      <dgm:prSet/>
      <dgm:spPr/>
      <dgm:t>
        <a:bodyPr/>
        <a:lstStyle/>
        <a:p>
          <a:endParaRPr lang="en-US"/>
        </a:p>
      </dgm:t>
    </dgm:pt>
    <dgm:pt modelId="{6AF9D93C-D4A4-47A9-A22C-2572C21B9495}" type="sibTrans" cxnId="{A110CDDE-81A2-48BC-AFF3-23C0B59F861A}">
      <dgm:prSet/>
      <dgm:spPr/>
      <dgm:t>
        <a:bodyPr/>
        <a:lstStyle/>
        <a:p>
          <a:endParaRPr lang="en-US"/>
        </a:p>
      </dgm:t>
    </dgm:pt>
    <dgm:pt modelId="{FDF08DA4-3984-422E-AD76-A1EE0BCAF895}">
      <dgm:prSet custT="1"/>
      <dgm:spPr/>
      <dgm:t>
        <a:bodyPr/>
        <a:lstStyle/>
        <a:p>
          <a:r>
            <a:rPr lang="en-SG" sz="2000" dirty="0"/>
            <a:t> occlusion, illumination, pose etc</a:t>
          </a:r>
          <a:endParaRPr lang="en-US" sz="2000" dirty="0"/>
        </a:p>
      </dgm:t>
    </dgm:pt>
    <dgm:pt modelId="{33318215-B5AB-40FF-8130-E4B1415904D1}" type="parTrans" cxnId="{66148D99-2B92-4FC8-912C-B7342F3495D7}">
      <dgm:prSet/>
      <dgm:spPr/>
      <dgm:t>
        <a:bodyPr/>
        <a:lstStyle/>
        <a:p>
          <a:endParaRPr lang="en-US"/>
        </a:p>
      </dgm:t>
    </dgm:pt>
    <dgm:pt modelId="{C68339D2-A97C-4A38-8100-F7A405E1C2FD}" type="sibTrans" cxnId="{66148D99-2B92-4FC8-912C-B7342F3495D7}">
      <dgm:prSet/>
      <dgm:spPr/>
      <dgm:t>
        <a:bodyPr/>
        <a:lstStyle/>
        <a:p>
          <a:endParaRPr lang="en-US"/>
        </a:p>
      </dgm:t>
    </dgm:pt>
    <dgm:pt modelId="{74F1E484-0F94-40D6-A2EB-9E3A05DA395C}">
      <dgm:prSet custT="1"/>
      <dgm:spPr/>
      <dgm:t>
        <a:bodyPr/>
        <a:lstStyle/>
        <a:p>
          <a:r>
            <a:rPr lang="en-SG" sz="2000" dirty="0"/>
            <a:t>user activities, position &amp; orientation of phone</a:t>
          </a:r>
        </a:p>
      </dgm:t>
    </dgm:pt>
    <dgm:pt modelId="{00A2EFFF-560E-44F3-B78D-5947302C6E9B}" type="parTrans" cxnId="{08B5BF66-1E0F-4420-B407-30DB66FFEDC3}">
      <dgm:prSet/>
      <dgm:spPr/>
      <dgm:t>
        <a:bodyPr/>
        <a:lstStyle/>
        <a:p>
          <a:endParaRPr lang="en-US"/>
        </a:p>
      </dgm:t>
    </dgm:pt>
    <dgm:pt modelId="{CF27AD99-6520-477A-8365-0D6465ED11B8}" type="sibTrans" cxnId="{08B5BF66-1E0F-4420-B407-30DB66FFEDC3}">
      <dgm:prSet/>
      <dgm:spPr/>
      <dgm:t>
        <a:bodyPr/>
        <a:lstStyle/>
        <a:p>
          <a:endParaRPr lang="en-US"/>
        </a:p>
      </dgm:t>
    </dgm:pt>
    <dgm:pt modelId="{14B2B005-4740-49A3-9F00-8A2FBE19DEB0}" type="pres">
      <dgm:prSet presAssocID="{4D44A379-D8EE-4412-B529-22217165EB88}" presName="Name0" presStyleCnt="0">
        <dgm:presLayoutVars>
          <dgm:dir/>
          <dgm:resizeHandles val="exact"/>
        </dgm:presLayoutVars>
      </dgm:prSet>
      <dgm:spPr/>
    </dgm:pt>
    <dgm:pt modelId="{41663BB0-9954-4696-B1BB-C209F729BFBE}" type="pres">
      <dgm:prSet presAssocID="{74F1E484-0F94-40D6-A2EB-9E3A05DA395C}" presName="composite" presStyleCnt="0"/>
      <dgm:spPr/>
    </dgm:pt>
    <dgm:pt modelId="{949EA422-B7AC-404C-AB5B-6234242E3EAD}" type="pres">
      <dgm:prSet presAssocID="{74F1E484-0F94-40D6-A2EB-9E3A05DA395C}" presName="rect1" presStyleLbl="trAlignAcc1" presStyleIdx="0" presStyleCnt="3">
        <dgm:presLayoutVars>
          <dgm:bulletEnabled val="1"/>
        </dgm:presLayoutVars>
      </dgm:prSet>
      <dgm:spPr/>
    </dgm:pt>
    <dgm:pt modelId="{438E96F4-C46E-4083-8071-63F4C9AF1D02}" type="pres">
      <dgm:prSet presAssocID="{74F1E484-0F94-40D6-A2EB-9E3A05DA395C}" presName="rect2" presStyleLbl="fgImgPlace1" presStyleIdx="0" presStyleCnt="3" custAng="16200000" custScaleX="68433" custScaleY="49733" custLinFactNeighborX="13846" custLinFactNeighborY="847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F6BF1EAD-6C4D-45B4-9403-B17BEC987FA7}" type="pres">
      <dgm:prSet presAssocID="{CF27AD99-6520-477A-8365-0D6465ED11B8}" presName="sibTrans" presStyleCnt="0"/>
      <dgm:spPr/>
    </dgm:pt>
    <dgm:pt modelId="{4C39B289-4FFF-404C-982E-DC09FE5F8856}" type="pres">
      <dgm:prSet presAssocID="{C6AE40C6-3DC9-4C6C-AE34-0A9312FEA793}" presName="composite" presStyleCnt="0"/>
      <dgm:spPr/>
    </dgm:pt>
    <dgm:pt modelId="{D1B86394-C6AC-4D9E-9024-894086C8A6A1}" type="pres">
      <dgm:prSet presAssocID="{C6AE40C6-3DC9-4C6C-AE34-0A9312FEA793}" presName="rect1" presStyleLbl="trAlignAcc1" presStyleIdx="1" presStyleCnt="3">
        <dgm:presLayoutVars>
          <dgm:bulletEnabled val="1"/>
        </dgm:presLayoutVars>
      </dgm:prSet>
      <dgm:spPr/>
    </dgm:pt>
    <dgm:pt modelId="{E2C066A7-1923-4A22-B724-9FFAADB33B2C}" type="pres">
      <dgm:prSet presAssocID="{C6AE40C6-3DC9-4C6C-AE34-0A9312FEA793}" presName="rect2" presStyleLbl="fgImgPlace1" presStyleIdx="1" presStyleCnt="3" custScaleX="68433" custScaleY="49733" custLinFactNeighborX="13846" custLinFactNeighborY="847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  <dgm:pt modelId="{F70D1A95-ADEE-449C-B8CC-E6E605299917}" type="pres">
      <dgm:prSet presAssocID="{6AF9D93C-D4A4-47A9-A22C-2572C21B9495}" presName="sibTrans" presStyleCnt="0"/>
      <dgm:spPr/>
    </dgm:pt>
    <dgm:pt modelId="{9BC91265-7435-4C34-95C7-6BC8FF724E69}" type="pres">
      <dgm:prSet presAssocID="{FDF08DA4-3984-422E-AD76-A1EE0BCAF895}" presName="composite" presStyleCnt="0"/>
      <dgm:spPr/>
    </dgm:pt>
    <dgm:pt modelId="{9963CF39-8F8D-4468-8CAA-669158AC3E1D}" type="pres">
      <dgm:prSet presAssocID="{FDF08DA4-3984-422E-AD76-A1EE0BCAF895}" presName="rect1" presStyleLbl="trAlignAcc1" presStyleIdx="2" presStyleCnt="3">
        <dgm:presLayoutVars>
          <dgm:bulletEnabled val="1"/>
        </dgm:presLayoutVars>
      </dgm:prSet>
      <dgm:spPr/>
    </dgm:pt>
    <dgm:pt modelId="{C0361F10-FE92-42D8-9BF3-747EAD8C1126}" type="pres">
      <dgm:prSet presAssocID="{FDF08DA4-3984-422E-AD76-A1EE0BCAF895}" presName="rect2" presStyleLbl="fgImgPlace1" presStyleIdx="2" presStyleCnt="3" custScaleX="68433" custScaleY="49733" custLinFactNeighborX="13846" custLinFactNeighborY="847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D1DE9101-F6DF-4B4B-A020-3E40DE6BE5D3}" type="presOf" srcId="{FDF08DA4-3984-422E-AD76-A1EE0BCAF895}" destId="{9963CF39-8F8D-4468-8CAA-669158AC3E1D}" srcOrd="0" destOrd="0" presId="urn:microsoft.com/office/officeart/2008/layout/PictureStrips"/>
    <dgm:cxn modelId="{4AA69E0E-A506-467B-A7E4-B664A9E3385C}" type="presOf" srcId="{74F1E484-0F94-40D6-A2EB-9E3A05DA395C}" destId="{949EA422-B7AC-404C-AB5B-6234242E3EAD}" srcOrd="0" destOrd="0" presId="urn:microsoft.com/office/officeart/2008/layout/PictureStrips"/>
    <dgm:cxn modelId="{E620563C-1DE3-4AA9-9993-BE31F07D07F1}" type="presOf" srcId="{4D44A379-D8EE-4412-B529-22217165EB88}" destId="{14B2B005-4740-49A3-9F00-8A2FBE19DEB0}" srcOrd="0" destOrd="0" presId="urn:microsoft.com/office/officeart/2008/layout/PictureStrips"/>
    <dgm:cxn modelId="{08B5BF66-1E0F-4420-B407-30DB66FFEDC3}" srcId="{4D44A379-D8EE-4412-B529-22217165EB88}" destId="{74F1E484-0F94-40D6-A2EB-9E3A05DA395C}" srcOrd="0" destOrd="0" parTransId="{00A2EFFF-560E-44F3-B78D-5947302C6E9B}" sibTransId="{CF27AD99-6520-477A-8365-0D6465ED11B8}"/>
    <dgm:cxn modelId="{B3AD2E47-990C-4CB2-B8CF-3C9A67F150CF}" type="presOf" srcId="{C6AE40C6-3DC9-4C6C-AE34-0A9312FEA793}" destId="{D1B86394-C6AC-4D9E-9024-894086C8A6A1}" srcOrd="0" destOrd="0" presId="urn:microsoft.com/office/officeart/2008/layout/PictureStrips"/>
    <dgm:cxn modelId="{66148D99-2B92-4FC8-912C-B7342F3495D7}" srcId="{4D44A379-D8EE-4412-B529-22217165EB88}" destId="{FDF08DA4-3984-422E-AD76-A1EE0BCAF895}" srcOrd="2" destOrd="0" parTransId="{33318215-B5AB-40FF-8130-E4B1415904D1}" sibTransId="{C68339D2-A97C-4A38-8100-F7A405E1C2FD}"/>
    <dgm:cxn modelId="{A110CDDE-81A2-48BC-AFF3-23C0B59F861A}" srcId="{4D44A379-D8EE-4412-B529-22217165EB88}" destId="{C6AE40C6-3DC9-4C6C-AE34-0A9312FEA793}" srcOrd="1" destOrd="0" parTransId="{EC2BD6D5-1DFD-4D26-AFBE-F86692BC02C3}" sibTransId="{6AF9D93C-D4A4-47A9-A22C-2572C21B9495}"/>
    <dgm:cxn modelId="{1FA1C044-58C3-41D8-A8DA-0B3D1D30BD74}" type="presParOf" srcId="{14B2B005-4740-49A3-9F00-8A2FBE19DEB0}" destId="{41663BB0-9954-4696-B1BB-C209F729BFBE}" srcOrd="0" destOrd="0" presId="urn:microsoft.com/office/officeart/2008/layout/PictureStrips"/>
    <dgm:cxn modelId="{E54960C7-EAEB-44D3-AA97-FCCD64A31694}" type="presParOf" srcId="{41663BB0-9954-4696-B1BB-C209F729BFBE}" destId="{949EA422-B7AC-404C-AB5B-6234242E3EAD}" srcOrd="0" destOrd="0" presId="urn:microsoft.com/office/officeart/2008/layout/PictureStrips"/>
    <dgm:cxn modelId="{5A8AAEBE-AB9C-4192-A4AD-A2CECAEB9E33}" type="presParOf" srcId="{41663BB0-9954-4696-B1BB-C209F729BFBE}" destId="{438E96F4-C46E-4083-8071-63F4C9AF1D02}" srcOrd="1" destOrd="0" presId="urn:microsoft.com/office/officeart/2008/layout/PictureStrips"/>
    <dgm:cxn modelId="{7E186D9E-A398-4757-9174-4672826EF9CE}" type="presParOf" srcId="{14B2B005-4740-49A3-9F00-8A2FBE19DEB0}" destId="{F6BF1EAD-6C4D-45B4-9403-B17BEC987FA7}" srcOrd="1" destOrd="0" presId="urn:microsoft.com/office/officeart/2008/layout/PictureStrips"/>
    <dgm:cxn modelId="{8E5C2A50-0B9F-4B4E-BB58-3DA56C3020B8}" type="presParOf" srcId="{14B2B005-4740-49A3-9F00-8A2FBE19DEB0}" destId="{4C39B289-4FFF-404C-982E-DC09FE5F8856}" srcOrd="2" destOrd="0" presId="urn:microsoft.com/office/officeart/2008/layout/PictureStrips"/>
    <dgm:cxn modelId="{C5429E20-8478-49B5-9EEF-50A1095E7B43}" type="presParOf" srcId="{4C39B289-4FFF-404C-982E-DC09FE5F8856}" destId="{D1B86394-C6AC-4D9E-9024-894086C8A6A1}" srcOrd="0" destOrd="0" presId="urn:microsoft.com/office/officeart/2008/layout/PictureStrips"/>
    <dgm:cxn modelId="{046E482A-8A33-4BEB-930F-93130506BAA4}" type="presParOf" srcId="{4C39B289-4FFF-404C-982E-DC09FE5F8856}" destId="{E2C066A7-1923-4A22-B724-9FFAADB33B2C}" srcOrd="1" destOrd="0" presId="urn:microsoft.com/office/officeart/2008/layout/PictureStrips"/>
    <dgm:cxn modelId="{F14D4A42-41F7-4446-A6EC-02147CDFDA3E}" type="presParOf" srcId="{14B2B005-4740-49A3-9F00-8A2FBE19DEB0}" destId="{F70D1A95-ADEE-449C-B8CC-E6E605299917}" srcOrd="3" destOrd="0" presId="urn:microsoft.com/office/officeart/2008/layout/PictureStrips"/>
    <dgm:cxn modelId="{0C2CC5E3-3952-41E5-8F17-6EB25C392D7F}" type="presParOf" srcId="{14B2B005-4740-49A3-9F00-8A2FBE19DEB0}" destId="{9BC91265-7435-4C34-95C7-6BC8FF724E69}" srcOrd="4" destOrd="0" presId="urn:microsoft.com/office/officeart/2008/layout/PictureStrips"/>
    <dgm:cxn modelId="{2D375E35-7DCA-4B9C-979A-932598CB776E}" type="presParOf" srcId="{9BC91265-7435-4C34-95C7-6BC8FF724E69}" destId="{9963CF39-8F8D-4468-8CAA-669158AC3E1D}" srcOrd="0" destOrd="0" presId="urn:microsoft.com/office/officeart/2008/layout/PictureStrips"/>
    <dgm:cxn modelId="{7A007573-A592-4B35-B128-C341C44EB091}" type="presParOf" srcId="{9BC91265-7435-4C34-95C7-6BC8FF724E69}" destId="{C0361F10-FE92-42D8-9BF3-747EAD8C112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D314B0-6E2B-4B3A-B695-4694BF0F566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EBFE35-9CEA-4910-B498-8169CAADDAD3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Strong Authentication</a:t>
          </a:r>
        </a:p>
      </dgm:t>
    </dgm:pt>
    <dgm:pt modelId="{380348EB-183E-403D-BB84-80EF79103538}" type="parTrans" cxnId="{E8246086-3CD1-4655-A256-812E62FC2641}">
      <dgm:prSet/>
      <dgm:spPr/>
      <dgm:t>
        <a:bodyPr/>
        <a:lstStyle/>
        <a:p>
          <a:endParaRPr lang="en-US"/>
        </a:p>
      </dgm:t>
    </dgm:pt>
    <dgm:pt modelId="{0B292249-4DE1-40D5-B9AD-469B60E0A8FD}" type="sibTrans" cxnId="{E8246086-3CD1-4655-A256-812E62FC2641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DA36244-83B9-4F47-81B2-16991DD40AAD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Secure</a:t>
          </a:r>
        </a:p>
      </dgm:t>
    </dgm:pt>
    <dgm:pt modelId="{C3FA8CE4-A006-4779-9CE1-6B4D981F8034}" type="parTrans" cxnId="{BADF39D8-8945-4926-8DD7-6C21B1C8DBF8}">
      <dgm:prSet/>
      <dgm:spPr/>
      <dgm:t>
        <a:bodyPr/>
        <a:lstStyle/>
        <a:p>
          <a:endParaRPr lang="en-US"/>
        </a:p>
      </dgm:t>
    </dgm:pt>
    <dgm:pt modelId="{47A28A13-8B3E-4CEE-BA38-9E8263F181F4}" type="sibTrans" cxnId="{BADF39D8-8945-4926-8DD7-6C21B1C8DBF8}">
      <dgm:prSet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CD12714-EA06-44BA-8E52-1D4890B4DCD4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Convenient</a:t>
          </a:r>
        </a:p>
      </dgm:t>
    </dgm:pt>
    <dgm:pt modelId="{079A014C-46D7-4593-BAF2-1CF68A11A38E}" type="parTrans" cxnId="{12B406E4-26D1-48C5-B8F0-19EC8024EF61}">
      <dgm:prSet/>
      <dgm:spPr/>
      <dgm:t>
        <a:bodyPr/>
        <a:lstStyle/>
        <a:p>
          <a:endParaRPr lang="en-US"/>
        </a:p>
      </dgm:t>
    </dgm:pt>
    <dgm:pt modelId="{243D71BB-586F-40C8-A4F0-B5B63573D1B6}" type="sibTrans" cxnId="{12B406E4-26D1-48C5-B8F0-19EC8024EF61}">
      <dgm:prSet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FF30A4-0EC6-418C-B09E-BFB77B78FEE2}">
      <dgm:prSet/>
      <dgm:spPr/>
      <dgm:t>
        <a:bodyPr/>
        <a:lstStyle/>
        <a:p>
          <a:endParaRPr lang="en-US" dirty="0"/>
        </a:p>
      </dgm:t>
    </dgm:pt>
    <dgm:pt modelId="{CF0A6BA2-33FA-444F-B043-53198BD60A7D}" type="sibTrans" cxnId="{E525EF23-DDFA-431C-A80A-6433D83A75AB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D933B7B6-5E93-42EA-956B-0CB5A9DA0A55}" type="parTrans" cxnId="{E525EF23-DDFA-431C-A80A-6433D83A75AB}">
      <dgm:prSet/>
      <dgm:spPr/>
      <dgm:t>
        <a:bodyPr/>
        <a:lstStyle/>
        <a:p>
          <a:endParaRPr lang="en-US"/>
        </a:p>
      </dgm:t>
    </dgm:pt>
    <dgm:pt modelId="{C60C121F-2242-4593-9031-D59E87301E87}" type="pres">
      <dgm:prSet presAssocID="{A4D314B0-6E2B-4B3A-B695-4694BF0F566F}" presName="Name0" presStyleCnt="0">
        <dgm:presLayoutVars>
          <dgm:chMax val="7"/>
          <dgm:chPref val="7"/>
          <dgm:dir/>
        </dgm:presLayoutVars>
      </dgm:prSet>
      <dgm:spPr/>
    </dgm:pt>
    <dgm:pt modelId="{A5A67646-3CBB-4374-8115-1A700AB9162F}" type="pres">
      <dgm:prSet presAssocID="{A4D314B0-6E2B-4B3A-B695-4694BF0F566F}" presName="Name1" presStyleCnt="0"/>
      <dgm:spPr/>
    </dgm:pt>
    <dgm:pt modelId="{E5E33AA3-2733-44A1-8E8C-414A9068F55C}" type="pres">
      <dgm:prSet presAssocID="{CF0A6BA2-33FA-444F-B043-53198BD60A7D}" presName="picture_1" presStyleCnt="0"/>
      <dgm:spPr/>
    </dgm:pt>
    <dgm:pt modelId="{828F1737-5706-4FDE-A55D-46839E95B535}" type="pres">
      <dgm:prSet presAssocID="{CF0A6BA2-33FA-444F-B043-53198BD60A7D}" presName="pictureRepeatNode" presStyleLbl="alignImgPlace1" presStyleIdx="0" presStyleCnt="4" custScaleX="94747" custScaleY="90180"/>
      <dgm:spPr/>
    </dgm:pt>
    <dgm:pt modelId="{10DCE06C-46AD-4750-89A2-7BDB61FEC9C4}" type="pres">
      <dgm:prSet presAssocID="{2FFF30A4-0EC6-418C-B09E-BFB77B78FEE2}" presName="text_1" presStyleLbl="node1" presStyleIdx="0" presStyleCnt="0">
        <dgm:presLayoutVars>
          <dgm:bulletEnabled val="1"/>
        </dgm:presLayoutVars>
      </dgm:prSet>
      <dgm:spPr/>
    </dgm:pt>
    <dgm:pt modelId="{04265C7F-DA3A-4B2F-8766-F6FFB05EC7F3}" type="pres">
      <dgm:prSet presAssocID="{0B292249-4DE1-40D5-B9AD-469B60E0A8FD}" presName="picture_2" presStyleCnt="0"/>
      <dgm:spPr/>
    </dgm:pt>
    <dgm:pt modelId="{FF2E9228-BC93-4A86-B4A7-D660DBB3D41C}" type="pres">
      <dgm:prSet presAssocID="{0B292249-4DE1-40D5-B9AD-469B60E0A8FD}" presName="pictureRepeatNode" presStyleLbl="alignImgPlace1" presStyleIdx="1" presStyleCnt="4"/>
      <dgm:spPr/>
    </dgm:pt>
    <dgm:pt modelId="{2663B931-9F44-4E4B-81FE-9A886C1280AB}" type="pres">
      <dgm:prSet presAssocID="{6FEBFE35-9CEA-4910-B498-8169CAADDAD3}" presName="line_2" presStyleLbl="parChTrans1D1" presStyleIdx="0" presStyleCnt="3"/>
      <dgm:spPr/>
    </dgm:pt>
    <dgm:pt modelId="{E45FF334-4747-4290-91B5-6BB59B71B920}" type="pres">
      <dgm:prSet presAssocID="{6FEBFE35-9CEA-4910-B498-8169CAADDAD3}" presName="textparent_2" presStyleLbl="node1" presStyleIdx="0" presStyleCnt="0"/>
      <dgm:spPr/>
    </dgm:pt>
    <dgm:pt modelId="{6C0ED255-7B07-44EE-858C-D65C94FE224C}" type="pres">
      <dgm:prSet presAssocID="{6FEBFE35-9CEA-4910-B498-8169CAADDAD3}" presName="text_2" presStyleLbl="revTx" presStyleIdx="0" presStyleCnt="3" custScaleX="307339">
        <dgm:presLayoutVars>
          <dgm:bulletEnabled val="1"/>
        </dgm:presLayoutVars>
      </dgm:prSet>
      <dgm:spPr/>
    </dgm:pt>
    <dgm:pt modelId="{C9A7139D-394F-43A7-B1F2-9A6B47179F94}" type="pres">
      <dgm:prSet presAssocID="{47A28A13-8B3E-4CEE-BA38-9E8263F181F4}" presName="picture_3" presStyleCnt="0"/>
      <dgm:spPr/>
    </dgm:pt>
    <dgm:pt modelId="{E21D25AE-1127-44F5-B85C-47682C7EEF58}" type="pres">
      <dgm:prSet presAssocID="{47A28A13-8B3E-4CEE-BA38-9E8263F181F4}" presName="pictureRepeatNode" presStyleLbl="alignImgPlace1" presStyleIdx="2" presStyleCnt="4"/>
      <dgm:spPr/>
    </dgm:pt>
    <dgm:pt modelId="{A9B583DF-03FB-4516-9915-52ED59423E57}" type="pres">
      <dgm:prSet presAssocID="{FDA36244-83B9-4F47-81B2-16991DD40AAD}" presName="line_3" presStyleLbl="parChTrans1D1" presStyleIdx="1" presStyleCnt="3"/>
      <dgm:spPr/>
    </dgm:pt>
    <dgm:pt modelId="{2C7CAEDE-B769-45EA-A02A-AFD7421AE58E}" type="pres">
      <dgm:prSet presAssocID="{FDA36244-83B9-4F47-81B2-16991DD40AAD}" presName="textparent_3" presStyleLbl="node1" presStyleIdx="0" presStyleCnt="0"/>
      <dgm:spPr/>
    </dgm:pt>
    <dgm:pt modelId="{37166CCA-F03F-4136-8657-ED2EA2BF6CFD}" type="pres">
      <dgm:prSet presAssocID="{FDA36244-83B9-4F47-81B2-16991DD40AAD}" presName="text_3" presStyleLbl="revTx" presStyleIdx="1" presStyleCnt="3" custScaleX="190652">
        <dgm:presLayoutVars>
          <dgm:bulletEnabled val="1"/>
        </dgm:presLayoutVars>
      </dgm:prSet>
      <dgm:spPr/>
    </dgm:pt>
    <dgm:pt modelId="{B2544674-186B-43B5-BE9E-B7BC3A8D73C5}" type="pres">
      <dgm:prSet presAssocID="{243D71BB-586F-40C8-A4F0-B5B63573D1B6}" presName="picture_4" presStyleCnt="0"/>
      <dgm:spPr/>
    </dgm:pt>
    <dgm:pt modelId="{B447C5AD-27EB-47CD-8E62-5BDC52DE485E}" type="pres">
      <dgm:prSet presAssocID="{243D71BB-586F-40C8-A4F0-B5B63573D1B6}" presName="pictureRepeatNode" presStyleLbl="alignImgPlace1" presStyleIdx="3" presStyleCnt="4" custAng="0" custLinFactNeighborX="-933"/>
      <dgm:spPr/>
    </dgm:pt>
    <dgm:pt modelId="{AF3A7E45-0B33-4432-8FEB-04A28A36B02F}" type="pres">
      <dgm:prSet presAssocID="{6CD12714-EA06-44BA-8E52-1D4890B4DCD4}" presName="line_4" presStyleLbl="parChTrans1D1" presStyleIdx="2" presStyleCnt="3"/>
      <dgm:spPr/>
    </dgm:pt>
    <dgm:pt modelId="{3528A583-297C-462D-8EA2-E19D5634AD08}" type="pres">
      <dgm:prSet presAssocID="{6CD12714-EA06-44BA-8E52-1D4890B4DCD4}" presName="textparent_4" presStyleLbl="node1" presStyleIdx="0" presStyleCnt="0"/>
      <dgm:spPr/>
    </dgm:pt>
    <dgm:pt modelId="{34029887-D717-48A9-B563-D9279BD1E9C5}" type="pres">
      <dgm:prSet presAssocID="{6CD12714-EA06-44BA-8E52-1D4890B4DCD4}" presName="text_4" presStyleLbl="revTx" presStyleIdx="2" presStyleCnt="3" custScaleX="342371">
        <dgm:presLayoutVars>
          <dgm:bulletEnabled val="1"/>
        </dgm:presLayoutVars>
      </dgm:prSet>
      <dgm:spPr/>
    </dgm:pt>
  </dgm:ptLst>
  <dgm:cxnLst>
    <dgm:cxn modelId="{98360813-C3A9-4E3B-8403-6D41E2C25BB2}" type="presOf" srcId="{243D71BB-586F-40C8-A4F0-B5B63573D1B6}" destId="{B447C5AD-27EB-47CD-8E62-5BDC52DE485E}" srcOrd="0" destOrd="0" presId="urn:microsoft.com/office/officeart/2008/layout/CircularPictureCallout"/>
    <dgm:cxn modelId="{E525EF23-DDFA-431C-A80A-6433D83A75AB}" srcId="{A4D314B0-6E2B-4B3A-B695-4694BF0F566F}" destId="{2FFF30A4-0EC6-418C-B09E-BFB77B78FEE2}" srcOrd="0" destOrd="0" parTransId="{D933B7B6-5E93-42EA-956B-0CB5A9DA0A55}" sibTransId="{CF0A6BA2-33FA-444F-B043-53198BD60A7D}"/>
    <dgm:cxn modelId="{CB395434-70C7-486F-8112-2C43B4694BBF}" type="presOf" srcId="{A4D314B0-6E2B-4B3A-B695-4694BF0F566F}" destId="{C60C121F-2242-4593-9031-D59E87301E87}" srcOrd="0" destOrd="0" presId="urn:microsoft.com/office/officeart/2008/layout/CircularPictureCallout"/>
    <dgm:cxn modelId="{F951FE3B-5E69-4D1F-A74D-C3DC16333479}" type="presOf" srcId="{2FFF30A4-0EC6-418C-B09E-BFB77B78FEE2}" destId="{10DCE06C-46AD-4750-89A2-7BDB61FEC9C4}" srcOrd="0" destOrd="0" presId="urn:microsoft.com/office/officeart/2008/layout/CircularPictureCallout"/>
    <dgm:cxn modelId="{FF46CA5F-0A13-4209-9D38-3509B2F45D79}" type="presOf" srcId="{FDA36244-83B9-4F47-81B2-16991DD40AAD}" destId="{37166CCA-F03F-4136-8657-ED2EA2BF6CFD}" srcOrd="0" destOrd="0" presId="urn:microsoft.com/office/officeart/2008/layout/CircularPictureCallout"/>
    <dgm:cxn modelId="{137DA268-9F5C-4C73-8F72-EFB6A0EF7E4F}" type="presOf" srcId="{47A28A13-8B3E-4CEE-BA38-9E8263F181F4}" destId="{E21D25AE-1127-44F5-B85C-47682C7EEF58}" srcOrd="0" destOrd="0" presId="urn:microsoft.com/office/officeart/2008/layout/CircularPictureCallout"/>
    <dgm:cxn modelId="{87D33B5A-7B3B-4F92-AD18-18A351824FAF}" type="presOf" srcId="{6CD12714-EA06-44BA-8E52-1D4890B4DCD4}" destId="{34029887-D717-48A9-B563-D9279BD1E9C5}" srcOrd="0" destOrd="0" presId="urn:microsoft.com/office/officeart/2008/layout/CircularPictureCallout"/>
    <dgm:cxn modelId="{E8246086-3CD1-4655-A256-812E62FC2641}" srcId="{A4D314B0-6E2B-4B3A-B695-4694BF0F566F}" destId="{6FEBFE35-9CEA-4910-B498-8169CAADDAD3}" srcOrd="1" destOrd="0" parTransId="{380348EB-183E-403D-BB84-80EF79103538}" sibTransId="{0B292249-4DE1-40D5-B9AD-469B60E0A8FD}"/>
    <dgm:cxn modelId="{CD480F98-A031-4400-8C4F-ECFD6173D4A2}" type="presOf" srcId="{0B292249-4DE1-40D5-B9AD-469B60E0A8FD}" destId="{FF2E9228-BC93-4A86-B4A7-D660DBB3D41C}" srcOrd="0" destOrd="0" presId="urn:microsoft.com/office/officeart/2008/layout/CircularPictureCallout"/>
    <dgm:cxn modelId="{516D2DBA-F349-4840-91A5-8EDC203E2481}" type="presOf" srcId="{6FEBFE35-9CEA-4910-B498-8169CAADDAD3}" destId="{6C0ED255-7B07-44EE-858C-D65C94FE224C}" srcOrd="0" destOrd="0" presId="urn:microsoft.com/office/officeart/2008/layout/CircularPictureCallout"/>
    <dgm:cxn modelId="{BADF39D8-8945-4926-8DD7-6C21B1C8DBF8}" srcId="{A4D314B0-6E2B-4B3A-B695-4694BF0F566F}" destId="{FDA36244-83B9-4F47-81B2-16991DD40AAD}" srcOrd="2" destOrd="0" parTransId="{C3FA8CE4-A006-4779-9CE1-6B4D981F8034}" sibTransId="{47A28A13-8B3E-4CEE-BA38-9E8263F181F4}"/>
    <dgm:cxn modelId="{1BF2BFE3-9B61-4BAA-A67C-D9B57F2404A7}" type="presOf" srcId="{CF0A6BA2-33FA-444F-B043-53198BD60A7D}" destId="{828F1737-5706-4FDE-A55D-46839E95B535}" srcOrd="0" destOrd="0" presId="urn:microsoft.com/office/officeart/2008/layout/CircularPictureCallout"/>
    <dgm:cxn modelId="{12B406E4-26D1-48C5-B8F0-19EC8024EF61}" srcId="{A4D314B0-6E2B-4B3A-B695-4694BF0F566F}" destId="{6CD12714-EA06-44BA-8E52-1D4890B4DCD4}" srcOrd="3" destOrd="0" parTransId="{079A014C-46D7-4593-BAF2-1CF68A11A38E}" sibTransId="{243D71BB-586F-40C8-A4F0-B5B63573D1B6}"/>
    <dgm:cxn modelId="{3E1953CC-D698-42F8-96EC-BF7F3029BE9F}" type="presParOf" srcId="{C60C121F-2242-4593-9031-D59E87301E87}" destId="{A5A67646-3CBB-4374-8115-1A700AB9162F}" srcOrd="0" destOrd="0" presId="urn:microsoft.com/office/officeart/2008/layout/CircularPictureCallout"/>
    <dgm:cxn modelId="{CFC2C988-F48E-4175-B64B-9B0A750FB8B3}" type="presParOf" srcId="{A5A67646-3CBB-4374-8115-1A700AB9162F}" destId="{E5E33AA3-2733-44A1-8E8C-414A9068F55C}" srcOrd="0" destOrd="0" presId="urn:microsoft.com/office/officeart/2008/layout/CircularPictureCallout"/>
    <dgm:cxn modelId="{E948F4CE-9B9B-4A82-BBF9-ED52EB6C222B}" type="presParOf" srcId="{E5E33AA3-2733-44A1-8E8C-414A9068F55C}" destId="{828F1737-5706-4FDE-A55D-46839E95B535}" srcOrd="0" destOrd="0" presId="urn:microsoft.com/office/officeart/2008/layout/CircularPictureCallout"/>
    <dgm:cxn modelId="{E330ED0A-4D1C-4D8B-913D-F15E2B4F0986}" type="presParOf" srcId="{A5A67646-3CBB-4374-8115-1A700AB9162F}" destId="{10DCE06C-46AD-4750-89A2-7BDB61FEC9C4}" srcOrd="1" destOrd="0" presId="urn:microsoft.com/office/officeart/2008/layout/CircularPictureCallout"/>
    <dgm:cxn modelId="{C7CFC84C-1BD3-482C-8BE3-C30CA082D7E5}" type="presParOf" srcId="{A5A67646-3CBB-4374-8115-1A700AB9162F}" destId="{04265C7F-DA3A-4B2F-8766-F6FFB05EC7F3}" srcOrd="2" destOrd="0" presId="urn:microsoft.com/office/officeart/2008/layout/CircularPictureCallout"/>
    <dgm:cxn modelId="{7786A406-8FB3-46D1-8CF2-63C4B357DA20}" type="presParOf" srcId="{04265C7F-DA3A-4B2F-8766-F6FFB05EC7F3}" destId="{FF2E9228-BC93-4A86-B4A7-D660DBB3D41C}" srcOrd="0" destOrd="0" presId="urn:microsoft.com/office/officeart/2008/layout/CircularPictureCallout"/>
    <dgm:cxn modelId="{11989A8F-3A20-4E00-BF22-83D24C160A21}" type="presParOf" srcId="{A5A67646-3CBB-4374-8115-1A700AB9162F}" destId="{2663B931-9F44-4E4B-81FE-9A886C1280AB}" srcOrd="3" destOrd="0" presId="urn:microsoft.com/office/officeart/2008/layout/CircularPictureCallout"/>
    <dgm:cxn modelId="{CA1D5CBE-0419-468A-A99E-FE98A3069A0B}" type="presParOf" srcId="{A5A67646-3CBB-4374-8115-1A700AB9162F}" destId="{E45FF334-4747-4290-91B5-6BB59B71B920}" srcOrd="4" destOrd="0" presId="urn:microsoft.com/office/officeart/2008/layout/CircularPictureCallout"/>
    <dgm:cxn modelId="{B95E3941-A25A-475C-809C-9DDEF44FED03}" type="presParOf" srcId="{E45FF334-4747-4290-91B5-6BB59B71B920}" destId="{6C0ED255-7B07-44EE-858C-D65C94FE224C}" srcOrd="0" destOrd="0" presId="urn:microsoft.com/office/officeart/2008/layout/CircularPictureCallout"/>
    <dgm:cxn modelId="{A0E64406-C441-4B75-A5F6-6144D3C81009}" type="presParOf" srcId="{A5A67646-3CBB-4374-8115-1A700AB9162F}" destId="{C9A7139D-394F-43A7-B1F2-9A6B47179F94}" srcOrd="5" destOrd="0" presId="urn:microsoft.com/office/officeart/2008/layout/CircularPictureCallout"/>
    <dgm:cxn modelId="{D663AFCF-80B9-401C-AFAD-CDDA84C5BEDF}" type="presParOf" srcId="{C9A7139D-394F-43A7-B1F2-9A6B47179F94}" destId="{E21D25AE-1127-44F5-B85C-47682C7EEF58}" srcOrd="0" destOrd="0" presId="urn:microsoft.com/office/officeart/2008/layout/CircularPictureCallout"/>
    <dgm:cxn modelId="{8BB96D66-6A0C-40FF-BF66-CFCD3CC7582F}" type="presParOf" srcId="{A5A67646-3CBB-4374-8115-1A700AB9162F}" destId="{A9B583DF-03FB-4516-9915-52ED59423E57}" srcOrd="6" destOrd="0" presId="urn:microsoft.com/office/officeart/2008/layout/CircularPictureCallout"/>
    <dgm:cxn modelId="{F7882C7A-881B-41A1-AC28-FD75D2ED791B}" type="presParOf" srcId="{A5A67646-3CBB-4374-8115-1A700AB9162F}" destId="{2C7CAEDE-B769-45EA-A02A-AFD7421AE58E}" srcOrd="7" destOrd="0" presId="urn:microsoft.com/office/officeart/2008/layout/CircularPictureCallout"/>
    <dgm:cxn modelId="{70983D68-3599-4B03-A1E4-F400A953DE1B}" type="presParOf" srcId="{2C7CAEDE-B769-45EA-A02A-AFD7421AE58E}" destId="{37166CCA-F03F-4136-8657-ED2EA2BF6CFD}" srcOrd="0" destOrd="0" presId="urn:microsoft.com/office/officeart/2008/layout/CircularPictureCallout"/>
    <dgm:cxn modelId="{6915C0A4-4C36-4DA8-9F9D-FAB8B4089853}" type="presParOf" srcId="{A5A67646-3CBB-4374-8115-1A700AB9162F}" destId="{B2544674-186B-43B5-BE9E-B7BC3A8D73C5}" srcOrd="8" destOrd="0" presId="urn:microsoft.com/office/officeart/2008/layout/CircularPictureCallout"/>
    <dgm:cxn modelId="{B85A50DF-24CE-4425-B906-69101CE609D4}" type="presParOf" srcId="{B2544674-186B-43B5-BE9E-B7BC3A8D73C5}" destId="{B447C5AD-27EB-47CD-8E62-5BDC52DE485E}" srcOrd="0" destOrd="0" presId="urn:microsoft.com/office/officeart/2008/layout/CircularPictureCallout"/>
    <dgm:cxn modelId="{3E1777E3-C655-4F45-94B6-A4D41D2B5549}" type="presParOf" srcId="{A5A67646-3CBB-4374-8115-1A700AB9162F}" destId="{AF3A7E45-0B33-4432-8FEB-04A28A36B02F}" srcOrd="9" destOrd="0" presId="urn:microsoft.com/office/officeart/2008/layout/CircularPictureCallout"/>
    <dgm:cxn modelId="{08197079-A25F-49FD-9307-00AAC09160A5}" type="presParOf" srcId="{A5A67646-3CBB-4374-8115-1A700AB9162F}" destId="{3528A583-297C-462D-8EA2-E19D5634AD08}" srcOrd="10" destOrd="0" presId="urn:microsoft.com/office/officeart/2008/layout/CircularPictureCallout"/>
    <dgm:cxn modelId="{552BEC9C-AE92-42FB-A468-76B770F1D56D}" type="presParOf" srcId="{3528A583-297C-462D-8EA2-E19D5634AD08}" destId="{34029887-D717-48A9-B563-D9279BD1E9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D314B0-6E2B-4B3A-B695-4694BF0F566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EBFE35-9CEA-4910-B498-8169CAADDAD3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One-time authentication</a:t>
          </a:r>
        </a:p>
      </dgm:t>
    </dgm:pt>
    <dgm:pt modelId="{380348EB-183E-403D-BB84-80EF79103538}" type="parTrans" cxnId="{E8246086-3CD1-4655-A256-812E62FC2641}">
      <dgm:prSet/>
      <dgm:spPr/>
      <dgm:t>
        <a:bodyPr/>
        <a:lstStyle/>
        <a:p>
          <a:endParaRPr lang="en-US"/>
        </a:p>
      </dgm:t>
    </dgm:pt>
    <dgm:pt modelId="{0B292249-4DE1-40D5-B9AD-469B60E0A8FD}" type="sibTrans" cxnId="{E8246086-3CD1-4655-A256-812E62FC2641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tile tx="0" ty="0" sx="60000" sy="60000" flip="none" algn="ctr"/>
        </a:blipFill>
      </dgm:spPr>
      <dgm:t>
        <a:bodyPr/>
        <a:lstStyle/>
        <a:p>
          <a:endParaRPr lang="en-US"/>
        </a:p>
      </dgm:t>
    </dgm:pt>
    <dgm:pt modelId="{FDA36244-83B9-4F47-81B2-16991DD40AAD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Vulnerable to attacks (spoofing, session-hijack)</a:t>
          </a:r>
        </a:p>
      </dgm:t>
    </dgm:pt>
    <dgm:pt modelId="{C3FA8CE4-A006-4779-9CE1-6B4D981F8034}" type="parTrans" cxnId="{BADF39D8-8945-4926-8DD7-6C21B1C8DBF8}">
      <dgm:prSet/>
      <dgm:spPr/>
      <dgm:t>
        <a:bodyPr/>
        <a:lstStyle/>
        <a:p>
          <a:endParaRPr lang="en-US"/>
        </a:p>
      </dgm:t>
    </dgm:pt>
    <dgm:pt modelId="{47A28A13-8B3E-4CEE-BA38-9E8263F181F4}" type="sibTrans" cxnId="{BADF39D8-8945-4926-8DD7-6C21B1C8DBF8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20000" sy="20000" flip="none" algn="ctr"/>
        </a:blipFill>
      </dgm:spPr>
      <dgm:t>
        <a:bodyPr/>
        <a:lstStyle/>
        <a:p>
          <a:endParaRPr lang="en-US"/>
        </a:p>
      </dgm:t>
    </dgm:pt>
    <dgm:pt modelId="{6CD12714-EA06-44BA-8E52-1D4890B4DCD4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Not easy to use</a:t>
          </a:r>
        </a:p>
      </dgm:t>
    </dgm:pt>
    <dgm:pt modelId="{079A014C-46D7-4593-BAF2-1CF68A11A38E}" type="parTrans" cxnId="{12B406E4-26D1-48C5-B8F0-19EC8024EF61}">
      <dgm:prSet/>
      <dgm:spPr/>
      <dgm:t>
        <a:bodyPr/>
        <a:lstStyle/>
        <a:p>
          <a:endParaRPr lang="en-US"/>
        </a:p>
      </dgm:t>
    </dgm:pt>
    <dgm:pt modelId="{243D71BB-586F-40C8-A4F0-B5B63573D1B6}" type="sibTrans" cxnId="{12B406E4-26D1-48C5-B8F0-19EC8024EF61}">
      <dgm:prSet/>
      <dgm:spPr>
        <a:blipFill dpi="0" rotWithShape="1">
          <a:blip xmlns:r="http://schemas.openxmlformats.org/officeDocument/2006/relationships" r:embed="rId4"/>
          <a:srcRect/>
          <a:tile tx="0" ty="0" sx="60000" sy="60000" flip="none" algn="ctr"/>
        </a:blipFill>
      </dgm:spPr>
      <dgm:t>
        <a:bodyPr/>
        <a:lstStyle/>
        <a:p>
          <a:endParaRPr lang="en-US"/>
        </a:p>
      </dgm:t>
    </dgm:pt>
    <dgm:pt modelId="{2FFF30A4-0EC6-418C-B09E-BFB77B78FEE2}">
      <dgm:prSet/>
      <dgm:spPr/>
      <dgm:t>
        <a:bodyPr/>
        <a:lstStyle/>
        <a:p>
          <a:endParaRPr lang="en-US" dirty="0"/>
        </a:p>
      </dgm:t>
    </dgm:pt>
    <dgm:pt modelId="{CF0A6BA2-33FA-444F-B043-53198BD60A7D}" type="sibTrans" cxnId="{E525EF23-DDFA-431C-A80A-6433D83A75AB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D933B7B6-5E93-42EA-956B-0CB5A9DA0A55}" type="parTrans" cxnId="{E525EF23-DDFA-431C-A80A-6433D83A75AB}">
      <dgm:prSet/>
      <dgm:spPr/>
      <dgm:t>
        <a:bodyPr/>
        <a:lstStyle/>
        <a:p>
          <a:endParaRPr lang="en-US"/>
        </a:p>
      </dgm:t>
    </dgm:pt>
    <dgm:pt modelId="{C60C121F-2242-4593-9031-D59E87301E87}" type="pres">
      <dgm:prSet presAssocID="{A4D314B0-6E2B-4B3A-B695-4694BF0F566F}" presName="Name0" presStyleCnt="0">
        <dgm:presLayoutVars>
          <dgm:chMax val="7"/>
          <dgm:chPref val="7"/>
          <dgm:dir/>
        </dgm:presLayoutVars>
      </dgm:prSet>
      <dgm:spPr/>
    </dgm:pt>
    <dgm:pt modelId="{A5A67646-3CBB-4374-8115-1A700AB9162F}" type="pres">
      <dgm:prSet presAssocID="{A4D314B0-6E2B-4B3A-B695-4694BF0F566F}" presName="Name1" presStyleCnt="0"/>
      <dgm:spPr/>
    </dgm:pt>
    <dgm:pt modelId="{E5E33AA3-2733-44A1-8E8C-414A9068F55C}" type="pres">
      <dgm:prSet presAssocID="{CF0A6BA2-33FA-444F-B043-53198BD60A7D}" presName="picture_1" presStyleCnt="0"/>
      <dgm:spPr/>
    </dgm:pt>
    <dgm:pt modelId="{828F1737-5706-4FDE-A55D-46839E95B535}" type="pres">
      <dgm:prSet presAssocID="{CF0A6BA2-33FA-444F-B043-53198BD60A7D}" presName="pictureRepeatNode" presStyleLbl="alignImgPlace1" presStyleIdx="0" presStyleCnt="4" custScaleX="94747" custScaleY="90180"/>
      <dgm:spPr/>
    </dgm:pt>
    <dgm:pt modelId="{10DCE06C-46AD-4750-89A2-7BDB61FEC9C4}" type="pres">
      <dgm:prSet presAssocID="{2FFF30A4-0EC6-418C-B09E-BFB77B78FEE2}" presName="text_1" presStyleLbl="node1" presStyleIdx="0" presStyleCnt="0">
        <dgm:presLayoutVars>
          <dgm:bulletEnabled val="1"/>
        </dgm:presLayoutVars>
      </dgm:prSet>
      <dgm:spPr/>
    </dgm:pt>
    <dgm:pt modelId="{04265C7F-DA3A-4B2F-8766-F6FFB05EC7F3}" type="pres">
      <dgm:prSet presAssocID="{0B292249-4DE1-40D5-B9AD-469B60E0A8FD}" presName="picture_2" presStyleCnt="0"/>
      <dgm:spPr/>
    </dgm:pt>
    <dgm:pt modelId="{FF2E9228-BC93-4A86-B4A7-D660DBB3D41C}" type="pres">
      <dgm:prSet presAssocID="{0B292249-4DE1-40D5-B9AD-469B60E0A8FD}" presName="pictureRepeatNode" presStyleLbl="alignImgPlace1" presStyleIdx="1" presStyleCnt="4"/>
      <dgm:spPr/>
    </dgm:pt>
    <dgm:pt modelId="{2663B931-9F44-4E4B-81FE-9A886C1280AB}" type="pres">
      <dgm:prSet presAssocID="{6FEBFE35-9CEA-4910-B498-8169CAADDAD3}" presName="line_2" presStyleLbl="parChTrans1D1" presStyleIdx="0" presStyleCnt="3"/>
      <dgm:spPr/>
    </dgm:pt>
    <dgm:pt modelId="{E45FF334-4747-4290-91B5-6BB59B71B920}" type="pres">
      <dgm:prSet presAssocID="{6FEBFE35-9CEA-4910-B498-8169CAADDAD3}" presName="textparent_2" presStyleLbl="node1" presStyleIdx="0" presStyleCnt="0"/>
      <dgm:spPr/>
    </dgm:pt>
    <dgm:pt modelId="{6C0ED255-7B07-44EE-858C-D65C94FE224C}" type="pres">
      <dgm:prSet presAssocID="{6FEBFE35-9CEA-4910-B498-8169CAADDAD3}" presName="text_2" presStyleLbl="revTx" presStyleIdx="0" presStyleCnt="3" custScaleX="217879">
        <dgm:presLayoutVars>
          <dgm:bulletEnabled val="1"/>
        </dgm:presLayoutVars>
      </dgm:prSet>
      <dgm:spPr/>
    </dgm:pt>
    <dgm:pt modelId="{C9A7139D-394F-43A7-B1F2-9A6B47179F94}" type="pres">
      <dgm:prSet presAssocID="{47A28A13-8B3E-4CEE-BA38-9E8263F181F4}" presName="picture_3" presStyleCnt="0"/>
      <dgm:spPr/>
    </dgm:pt>
    <dgm:pt modelId="{E21D25AE-1127-44F5-B85C-47682C7EEF58}" type="pres">
      <dgm:prSet presAssocID="{47A28A13-8B3E-4CEE-BA38-9E8263F181F4}" presName="pictureRepeatNode" presStyleLbl="alignImgPlace1" presStyleIdx="2" presStyleCnt="4"/>
      <dgm:spPr/>
    </dgm:pt>
    <dgm:pt modelId="{A9B583DF-03FB-4516-9915-52ED59423E57}" type="pres">
      <dgm:prSet presAssocID="{FDA36244-83B9-4F47-81B2-16991DD40AAD}" presName="line_3" presStyleLbl="parChTrans1D1" presStyleIdx="1" presStyleCnt="3"/>
      <dgm:spPr/>
    </dgm:pt>
    <dgm:pt modelId="{2C7CAEDE-B769-45EA-A02A-AFD7421AE58E}" type="pres">
      <dgm:prSet presAssocID="{FDA36244-83B9-4F47-81B2-16991DD40AAD}" presName="textparent_3" presStyleLbl="node1" presStyleIdx="0" presStyleCnt="0"/>
      <dgm:spPr/>
    </dgm:pt>
    <dgm:pt modelId="{37166CCA-F03F-4136-8657-ED2EA2BF6CFD}" type="pres">
      <dgm:prSet presAssocID="{FDA36244-83B9-4F47-81B2-16991DD40AAD}" presName="text_3" presStyleLbl="revTx" presStyleIdx="1" presStyleCnt="3" custScaleX="190652">
        <dgm:presLayoutVars>
          <dgm:bulletEnabled val="1"/>
        </dgm:presLayoutVars>
      </dgm:prSet>
      <dgm:spPr/>
    </dgm:pt>
    <dgm:pt modelId="{B2544674-186B-43B5-BE9E-B7BC3A8D73C5}" type="pres">
      <dgm:prSet presAssocID="{243D71BB-586F-40C8-A4F0-B5B63573D1B6}" presName="picture_4" presStyleCnt="0"/>
      <dgm:spPr/>
    </dgm:pt>
    <dgm:pt modelId="{B447C5AD-27EB-47CD-8E62-5BDC52DE485E}" type="pres">
      <dgm:prSet presAssocID="{243D71BB-586F-40C8-A4F0-B5B63573D1B6}" presName="pictureRepeatNode" presStyleLbl="alignImgPlace1" presStyleIdx="3" presStyleCnt="4" custAng="10800000" custLinFactNeighborX="-933"/>
      <dgm:spPr/>
    </dgm:pt>
    <dgm:pt modelId="{AF3A7E45-0B33-4432-8FEB-04A28A36B02F}" type="pres">
      <dgm:prSet presAssocID="{6CD12714-EA06-44BA-8E52-1D4890B4DCD4}" presName="line_4" presStyleLbl="parChTrans1D1" presStyleIdx="2" presStyleCnt="3"/>
      <dgm:spPr/>
    </dgm:pt>
    <dgm:pt modelId="{3528A583-297C-462D-8EA2-E19D5634AD08}" type="pres">
      <dgm:prSet presAssocID="{6CD12714-EA06-44BA-8E52-1D4890B4DCD4}" presName="textparent_4" presStyleLbl="node1" presStyleIdx="0" presStyleCnt="0"/>
      <dgm:spPr/>
    </dgm:pt>
    <dgm:pt modelId="{34029887-D717-48A9-B563-D9279BD1E9C5}" type="pres">
      <dgm:prSet presAssocID="{6CD12714-EA06-44BA-8E52-1D4890B4DCD4}" presName="text_4" presStyleLbl="revTx" presStyleIdx="2" presStyleCnt="3" custScaleX="342371">
        <dgm:presLayoutVars>
          <dgm:bulletEnabled val="1"/>
        </dgm:presLayoutVars>
      </dgm:prSet>
      <dgm:spPr/>
    </dgm:pt>
  </dgm:ptLst>
  <dgm:cxnLst>
    <dgm:cxn modelId="{98360813-C3A9-4E3B-8403-6D41E2C25BB2}" type="presOf" srcId="{243D71BB-586F-40C8-A4F0-B5B63573D1B6}" destId="{B447C5AD-27EB-47CD-8E62-5BDC52DE485E}" srcOrd="0" destOrd="0" presId="urn:microsoft.com/office/officeart/2008/layout/CircularPictureCallout"/>
    <dgm:cxn modelId="{E525EF23-DDFA-431C-A80A-6433D83A75AB}" srcId="{A4D314B0-6E2B-4B3A-B695-4694BF0F566F}" destId="{2FFF30A4-0EC6-418C-B09E-BFB77B78FEE2}" srcOrd="0" destOrd="0" parTransId="{D933B7B6-5E93-42EA-956B-0CB5A9DA0A55}" sibTransId="{CF0A6BA2-33FA-444F-B043-53198BD60A7D}"/>
    <dgm:cxn modelId="{CB395434-70C7-486F-8112-2C43B4694BBF}" type="presOf" srcId="{A4D314B0-6E2B-4B3A-B695-4694BF0F566F}" destId="{C60C121F-2242-4593-9031-D59E87301E87}" srcOrd="0" destOrd="0" presId="urn:microsoft.com/office/officeart/2008/layout/CircularPictureCallout"/>
    <dgm:cxn modelId="{F951FE3B-5E69-4D1F-A74D-C3DC16333479}" type="presOf" srcId="{2FFF30A4-0EC6-418C-B09E-BFB77B78FEE2}" destId="{10DCE06C-46AD-4750-89A2-7BDB61FEC9C4}" srcOrd="0" destOrd="0" presId="urn:microsoft.com/office/officeart/2008/layout/CircularPictureCallout"/>
    <dgm:cxn modelId="{FF46CA5F-0A13-4209-9D38-3509B2F45D79}" type="presOf" srcId="{FDA36244-83B9-4F47-81B2-16991DD40AAD}" destId="{37166CCA-F03F-4136-8657-ED2EA2BF6CFD}" srcOrd="0" destOrd="0" presId="urn:microsoft.com/office/officeart/2008/layout/CircularPictureCallout"/>
    <dgm:cxn modelId="{137DA268-9F5C-4C73-8F72-EFB6A0EF7E4F}" type="presOf" srcId="{47A28A13-8B3E-4CEE-BA38-9E8263F181F4}" destId="{E21D25AE-1127-44F5-B85C-47682C7EEF58}" srcOrd="0" destOrd="0" presId="urn:microsoft.com/office/officeart/2008/layout/CircularPictureCallout"/>
    <dgm:cxn modelId="{87D33B5A-7B3B-4F92-AD18-18A351824FAF}" type="presOf" srcId="{6CD12714-EA06-44BA-8E52-1D4890B4DCD4}" destId="{34029887-D717-48A9-B563-D9279BD1E9C5}" srcOrd="0" destOrd="0" presId="urn:microsoft.com/office/officeart/2008/layout/CircularPictureCallout"/>
    <dgm:cxn modelId="{E8246086-3CD1-4655-A256-812E62FC2641}" srcId="{A4D314B0-6E2B-4B3A-B695-4694BF0F566F}" destId="{6FEBFE35-9CEA-4910-B498-8169CAADDAD3}" srcOrd="1" destOrd="0" parTransId="{380348EB-183E-403D-BB84-80EF79103538}" sibTransId="{0B292249-4DE1-40D5-B9AD-469B60E0A8FD}"/>
    <dgm:cxn modelId="{CD480F98-A031-4400-8C4F-ECFD6173D4A2}" type="presOf" srcId="{0B292249-4DE1-40D5-B9AD-469B60E0A8FD}" destId="{FF2E9228-BC93-4A86-B4A7-D660DBB3D41C}" srcOrd="0" destOrd="0" presId="urn:microsoft.com/office/officeart/2008/layout/CircularPictureCallout"/>
    <dgm:cxn modelId="{516D2DBA-F349-4840-91A5-8EDC203E2481}" type="presOf" srcId="{6FEBFE35-9CEA-4910-B498-8169CAADDAD3}" destId="{6C0ED255-7B07-44EE-858C-D65C94FE224C}" srcOrd="0" destOrd="0" presId="urn:microsoft.com/office/officeart/2008/layout/CircularPictureCallout"/>
    <dgm:cxn modelId="{BADF39D8-8945-4926-8DD7-6C21B1C8DBF8}" srcId="{A4D314B0-6E2B-4B3A-B695-4694BF0F566F}" destId="{FDA36244-83B9-4F47-81B2-16991DD40AAD}" srcOrd="2" destOrd="0" parTransId="{C3FA8CE4-A006-4779-9CE1-6B4D981F8034}" sibTransId="{47A28A13-8B3E-4CEE-BA38-9E8263F181F4}"/>
    <dgm:cxn modelId="{1BF2BFE3-9B61-4BAA-A67C-D9B57F2404A7}" type="presOf" srcId="{CF0A6BA2-33FA-444F-B043-53198BD60A7D}" destId="{828F1737-5706-4FDE-A55D-46839E95B535}" srcOrd="0" destOrd="0" presId="urn:microsoft.com/office/officeart/2008/layout/CircularPictureCallout"/>
    <dgm:cxn modelId="{12B406E4-26D1-48C5-B8F0-19EC8024EF61}" srcId="{A4D314B0-6E2B-4B3A-B695-4694BF0F566F}" destId="{6CD12714-EA06-44BA-8E52-1D4890B4DCD4}" srcOrd="3" destOrd="0" parTransId="{079A014C-46D7-4593-BAF2-1CF68A11A38E}" sibTransId="{243D71BB-586F-40C8-A4F0-B5B63573D1B6}"/>
    <dgm:cxn modelId="{3E1953CC-D698-42F8-96EC-BF7F3029BE9F}" type="presParOf" srcId="{C60C121F-2242-4593-9031-D59E87301E87}" destId="{A5A67646-3CBB-4374-8115-1A700AB9162F}" srcOrd="0" destOrd="0" presId="urn:microsoft.com/office/officeart/2008/layout/CircularPictureCallout"/>
    <dgm:cxn modelId="{CFC2C988-F48E-4175-B64B-9B0A750FB8B3}" type="presParOf" srcId="{A5A67646-3CBB-4374-8115-1A700AB9162F}" destId="{E5E33AA3-2733-44A1-8E8C-414A9068F55C}" srcOrd="0" destOrd="0" presId="urn:microsoft.com/office/officeart/2008/layout/CircularPictureCallout"/>
    <dgm:cxn modelId="{E948F4CE-9B9B-4A82-BBF9-ED52EB6C222B}" type="presParOf" srcId="{E5E33AA3-2733-44A1-8E8C-414A9068F55C}" destId="{828F1737-5706-4FDE-A55D-46839E95B535}" srcOrd="0" destOrd="0" presId="urn:microsoft.com/office/officeart/2008/layout/CircularPictureCallout"/>
    <dgm:cxn modelId="{E330ED0A-4D1C-4D8B-913D-F15E2B4F0986}" type="presParOf" srcId="{A5A67646-3CBB-4374-8115-1A700AB9162F}" destId="{10DCE06C-46AD-4750-89A2-7BDB61FEC9C4}" srcOrd="1" destOrd="0" presId="urn:microsoft.com/office/officeart/2008/layout/CircularPictureCallout"/>
    <dgm:cxn modelId="{C7CFC84C-1BD3-482C-8BE3-C30CA082D7E5}" type="presParOf" srcId="{A5A67646-3CBB-4374-8115-1A700AB9162F}" destId="{04265C7F-DA3A-4B2F-8766-F6FFB05EC7F3}" srcOrd="2" destOrd="0" presId="urn:microsoft.com/office/officeart/2008/layout/CircularPictureCallout"/>
    <dgm:cxn modelId="{7786A406-8FB3-46D1-8CF2-63C4B357DA20}" type="presParOf" srcId="{04265C7F-DA3A-4B2F-8766-F6FFB05EC7F3}" destId="{FF2E9228-BC93-4A86-B4A7-D660DBB3D41C}" srcOrd="0" destOrd="0" presId="urn:microsoft.com/office/officeart/2008/layout/CircularPictureCallout"/>
    <dgm:cxn modelId="{11989A8F-3A20-4E00-BF22-83D24C160A21}" type="presParOf" srcId="{A5A67646-3CBB-4374-8115-1A700AB9162F}" destId="{2663B931-9F44-4E4B-81FE-9A886C1280AB}" srcOrd="3" destOrd="0" presId="urn:microsoft.com/office/officeart/2008/layout/CircularPictureCallout"/>
    <dgm:cxn modelId="{CA1D5CBE-0419-468A-A99E-FE98A3069A0B}" type="presParOf" srcId="{A5A67646-3CBB-4374-8115-1A700AB9162F}" destId="{E45FF334-4747-4290-91B5-6BB59B71B920}" srcOrd="4" destOrd="0" presId="urn:microsoft.com/office/officeart/2008/layout/CircularPictureCallout"/>
    <dgm:cxn modelId="{B95E3941-A25A-475C-809C-9DDEF44FED03}" type="presParOf" srcId="{E45FF334-4747-4290-91B5-6BB59B71B920}" destId="{6C0ED255-7B07-44EE-858C-D65C94FE224C}" srcOrd="0" destOrd="0" presId="urn:microsoft.com/office/officeart/2008/layout/CircularPictureCallout"/>
    <dgm:cxn modelId="{A0E64406-C441-4B75-A5F6-6144D3C81009}" type="presParOf" srcId="{A5A67646-3CBB-4374-8115-1A700AB9162F}" destId="{C9A7139D-394F-43A7-B1F2-9A6B47179F94}" srcOrd="5" destOrd="0" presId="urn:microsoft.com/office/officeart/2008/layout/CircularPictureCallout"/>
    <dgm:cxn modelId="{D663AFCF-80B9-401C-AFAD-CDDA84C5BEDF}" type="presParOf" srcId="{C9A7139D-394F-43A7-B1F2-9A6B47179F94}" destId="{E21D25AE-1127-44F5-B85C-47682C7EEF58}" srcOrd="0" destOrd="0" presId="urn:microsoft.com/office/officeart/2008/layout/CircularPictureCallout"/>
    <dgm:cxn modelId="{8BB96D66-6A0C-40FF-BF66-CFCD3CC7582F}" type="presParOf" srcId="{A5A67646-3CBB-4374-8115-1A700AB9162F}" destId="{A9B583DF-03FB-4516-9915-52ED59423E57}" srcOrd="6" destOrd="0" presId="urn:microsoft.com/office/officeart/2008/layout/CircularPictureCallout"/>
    <dgm:cxn modelId="{F7882C7A-881B-41A1-AC28-FD75D2ED791B}" type="presParOf" srcId="{A5A67646-3CBB-4374-8115-1A700AB9162F}" destId="{2C7CAEDE-B769-45EA-A02A-AFD7421AE58E}" srcOrd="7" destOrd="0" presId="urn:microsoft.com/office/officeart/2008/layout/CircularPictureCallout"/>
    <dgm:cxn modelId="{70983D68-3599-4B03-A1E4-F400A953DE1B}" type="presParOf" srcId="{2C7CAEDE-B769-45EA-A02A-AFD7421AE58E}" destId="{37166CCA-F03F-4136-8657-ED2EA2BF6CFD}" srcOrd="0" destOrd="0" presId="urn:microsoft.com/office/officeart/2008/layout/CircularPictureCallout"/>
    <dgm:cxn modelId="{6915C0A4-4C36-4DA8-9F9D-FAB8B4089853}" type="presParOf" srcId="{A5A67646-3CBB-4374-8115-1A700AB9162F}" destId="{B2544674-186B-43B5-BE9E-B7BC3A8D73C5}" srcOrd="8" destOrd="0" presId="urn:microsoft.com/office/officeart/2008/layout/CircularPictureCallout"/>
    <dgm:cxn modelId="{B85A50DF-24CE-4425-B906-69101CE609D4}" type="presParOf" srcId="{B2544674-186B-43B5-BE9E-B7BC3A8D73C5}" destId="{B447C5AD-27EB-47CD-8E62-5BDC52DE485E}" srcOrd="0" destOrd="0" presId="urn:microsoft.com/office/officeart/2008/layout/CircularPictureCallout"/>
    <dgm:cxn modelId="{3E1777E3-C655-4F45-94B6-A4D41D2B5549}" type="presParOf" srcId="{A5A67646-3CBB-4374-8115-1A700AB9162F}" destId="{AF3A7E45-0B33-4432-8FEB-04A28A36B02F}" srcOrd="9" destOrd="0" presId="urn:microsoft.com/office/officeart/2008/layout/CircularPictureCallout"/>
    <dgm:cxn modelId="{08197079-A25F-49FD-9307-00AAC09160A5}" type="presParOf" srcId="{A5A67646-3CBB-4374-8115-1A700AB9162F}" destId="{3528A583-297C-462D-8EA2-E19D5634AD08}" srcOrd="10" destOrd="0" presId="urn:microsoft.com/office/officeart/2008/layout/CircularPictureCallout"/>
    <dgm:cxn modelId="{552BEC9C-AE92-42FB-A468-76B770F1D56D}" type="presParOf" srcId="{3528A583-297C-462D-8EA2-E19D5634AD08}" destId="{34029887-D717-48A9-B563-D9279BD1E9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1C9F1-32AE-47D9-8CFF-A5B6ED510BB3}">
      <dsp:nvSpPr>
        <dsp:cNvPr id="0" name=""/>
        <dsp:cNvSpPr/>
      </dsp:nvSpPr>
      <dsp:spPr>
        <a:xfrm>
          <a:off x="3575669" y="1438144"/>
          <a:ext cx="3199972" cy="61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48"/>
              </a:lnTo>
              <a:lnTo>
                <a:pt x="3199972" y="453548"/>
              </a:lnTo>
              <a:lnTo>
                <a:pt x="3199972" y="61407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DFBE1-5B9D-4D17-BB43-5AF32D502A78}">
      <dsp:nvSpPr>
        <dsp:cNvPr id="0" name=""/>
        <dsp:cNvSpPr/>
      </dsp:nvSpPr>
      <dsp:spPr>
        <a:xfrm>
          <a:off x="3381471" y="1438144"/>
          <a:ext cx="194198" cy="614073"/>
        </a:xfrm>
        <a:custGeom>
          <a:avLst/>
          <a:gdLst/>
          <a:ahLst/>
          <a:cxnLst/>
          <a:rect l="0" t="0" r="0" b="0"/>
          <a:pathLst>
            <a:path>
              <a:moveTo>
                <a:pt x="194198" y="0"/>
              </a:moveTo>
              <a:lnTo>
                <a:pt x="194198" y="453548"/>
              </a:lnTo>
              <a:lnTo>
                <a:pt x="0" y="453548"/>
              </a:lnTo>
              <a:lnTo>
                <a:pt x="0" y="61407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2EF8-DE53-42A1-A2FC-3BB38AF94990}">
      <dsp:nvSpPr>
        <dsp:cNvPr id="0" name=""/>
        <dsp:cNvSpPr/>
      </dsp:nvSpPr>
      <dsp:spPr>
        <a:xfrm>
          <a:off x="517380" y="1438144"/>
          <a:ext cx="3058289" cy="614073"/>
        </a:xfrm>
        <a:custGeom>
          <a:avLst/>
          <a:gdLst/>
          <a:ahLst/>
          <a:cxnLst/>
          <a:rect l="0" t="0" r="0" b="0"/>
          <a:pathLst>
            <a:path>
              <a:moveTo>
                <a:pt x="3058289" y="0"/>
              </a:moveTo>
              <a:lnTo>
                <a:pt x="3058289" y="453548"/>
              </a:lnTo>
              <a:lnTo>
                <a:pt x="0" y="453548"/>
              </a:lnTo>
              <a:lnTo>
                <a:pt x="0" y="61407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C34C9-9CEF-4810-8F60-D1A6A941B924}">
      <dsp:nvSpPr>
        <dsp:cNvPr id="0" name=""/>
        <dsp:cNvSpPr/>
      </dsp:nvSpPr>
      <dsp:spPr>
        <a:xfrm>
          <a:off x="3061989" y="410783"/>
          <a:ext cx="1027360" cy="10273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300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71BA4-1FB7-4B9F-9F6A-14FB50CF648D}">
      <dsp:nvSpPr>
        <dsp:cNvPr id="0" name=""/>
        <dsp:cNvSpPr/>
      </dsp:nvSpPr>
      <dsp:spPr>
        <a:xfrm>
          <a:off x="4200859" y="698670"/>
          <a:ext cx="1541040" cy="10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>
        <a:off x="4200859" y="698670"/>
        <a:ext cx="1541040" cy="1027360"/>
      </dsp:txXfrm>
    </dsp:sp>
    <dsp:sp modelId="{1CB78494-8807-4D36-A96C-73FEE19733C6}">
      <dsp:nvSpPr>
        <dsp:cNvPr id="0" name=""/>
        <dsp:cNvSpPr/>
      </dsp:nvSpPr>
      <dsp:spPr>
        <a:xfrm>
          <a:off x="3700" y="2052218"/>
          <a:ext cx="1027360" cy="102736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4000" r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35894-554E-4DE0-8D4E-A6301E498E34}">
      <dsp:nvSpPr>
        <dsp:cNvPr id="0" name=""/>
        <dsp:cNvSpPr/>
      </dsp:nvSpPr>
      <dsp:spPr>
        <a:xfrm>
          <a:off x="916022" y="2049650"/>
          <a:ext cx="1771118" cy="10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One-time authentication</a:t>
          </a:r>
        </a:p>
      </dsp:txBody>
      <dsp:txXfrm>
        <a:off x="916022" y="2049650"/>
        <a:ext cx="1771118" cy="1027360"/>
      </dsp:txXfrm>
    </dsp:sp>
    <dsp:sp modelId="{91640CF9-AB6D-41AA-B962-90663E97BC9A}">
      <dsp:nvSpPr>
        <dsp:cNvPr id="0" name=""/>
        <dsp:cNvSpPr/>
      </dsp:nvSpPr>
      <dsp:spPr>
        <a:xfrm>
          <a:off x="2867791" y="2052218"/>
          <a:ext cx="1027360" cy="1027360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55D5-E0F0-444C-96C7-6419A18296AE}">
      <dsp:nvSpPr>
        <dsp:cNvPr id="0" name=""/>
        <dsp:cNvSpPr/>
      </dsp:nvSpPr>
      <dsp:spPr>
        <a:xfrm>
          <a:off x="3835305" y="2047965"/>
          <a:ext cx="2526521" cy="10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Vulnerable to attacks (spoofing, session-hijack)</a:t>
          </a:r>
        </a:p>
      </dsp:txBody>
      <dsp:txXfrm>
        <a:off x="3835305" y="2047965"/>
        <a:ext cx="2526521" cy="1027360"/>
      </dsp:txXfrm>
    </dsp:sp>
    <dsp:sp modelId="{F5A60DFC-515F-4E1A-B22A-E532247B6CD0}">
      <dsp:nvSpPr>
        <dsp:cNvPr id="0" name=""/>
        <dsp:cNvSpPr/>
      </dsp:nvSpPr>
      <dsp:spPr>
        <a:xfrm rot="10800000">
          <a:off x="6261962" y="2052218"/>
          <a:ext cx="1027360" cy="1027360"/>
        </a:xfrm>
        <a:prstGeom prst="ellipse">
          <a:avLst/>
        </a:prstGeom>
        <a:blipFill dpi="0" rotWithShape="1">
          <a:blip xmlns:r="http://schemas.openxmlformats.org/officeDocument/2006/relationships" r:embed="rId6"/>
          <a:srcRect/>
          <a:stretch>
            <a:fillRect l="-4000" r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6CED1-295B-4462-B80E-B7E7E369ADE0}">
      <dsp:nvSpPr>
        <dsp:cNvPr id="0" name=""/>
        <dsp:cNvSpPr/>
      </dsp:nvSpPr>
      <dsp:spPr>
        <a:xfrm>
          <a:off x="7211686" y="2015182"/>
          <a:ext cx="1703713" cy="10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Not easy to use</a:t>
          </a:r>
        </a:p>
      </dsp:txBody>
      <dsp:txXfrm>
        <a:off x="7211686" y="2015182"/>
        <a:ext cx="1703713" cy="102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60E7B-C78E-4383-B528-BE9B93580502}">
      <dsp:nvSpPr>
        <dsp:cNvPr id="0" name=""/>
        <dsp:cNvSpPr/>
      </dsp:nvSpPr>
      <dsp:spPr>
        <a:xfrm>
          <a:off x="3463159" y="1802773"/>
          <a:ext cx="2933301" cy="19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05"/>
              </a:lnTo>
              <a:lnTo>
                <a:pt x="2933301" y="35905"/>
              </a:lnTo>
              <a:lnTo>
                <a:pt x="2933301" y="19984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88C04-14A4-4B71-9C0D-0E3FEDD6DD1B}">
      <dsp:nvSpPr>
        <dsp:cNvPr id="0" name=""/>
        <dsp:cNvSpPr/>
      </dsp:nvSpPr>
      <dsp:spPr>
        <a:xfrm>
          <a:off x="3417439" y="1802773"/>
          <a:ext cx="91440" cy="199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5"/>
              </a:lnTo>
              <a:lnTo>
                <a:pt x="93608" y="35905"/>
              </a:lnTo>
              <a:lnTo>
                <a:pt x="93608" y="19984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6428-C66A-4706-A594-1632D97C272A}">
      <dsp:nvSpPr>
        <dsp:cNvPr id="0" name=""/>
        <dsp:cNvSpPr/>
      </dsp:nvSpPr>
      <dsp:spPr>
        <a:xfrm>
          <a:off x="529858" y="1802773"/>
          <a:ext cx="2933301" cy="199848"/>
        </a:xfrm>
        <a:custGeom>
          <a:avLst/>
          <a:gdLst/>
          <a:ahLst/>
          <a:cxnLst/>
          <a:rect l="0" t="0" r="0" b="0"/>
          <a:pathLst>
            <a:path>
              <a:moveTo>
                <a:pt x="2933301" y="0"/>
              </a:moveTo>
              <a:lnTo>
                <a:pt x="2933301" y="35905"/>
              </a:lnTo>
              <a:lnTo>
                <a:pt x="0" y="35905"/>
              </a:lnTo>
              <a:lnTo>
                <a:pt x="0" y="19984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CC82-F5AA-41D9-A578-2EEB28A6D2AC}">
      <dsp:nvSpPr>
        <dsp:cNvPr id="0" name=""/>
        <dsp:cNvSpPr/>
      </dsp:nvSpPr>
      <dsp:spPr>
        <a:xfrm>
          <a:off x="2938539" y="753531"/>
          <a:ext cx="1049241" cy="10492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29" b="100000" l="2907" r="100000">
                        <a14:foregroundMark x1="16860" y1="45283" x2="16860" y2="45283"/>
                        <a14:foregroundMark x1="83140" y1="46541" x2="83140" y2="46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30F8-5A0A-41F0-82BD-B638EAD1B967}">
      <dsp:nvSpPr>
        <dsp:cNvPr id="0" name=""/>
        <dsp:cNvSpPr/>
      </dsp:nvSpPr>
      <dsp:spPr>
        <a:xfrm>
          <a:off x="3987780" y="620246"/>
          <a:ext cx="1573861" cy="104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3987780" y="620246"/>
        <a:ext cx="1573861" cy="1049241"/>
      </dsp:txXfrm>
    </dsp:sp>
    <dsp:sp modelId="{7AB3EC82-5AAE-4698-ABA8-A0E5BF7E5878}">
      <dsp:nvSpPr>
        <dsp:cNvPr id="0" name=""/>
        <dsp:cNvSpPr/>
      </dsp:nvSpPr>
      <dsp:spPr>
        <a:xfrm>
          <a:off x="5237" y="2002622"/>
          <a:ext cx="1049241" cy="1049241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741A-AF3F-4FD9-9615-393ADEFD6E07}">
      <dsp:nvSpPr>
        <dsp:cNvPr id="0" name=""/>
        <dsp:cNvSpPr/>
      </dsp:nvSpPr>
      <dsp:spPr>
        <a:xfrm>
          <a:off x="958701" y="1999998"/>
          <a:ext cx="1765416" cy="104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Strong Authentication</a:t>
          </a:r>
        </a:p>
      </dsp:txBody>
      <dsp:txXfrm>
        <a:off x="958701" y="1999998"/>
        <a:ext cx="1765416" cy="1049241"/>
      </dsp:txXfrm>
    </dsp:sp>
    <dsp:sp modelId="{AAB10397-6DAE-4916-BCC8-F4561891072F}">
      <dsp:nvSpPr>
        <dsp:cNvPr id="0" name=""/>
        <dsp:cNvSpPr/>
      </dsp:nvSpPr>
      <dsp:spPr>
        <a:xfrm>
          <a:off x="2986427" y="2002622"/>
          <a:ext cx="1049241" cy="1049241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DE8A3-5E9A-4CA0-A31D-05406E97375D}">
      <dsp:nvSpPr>
        <dsp:cNvPr id="0" name=""/>
        <dsp:cNvSpPr/>
      </dsp:nvSpPr>
      <dsp:spPr>
        <a:xfrm>
          <a:off x="4035668" y="1999998"/>
          <a:ext cx="1573861" cy="104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Secure</a:t>
          </a:r>
        </a:p>
      </dsp:txBody>
      <dsp:txXfrm>
        <a:off x="4035668" y="1999998"/>
        <a:ext cx="1573861" cy="1049241"/>
      </dsp:txXfrm>
    </dsp:sp>
    <dsp:sp modelId="{DF27F178-73AD-4FEF-AE81-DB1CC0683605}">
      <dsp:nvSpPr>
        <dsp:cNvPr id="0" name=""/>
        <dsp:cNvSpPr/>
      </dsp:nvSpPr>
      <dsp:spPr>
        <a:xfrm>
          <a:off x="5871840" y="2002622"/>
          <a:ext cx="1049241" cy="1049241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E9AF-84B1-4663-BC9C-852D5CF5880B}">
      <dsp:nvSpPr>
        <dsp:cNvPr id="0" name=""/>
        <dsp:cNvSpPr/>
      </dsp:nvSpPr>
      <dsp:spPr>
        <a:xfrm>
          <a:off x="6921081" y="1999998"/>
          <a:ext cx="1573861" cy="104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Convenient</a:t>
          </a:r>
        </a:p>
      </dsp:txBody>
      <dsp:txXfrm>
        <a:off x="6921081" y="1999998"/>
        <a:ext cx="1573861" cy="1049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EA422-B7AC-404C-AB5B-6234242E3EAD}">
      <dsp:nvSpPr>
        <dsp:cNvPr id="0" name=""/>
        <dsp:cNvSpPr/>
      </dsp:nvSpPr>
      <dsp:spPr>
        <a:xfrm>
          <a:off x="33944" y="595268"/>
          <a:ext cx="3773721" cy="11792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7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user activities, position &amp; orientation of phone</a:t>
          </a:r>
        </a:p>
      </dsp:txBody>
      <dsp:txXfrm>
        <a:off x="33944" y="595268"/>
        <a:ext cx="3773721" cy="1179288"/>
      </dsp:txXfrm>
    </dsp:sp>
    <dsp:sp modelId="{438E96F4-C46E-4083-8071-63F4C9AF1D02}">
      <dsp:nvSpPr>
        <dsp:cNvPr id="0" name=""/>
        <dsp:cNvSpPr/>
      </dsp:nvSpPr>
      <dsp:spPr>
        <a:xfrm rot="16200000">
          <a:off x="121298" y="841084"/>
          <a:ext cx="564915" cy="6158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6394-C6AC-4D9E-9024-894086C8A6A1}">
      <dsp:nvSpPr>
        <dsp:cNvPr id="0" name=""/>
        <dsp:cNvSpPr/>
      </dsp:nvSpPr>
      <dsp:spPr>
        <a:xfrm>
          <a:off x="4020254" y="595268"/>
          <a:ext cx="3773721" cy="11792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7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location of sensor, user activities, type of floor, clothing etc</a:t>
          </a:r>
          <a:endParaRPr lang="en-US" sz="2000" kern="1200" dirty="0"/>
        </a:p>
      </dsp:txBody>
      <dsp:txXfrm>
        <a:off x="4020254" y="595268"/>
        <a:ext cx="3773721" cy="1179288"/>
      </dsp:txXfrm>
    </dsp:sp>
    <dsp:sp modelId="{E2C066A7-1923-4A22-B724-9FFAADB33B2C}">
      <dsp:nvSpPr>
        <dsp:cNvPr id="0" name=""/>
        <dsp:cNvSpPr/>
      </dsp:nvSpPr>
      <dsp:spPr>
        <a:xfrm>
          <a:off x="4107607" y="841084"/>
          <a:ext cx="564915" cy="61582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3CF39-8F8D-4468-8CAA-669158AC3E1D}">
      <dsp:nvSpPr>
        <dsp:cNvPr id="0" name=""/>
        <dsp:cNvSpPr/>
      </dsp:nvSpPr>
      <dsp:spPr>
        <a:xfrm>
          <a:off x="2027099" y="1909518"/>
          <a:ext cx="3773721" cy="11792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7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 occlusion, illumination, pose etc</a:t>
          </a:r>
          <a:endParaRPr lang="en-US" sz="2000" kern="1200" dirty="0"/>
        </a:p>
      </dsp:txBody>
      <dsp:txXfrm>
        <a:off x="2027099" y="1909518"/>
        <a:ext cx="3773721" cy="1179288"/>
      </dsp:txXfrm>
    </dsp:sp>
    <dsp:sp modelId="{C0361F10-FE92-42D8-9BF3-747EAD8C1126}">
      <dsp:nvSpPr>
        <dsp:cNvPr id="0" name=""/>
        <dsp:cNvSpPr/>
      </dsp:nvSpPr>
      <dsp:spPr>
        <a:xfrm>
          <a:off x="2114452" y="2155335"/>
          <a:ext cx="564915" cy="61582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A7E45-0B33-4432-8FEB-04A28A36B02F}">
      <dsp:nvSpPr>
        <dsp:cNvPr id="0" name=""/>
        <dsp:cNvSpPr/>
      </dsp:nvSpPr>
      <dsp:spPr>
        <a:xfrm>
          <a:off x="1025439" y="1788646"/>
          <a:ext cx="21127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583DF-03FB-4516-9915-52ED59423E57}">
      <dsp:nvSpPr>
        <dsp:cNvPr id="0" name=""/>
        <dsp:cNvSpPr/>
      </dsp:nvSpPr>
      <dsp:spPr>
        <a:xfrm>
          <a:off x="1025439" y="1052145"/>
          <a:ext cx="1809689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3B931-9F44-4E4B-81FE-9A886C1280AB}">
      <dsp:nvSpPr>
        <dsp:cNvPr id="0" name=""/>
        <dsp:cNvSpPr/>
      </dsp:nvSpPr>
      <dsp:spPr>
        <a:xfrm>
          <a:off x="1025439" y="315643"/>
          <a:ext cx="21127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F1737-5706-4FDE-A55D-46839E95B535}">
      <dsp:nvSpPr>
        <dsp:cNvPr id="0" name=""/>
        <dsp:cNvSpPr/>
      </dsp:nvSpPr>
      <dsp:spPr>
        <a:xfrm>
          <a:off x="28563" y="103320"/>
          <a:ext cx="1993751" cy="189764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E06C-46AD-4750-89A2-7BDB61FEC9C4}">
      <dsp:nvSpPr>
        <dsp:cNvPr id="0" name=""/>
        <dsp:cNvSpPr/>
      </dsp:nvSpPr>
      <dsp:spPr>
        <a:xfrm>
          <a:off x="352066" y="1117377"/>
          <a:ext cx="1346745" cy="6944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52066" y="1117377"/>
        <a:ext cx="1346745" cy="694415"/>
      </dsp:txXfrm>
    </dsp:sp>
    <dsp:sp modelId="{FF2E9228-BC93-4A86-B4A7-D660DBB3D41C}">
      <dsp:nvSpPr>
        <dsp:cNvPr id="0" name=""/>
        <dsp:cNvSpPr/>
      </dsp:nvSpPr>
      <dsp:spPr>
        <a:xfrm>
          <a:off x="2822502" y="0"/>
          <a:ext cx="631287" cy="631287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ED255-7B07-44EE-858C-D65C94FE224C}">
      <dsp:nvSpPr>
        <dsp:cNvPr id="0" name=""/>
        <dsp:cNvSpPr/>
      </dsp:nvSpPr>
      <dsp:spPr>
        <a:xfrm>
          <a:off x="3453789" y="0"/>
          <a:ext cx="3481102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Strong Authentication</a:t>
          </a:r>
        </a:p>
      </dsp:txBody>
      <dsp:txXfrm>
        <a:off x="3453789" y="0"/>
        <a:ext cx="3481102" cy="631287"/>
      </dsp:txXfrm>
    </dsp:sp>
    <dsp:sp modelId="{E21D25AE-1127-44F5-B85C-47682C7EEF58}">
      <dsp:nvSpPr>
        <dsp:cNvPr id="0" name=""/>
        <dsp:cNvSpPr/>
      </dsp:nvSpPr>
      <dsp:spPr>
        <a:xfrm>
          <a:off x="2519485" y="736501"/>
          <a:ext cx="631287" cy="631287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66CCA-F03F-4136-8657-ED2EA2BF6CFD}">
      <dsp:nvSpPr>
        <dsp:cNvPr id="0" name=""/>
        <dsp:cNvSpPr/>
      </dsp:nvSpPr>
      <dsp:spPr>
        <a:xfrm>
          <a:off x="3150772" y="736501"/>
          <a:ext cx="1939875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Secure</a:t>
          </a:r>
        </a:p>
      </dsp:txBody>
      <dsp:txXfrm>
        <a:off x="3150772" y="736501"/>
        <a:ext cx="1939875" cy="631287"/>
      </dsp:txXfrm>
    </dsp:sp>
    <dsp:sp modelId="{B447C5AD-27EB-47CD-8E62-5BDC52DE485E}">
      <dsp:nvSpPr>
        <dsp:cNvPr id="0" name=""/>
        <dsp:cNvSpPr/>
      </dsp:nvSpPr>
      <dsp:spPr>
        <a:xfrm>
          <a:off x="2816612" y="1473003"/>
          <a:ext cx="631287" cy="631287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29887-D717-48A9-B563-D9279BD1E9C5}">
      <dsp:nvSpPr>
        <dsp:cNvPr id="0" name=""/>
        <dsp:cNvSpPr/>
      </dsp:nvSpPr>
      <dsp:spPr>
        <a:xfrm>
          <a:off x="3453789" y="1473003"/>
          <a:ext cx="3481153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Convenient</a:t>
          </a:r>
        </a:p>
      </dsp:txBody>
      <dsp:txXfrm>
        <a:off x="3453789" y="1473003"/>
        <a:ext cx="3481153" cy="631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A7E45-0B33-4432-8FEB-04A28A36B02F}">
      <dsp:nvSpPr>
        <dsp:cNvPr id="0" name=""/>
        <dsp:cNvSpPr/>
      </dsp:nvSpPr>
      <dsp:spPr>
        <a:xfrm>
          <a:off x="1025621" y="1788646"/>
          <a:ext cx="21127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583DF-03FB-4516-9915-52ED59423E57}">
      <dsp:nvSpPr>
        <dsp:cNvPr id="0" name=""/>
        <dsp:cNvSpPr/>
      </dsp:nvSpPr>
      <dsp:spPr>
        <a:xfrm>
          <a:off x="1025621" y="1052145"/>
          <a:ext cx="1809689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3B931-9F44-4E4B-81FE-9A886C1280AB}">
      <dsp:nvSpPr>
        <dsp:cNvPr id="0" name=""/>
        <dsp:cNvSpPr/>
      </dsp:nvSpPr>
      <dsp:spPr>
        <a:xfrm>
          <a:off x="1025621" y="315643"/>
          <a:ext cx="21127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F1737-5706-4FDE-A55D-46839E95B535}">
      <dsp:nvSpPr>
        <dsp:cNvPr id="0" name=""/>
        <dsp:cNvSpPr/>
      </dsp:nvSpPr>
      <dsp:spPr>
        <a:xfrm>
          <a:off x="28745" y="103320"/>
          <a:ext cx="1993751" cy="18976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E06C-46AD-4750-89A2-7BDB61FEC9C4}">
      <dsp:nvSpPr>
        <dsp:cNvPr id="0" name=""/>
        <dsp:cNvSpPr/>
      </dsp:nvSpPr>
      <dsp:spPr>
        <a:xfrm>
          <a:off x="352248" y="1117377"/>
          <a:ext cx="1346745" cy="6944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52248" y="1117377"/>
        <a:ext cx="1346745" cy="694415"/>
      </dsp:txXfrm>
    </dsp:sp>
    <dsp:sp modelId="{FF2E9228-BC93-4A86-B4A7-D660DBB3D41C}">
      <dsp:nvSpPr>
        <dsp:cNvPr id="0" name=""/>
        <dsp:cNvSpPr/>
      </dsp:nvSpPr>
      <dsp:spPr>
        <a:xfrm>
          <a:off x="2822684" y="0"/>
          <a:ext cx="631287" cy="63128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tile tx="0" ty="0" sx="60000" sy="60000" flip="none" algn="ctr"/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ED255-7B07-44EE-858C-D65C94FE224C}">
      <dsp:nvSpPr>
        <dsp:cNvPr id="0" name=""/>
        <dsp:cNvSpPr/>
      </dsp:nvSpPr>
      <dsp:spPr>
        <a:xfrm>
          <a:off x="3453971" y="0"/>
          <a:ext cx="3478949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One-time authentication</a:t>
          </a:r>
        </a:p>
      </dsp:txBody>
      <dsp:txXfrm>
        <a:off x="3453971" y="0"/>
        <a:ext cx="3478949" cy="631287"/>
      </dsp:txXfrm>
    </dsp:sp>
    <dsp:sp modelId="{E21D25AE-1127-44F5-B85C-47682C7EEF58}">
      <dsp:nvSpPr>
        <dsp:cNvPr id="0" name=""/>
        <dsp:cNvSpPr/>
      </dsp:nvSpPr>
      <dsp:spPr>
        <a:xfrm>
          <a:off x="2519666" y="736501"/>
          <a:ext cx="631287" cy="631287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20000" sy="20000" flip="none" algn="ctr"/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66CCA-F03F-4136-8657-ED2EA2BF6CFD}">
      <dsp:nvSpPr>
        <dsp:cNvPr id="0" name=""/>
        <dsp:cNvSpPr/>
      </dsp:nvSpPr>
      <dsp:spPr>
        <a:xfrm>
          <a:off x="3150953" y="736501"/>
          <a:ext cx="3780007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Vulnerable to attacks (spoofing, session-hijack)</a:t>
          </a:r>
        </a:p>
      </dsp:txBody>
      <dsp:txXfrm>
        <a:off x="3150953" y="736501"/>
        <a:ext cx="3780007" cy="631287"/>
      </dsp:txXfrm>
    </dsp:sp>
    <dsp:sp modelId="{B447C5AD-27EB-47CD-8E62-5BDC52DE485E}">
      <dsp:nvSpPr>
        <dsp:cNvPr id="0" name=""/>
        <dsp:cNvSpPr/>
      </dsp:nvSpPr>
      <dsp:spPr>
        <a:xfrm rot="10800000">
          <a:off x="2816794" y="1473003"/>
          <a:ext cx="631287" cy="631287"/>
        </a:xfrm>
        <a:prstGeom prst="ellipse">
          <a:avLst/>
        </a:prstGeom>
        <a:blipFill dpi="0" rotWithShape="1">
          <a:blip xmlns:r="http://schemas.openxmlformats.org/officeDocument/2006/relationships" r:embed="rId5"/>
          <a:srcRect/>
          <a:tile tx="0" ty="0" sx="60000" sy="60000" flip="none" algn="ctr"/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29887-D717-48A9-B563-D9279BD1E9C5}">
      <dsp:nvSpPr>
        <dsp:cNvPr id="0" name=""/>
        <dsp:cNvSpPr/>
      </dsp:nvSpPr>
      <dsp:spPr>
        <a:xfrm>
          <a:off x="3453971" y="1473003"/>
          <a:ext cx="3480789" cy="63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Not easy to use</a:t>
          </a:r>
        </a:p>
      </dsp:txBody>
      <dsp:txXfrm>
        <a:off x="3453971" y="1473003"/>
        <a:ext cx="3480789" cy="63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60F91-75DF-4629-9847-174F57809408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7621-D255-46B7-8961-660FE933C9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50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641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B^#Mistakes = </a:t>
            </a:r>
            <a:r>
              <a:rPr lang="en-SG" dirty="0" err="1"/>
              <a:t>w^T</a:t>
            </a:r>
            <a:r>
              <a:rPr lang="en-SG" dirty="0"/>
              <a:t> </a:t>
            </a:r>
          </a:p>
          <a:p>
            <a:r>
              <a:rPr lang="en-SG" dirty="0"/>
              <a:t>Log w/log B = # Mistakes</a:t>
            </a:r>
          </a:p>
          <a:p>
            <a:r>
              <a:rPr lang="en-SG" dirty="0"/>
              <a:t>Linear combination of weights </a:t>
            </a:r>
          </a:p>
          <a:p>
            <a:r>
              <a:rPr lang="en-SG" dirty="0"/>
              <a:t>Multiplicative factor (exponential decay </a:t>
            </a:r>
            <a:r>
              <a:rPr lang="en-SG" dirty="0" err="1"/>
              <a:t>fn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05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fix: Say what is cool about your new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08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/>
              <a:t>The best single expert in hindsight makes at least as many mistakes as the collective mistakes of the best experts per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90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70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use the same for two methods because Voice presents limitation in ID &amp; Samples</a:t>
            </a:r>
          </a:p>
          <a:p>
            <a:r>
              <a:rPr lang="en-SG" dirty="0" err="1"/>
              <a:t>Pubfig</a:t>
            </a:r>
            <a:r>
              <a:rPr lang="en-SG" dirty="0"/>
              <a:t> presents issue in total # usable samples (2235 /1017 vs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4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Represents the kinds of situations to test the algorithm with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PIE:</a:t>
            </a:r>
          </a:p>
          <a:p>
            <a:r>
              <a:rPr lang="en-SG" dirty="0"/>
              <a:t>15 poses, 7 Expressions, 19 Illumination</a:t>
            </a:r>
          </a:p>
          <a:p>
            <a:r>
              <a:rPr lang="en-SG" dirty="0"/>
              <a:t>SITW:</a:t>
            </a:r>
          </a:p>
          <a:p>
            <a:r>
              <a:rPr lang="en-SG" dirty="0"/>
              <a:t>Many attributes like outdoor/indoor, speech/interview, noisy/clean, multiple speakers,</a:t>
            </a:r>
          </a:p>
          <a:p>
            <a:r>
              <a:rPr lang="en-SG" dirty="0"/>
              <a:t>Core – Single Speaker</a:t>
            </a:r>
          </a:p>
          <a:p>
            <a:r>
              <a:rPr lang="en-SG" dirty="0"/>
              <a:t>Multi –Multi speaker</a:t>
            </a:r>
          </a:p>
          <a:p>
            <a:r>
              <a:rPr lang="en-SG" dirty="0"/>
              <a:t>6s – 180s (299)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Visual Geometry Group @ Oxford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37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Fix: #Examples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23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fix: space formatting</a:t>
            </a:r>
          </a:p>
          <a:p>
            <a:r>
              <a:rPr lang="en-SG" dirty="0"/>
              <a:t>Mutually Exhaustive &amp;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5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Decision Trees to learn best attributes to split the context space by in order achieve minimum variance within leaf nodes (context partitions)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09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SG" dirty="0"/>
              <a:t>Banking and Financial services are going mobile!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ATM’s are secure and regulated. Who regulates the security of third-party apps interfering with your DBS </a:t>
            </a:r>
            <a:r>
              <a:rPr lang="en-SG" dirty="0" err="1"/>
              <a:t>PayLah</a:t>
            </a:r>
            <a:r>
              <a:rPr lang="en-SG" dirty="0"/>
              <a:t>/ Singtel dash type of e-wallets?!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881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Accuracy Matrix – estimation</a:t>
            </a:r>
          </a:p>
          <a:p>
            <a:endParaRPr lang="en-SG" dirty="0"/>
          </a:p>
          <a:p>
            <a:r>
              <a:rPr lang="en-SG" dirty="0"/>
              <a:t>#mistakes = log w/log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61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Online standard Deviation Reduction – Welford algorithm</a:t>
            </a:r>
          </a:p>
          <a:p>
            <a:endParaRPr lang="en-SG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VFDT is a popular online decision tree algorithm that learns incrementally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streaming data using constant time and memory. It has proven guarantees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final quality of the decision tree learned asymptotically approaches trees generated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batch learners 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Domingos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Hulten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2000]. It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Hoeffding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bounds to identify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gain observed for the best context attributes in the current node are reliable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number of samples observed in the node so far.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deviation is the typical measure of impurity for regression trees 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al., 2012].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210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VFDT guarantees that the attributes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will be correct with probability 1 􀀀 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simpler words,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Hoeffding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parameter, , ensures that a minimum number of samples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seen before a split, to guarantee that the split is correct with probability at least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􀀀 . And the tie-breaker,  , is used to do a split when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Hoeffding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bound results in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tie. Because, in cases of a tie, the number of samples required may become too large as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of SDR of the top two attributes are too close to each other.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817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Each attribute selected is correct with at least 1-delta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Best Context Loss ≤ Best Context Partition Loss  ≤  Best Single Expert 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  <a:p>
            <a:r>
              <a:rPr lang="en-SG" dirty="0"/>
              <a:t>To Fix: Equations</a:t>
            </a:r>
          </a:p>
          <a:p>
            <a:r>
              <a:rPr lang="en-SG" dirty="0"/>
              <a:t>SCWMA &lt; VFDT Term + CWMA Term</a:t>
            </a:r>
          </a:p>
          <a:p>
            <a:pPr lvl="3"/>
            <a:r>
              <a:rPr lang="en-SG" dirty="0"/>
              <a:t>Loss involved in learning k^-1 internal nodes + CWMA loss for learning k^ context partitions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575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13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K = </a:t>
            </a:r>
            <a:r>
              <a:rPr lang="en-SG" dirty="0" err="1"/>
              <a:t>m^d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3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Don’t use the same for two methods because Voice presents limitation in ID &amp; Samples</a:t>
            </a:r>
          </a:p>
          <a:p>
            <a:r>
              <a:rPr lang="en-SG" dirty="0" err="1"/>
              <a:t>Pubfig</a:t>
            </a:r>
            <a:r>
              <a:rPr lang="en-SG" dirty="0"/>
              <a:t> presents issue in total # usable samples (2235 /1017 vs 7223/3984 overall BUT per context NOT ENOUGH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9960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93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 assumptions on underlying modalities/classifiers (Generic)</a:t>
            </a:r>
          </a:p>
          <a:p>
            <a:r>
              <a:rPr lang="en-SG" dirty="0"/>
              <a:t>Context-aware </a:t>
            </a:r>
          </a:p>
          <a:p>
            <a:r>
              <a:rPr lang="en-SG" dirty="0"/>
              <a:t>Score &amp; decision level </a:t>
            </a:r>
          </a:p>
          <a:p>
            <a:r>
              <a:rPr lang="en-SG" dirty="0"/>
              <a:t>Online (no explicit training phase, and hence adaptable)</a:t>
            </a:r>
          </a:p>
          <a:p>
            <a:r>
              <a:rPr lang="en-SG" dirty="0"/>
              <a:t>Proposed algorithms have proven performance guarantees given enough samples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201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SG" dirty="0"/>
              <a:t>Phone passwords are easy to hack and vulnerable to be easily visible to those nearby!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dirty="0"/>
              <a:t> You rely on hardware manufacturers of the phone to come up with fingerprint/iris sensors to authenticate transactions reliably!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Who here gets annoyed when your </a:t>
            </a:r>
            <a:r>
              <a:rPr lang="en-SG" dirty="0" err="1"/>
              <a:t>iphone</a:t>
            </a:r>
            <a:r>
              <a:rPr lang="en-SG" dirty="0"/>
              <a:t> keeps asking for your password every time you reboot your phone? Or your fingerprint whenever any transaction is to be made on the </a:t>
            </a:r>
            <a:r>
              <a:rPr lang="en-SG" dirty="0" err="1"/>
              <a:t>appstore</a:t>
            </a:r>
            <a:r>
              <a:rPr lang="en-SG" dirty="0"/>
              <a:t>?!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(has been shown time and again by researchers &amp; hackers all the time, Galaxy, fingerprints from peace symbol photos), CCC – iris hack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7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Passwords/PIN/pattern-lock</a:t>
            </a:r>
          </a:p>
          <a:p>
            <a:pPr marL="0" indent="0">
              <a:buNone/>
            </a:pPr>
            <a:r>
              <a:rPr lang="en-S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Biometric – Fingerprint, Iris, Face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2598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Traditional fusion </a:t>
            </a:r>
          </a:p>
          <a:p>
            <a:r>
              <a:rPr lang="en-SG" dirty="0"/>
              <a:t>Feature Level, score level &amp; Decision level</a:t>
            </a:r>
          </a:p>
          <a:p>
            <a:pPr lvl="1"/>
            <a:r>
              <a:rPr lang="en-SG" dirty="0"/>
              <a:t>Weighing decisions according to a rule (sum, max, product, etc)</a:t>
            </a:r>
          </a:p>
          <a:p>
            <a:pPr lvl="1"/>
            <a:r>
              <a:rPr lang="en-SG" dirty="0"/>
              <a:t>Works well for fixed sensors </a:t>
            </a:r>
          </a:p>
          <a:p>
            <a:r>
              <a:rPr lang="en-SG" dirty="0"/>
              <a:t>Hidden Assumptions</a:t>
            </a:r>
          </a:p>
          <a:p>
            <a:pPr lvl="1"/>
            <a:r>
              <a:rPr lang="en-SG" dirty="0"/>
              <a:t>Performance &amp; accuracy of sensors are consistent &amp; independent of context</a:t>
            </a:r>
          </a:p>
          <a:p>
            <a:pPr lvl="1"/>
            <a:r>
              <a:rPr lang="en-SG" dirty="0"/>
              <a:t>All underlying biometric signals are available at all times</a:t>
            </a:r>
          </a:p>
          <a:p>
            <a:pPr lvl="1"/>
            <a:r>
              <a:rPr lang="en-SG" dirty="0"/>
              <a:t>Performance &amp; accuracy of a classifier for any given modality does not change over time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0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Stronger &amp; passive authentication (private, secure &amp; convenient)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Behavioural attributes like gait, keystrokes, gestures etc are easier to capture &amp; monitor but harder to spoof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Multi-modal (many weak classifiers) is a common approach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93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however are incompatible with mobile phones</a:t>
            </a:r>
          </a:p>
          <a:p>
            <a:pPr lvl="1"/>
            <a:r>
              <a:rPr lang="en-SG" dirty="0"/>
              <a:t>Mobile &amp; non-stationary sensors</a:t>
            </a:r>
          </a:p>
          <a:p>
            <a:pPr lvl="1"/>
            <a:r>
              <a:rPr lang="en-SG" dirty="0"/>
              <a:t>Affects input data quality </a:t>
            </a:r>
          </a:p>
          <a:p>
            <a:pPr lvl="1"/>
            <a:r>
              <a:rPr lang="en-SG" dirty="0"/>
              <a:t>Context in which the phone is used often affects different modalities in different way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10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60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42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SG" sz="1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dirty="0"/>
              <a:t>Context: representation of environment during input acquisition</a:t>
            </a:r>
          </a:p>
          <a:p>
            <a:pPr marL="0" indent="0" algn="ctr">
              <a:buNone/>
            </a:pPr>
            <a:r>
              <a:rPr lang="en-SG" sz="1200" dirty="0"/>
              <a:t>/</a:t>
            </a:r>
            <a:r>
              <a:rPr lang="en-US" sz="1200" dirty="0"/>
              <a:t>classifier performance is highly dependent on the context in which it is used.</a:t>
            </a:r>
            <a:endParaRPr lang="en-SG" sz="1200" dirty="0"/>
          </a:p>
          <a:p>
            <a:pPr marL="0" indent="0">
              <a:buNone/>
            </a:pPr>
            <a:endParaRPr lang="en-SG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 classifier authenticating a user by her face would perform poorly when the environment is poorly lit, whereas the same classifier would perform better than a voice-based classifier when the user is walking and talking in a multi-speaker environment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83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7621-D255-46B7-8961-660FE933C93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56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8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91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05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86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954E-2AD4-4AFA-9007-E979B6BAFB64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6AE53-3563-43B6-B36E-1FEC47790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43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836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1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4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1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2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5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86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B0B3-E08F-47CF-AFA0-3A8F92FFA5A7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40727D-BF1A-402B-9862-09BBE1B3C2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0" Type="http://schemas.microsoft.com/office/2007/relationships/hdphoto" Target="../media/hdphoto3.wdp"/><Relationship Id="rId4" Type="http://schemas.openxmlformats.org/officeDocument/2006/relationships/image" Target="../media/image38.sv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18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27.svg"/><Relationship Id="rId4" Type="http://schemas.microsoft.com/office/2007/relationships/hdphoto" Target="../media/hdphoto3.wdp"/><Relationship Id="rId9" Type="http://schemas.openxmlformats.org/officeDocument/2006/relationships/image" Target="../media/image26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5.svg"/><Relationship Id="rId4" Type="http://schemas.microsoft.com/office/2007/relationships/hdphoto" Target="../media/hdphoto3.wdp"/><Relationship Id="rId9" Type="http://schemas.openxmlformats.org/officeDocument/2006/relationships/image" Target="../media/image24.png"/><Relationship Id="rId1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microsoft.com/office/2007/relationships/hdphoto" Target="../media/hdphoto3.wdp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21" Type="http://schemas.openxmlformats.org/officeDocument/2006/relationships/image" Target="../media/image46.sv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microsoft.com/office/2007/relationships/hdphoto" Target="../media/hdphoto3.wdp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D38-8229-45EA-A7EE-CE0B1F843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94518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SG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Context-Aware Fusion For Multimodal Biometrics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F09D-CBCB-4C6C-8FC2-5065A38A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6234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Divya Sivasankaran (A0045419E)</a:t>
            </a:r>
          </a:p>
          <a:p>
            <a:r>
              <a:rPr lang="en-SG" dirty="0"/>
              <a:t>Master Thesis </a:t>
            </a:r>
          </a:p>
          <a:p>
            <a:r>
              <a:rPr lang="en-SG" dirty="0"/>
              <a:t>Supervisor: </a:t>
            </a:r>
            <a:r>
              <a:rPr lang="en-SG" dirty="0" err="1"/>
              <a:t>Dr.</a:t>
            </a:r>
            <a:r>
              <a:rPr lang="en-SG" dirty="0"/>
              <a:t> Terence Sim</a:t>
            </a:r>
          </a:p>
        </p:txBody>
      </p:sp>
    </p:spTree>
    <p:extLst>
      <p:ext uri="{BB962C8B-B14F-4D97-AF65-F5344CB8AC3E}">
        <p14:creationId xmlns:p14="http://schemas.microsoft.com/office/powerpoint/2010/main" val="77974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FB1F-98A8-49E1-9879-7BD98D45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6754-6DE1-4351-AE7A-EFFB4784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SG" sz="3200" dirty="0"/>
              <a:t>How can we </a:t>
            </a:r>
            <a:r>
              <a:rPr lang="en-US" sz="3200" dirty="0"/>
              <a:t>exploit contextual information to improve the performance of multi-modal authentication?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Proposed Method:</a:t>
            </a:r>
          </a:p>
          <a:p>
            <a:r>
              <a:rPr lang="en-SG" sz="2400" dirty="0"/>
              <a:t>Context-Weighted Majority Algorithm (CWMA)</a:t>
            </a:r>
          </a:p>
        </p:txBody>
      </p:sp>
    </p:spTree>
    <p:extLst>
      <p:ext uri="{BB962C8B-B14F-4D97-AF65-F5344CB8AC3E}">
        <p14:creationId xmlns:p14="http://schemas.microsoft.com/office/powerpoint/2010/main" val="7352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31B1BC-1AB1-4675-94CF-E3021AE3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CA625-01A3-41AC-AC9F-081AB873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Feature level </a:t>
            </a:r>
          </a:p>
          <a:p>
            <a:pPr lvl="1"/>
            <a:r>
              <a:rPr lang="en-SG" sz="2000" dirty="0"/>
              <a:t>Single classifier</a:t>
            </a:r>
          </a:p>
          <a:p>
            <a:r>
              <a:rPr lang="en-SG" sz="2400" dirty="0"/>
              <a:t>Score level</a:t>
            </a:r>
          </a:p>
          <a:p>
            <a:pPr lvl="1"/>
            <a:r>
              <a:rPr lang="en-SG" sz="2000" dirty="0"/>
              <a:t>Sum, max, product rule, etc</a:t>
            </a:r>
          </a:p>
          <a:p>
            <a:r>
              <a:rPr lang="en-SG" sz="2400" dirty="0"/>
              <a:t>Decision level</a:t>
            </a:r>
          </a:p>
          <a:p>
            <a:pPr lvl="1"/>
            <a:r>
              <a:rPr lang="en-SG" sz="2000" dirty="0"/>
              <a:t>Majority Voting, Weighted Majority Voting, etc </a:t>
            </a:r>
          </a:p>
          <a:p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ECA20FE-72C9-492F-976C-79160D6D74C5}"/>
              </a:ext>
            </a:extLst>
          </p:cNvPr>
          <p:cNvSpPr/>
          <p:nvPr/>
        </p:nvSpPr>
        <p:spPr>
          <a:xfrm>
            <a:off x="4750335" y="1628775"/>
            <a:ext cx="1466851" cy="552450"/>
          </a:xfrm>
          <a:prstGeom prst="wedgeEllipseCallout">
            <a:avLst>
              <a:gd name="adj1" fmla="val -30597"/>
              <a:gd name="adj2" fmla="val 68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Expensive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DC639F0-F2F2-492C-952E-E9200ECF773C}"/>
              </a:ext>
            </a:extLst>
          </p:cNvPr>
          <p:cNvSpPr/>
          <p:nvPr/>
        </p:nvSpPr>
        <p:spPr>
          <a:xfrm>
            <a:off x="1421175" y="4374951"/>
            <a:ext cx="1366092" cy="749147"/>
          </a:xfrm>
          <a:prstGeom prst="wedgeEllipseCallout">
            <a:avLst>
              <a:gd name="adj1" fmla="val 54651"/>
              <a:gd name="adj2" fmla="val -38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Loss of Info</a:t>
            </a:r>
          </a:p>
        </p:txBody>
      </p:sp>
    </p:spTree>
    <p:extLst>
      <p:ext uri="{BB962C8B-B14F-4D97-AF65-F5344CB8AC3E}">
        <p14:creationId xmlns:p14="http://schemas.microsoft.com/office/powerpoint/2010/main" val="30548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30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30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3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SG" sz="2800" dirty="0"/>
                  <a:t>Given a set of </a:t>
                </a:r>
                <a:r>
                  <a:rPr lang="en-SG" sz="2800" i="1" dirty="0"/>
                  <a:t>n</a:t>
                </a:r>
                <a:r>
                  <a:rPr lang="en-SG" sz="2800" dirty="0"/>
                  <a:t> experts </a:t>
                </a:r>
                <a:r>
                  <a:rPr lang="en-SG" sz="2800" i="1" dirty="0"/>
                  <a:t>E, k </a:t>
                </a:r>
                <a:r>
                  <a:rPr lang="en-SG" sz="2800" dirty="0"/>
                  <a:t>contexts </a:t>
                </a:r>
                <a:r>
                  <a:rPr lang="en-SG" sz="2800" i="1" dirty="0"/>
                  <a:t>C</a:t>
                </a:r>
                <a:r>
                  <a:rPr lang="en-SG" sz="2800" dirty="0"/>
                  <a:t>:</a:t>
                </a:r>
              </a:p>
              <a:p>
                <a:pPr marL="0" indent="0">
                  <a:buNone/>
                </a:pPr>
                <a:endParaRPr lang="en-SG" sz="2800" dirty="0"/>
              </a:p>
              <a:p>
                <a:pPr marL="0" indent="0" algn="ctr">
                  <a:buNone/>
                </a:pPr>
                <a:r>
                  <a:rPr lang="en-SG" sz="2800" dirty="0"/>
                  <a:t>learn the optimal </a:t>
                </a:r>
                <a:r>
                  <a:rPr lang="en-SG" sz="2800" i="1" dirty="0" err="1"/>
                  <a:t>n</a:t>
                </a:r>
                <a:r>
                  <a:rPr lang="en-SG" sz="2800" dirty="0" err="1"/>
                  <a:t>×</a:t>
                </a:r>
                <a:r>
                  <a:rPr lang="en-SG" sz="2800" i="1" dirty="0" err="1"/>
                  <a:t>k</a:t>
                </a:r>
                <a:r>
                  <a:rPr lang="en-SG" sz="2800" dirty="0"/>
                  <a:t> weight matrix </a:t>
                </a:r>
                <a:r>
                  <a:rPr lang="en-SG" sz="2800" i="1" dirty="0"/>
                  <a:t>W,</a:t>
                </a:r>
                <a:r>
                  <a:rPr lang="en-SG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SG" sz="2800" dirty="0"/>
                  <a:t>the expert decisions combined using </a:t>
                </a:r>
                <a:r>
                  <a:rPr lang="en-SG" sz="2800" i="1" dirty="0" err="1"/>
                  <a:t>W</a:t>
                </a:r>
                <a:r>
                  <a:rPr lang="en-SG" sz="2800" i="1" baseline="-25000" dirty="0" err="1"/>
                  <a:t>c</a:t>
                </a:r>
                <a:endParaRPr lang="en-SG" sz="2800" i="1" baseline="-25000" dirty="0"/>
              </a:p>
              <a:p>
                <a:pPr marL="0" indent="0" algn="ctr">
                  <a:buNone/>
                </a:pPr>
                <a:r>
                  <a:rPr lang="en-SG" sz="2800" dirty="0"/>
                  <a:t> minimizes regret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SG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24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61695A9-7CA9-418D-B725-A4229FE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CWMA -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B96B80-64D0-4C35-8631-82604AEEC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400" dirty="0"/>
                  <a:t>Extension of Weighted Majority Algorithm</a:t>
                </a:r>
                <a:r>
                  <a:rPr lang="en-SG" sz="2400" baseline="30000" dirty="0"/>
                  <a:t>[1]</a:t>
                </a:r>
                <a:r>
                  <a:rPr lang="en-SG" sz="2400" dirty="0"/>
                  <a:t>:</a:t>
                </a:r>
              </a:p>
              <a:p>
                <a:pPr lvl="1"/>
                <a:r>
                  <a:rPr lang="en-SG" sz="2000" dirty="0"/>
                  <a:t>A set of weights is learnt for each expert in every context</a:t>
                </a:r>
              </a:p>
              <a:p>
                <a:r>
                  <a:rPr lang="en-SG" sz="2600" dirty="0"/>
                  <a:t>Learning Step: </a:t>
                </a:r>
                <a:r>
                  <a:rPr lang="en-SG" sz="2400" dirty="0"/>
                  <a:t>Multiplicative Weight Update</a:t>
                </a:r>
              </a:p>
              <a:p>
                <a:pPr marL="0" indent="0">
                  <a:buNone/>
                </a:pPr>
                <a:r>
                  <a:rPr lang="en-SG" sz="2200" dirty="0"/>
                  <a:t>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SG" sz="24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Sup>
                          <m:sSubSup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SG" sz="2400" dirty="0"/>
              </a:p>
              <a:p>
                <a:r>
                  <a:rPr lang="en-SG" sz="2400" dirty="0"/>
                  <a:t>Decision Step: </a:t>
                </a:r>
                <a:r>
                  <a:rPr lang="en-SG" sz="2200" dirty="0"/>
                  <a:t>Weighted Majority Voting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SG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SG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&amp;1,   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/>
                              </m:sSubSup>
                              <m:r>
                                <a:rPr lang="en-SG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SG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2200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B96B80-64D0-4C35-8631-82604AEEC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5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WMA - Whom do I listen to?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2443600-70B7-4280-AC6C-2F96F4A7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73733"/>
              </p:ext>
            </p:extLst>
          </p:nvPr>
        </p:nvGraphicFramePr>
        <p:xfrm>
          <a:off x="3514726" y="2733675"/>
          <a:ext cx="8038016" cy="3505295"/>
        </p:xfrm>
        <a:graphic>
          <a:graphicData uri="http://schemas.openxmlformats.org/drawingml/2006/table">
            <a:tbl>
              <a:tblPr firstRow="1" lastRow="1" bandRow="1">
                <a:tableStyleId>{69012ECD-51FC-41F1-AA8D-1B2483CD663E}</a:tableStyleId>
              </a:tblPr>
              <a:tblGrid>
                <a:gridCol w="1148288">
                  <a:extLst>
                    <a:ext uri="{9D8B030D-6E8A-4147-A177-3AD203B41FA5}">
                      <a16:colId xmlns:a16="http://schemas.microsoft.com/office/drawing/2014/main" val="2290701510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638733431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664553904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3721123351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880006306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3090085626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1497613850"/>
                    </a:ext>
                  </a:extLst>
                </a:gridCol>
              </a:tblGrid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 = 1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 = 2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 = 3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 = 4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62645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1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(0.36)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898410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1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65849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1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1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(0.22)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42810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3673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9E3B188-EA5C-4892-B8A0-F2280F5BED89}"/>
              </a:ext>
            </a:extLst>
          </p:cNvPr>
          <p:cNvGrpSpPr/>
          <p:nvPr/>
        </p:nvGrpSpPr>
        <p:grpSpPr>
          <a:xfrm>
            <a:off x="2714556" y="3574967"/>
            <a:ext cx="489301" cy="1859598"/>
            <a:chOff x="2714556" y="3574967"/>
            <a:chExt cx="489301" cy="1859598"/>
          </a:xfrm>
        </p:grpSpPr>
        <p:pic>
          <p:nvPicPr>
            <p:cNvPr id="17" name="Graphic 16" descr="Footprint">
              <a:extLst>
                <a:ext uri="{FF2B5EF4-FFF2-40B4-BE49-F238E27FC236}">
                  <a16:creationId xmlns:a16="http://schemas.microsoft.com/office/drawing/2014/main" id="{A76D0010-39AB-480F-82B0-DF2F8098D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4556" y="4276119"/>
              <a:ext cx="489301" cy="474989"/>
            </a:xfrm>
            <a:prstGeom prst="rect">
              <a:avLst/>
            </a:prstGeom>
          </p:spPr>
        </p:pic>
        <p:pic>
          <p:nvPicPr>
            <p:cNvPr id="18" name="Graphic 17" descr="Smiling Face with Solid Fill">
              <a:extLst>
                <a:ext uri="{FF2B5EF4-FFF2-40B4-BE49-F238E27FC236}">
                  <a16:creationId xmlns:a16="http://schemas.microsoft.com/office/drawing/2014/main" id="{364ED9CA-F129-4341-83FC-45812BEA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3404" y="4977271"/>
              <a:ext cx="457294" cy="457294"/>
            </a:xfrm>
            <a:prstGeom prst="rect">
              <a:avLst/>
            </a:prstGeom>
          </p:spPr>
        </p:pic>
        <p:pic>
          <p:nvPicPr>
            <p:cNvPr id="19" name="Graphic 18" descr="Radio microphone">
              <a:extLst>
                <a:ext uri="{FF2B5EF4-FFF2-40B4-BE49-F238E27FC236}">
                  <a16:creationId xmlns:a16="http://schemas.microsoft.com/office/drawing/2014/main" id="{0CA682EB-AF92-4AB5-BD57-D867435A0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1069">
              <a:off x="2714556" y="3574967"/>
              <a:ext cx="474989" cy="4749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63B56-4439-4DA1-9C7B-14416896CB21}"/>
                  </a:ext>
                </a:extLst>
              </p:cNvPr>
              <p:cNvSpPr txBox="1"/>
              <p:nvPr/>
            </p:nvSpPr>
            <p:spPr>
              <a:xfrm>
                <a:off x="3514726" y="1765339"/>
                <a:ext cx="5787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Weighted decision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SG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63B56-4439-4DA1-9C7B-14416896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6" y="1765339"/>
                <a:ext cx="5787483" cy="369332"/>
              </a:xfrm>
              <a:prstGeom prst="rect">
                <a:avLst/>
              </a:prstGeom>
              <a:blipFill>
                <a:blip r:embed="rId8"/>
                <a:stretch>
                  <a:fillRect l="-948" t="-120000" b="-19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2AE69E-DF90-4A03-B8DF-44F8991A0652}"/>
              </a:ext>
            </a:extLst>
          </p:cNvPr>
          <p:cNvSpPr txBox="1"/>
          <p:nvPr/>
        </p:nvSpPr>
        <p:spPr>
          <a:xfrm>
            <a:off x="2118732" y="5597912"/>
            <a:ext cx="127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4194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78375" cy="1280890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CWMA - Whom do I listen to </a:t>
            </a:r>
            <a:r>
              <a:rPr lang="en-SG" u="sng" dirty="0">
                <a:solidFill>
                  <a:schemeClr val="accent1"/>
                </a:solidFill>
              </a:rPr>
              <a:t>and when</a:t>
            </a: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C8A341-4EC1-4DAB-B7C6-FBE7985F3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34589"/>
              </p:ext>
            </p:extLst>
          </p:nvPr>
        </p:nvGraphicFramePr>
        <p:xfrm>
          <a:off x="3514726" y="2733675"/>
          <a:ext cx="8038016" cy="3505295"/>
        </p:xfrm>
        <a:graphic>
          <a:graphicData uri="http://schemas.openxmlformats.org/drawingml/2006/table">
            <a:tbl>
              <a:tblPr firstRow="1" lastRow="1" bandRow="1">
                <a:tableStyleId>{69012ECD-51FC-41F1-AA8D-1B2483CD663E}</a:tableStyleId>
              </a:tblPr>
              <a:tblGrid>
                <a:gridCol w="1148288">
                  <a:extLst>
                    <a:ext uri="{9D8B030D-6E8A-4147-A177-3AD203B41FA5}">
                      <a16:colId xmlns:a16="http://schemas.microsoft.com/office/drawing/2014/main" val="2290701510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638733431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664553904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3721123351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2880006306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3090085626"/>
                    </a:ext>
                  </a:extLst>
                </a:gridCol>
                <a:gridCol w="1148288">
                  <a:extLst>
                    <a:ext uri="{9D8B030D-6E8A-4147-A177-3AD203B41FA5}">
                      <a16:colId xmlns:a16="http://schemas.microsoft.com/office/drawing/2014/main" val="1497613850"/>
                    </a:ext>
                  </a:extLst>
                </a:gridCol>
              </a:tblGrid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 = 1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 = 2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 = 3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 = 4</a:t>
                      </a:r>
                      <a:endParaRPr lang="en-SG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t=7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62645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 * (1)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 </a:t>
                      </a:r>
                      <a:r>
                        <a:rPr lang="en-SG" dirty="0"/>
                        <a:t>* (1)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 * (1)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dirty="0"/>
                        <a:t> * (1)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b="0" dirty="0"/>
                        <a:t> *(1)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b="0" dirty="0"/>
                        <a:t> * </a:t>
                      </a:r>
                      <a:r>
                        <a:rPr lang="en-SG" dirty="0"/>
                        <a:t>(0.6</a:t>
                      </a:r>
                      <a:r>
                        <a:rPr lang="en-SG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 * </a:t>
                      </a:r>
                      <a:r>
                        <a:rPr lang="en-SG" dirty="0"/>
                        <a:t>(0.6</a:t>
                      </a:r>
                      <a:r>
                        <a:rPr lang="en-SG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898410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SG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dirty="0"/>
                        <a:t>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65849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 *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 * (0.36)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1</a:t>
                      </a:r>
                      <a:r>
                        <a:rPr lang="en-SG" dirty="0"/>
                        <a:t> *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42810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3673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2F7D5BC-07FB-4327-879F-E13D1ED2A196}"/>
              </a:ext>
            </a:extLst>
          </p:cNvPr>
          <p:cNvGrpSpPr/>
          <p:nvPr/>
        </p:nvGrpSpPr>
        <p:grpSpPr>
          <a:xfrm>
            <a:off x="2714556" y="3574967"/>
            <a:ext cx="489301" cy="1859598"/>
            <a:chOff x="2714556" y="3574967"/>
            <a:chExt cx="489301" cy="1859598"/>
          </a:xfrm>
        </p:grpSpPr>
        <p:pic>
          <p:nvPicPr>
            <p:cNvPr id="24" name="Graphic 23" descr="Footprint">
              <a:extLst>
                <a:ext uri="{FF2B5EF4-FFF2-40B4-BE49-F238E27FC236}">
                  <a16:creationId xmlns:a16="http://schemas.microsoft.com/office/drawing/2014/main" id="{0E7F9ECF-140B-4715-A538-82159F19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4556" y="4276119"/>
              <a:ext cx="489301" cy="474989"/>
            </a:xfrm>
            <a:prstGeom prst="rect">
              <a:avLst/>
            </a:prstGeom>
          </p:spPr>
        </p:pic>
        <p:pic>
          <p:nvPicPr>
            <p:cNvPr id="25" name="Graphic 24" descr="Smiling Face with Solid Fill">
              <a:extLst>
                <a:ext uri="{FF2B5EF4-FFF2-40B4-BE49-F238E27FC236}">
                  <a16:creationId xmlns:a16="http://schemas.microsoft.com/office/drawing/2014/main" id="{E4C824D3-9E8E-4229-A26E-BD1EC2E5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23404" y="4977271"/>
              <a:ext cx="457294" cy="457294"/>
            </a:xfrm>
            <a:prstGeom prst="rect">
              <a:avLst/>
            </a:prstGeom>
          </p:spPr>
        </p:pic>
        <p:pic>
          <p:nvPicPr>
            <p:cNvPr id="26" name="Graphic 25" descr="Radio microphone">
              <a:extLst>
                <a:ext uri="{FF2B5EF4-FFF2-40B4-BE49-F238E27FC236}">
                  <a16:creationId xmlns:a16="http://schemas.microsoft.com/office/drawing/2014/main" id="{FC852C6E-3238-4054-9C91-513F6799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1069">
              <a:off x="2714556" y="3574967"/>
              <a:ext cx="474989" cy="47498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68C129-3BAB-40EB-95D7-DA6F85E02EBF}"/>
              </a:ext>
            </a:extLst>
          </p:cNvPr>
          <p:cNvGrpSpPr/>
          <p:nvPr/>
        </p:nvGrpSpPr>
        <p:grpSpPr>
          <a:xfrm>
            <a:off x="3754501" y="1822830"/>
            <a:ext cx="7647921" cy="839407"/>
            <a:chOff x="3754501" y="1822830"/>
            <a:chExt cx="7647921" cy="8394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FFC3FB-0175-46AE-8953-041A5624C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3493" b="67295" l="50318" r="67726">
                          <a14:foregroundMark x1="62770" y1="49658" x2="62770" y2="49658"/>
                          <a14:foregroundMark x1="62516" y1="47774" x2="62516" y2="47774"/>
                          <a14:foregroundMark x1="63532" y1="58048" x2="63532" y2="580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9" t="43311" r="31972" b="33165"/>
            <a:stretch/>
          </p:blipFill>
          <p:spPr>
            <a:xfrm>
              <a:off x="3754501" y="1882758"/>
              <a:ext cx="741508" cy="75916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F9EA9E-80E3-4BFD-B159-1206A16D9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41" b="29110" l="83863" r="97713">
                          <a14:foregroundMark x1="91614" y1="7192" x2="91614" y2="71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5" t="3528" r="2990" b="70248"/>
            <a:stretch/>
          </p:blipFill>
          <p:spPr>
            <a:xfrm>
              <a:off x="6193266" y="1841598"/>
              <a:ext cx="506108" cy="8003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ACE3BB-417F-4942-8AF8-9C4AAB78B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096" b="40925" l="3685" r="23126">
                          <a14:foregroundMark x1="7243" y1="30993" x2="7243" y2="30993"/>
                          <a14:foregroundMark x1="18551" y1="23288" x2="18551" y2="23288"/>
                          <a14:foregroundMark x1="19822" y1="24315" x2="19822" y2="24315"/>
                          <a14:foregroundMark x1="6607" y1="32534" x2="6607" y2="32534"/>
                          <a14:foregroundMark x1="7116" y1="33219" x2="7116" y2="33219"/>
                          <a14:foregroundMark x1="20457" y1="25000" x2="20457" y2="25000"/>
                          <a14:foregroundMark x1="19060" y1="25685" x2="19060" y2="256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18184" r="76368" b="59834"/>
            <a:stretch/>
          </p:blipFill>
          <p:spPr>
            <a:xfrm>
              <a:off x="4916312" y="1879348"/>
              <a:ext cx="747392" cy="6708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50257-1925-4EAD-B0B0-527F8F4E7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096" b="40925" l="3685" r="23126">
                          <a14:foregroundMark x1="7243" y1="30993" x2="7243" y2="30993"/>
                          <a14:foregroundMark x1="18551" y1="23288" x2="18551" y2="23288"/>
                          <a14:foregroundMark x1="19822" y1="24315" x2="19822" y2="24315"/>
                          <a14:foregroundMark x1="6607" y1="32534" x2="6607" y2="32534"/>
                          <a14:foregroundMark x1="7116" y1="33219" x2="7116" y2="33219"/>
                          <a14:foregroundMark x1="20457" y1="25000" x2="20457" y2="25000"/>
                          <a14:foregroundMark x1="19060" y1="25685" x2="19060" y2="256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18184" r="76368" b="59834"/>
            <a:stretch/>
          </p:blipFill>
          <p:spPr>
            <a:xfrm>
              <a:off x="7160038" y="1893794"/>
              <a:ext cx="747392" cy="67088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BE9C69-4E6F-4461-89D0-A7BADB55E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096" b="40925" l="3685" r="23126">
                          <a14:foregroundMark x1="7243" y1="30993" x2="7243" y2="30993"/>
                          <a14:foregroundMark x1="18551" y1="23288" x2="18551" y2="23288"/>
                          <a14:foregroundMark x1="19822" y1="24315" x2="19822" y2="24315"/>
                          <a14:foregroundMark x1="6607" y1="32534" x2="6607" y2="32534"/>
                          <a14:foregroundMark x1="7116" y1="33219" x2="7116" y2="33219"/>
                          <a14:foregroundMark x1="20457" y1="25000" x2="20457" y2="25000"/>
                          <a14:foregroundMark x1="19060" y1="25685" x2="19060" y2="256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18184" r="76368" b="59834"/>
            <a:stretch/>
          </p:blipFill>
          <p:spPr>
            <a:xfrm>
              <a:off x="8319253" y="1899682"/>
              <a:ext cx="747392" cy="670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99CF97-8797-40B3-ADF9-0C116AC27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41" b="29110" l="83863" r="97713">
                          <a14:foregroundMark x1="91614" y1="7192" x2="91614" y2="71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5" t="3528" r="2990" b="70248"/>
            <a:stretch/>
          </p:blipFill>
          <p:spPr>
            <a:xfrm>
              <a:off x="9574837" y="1822830"/>
              <a:ext cx="506108" cy="80035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029D320-1327-41D0-8C9B-FD2DFE726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41" b="29110" l="83863" r="97713">
                          <a14:foregroundMark x1="91614" y1="7192" x2="91614" y2="71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5" t="3528" r="2990" b="70248"/>
            <a:stretch/>
          </p:blipFill>
          <p:spPr>
            <a:xfrm>
              <a:off x="10896314" y="1861879"/>
              <a:ext cx="506108" cy="80035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F042681-4DED-457C-8958-701D9E723F32}"/>
              </a:ext>
            </a:extLst>
          </p:cNvPr>
          <p:cNvSpPr txBox="1"/>
          <p:nvPr/>
        </p:nvSpPr>
        <p:spPr>
          <a:xfrm>
            <a:off x="2250566" y="5552907"/>
            <a:ext cx="127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300930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C8B6DD01-37FF-469E-88DB-9B38B8423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5" y="2133600"/>
                <a:ext cx="8915400" cy="37776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CWMA has 0-Regret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i.e., </a:t>
                </a:r>
              </a:p>
              <a:p>
                <a:pPr marL="0" indent="0">
                  <a:buNone/>
                </a:pPr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the time it takes to converge to be an additive 	factor away from the best expert in hindsight</a:t>
                </a:r>
              </a:p>
              <a:p>
                <a:endParaRPr lang="en-SG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CWMA is weakly better than WMA after convergence.</a:t>
                </a:r>
              </a:p>
              <a:p>
                <a:endParaRPr lang="en-SG" sz="2800" dirty="0"/>
              </a:p>
              <a:p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Time complexity per round: O(n)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C8B6DD01-37FF-469E-88DB-9B38B842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2133600"/>
                <a:ext cx="8915400" cy="3777622"/>
              </a:xfrm>
              <a:blipFill>
                <a:blip r:embed="rId3"/>
                <a:stretch>
                  <a:fillRect l="-1094" t="-2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52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1F5CDA2-BE18-47CB-B287-21216D4C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6471" y="841829"/>
                <a:ext cx="8915399" cy="288002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SG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CWMA has 0-Regret if </a:t>
                </a:r>
                <a:br>
                  <a:rPr lang="en-SG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SG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num>
                        <m:den>
                          <m:r>
                            <a:rPr lang="en-SG" sz="4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type m:val="skw"/>
                              <m:ctrlPr>
                                <a:rPr lang="en-SG" sz="4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4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1F5CDA2-BE18-47CB-B287-21216D4C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6471" y="841829"/>
                <a:ext cx="8915399" cy="28800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429556" y="5141686"/>
                <a:ext cx="8915400" cy="838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SG" sz="24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SG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SG" sz="24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SG" sz="2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2400" i="0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SG" sz="2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2400" i="0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SG" sz="2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0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400" i="0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429556" y="5141686"/>
                <a:ext cx="8915400" cy="838200"/>
              </a:xfrm>
              <a:blipFill>
                <a:blip r:embed="rId3"/>
                <a:stretch>
                  <a:fillRect t="-56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29556" y="3768684"/>
            <a:ext cx="8915400" cy="729622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mistakes M  are bounded by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4229" y="841829"/>
            <a:ext cx="8519885" cy="24529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45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26" y="612893"/>
            <a:ext cx="10778445" cy="2880020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upper bound for CWMA is at most that of 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52184" y="4498306"/>
                <a:ext cx="9094787" cy="1655752"/>
              </a:xfrm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G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800" b="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𝑏𝑒𝑠</m:t>
                      </m:r>
                      <m:r>
                        <m:rPr>
                          <m:sty m:val="p"/>
                        </m:rPr>
                        <a:rPr lang="en-SG" sz="2800" b="0" i="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SG" sz="28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SG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SG" sz="28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SG" sz="2800" i="1" baseline="30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𝑏𝑒𝑠</m:t>
                          </m:r>
                          <m:r>
                            <m:rPr>
                              <m:sty m:val="p"/>
                            </m:rPr>
                            <a:rPr lang="en-SG" sz="2800" baseline="30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52184" y="4498306"/>
                <a:ext cx="9094787" cy="16557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29556" y="3768684"/>
            <a:ext cx="8915400" cy="729622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mistakes by the best expert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4687" y="841829"/>
            <a:ext cx="10551884" cy="26510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07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on 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Purpose: Evaluate the theoretical properties under varying circumstances</a:t>
                </a:r>
              </a:p>
              <a:p>
                <a:r>
                  <a:rPr lang="en-US" dirty="0"/>
                  <a:t>Synthetic Dataset</a:t>
                </a:r>
              </a:p>
              <a:p>
                <a:pPr lvl="1"/>
                <a:r>
                  <a:rPr lang="en-SG" dirty="0"/>
                  <a:t>Inputs: n (experts), k (contexts), t (rounds), p (bias)</a:t>
                </a:r>
                <a:endParaRPr lang="en-US" dirty="0"/>
              </a:p>
              <a:p>
                <a:pPr lvl="1"/>
                <a:r>
                  <a:rPr lang="en-US" dirty="0"/>
                  <a:t>Bias p : variance of the expert performances over the contexts</a:t>
                </a:r>
              </a:p>
              <a:p>
                <a:pPr lvl="1"/>
                <a:r>
                  <a:rPr lang="en-US" dirty="0"/>
                  <a:t>Accuracy Matrix A :  models the true accuracy of experts over all contexts</a:t>
                </a:r>
              </a:p>
              <a:p>
                <a:pPr lvl="3"/>
                <a:r>
                  <a:rPr lang="en-US" dirty="0"/>
                  <a:t>Fix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SG" b="0" i="1" baseline="-2500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Decisions for every round is uniformly drawn according to the distributions in A</a:t>
                </a:r>
              </a:p>
              <a:p>
                <a:r>
                  <a:rPr lang="en-US" dirty="0"/>
                  <a:t>Evaluation metric: Average Cumulative Loss (#Mistakes)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7AFA-B538-4DA1-AA04-AB6E8C8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52481"/>
            <a:ext cx="9601200" cy="420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Mobile devices today - </a:t>
            </a:r>
          </a:p>
          <a:p>
            <a:pPr>
              <a:lnSpc>
                <a:spcPct val="200000"/>
              </a:lnSpc>
            </a:pPr>
            <a:r>
              <a:rPr lang="en-SG" sz="2400" dirty="0"/>
              <a:t>Sensitive &amp; Private Data</a:t>
            </a:r>
          </a:p>
          <a:p>
            <a:pPr>
              <a:lnSpc>
                <a:spcPct val="200000"/>
              </a:lnSpc>
            </a:pPr>
            <a:r>
              <a:rPr lang="en-SG" sz="2400" dirty="0"/>
              <a:t>Digital Marketplaces </a:t>
            </a:r>
          </a:p>
          <a:p>
            <a:pPr>
              <a:lnSpc>
                <a:spcPct val="200000"/>
              </a:lnSpc>
            </a:pPr>
            <a:r>
              <a:rPr lang="en-SG" sz="2400" dirty="0"/>
              <a:t>Banking &amp; Financial Services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SG" sz="2800" dirty="0"/>
          </a:p>
          <a:p>
            <a:pPr marL="1501902" lvl="2" indent="-514350">
              <a:buFont typeface="+mj-lt"/>
              <a:buAutoNum type="arabicPeriod"/>
            </a:pPr>
            <a:endParaRPr lang="en-SG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54510-69D2-49B9-ACE1-4C89F3E0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96" y="2338471"/>
            <a:ext cx="3104285" cy="8259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98475F-324D-49B4-9866-79F8C1D342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2709" r="16898" b="13762"/>
          <a:stretch/>
        </p:blipFill>
        <p:spPr>
          <a:xfrm>
            <a:off x="2224377" y="1799351"/>
            <a:ext cx="363416" cy="6447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4388D23-6144-4312-9363-CF6B0E3A4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89" y="3331273"/>
            <a:ext cx="3720483" cy="766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D825AF-BFB2-403D-877B-95ED72B6C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56" y="4264748"/>
            <a:ext cx="3985950" cy="821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8A751A-55E7-4569-83E7-A9B07EFD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3AB41-C806-4CB6-812B-E363C1884A04}"/>
              </a:ext>
            </a:extLst>
          </p:cNvPr>
          <p:cNvSpPr txBox="1"/>
          <p:nvPr/>
        </p:nvSpPr>
        <p:spPr>
          <a:xfrm>
            <a:off x="2079812" y="5647765"/>
            <a:ext cx="910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need for better authentication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34652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04F-31B1-42FF-8298-6615A4E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Varying #Rounds (Time)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C636-B94A-4011-883C-2B970DFE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5 Experts, 10 Contexts, 400 rounds, p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53BC-C5B4-4CA7-8827-AC9664C82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05" y="3172034"/>
            <a:ext cx="4051735" cy="2816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34F31-5AA2-4F0D-B95A-6BD07727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07" y="3187684"/>
            <a:ext cx="4029760" cy="2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04F-31B1-42FF-8298-6615A4E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Varying Bias (p)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C636-B94A-4011-883C-2B970DFE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10 Experts, 20 Contexts, 400 rounds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86EEA-42C4-44B5-BB5D-A437CB73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27" y="2618917"/>
            <a:ext cx="5734477" cy="37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BE6-0F2E-4022-B4D5-119440DC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on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7945-35C4-428F-A87F-DA3A3A65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Real Dataset</a:t>
            </a:r>
          </a:p>
          <a:p>
            <a:pPr lvl="1"/>
            <a:r>
              <a:rPr lang="en-SG" dirty="0"/>
              <a:t>Face: subset of </a:t>
            </a:r>
            <a:r>
              <a:rPr lang="en-SG" dirty="0">
                <a:solidFill>
                  <a:schemeClr val="accent1"/>
                </a:solidFill>
              </a:rPr>
              <a:t>CMU-</a:t>
            </a:r>
            <a:r>
              <a:rPr lang="en-SG" dirty="0" err="1">
                <a:solidFill>
                  <a:schemeClr val="accent1"/>
                </a:solidFill>
              </a:rPr>
              <a:t>MultiPIE</a:t>
            </a:r>
            <a:r>
              <a:rPr lang="en-SG" baseline="30000" dirty="0">
                <a:solidFill>
                  <a:schemeClr val="accent1"/>
                </a:solidFill>
              </a:rPr>
              <a:t>[2</a:t>
            </a:r>
            <a:r>
              <a:rPr lang="en-SG" baseline="30000" dirty="0"/>
              <a:t>]</a:t>
            </a:r>
          </a:p>
          <a:p>
            <a:pPr lvl="1"/>
            <a:r>
              <a:rPr lang="en-SG" dirty="0"/>
              <a:t>Voice: subset of </a:t>
            </a:r>
            <a:r>
              <a:rPr lang="en-SG" dirty="0">
                <a:solidFill>
                  <a:schemeClr val="accent1"/>
                </a:solidFill>
              </a:rPr>
              <a:t>Speakers in the Wild (SITW)</a:t>
            </a:r>
            <a:r>
              <a:rPr lang="en-SG" baseline="30000" dirty="0">
                <a:solidFill>
                  <a:schemeClr val="accent1"/>
                </a:solidFill>
              </a:rPr>
              <a:t>[3]</a:t>
            </a:r>
          </a:p>
          <a:p>
            <a:pPr lvl="1"/>
            <a:r>
              <a:rPr lang="en-SG" dirty="0"/>
              <a:t>Virtual Identities: Created by matching pairs of identities from face &amp; voice</a:t>
            </a:r>
            <a:endParaRPr lang="en-US" dirty="0"/>
          </a:p>
          <a:p>
            <a:r>
              <a:rPr lang="en-US" dirty="0"/>
              <a:t>Evaluation metric: </a:t>
            </a:r>
            <a:r>
              <a:rPr lang="en-SG" dirty="0"/>
              <a:t>ROC Curve &amp; Equal Error Rate (EER)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062EEB-682B-4F68-AC00-9CEEB9D5D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12063"/>
              </p:ext>
            </p:extLst>
          </p:nvPr>
        </p:nvGraphicFramePr>
        <p:xfrm>
          <a:off x="2591068" y="4317999"/>
          <a:ext cx="768800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44001">
                  <a:extLst>
                    <a:ext uri="{9D8B030D-6E8A-4147-A177-3AD203B41FA5}">
                      <a16:colId xmlns:a16="http://schemas.microsoft.com/office/drawing/2014/main" val="1285761775"/>
                    </a:ext>
                  </a:extLst>
                </a:gridCol>
                <a:gridCol w="3844001">
                  <a:extLst>
                    <a:ext uri="{9D8B030D-6E8A-4147-A177-3AD203B41FA5}">
                      <a16:colId xmlns:a16="http://schemas.microsoft.com/office/drawing/2014/main" val="3464518180"/>
                    </a:ext>
                  </a:extLst>
                </a:gridCol>
              </a:tblGrid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2585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Identities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98311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Samples per. 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~40-70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56623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43864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Genuine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07939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r>
                        <a:rPr lang="en-SG" dirty="0"/>
                        <a:t>Imposter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29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02D2-44B8-496F-A70E-1A473BB6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on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D4EA-EACF-46E1-9ADA-FC3EF939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CMU-</a:t>
            </a:r>
            <a:r>
              <a:rPr lang="en-SG" dirty="0" err="1"/>
              <a:t>MultiPIE</a:t>
            </a:r>
            <a:r>
              <a:rPr lang="en-SG" dirty="0"/>
              <a:t> subset</a:t>
            </a:r>
          </a:p>
          <a:p>
            <a:pPr lvl="1"/>
            <a:r>
              <a:rPr lang="en-SG" dirty="0"/>
              <a:t>3 Poses: Frontal, Left Profile, Top Perspective</a:t>
            </a:r>
          </a:p>
          <a:p>
            <a:pPr lvl="1"/>
            <a:r>
              <a:rPr lang="en-SG" dirty="0"/>
              <a:t>3 Expressions: Neutral, Smile, Frown</a:t>
            </a:r>
          </a:p>
          <a:p>
            <a:pPr lvl="1"/>
            <a:r>
              <a:rPr lang="en-SG" dirty="0"/>
              <a:t>19 Illumination conditions</a:t>
            </a:r>
          </a:p>
          <a:p>
            <a:r>
              <a:rPr lang="en-SG" dirty="0"/>
              <a:t>SITW subset</a:t>
            </a:r>
          </a:p>
          <a:p>
            <a:pPr lvl="1"/>
            <a:r>
              <a:rPr lang="en-SG" dirty="0"/>
              <a:t>Single Speakers (Core)</a:t>
            </a:r>
          </a:p>
          <a:p>
            <a:pPr lvl="1"/>
            <a:r>
              <a:rPr lang="en-SG" dirty="0"/>
              <a:t>Noise levels – 0 (clean), 4 (noisy)</a:t>
            </a:r>
          </a:p>
          <a:p>
            <a:pPr lvl="1"/>
            <a:r>
              <a:rPr lang="en-SG" dirty="0"/>
              <a:t>Duration: 3s</a:t>
            </a:r>
          </a:p>
          <a:p>
            <a:r>
              <a:rPr lang="en-SG" dirty="0"/>
              <a:t>Comparative Methods: Sum, Product, Max, WMA</a:t>
            </a:r>
          </a:p>
        </p:txBody>
      </p:sp>
    </p:spTree>
    <p:extLst>
      <p:ext uri="{BB962C8B-B14F-4D97-AF65-F5344CB8AC3E}">
        <p14:creationId xmlns:p14="http://schemas.microsoft.com/office/powerpoint/2010/main" val="259963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04F-31B1-42FF-8298-6615A4E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Unimodal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C636-B94A-4011-883C-2B970DFE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95546" cy="3777622"/>
          </a:xfrm>
        </p:spPr>
        <p:txBody>
          <a:bodyPr/>
          <a:lstStyle/>
          <a:p>
            <a:r>
              <a:rPr lang="en-SG" dirty="0"/>
              <a:t>Modality: Face</a:t>
            </a:r>
          </a:p>
          <a:p>
            <a:r>
              <a:rPr lang="en-SG" dirty="0"/>
              <a:t>3 Experts trained to be invariant to</a:t>
            </a:r>
          </a:p>
          <a:p>
            <a:pPr lvl="1"/>
            <a:r>
              <a:rPr lang="en-SG" dirty="0"/>
              <a:t>pose</a:t>
            </a:r>
          </a:p>
          <a:p>
            <a:pPr lvl="1"/>
            <a:r>
              <a:rPr lang="en-SG" dirty="0"/>
              <a:t>expression</a:t>
            </a:r>
          </a:p>
          <a:p>
            <a:pPr lvl="1"/>
            <a:r>
              <a:rPr lang="en-SG" dirty="0"/>
              <a:t>pose &amp; expression</a:t>
            </a:r>
          </a:p>
          <a:p>
            <a:r>
              <a:rPr lang="en-SG" dirty="0"/>
              <a:t>Classification method:</a:t>
            </a:r>
          </a:p>
          <a:p>
            <a:pPr lvl="1"/>
            <a:r>
              <a:rPr lang="en-SG" dirty="0" err="1"/>
              <a:t>VGGFace</a:t>
            </a:r>
            <a:r>
              <a:rPr lang="en-SG" baseline="30000" dirty="0"/>
              <a:t> [4]</a:t>
            </a:r>
            <a:r>
              <a:rPr lang="en-SG" dirty="0"/>
              <a:t> Features</a:t>
            </a:r>
            <a:endParaRPr lang="en-SG" baseline="30000" dirty="0"/>
          </a:p>
          <a:p>
            <a:pPr lvl="1"/>
            <a:r>
              <a:rPr lang="en-SG" dirty="0"/>
              <a:t>Nearest Neighbour with cosine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F3D9C-A211-4452-A5F9-997E26565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2" y="1823242"/>
            <a:ext cx="5452737" cy="4087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7E8DA-1831-4A44-AFD6-6987F65C7947}"/>
              </a:ext>
            </a:extLst>
          </p:cNvPr>
          <p:cNvSpPr txBox="1"/>
          <p:nvPr/>
        </p:nvSpPr>
        <p:spPr>
          <a:xfrm>
            <a:off x="2592925" y="6070600"/>
            <a:ext cx="927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CWMA outperforms comparative online fusion methods for Unimodal scenarios</a:t>
            </a:r>
          </a:p>
        </p:txBody>
      </p:sp>
    </p:spTree>
    <p:extLst>
      <p:ext uri="{BB962C8B-B14F-4D97-AF65-F5344CB8AC3E}">
        <p14:creationId xmlns:p14="http://schemas.microsoft.com/office/powerpoint/2010/main" val="31472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04F-31B1-42FF-8298-6615A4E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Multimodal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C636-B94A-4011-883C-2B970DFE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95546" cy="3777622"/>
          </a:xfrm>
        </p:spPr>
        <p:txBody>
          <a:bodyPr/>
          <a:lstStyle/>
          <a:p>
            <a:r>
              <a:rPr lang="en-SG" dirty="0"/>
              <a:t>Modalities: Face, Voice</a:t>
            </a:r>
          </a:p>
          <a:p>
            <a:r>
              <a:rPr lang="en-SG" dirty="0"/>
              <a:t>3 Experts trained to be invariant to</a:t>
            </a:r>
          </a:p>
          <a:p>
            <a:pPr lvl="1"/>
            <a:r>
              <a:rPr lang="en-SG" dirty="0"/>
              <a:t>Pose (face)</a:t>
            </a:r>
          </a:p>
          <a:p>
            <a:pPr lvl="1"/>
            <a:r>
              <a:rPr lang="en-SG" dirty="0"/>
              <a:t>Expression (face)</a:t>
            </a:r>
          </a:p>
          <a:p>
            <a:pPr lvl="1"/>
            <a:r>
              <a:rPr lang="en-SG" dirty="0"/>
              <a:t>Noise (voice)</a:t>
            </a:r>
          </a:p>
          <a:p>
            <a:r>
              <a:rPr lang="en-SG" dirty="0"/>
              <a:t>Classification method:</a:t>
            </a:r>
          </a:p>
          <a:p>
            <a:pPr lvl="1"/>
            <a:r>
              <a:rPr lang="en-SG" dirty="0" err="1"/>
              <a:t>VGGFace</a:t>
            </a:r>
            <a:r>
              <a:rPr lang="en-SG" baseline="30000" dirty="0"/>
              <a:t>[4]</a:t>
            </a:r>
            <a:r>
              <a:rPr lang="en-SG" dirty="0"/>
              <a:t> features (face)</a:t>
            </a:r>
          </a:p>
          <a:p>
            <a:pPr lvl="1"/>
            <a:r>
              <a:rPr lang="en-SG" dirty="0"/>
              <a:t>MFCC features</a:t>
            </a:r>
            <a:r>
              <a:rPr lang="en-SG" baseline="30000" dirty="0"/>
              <a:t>[5]</a:t>
            </a:r>
            <a:r>
              <a:rPr lang="en-SG" dirty="0"/>
              <a:t> (voice)</a:t>
            </a:r>
          </a:p>
          <a:p>
            <a:pPr lvl="1"/>
            <a:r>
              <a:rPr lang="en-SG" dirty="0"/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F3D9C-A211-4452-A5F9-997E2656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54" y="1823242"/>
            <a:ext cx="5255073" cy="4087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3300D-9A5A-4EA6-B71F-024117906AD3}"/>
              </a:ext>
            </a:extLst>
          </p:cNvPr>
          <p:cNvSpPr txBox="1"/>
          <p:nvPr/>
        </p:nvSpPr>
        <p:spPr>
          <a:xfrm>
            <a:off x="2592925" y="6070600"/>
            <a:ext cx="93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CWMA outperforms comparative online fusion methods for Multimodal scenarios</a:t>
            </a:r>
          </a:p>
        </p:txBody>
      </p:sp>
    </p:spTree>
    <p:extLst>
      <p:ext uri="{BB962C8B-B14F-4D97-AF65-F5344CB8AC3E}">
        <p14:creationId xmlns:p14="http://schemas.microsoft.com/office/powerpoint/2010/main" val="32144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359-C0BC-46AF-97A9-24893978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 – Equal Error Rates (EER)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1EB95D-07F9-487B-88BA-4DCF881F7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907999"/>
              </p:ext>
            </p:extLst>
          </p:nvPr>
        </p:nvGraphicFramePr>
        <p:xfrm>
          <a:off x="2776251" y="2188685"/>
          <a:ext cx="7943159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7885">
                  <a:extLst>
                    <a:ext uri="{9D8B030D-6E8A-4147-A177-3AD203B41FA5}">
                      <a16:colId xmlns:a16="http://schemas.microsoft.com/office/drawing/2014/main" val="3036411032"/>
                    </a:ext>
                  </a:extLst>
                </a:gridCol>
                <a:gridCol w="2647637">
                  <a:extLst>
                    <a:ext uri="{9D8B030D-6E8A-4147-A177-3AD203B41FA5}">
                      <a16:colId xmlns:a16="http://schemas.microsoft.com/office/drawing/2014/main" val="932702468"/>
                    </a:ext>
                  </a:extLst>
                </a:gridCol>
                <a:gridCol w="2647637">
                  <a:extLst>
                    <a:ext uri="{9D8B030D-6E8A-4147-A177-3AD203B41FA5}">
                      <a16:colId xmlns:a16="http://schemas.microsoft.com/office/drawing/2014/main" val="485919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Unimodal (EER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Multimodal (EER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2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8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6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7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WMA-Score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en-SG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9.08</a:t>
                      </a:r>
                      <a:endParaRPr lang="en-SG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CWMA-Score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en-SG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SG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34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WMA-Decision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4.03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9.61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4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CWMA-Decision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2.51</a:t>
                      </a:r>
                      <a:endParaRPr lang="en-SG" b="1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3.46</a:t>
                      </a:r>
                      <a:endParaRPr lang="en-SG" b="1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527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2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4458-6356-406F-AB83-24B12068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FF5D-8415-434B-9A8D-D0A5410C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593" y="2190750"/>
            <a:ext cx="4593175" cy="37776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SG" sz="2400" dirty="0"/>
              <a:t>What happens when the number of contexts is exponential?!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B2CA6-1325-4786-80B7-4DF58ABF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248380"/>
            <a:ext cx="4197314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FB1F-98A8-49E1-9879-7BD98D45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76754-6DE1-4351-AE7A-EFFB4784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sz="3200" i="1" dirty="0"/>
                  <a:t>Can we do better than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i="1" dirty="0"/>
                  <a:t> to convergence, i.e., </a:t>
                </a:r>
              </a:p>
              <a:p>
                <a:pPr marL="0" indent="0" algn="ctr">
                  <a:buNone/>
                </a:pPr>
                <a:r>
                  <a:rPr lang="en-US" sz="3200" i="1" dirty="0"/>
                  <a:t>can we achieve performance as good as CWMA but learn fewer contexts,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3200" i="1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SG" sz="3200" i="1" dirty="0"/>
                  <a:t>?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600" dirty="0"/>
                  <a:t>Proposed Method:</a:t>
                </a:r>
              </a:p>
              <a:p>
                <a:r>
                  <a:rPr lang="en-SG" sz="2600" dirty="0"/>
                  <a:t> Smart CWMA (SCWA) – learn only a subset/partition of contexts 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76754-6DE1-4351-AE7A-EFFB4784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1094" t="-4516" b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3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A674-1E90-449F-970F-1C53E908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5D94-277A-43BF-9DFF-63E53E6D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Not all contexts create significant variance among the classifiers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i="1" dirty="0"/>
              <a:t>Voice classifiers are probably affected by background noise, #speakers; but gait classifiers are probably location on body, type of clothing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6DE495-9393-400E-8F8C-FC69D46D2A72}"/>
              </a:ext>
            </a:extLst>
          </p:cNvPr>
          <p:cNvGrpSpPr/>
          <p:nvPr/>
        </p:nvGrpSpPr>
        <p:grpSpPr>
          <a:xfrm>
            <a:off x="4408782" y="3617165"/>
            <a:ext cx="1845262" cy="1210004"/>
            <a:chOff x="4408782" y="3617165"/>
            <a:chExt cx="1845262" cy="1210004"/>
          </a:xfrm>
        </p:grpSpPr>
        <p:pic>
          <p:nvPicPr>
            <p:cNvPr id="16" name="Content Placeholder 8">
              <a:extLst>
                <a:ext uri="{FF2B5EF4-FFF2-40B4-BE49-F238E27FC236}">
                  <a16:creationId xmlns:a16="http://schemas.microsoft.com/office/drawing/2014/main" id="{7DC9D44F-9415-4F01-BA56-025A4C42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182" b="63730" l="51433" r="65877">
                          <a14:foregroundMark x1="62135" y1="58219" x2="62135" y2="58219"/>
                          <a14:foregroundMark x1="62135" y1="48973" x2="62135" y2="48973"/>
                          <a14:foregroundMark x1="63787" y1="48630" x2="63787" y2="48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27" t="39489" r="32317" b="33576"/>
            <a:stretch/>
          </p:blipFill>
          <p:spPr>
            <a:xfrm>
              <a:off x="5382619" y="3630098"/>
              <a:ext cx="871425" cy="964655"/>
            </a:xfrm>
            <a:prstGeom prst="rect">
              <a:avLst/>
            </a:prstGeom>
          </p:spPr>
        </p:pic>
        <p:pic>
          <p:nvPicPr>
            <p:cNvPr id="22" name="Content Placeholder 8">
              <a:extLst>
                <a:ext uri="{FF2B5EF4-FFF2-40B4-BE49-F238E27FC236}">
                  <a16:creationId xmlns:a16="http://schemas.microsoft.com/office/drawing/2014/main" id="{E2CF33DE-F312-45DF-A489-94AD90EF6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15" b="29834" l="84710" r="96095">
                          <a14:foregroundMark x1="91868" y1="7705" x2="91868" y2="77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7" t="-636" r="2482" b="66851"/>
            <a:stretch/>
          </p:blipFill>
          <p:spPr>
            <a:xfrm>
              <a:off x="4408782" y="3617165"/>
              <a:ext cx="686829" cy="1210004"/>
            </a:xfrm>
            <a:prstGeom prst="rect">
              <a:avLst/>
            </a:prstGeom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2D573BD-AA2E-47E3-9AAA-E8D17008D697}"/>
              </a:ext>
            </a:extLst>
          </p:cNvPr>
          <p:cNvSpPr/>
          <p:nvPr/>
        </p:nvSpPr>
        <p:spPr>
          <a:xfrm>
            <a:off x="4307033" y="3521825"/>
            <a:ext cx="1924888" cy="1434466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EE1BC35A-A214-4E2E-B722-906E77D21C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63" b="61473" l="17408" r="37611">
                        <a14:foregroundMark x1="26175" y1="57705" x2="26175" y2="57705"/>
                        <a14:foregroundMark x1="26175" y1="55993" x2="26175" y2="55993"/>
                        <a14:foregroundMark x1="28590" y1="55651" x2="28590" y2="55651"/>
                        <a14:foregroundMark x1="21347" y1="52397" x2="21347" y2="52397"/>
                        <a14:foregroundMark x1="21982" y1="47774" x2="21982" y2="47774"/>
                        <a14:foregroundMark x1="32020" y1="47774" x2="32020" y2="47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50" t="43064" r="62284" b="36968"/>
          <a:stretch/>
        </p:blipFill>
        <p:spPr>
          <a:xfrm>
            <a:off x="4140614" y="5638764"/>
            <a:ext cx="944318" cy="715146"/>
          </a:xfrm>
          <a:prstGeom prst="rect">
            <a:avLst/>
          </a:prstGeom>
        </p:spPr>
      </p:pic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FF786E43-163A-48C1-B3A2-2C6EDCDBF4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640" b="59992" l="85686" r="98276">
                        <a14:foregroundMark x1="93266" y1="42808" x2="93266" y2="42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37096" r="150" b="37464"/>
          <a:stretch/>
        </p:blipFill>
        <p:spPr>
          <a:xfrm>
            <a:off x="3260478" y="4933012"/>
            <a:ext cx="759547" cy="911118"/>
          </a:xfrm>
          <a:prstGeom prst="rect">
            <a:avLst/>
          </a:prstGeom>
        </p:spPr>
      </p:pic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B7375CEA-47E1-438D-B4B2-9EBC6F1709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95" b="95843" l="67027" r="81471">
                        <a14:foregroundMark x1="75476" y1="80137" x2="75476" y2="80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221" t="71601" r="16723" b="1464"/>
          <a:stretch/>
        </p:blipFill>
        <p:spPr>
          <a:xfrm>
            <a:off x="2310606" y="5604238"/>
            <a:ext cx="871426" cy="96465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91662EF-C10A-40F5-A482-59814F477B89}"/>
              </a:ext>
            </a:extLst>
          </p:cNvPr>
          <p:cNvSpPr/>
          <p:nvPr/>
        </p:nvSpPr>
        <p:spPr>
          <a:xfrm>
            <a:off x="2251324" y="4913891"/>
            <a:ext cx="3018153" cy="192498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Bike">
            <a:extLst>
              <a:ext uri="{FF2B5EF4-FFF2-40B4-BE49-F238E27FC236}">
                <a16:creationId xmlns:a16="http://schemas.microsoft.com/office/drawing/2014/main" id="{71B4FA40-9D47-4DAB-A3D8-AFD3709A1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9313" y="3841005"/>
            <a:ext cx="914400" cy="914400"/>
          </a:xfrm>
          <a:prstGeom prst="rect">
            <a:avLst/>
          </a:prstGeom>
        </p:spPr>
      </p:pic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43FE7B59-A0CD-4CFD-9968-853F36AC15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302" b="96520" l="84727" r="973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53" t="69275" r="1109" b="453"/>
          <a:stretch/>
        </p:blipFill>
        <p:spPr>
          <a:xfrm>
            <a:off x="10556666" y="3742997"/>
            <a:ext cx="759547" cy="108417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D92123B-A87F-435B-9117-DFF2C3E167B5}"/>
              </a:ext>
            </a:extLst>
          </p:cNvPr>
          <p:cNvSpPr/>
          <p:nvPr/>
        </p:nvSpPr>
        <p:spPr>
          <a:xfrm>
            <a:off x="9231802" y="3490441"/>
            <a:ext cx="2272810" cy="1615527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230E3E7D-8C47-4A5C-A9BC-858750A08F0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83" b="66831" l="39485" r="48022">
                        <a14:foregroundMark x1="41804" y1="63870" x2="41804" y2="63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18" t="42590" r="50911" b="30475"/>
          <a:stretch/>
        </p:blipFill>
        <p:spPr>
          <a:xfrm>
            <a:off x="11275863" y="5440543"/>
            <a:ext cx="515007" cy="964656"/>
          </a:xfrm>
          <a:prstGeom prst="rect">
            <a:avLst/>
          </a:prstGeom>
        </p:spPr>
      </p:pic>
      <p:pic>
        <p:nvPicPr>
          <p:cNvPr id="23" name="Graphic 22" descr="Person with Cane">
            <a:extLst>
              <a:ext uri="{FF2B5EF4-FFF2-40B4-BE49-F238E27FC236}">
                <a16:creationId xmlns:a16="http://schemas.microsoft.com/office/drawing/2014/main" id="{82B5E76F-8914-47A6-96F6-DD3A95C061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61151" y="5440543"/>
            <a:ext cx="914400" cy="914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7174157-6F57-4881-9821-99174AB3B095}"/>
              </a:ext>
            </a:extLst>
          </p:cNvPr>
          <p:cNvSpPr/>
          <p:nvPr/>
        </p:nvSpPr>
        <p:spPr>
          <a:xfrm>
            <a:off x="10113107" y="5217945"/>
            <a:ext cx="1924888" cy="1434466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6240E67B-17B0-4C9E-A1D5-DF24B1C9D9F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19" b="38185" l="55909" r="67217">
                        <a14:foregroundMark x1="63405" y1="19349" x2="63405" y2="19349"/>
                        <a14:foregroundMark x1="58958" y1="15240" x2="58958" y2="15240"/>
                        <a14:foregroundMark x1="60737" y1="13527" x2="60737" y2="13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02" t="7887" r="31267" b="58328"/>
          <a:stretch/>
        </p:blipFill>
        <p:spPr>
          <a:xfrm>
            <a:off x="6678295" y="4999236"/>
            <a:ext cx="686829" cy="1210004"/>
          </a:xfrm>
          <a:prstGeom prst="rect">
            <a:avLst/>
          </a:prstGeom>
        </p:spPr>
      </p:pic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9A80A7DC-BA8F-47B9-89A9-CEC22A51631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0" b="19178" l="1271" r="29606">
                        <a14:foregroundMark x1="6099" y1="9247" x2="6099" y2="9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8" t="-5249" r="69587" b="78314"/>
          <a:stretch/>
        </p:blipFill>
        <p:spPr>
          <a:xfrm>
            <a:off x="7586072" y="5310735"/>
            <a:ext cx="1421113" cy="964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06156B-242C-4A46-8096-9E4A4331B27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95" b="42295" l="22109" r="41169">
                        <a14:foregroundMark x1="32529" y1="33562" x2="32529" y2="33562"/>
                        <a14:foregroundMark x1="30241" y1="35445" x2="30241" y2="35445"/>
                        <a14:foregroundMark x1="36086" y1="36473" x2="36086" y2="36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50" t="18182" r="59379" b="58486"/>
          <a:stretch/>
        </p:blipFill>
        <p:spPr>
          <a:xfrm>
            <a:off x="7306330" y="4278887"/>
            <a:ext cx="921698" cy="87815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BAAEE23-2987-4FD1-A0CF-5FDDA451E515}"/>
              </a:ext>
            </a:extLst>
          </p:cNvPr>
          <p:cNvSpPr/>
          <p:nvPr/>
        </p:nvSpPr>
        <p:spPr>
          <a:xfrm>
            <a:off x="6449761" y="3974475"/>
            <a:ext cx="2688443" cy="286440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3B830E-C83A-4AEF-B993-297A5796CB5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96" b="40925" l="3685" r="23126">
                        <a14:foregroundMark x1="7243" y1="30993" x2="7243" y2="30993"/>
                        <a14:foregroundMark x1="18551" y1="23288" x2="18551" y2="23288"/>
                        <a14:foregroundMark x1="19822" y1="24315" x2="19822" y2="24315"/>
                        <a14:foregroundMark x1="6607" y1="32534" x2="6607" y2="32534"/>
                        <a14:foregroundMark x1="7116" y1="33219" x2="7116" y2="33219"/>
                        <a14:foregroundMark x1="20457" y1="25000" x2="20457" y2="25000"/>
                        <a14:foregroundMark x1="19060" y1="25685" x2="19060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61" t="18184" r="76368" b="59834"/>
          <a:stretch/>
        </p:blipFill>
        <p:spPr>
          <a:xfrm>
            <a:off x="2523513" y="3742997"/>
            <a:ext cx="747392" cy="67088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9BB8810-28F7-459A-BF65-3F47B1DB5573}"/>
              </a:ext>
            </a:extLst>
          </p:cNvPr>
          <p:cNvSpPr/>
          <p:nvPr/>
        </p:nvSpPr>
        <p:spPr>
          <a:xfrm>
            <a:off x="2330396" y="3659479"/>
            <a:ext cx="1107353" cy="97497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C7B2E-5499-4B06-81BB-61D6B60F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authentication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AA92BE-1CDF-46E2-BBA0-718A69703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31675"/>
              </p:ext>
            </p:extLst>
          </p:nvPr>
        </p:nvGraphicFramePr>
        <p:xfrm>
          <a:off x="2589213" y="307975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DEFD88-8814-4C87-BA3E-00E0E8FC3142}"/>
              </a:ext>
            </a:extLst>
          </p:cNvPr>
          <p:cNvSpPr txBox="1">
            <a:spLocks/>
          </p:cNvSpPr>
          <p:nvPr/>
        </p:nvSpPr>
        <p:spPr>
          <a:xfrm>
            <a:off x="8513984" y="2171700"/>
            <a:ext cx="368691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SG" sz="2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EC05424-5AFB-43A5-9305-09118DD079E4}"/>
              </a:ext>
            </a:extLst>
          </p:cNvPr>
          <p:cNvSpPr txBox="1">
            <a:spLocks/>
          </p:cNvSpPr>
          <p:nvPr/>
        </p:nvSpPr>
        <p:spPr>
          <a:xfrm>
            <a:off x="2589213" y="198531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Passwords/PIN/pattern-lock</a:t>
            </a:r>
          </a:p>
          <a:p>
            <a:r>
              <a:rPr lang="en-SG" sz="2400" dirty="0"/>
              <a:t>Biometric – Fingerprint, Iris, Face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0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189C-E8C3-4B43-832B-536B2EEA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A7CD-EE32-44E4-9824-DDD9B15E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Let’s define the set of all contexts to be part of a d-dimensional context space, where d represents the #attributes. Each context is a vector made from a combination of the attribute values.</a:t>
            </a:r>
          </a:p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46F45-24E1-4B49-A93D-B1E0A743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47" y="3429000"/>
            <a:ext cx="4982649" cy="22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Given a set of contexts </a:t>
                </a:r>
                <a14:m>
                  <m:oMath xmlns:m="http://schemas.openxmlformats.org/officeDocument/2006/math">
                    <m:r>
                      <a:rPr lang="en-SG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SG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SG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Find a partition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SG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SG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sSub>
                          <m:sSubPr>
                            <m:ctrlPr>
                              <a:rPr lang="en-SG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SG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SG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SG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sz="2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sz="2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sz="2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SG" sz="2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SG" sz="2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SG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SG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Minimizes regret </a:t>
                </a:r>
                <a14:m>
                  <m:oMath xmlns:m="http://schemas.openxmlformats.org/officeDocument/2006/math">
                    <m:r>
                      <a:rPr lang="en-SG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SG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SG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3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5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BE04-3EB2-41B8-99B3-FE6A4F8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3239FC-78F2-43B2-A51D-DD1EBC28FD13}"/>
              </a:ext>
            </a:extLst>
          </p:cNvPr>
          <p:cNvSpPr/>
          <p:nvPr/>
        </p:nvSpPr>
        <p:spPr>
          <a:xfrm>
            <a:off x="4903640" y="1362897"/>
            <a:ext cx="1658863" cy="1083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Context Space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E45E83-EAE8-4E9D-B4D6-3D289B48188F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 flipH="1">
            <a:off x="4659475" y="2446785"/>
            <a:ext cx="1073597" cy="55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4DCD3F-F0B7-4674-97CC-0A18176433EB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>
            <a:off x="5733072" y="2446785"/>
            <a:ext cx="3693378" cy="55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F9B88CB-26B9-4954-A0D5-437EF3D96790}"/>
              </a:ext>
            </a:extLst>
          </p:cNvPr>
          <p:cNvSpPr/>
          <p:nvPr/>
        </p:nvSpPr>
        <p:spPr>
          <a:xfrm>
            <a:off x="4548451" y="3000429"/>
            <a:ext cx="222047" cy="22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BF3C0A-1502-4683-AB08-35DE54C65CED}"/>
              </a:ext>
            </a:extLst>
          </p:cNvPr>
          <p:cNvCxnSpPr>
            <a:cxnSpLocks/>
            <a:stCxn id="24" idx="4"/>
            <a:endCxn id="52" idx="0"/>
          </p:cNvCxnSpPr>
          <p:nvPr/>
        </p:nvCxnSpPr>
        <p:spPr>
          <a:xfrm flipH="1">
            <a:off x="4054701" y="3222313"/>
            <a:ext cx="604774" cy="69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A315DA-E56F-4DD1-B046-FE7FC35E68B8}"/>
              </a:ext>
            </a:extLst>
          </p:cNvPr>
          <p:cNvCxnSpPr>
            <a:cxnSpLocks/>
            <a:stCxn id="24" idx="4"/>
            <a:endCxn id="55" idx="0"/>
          </p:cNvCxnSpPr>
          <p:nvPr/>
        </p:nvCxnSpPr>
        <p:spPr>
          <a:xfrm>
            <a:off x="4659475" y="3222313"/>
            <a:ext cx="1586024" cy="69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9F443F-1279-43D5-BF53-CB7CD112B002}"/>
              </a:ext>
            </a:extLst>
          </p:cNvPr>
          <p:cNvSpPr/>
          <p:nvPr/>
        </p:nvSpPr>
        <p:spPr>
          <a:xfrm>
            <a:off x="9315426" y="3001784"/>
            <a:ext cx="222047" cy="22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C78151-0720-434C-8117-3C73C74A1246}"/>
              </a:ext>
            </a:extLst>
          </p:cNvPr>
          <p:cNvCxnSpPr>
            <a:cxnSpLocks/>
            <a:stCxn id="45" idx="4"/>
            <a:endCxn id="121" idx="1"/>
          </p:cNvCxnSpPr>
          <p:nvPr/>
        </p:nvCxnSpPr>
        <p:spPr>
          <a:xfrm>
            <a:off x="9426450" y="3223668"/>
            <a:ext cx="1252278" cy="101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0167FC-2594-4AEA-AD98-75264212B861}"/>
              </a:ext>
            </a:extLst>
          </p:cNvPr>
          <p:cNvCxnSpPr>
            <a:cxnSpLocks/>
            <a:stCxn id="45" idx="4"/>
            <a:endCxn id="128" idx="0"/>
          </p:cNvCxnSpPr>
          <p:nvPr/>
        </p:nvCxnSpPr>
        <p:spPr>
          <a:xfrm flipH="1">
            <a:off x="9380319" y="3223668"/>
            <a:ext cx="46131" cy="154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D03D422-8E70-4855-9FAE-51487F7FF8FB}"/>
              </a:ext>
            </a:extLst>
          </p:cNvPr>
          <p:cNvSpPr/>
          <p:nvPr/>
        </p:nvSpPr>
        <p:spPr>
          <a:xfrm>
            <a:off x="3919574" y="3913084"/>
            <a:ext cx="270253" cy="22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308F10-FDEE-4A7E-B020-4C9995792BAF}"/>
              </a:ext>
            </a:extLst>
          </p:cNvPr>
          <p:cNvCxnSpPr>
            <a:cxnSpLocks/>
            <a:stCxn id="52" idx="4"/>
            <a:endCxn id="183" idx="0"/>
          </p:cNvCxnSpPr>
          <p:nvPr/>
        </p:nvCxnSpPr>
        <p:spPr>
          <a:xfrm flipH="1">
            <a:off x="3120460" y="4137082"/>
            <a:ext cx="934241" cy="146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8C2C12-683A-4930-B52B-CFA129677374}"/>
              </a:ext>
            </a:extLst>
          </p:cNvPr>
          <p:cNvCxnSpPr>
            <a:cxnSpLocks/>
            <a:stCxn id="52" idx="4"/>
            <a:endCxn id="172" idx="0"/>
          </p:cNvCxnSpPr>
          <p:nvPr/>
        </p:nvCxnSpPr>
        <p:spPr>
          <a:xfrm>
            <a:off x="4054701" y="4137082"/>
            <a:ext cx="818273" cy="157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AD7DDFE-3FF0-4329-BEC8-1C43CD10313A}"/>
              </a:ext>
            </a:extLst>
          </p:cNvPr>
          <p:cNvSpPr/>
          <p:nvPr/>
        </p:nvSpPr>
        <p:spPr>
          <a:xfrm>
            <a:off x="6110372" y="3913084"/>
            <a:ext cx="270253" cy="22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89D8F1-2C19-44A9-8D45-6582EF3CA655}"/>
              </a:ext>
            </a:extLst>
          </p:cNvPr>
          <p:cNvCxnSpPr>
            <a:cxnSpLocks/>
            <a:stCxn id="55" idx="4"/>
            <a:endCxn id="189" idx="1"/>
          </p:cNvCxnSpPr>
          <p:nvPr/>
        </p:nvCxnSpPr>
        <p:spPr>
          <a:xfrm flipH="1">
            <a:off x="5650511" y="4137082"/>
            <a:ext cx="594988" cy="104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5C74CA-B682-4216-99BB-4E2D9680728C}"/>
              </a:ext>
            </a:extLst>
          </p:cNvPr>
          <p:cNvCxnSpPr>
            <a:cxnSpLocks/>
            <a:stCxn id="55" idx="4"/>
            <a:endCxn id="177" idx="1"/>
          </p:cNvCxnSpPr>
          <p:nvPr/>
        </p:nvCxnSpPr>
        <p:spPr>
          <a:xfrm>
            <a:off x="6245499" y="4137082"/>
            <a:ext cx="843911" cy="106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707EF23-3B3C-460C-A576-9BD903E71ADC}"/>
              </a:ext>
            </a:extLst>
          </p:cNvPr>
          <p:cNvGrpSpPr/>
          <p:nvPr/>
        </p:nvGrpSpPr>
        <p:grpSpPr>
          <a:xfrm>
            <a:off x="10556528" y="4137082"/>
            <a:ext cx="834432" cy="718038"/>
            <a:chOff x="2330396" y="3659479"/>
            <a:chExt cx="1107353" cy="97497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EFC708C-77D2-45DB-915C-F5EE1888D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96" b="40925" l="3685" r="23126">
                          <a14:foregroundMark x1="7243" y1="30993" x2="7243" y2="30993"/>
                          <a14:foregroundMark x1="18551" y1="23288" x2="18551" y2="23288"/>
                          <a14:foregroundMark x1="19822" y1="24315" x2="19822" y2="24315"/>
                          <a14:foregroundMark x1="6607" y1="32534" x2="6607" y2="32534"/>
                          <a14:foregroundMark x1="7116" y1="33219" x2="7116" y2="33219"/>
                          <a14:foregroundMark x1="20457" y1="25000" x2="20457" y2="25000"/>
                          <a14:foregroundMark x1="19060" y1="25685" x2="19060" y2="256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18184" r="76368" b="59834"/>
            <a:stretch/>
          </p:blipFill>
          <p:spPr>
            <a:xfrm>
              <a:off x="2523513" y="3742997"/>
              <a:ext cx="747392" cy="670889"/>
            </a:xfrm>
            <a:prstGeom prst="rect">
              <a:avLst/>
            </a:prstGeom>
          </p:spPr>
        </p:pic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11C934-20B5-4C05-9CD6-FA952C3DDEAC}"/>
                </a:ext>
              </a:extLst>
            </p:cNvPr>
            <p:cNvSpPr/>
            <p:nvPr/>
          </p:nvSpPr>
          <p:spPr>
            <a:xfrm>
              <a:off x="2330396" y="3659479"/>
              <a:ext cx="1107353" cy="97497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8F94ABD-79DE-4F7B-A638-DD07DABB1B87}"/>
              </a:ext>
            </a:extLst>
          </p:cNvPr>
          <p:cNvGrpSpPr/>
          <p:nvPr/>
        </p:nvGrpSpPr>
        <p:grpSpPr>
          <a:xfrm>
            <a:off x="8623280" y="4764221"/>
            <a:ext cx="1514078" cy="1392351"/>
            <a:chOff x="6449761" y="3974475"/>
            <a:chExt cx="2688443" cy="2864404"/>
          </a:xfrm>
        </p:grpSpPr>
        <p:pic>
          <p:nvPicPr>
            <p:cNvPr id="125" name="Content Placeholder 8">
              <a:extLst>
                <a:ext uri="{FF2B5EF4-FFF2-40B4-BE49-F238E27FC236}">
                  <a16:creationId xmlns:a16="http://schemas.microsoft.com/office/drawing/2014/main" id="{79F82F90-F534-40E5-BB11-13058D3C1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219" b="38185" l="55909" r="67217">
                          <a14:foregroundMark x1="63405" y1="19349" x2="63405" y2="19349"/>
                          <a14:foregroundMark x1="58958" y1="15240" x2="58958" y2="15240"/>
                          <a14:foregroundMark x1="60737" y1="13527" x2="60737" y2="135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02" t="7887" r="31267" b="58328"/>
            <a:stretch/>
          </p:blipFill>
          <p:spPr>
            <a:xfrm>
              <a:off x="6678295" y="4999236"/>
              <a:ext cx="686829" cy="1210004"/>
            </a:xfrm>
            <a:prstGeom prst="rect">
              <a:avLst/>
            </a:prstGeom>
          </p:spPr>
        </p:pic>
        <p:pic>
          <p:nvPicPr>
            <p:cNvPr id="126" name="Content Placeholder 8">
              <a:extLst>
                <a:ext uri="{FF2B5EF4-FFF2-40B4-BE49-F238E27FC236}">
                  <a16:creationId xmlns:a16="http://schemas.microsoft.com/office/drawing/2014/main" id="{613728A8-CFBC-4155-986F-2F8FDD3B2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70" b="19178" l="1271" r="29606">
                          <a14:foregroundMark x1="6099" y1="9247" x2="6099" y2="92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" t="-5249" r="69587" b="78314"/>
            <a:stretch/>
          </p:blipFill>
          <p:spPr>
            <a:xfrm>
              <a:off x="7586072" y="5310735"/>
              <a:ext cx="1421113" cy="964657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3C153C8-1C14-4F7F-A57B-33A7008BE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95" b="42295" l="22109" r="41169">
                          <a14:foregroundMark x1="32529" y1="33562" x2="32529" y2="33562"/>
                          <a14:foregroundMark x1="30241" y1="35445" x2="30241" y2="35445"/>
                          <a14:foregroundMark x1="36086" y1="36473" x2="36086" y2="364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0" t="18182" r="59379" b="58486"/>
            <a:stretch/>
          </p:blipFill>
          <p:spPr>
            <a:xfrm>
              <a:off x="7306330" y="4278887"/>
              <a:ext cx="921698" cy="878155"/>
            </a:xfrm>
            <a:prstGeom prst="rect">
              <a:avLst/>
            </a:prstGeom>
          </p:spPr>
        </p:pic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A270781-D7F4-4EB8-B975-5BD403FCFB41}"/>
                </a:ext>
              </a:extLst>
            </p:cNvPr>
            <p:cNvSpPr/>
            <p:nvPr/>
          </p:nvSpPr>
          <p:spPr>
            <a:xfrm>
              <a:off x="6449761" y="3974475"/>
              <a:ext cx="2688443" cy="28644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A6580AE-4D29-4C28-A7C1-6C7F249FFD02}"/>
              </a:ext>
            </a:extLst>
          </p:cNvPr>
          <p:cNvGrpSpPr/>
          <p:nvPr/>
        </p:nvGrpSpPr>
        <p:grpSpPr>
          <a:xfrm>
            <a:off x="4189827" y="5711165"/>
            <a:ext cx="1366293" cy="1056204"/>
            <a:chOff x="10113107" y="5217945"/>
            <a:chExt cx="1924888" cy="1434466"/>
          </a:xfrm>
        </p:grpSpPr>
        <p:pic>
          <p:nvPicPr>
            <p:cNvPr id="170" name="Content Placeholder 8">
              <a:extLst>
                <a:ext uri="{FF2B5EF4-FFF2-40B4-BE49-F238E27FC236}">
                  <a16:creationId xmlns:a16="http://schemas.microsoft.com/office/drawing/2014/main" id="{7C2A7B51-03B4-4128-8D3D-573DF963E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5283" b="66831" l="39485" r="48022">
                          <a14:foregroundMark x1="41804" y1="63870" x2="41804" y2="63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18" t="42590" r="50911" b="30475"/>
            <a:stretch/>
          </p:blipFill>
          <p:spPr>
            <a:xfrm>
              <a:off x="11275863" y="5440543"/>
              <a:ext cx="515007" cy="964656"/>
            </a:xfrm>
            <a:prstGeom prst="rect">
              <a:avLst/>
            </a:prstGeom>
          </p:spPr>
        </p:pic>
        <p:pic>
          <p:nvPicPr>
            <p:cNvPr id="171" name="Graphic 170" descr="Person with Cane">
              <a:extLst>
                <a:ext uri="{FF2B5EF4-FFF2-40B4-BE49-F238E27FC236}">
                  <a16:creationId xmlns:a16="http://schemas.microsoft.com/office/drawing/2014/main" id="{ACE55EDD-B915-4801-B888-201ECE95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61151" y="5440543"/>
              <a:ext cx="914400" cy="914400"/>
            </a:xfrm>
            <a:prstGeom prst="rect">
              <a:avLst/>
            </a:prstGeom>
          </p:spPr>
        </p:pic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FC94023-F9E6-4395-AD84-6DE156E51DA7}"/>
                </a:ext>
              </a:extLst>
            </p:cNvPr>
            <p:cNvSpPr/>
            <p:nvPr/>
          </p:nvSpPr>
          <p:spPr>
            <a:xfrm>
              <a:off x="10113107" y="5217945"/>
              <a:ext cx="1924888" cy="143446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8503985-173E-4A6E-B470-5040E7AC6036}"/>
              </a:ext>
            </a:extLst>
          </p:cNvPr>
          <p:cNvGrpSpPr/>
          <p:nvPr/>
        </p:nvGrpSpPr>
        <p:grpSpPr>
          <a:xfrm>
            <a:off x="6867678" y="5030384"/>
            <a:ext cx="1514078" cy="1188680"/>
            <a:chOff x="2251324" y="4913891"/>
            <a:chExt cx="3018153" cy="1924988"/>
          </a:xfrm>
        </p:grpSpPr>
        <p:pic>
          <p:nvPicPr>
            <p:cNvPr id="174" name="Content Placeholder 8">
              <a:extLst>
                <a:ext uri="{FF2B5EF4-FFF2-40B4-BE49-F238E27FC236}">
                  <a16:creationId xmlns:a16="http://schemas.microsoft.com/office/drawing/2014/main" id="{F6A62476-7296-47B2-B772-B8EA8C39B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863" b="61473" l="17408" r="37611">
                          <a14:foregroundMark x1="26175" y1="57705" x2="26175" y2="57705"/>
                          <a14:foregroundMark x1="26175" y1="55993" x2="26175" y2="55993"/>
                          <a14:foregroundMark x1="28590" y1="55651" x2="28590" y2="55651"/>
                          <a14:foregroundMark x1="21347" y1="52397" x2="21347" y2="52397"/>
                          <a14:foregroundMark x1="21982" y1="47774" x2="21982" y2="47774"/>
                          <a14:foregroundMark x1="32020" y1="47774" x2="32020" y2="477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0" t="43064" r="62284" b="36968"/>
            <a:stretch/>
          </p:blipFill>
          <p:spPr>
            <a:xfrm>
              <a:off x="4140614" y="5638764"/>
              <a:ext cx="944318" cy="715146"/>
            </a:xfrm>
            <a:prstGeom prst="rect">
              <a:avLst/>
            </a:prstGeom>
          </p:spPr>
        </p:pic>
        <p:pic>
          <p:nvPicPr>
            <p:cNvPr id="175" name="Content Placeholder 8">
              <a:extLst>
                <a:ext uri="{FF2B5EF4-FFF2-40B4-BE49-F238E27FC236}">
                  <a16:creationId xmlns:a16="http://schemas.microsoft.com/office/drawing/2014/main" id="{D49CCCBC-2F4E-4925-9A1A-15FD0AAB5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640" b="59992" l="85686" r="98276">
                          <a14:foregroundMark x1="93266" y1="42808" x2="93266" y2="42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12" t="37096" r="150" b="37464"/>
            <a:stretch/>
          </p:blipFill>
          <p:spPr>
            <a:xfrm>
              <a:off x="3260478" y="4933012"/>
              <a:ext cx="759547" cy="911118"/>
            </a:xfrm>
            <a:prstGeom prst="rect">
              <a:avLst/>
            </a:prstGeom>
          </p:spPr>
        </p:pic>
        <p:pic>
          <p:nvPicPr>
            <p:cNvPr id="176" name="Content Placeholder 8">
              <a:extLst>
                <a:ext uri="{FF2B5EF4-FFF2-40B4-BE49-F238E27FC236}">
                  <a16:creationId xmlns:a16="http://schemas.microsoft.com/office/drawing/2014/main" id="{50C86F5F-40AE-4FFF-96F3-078F13334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295" b="95843" l="67027" r="81471">
                          <a14:foregroundMark x1="75476" y1="80137" x2="75476" y2="80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21" t="71601" r="16723" b="1464"/>
            <a:stretch/>
          </p:blipFill>
          <p:spPr>
            <a:xfrm>
              <a:off x="2310606" y="5604238"/>
              <a:ext cx="871426" cy="964656"/>
            </a:xfrm>
            <a:prstGeom prst="rect">
              <a:avLst/>
            </a:prstGeom>
          </p:spPr>
        </p:pic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370413A-FC10-47F3-B9A9-EE025CAD3527}"/>
                </a:ext>
              </a:extLst>
            </p:cNvPr>
            <p:cNvSpPr/>
            <p:nvPr/>
          </p:nvSpPr>
          <p:spPr>
            <a:xfrm>
              <a:off x="2251324" y="4913891"/>
              <a:ext cx="3018153" cy="192498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30C36CA-AC30-4520-BE13-10560FBA6315}"/>
              </a:ext>
            </a:extLst>
          </p:cNvPr>
          <p:cNvGrpSpPr/>
          <p:nvPr/>
        </p:nvGrpSpPr>
        <p:grpSpPr>
          <a:xfrm>
            <a:off x="2435521" y="5600650"/>
            <a:ext cx="1385622" cy="1102658"/>
            <a:chOff x="4307033" y="3521825"/>
            <a:chExt cx="1947011" cy="1434466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D071DE7-F240-4DF0-8057-459D739DB393}"/>
                </a:ext>
              </a:extLst>
            </p:cNvPr>
            <p:cNvGrpSpPr/>
            <p:nvPr/>
          </p:nvGrpSpPr>
          <p:grpSpPr>
            <a:xfrm>
              <a:off x="4408782" y="3617165"/>
              <a:ext cx="1845262" cy="1210004"/>
              <a:chOff x="4408782" y="3617165"/>
              <a:chExt cx="1845262" cy="1210004"/>
            </a:xfrm>
          </p:grpSpPr>
          <p:pic>
            <p:nvPicPr>
              <p:cNvPr id="184" name="Content Placeholder 8">
                <a:extLst>
                  <a:ext uri="{FF2B5EF4-FFF2-40B4-BE49-F238E27FC236}">
                    <a16:creationId xmlns:a16="http://schemas.microsoft.com/office/drawing/2014/main" id="{C56E122E-832F-4354-9E1D-4EE83DA931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2182" b="63730" l="51433" r="65877">
                            <a14:foregroundMark x1="62135" y1="58219" x2="62135" y2="58219"/>
                            <a14:foregroundMark x1="62135" y1="48973" x2="62135" y2="48973"/>
                            <a14:foregroundMark x1="63787" y1="48630" x2="63787" y2="48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27" t="39489" r="32317" b="33576"/>
              <a:stretch/>
            </p:blipFill>
            <p:spPr>
              <a:xfrm>
                <a:off x="5382619" y="3630098"/>
                <a:ext cx="871425" cy="964655"/>
              </a:xfrm>
              <a:prstGeom prst="rect">
                <a:avLst/>
              </a:prstGeom>
            </p:spPr>
          </p:pic>
          <p:pic>
            <p:nvPicPr>
              <p:cNvPr id="185" name="Content Placeholder 8">
                <a:extLst>
                  <a:ext uri="{FF2B5EF4-FFF2-40B4-BE49-F238E27FC236}">
                    <a16:creationId xmlns:a16="http://schemas.microsoft.com/office/drawing/2014/main" id="{3098B797-5E53-40A6-83A5-AC4B210BC9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315" b="29834" l="84710" r="96095">
                            <a14:foregroundMark x1="91868" y1="7705" x2="91868" y2="77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87" t="-636" r="2482" b="66851"/>
              <a:stretch/>
            </p:blipFill>
            <p:spPr>
              <a:xfrm>
                <a:off x="4408782" y="3617165"/>
                <a:ext cx="686829" cy="1210004"/>
              </a:xfrm>
              <a:prstGeom prst="rect">
                <a:avLst/>
              </a:prstGeom>
            </p:spPr>
          </p:pic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94FEF8-390A-4856-9747-2E58AA536C61}"/>
                </a:ext>
              </a:extLst>
            </p:cNvPr>
            <p:cNvSpPr/>
            <p:nvPr/>
          </p:nvSpPr>
          <p:spPr>
            <a:xfrm>
              <a:off x="4307033" y="3521825"/>
              <a:ext cx="1924888" cy="143446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4607010-8E19-47C9-84F8-0DA1DAC1C39F}"/>
              </a:ext>
            </a:extLst>
          </p:cNvPr>
          <p:cNvGrpSpPr/>
          <p:nvPr/>
        </p:nvGrpSpPr>
        <p:grpSpPr>
          <a:xfrm>
            <a:off x="5499953" y="5041487"/>
            <a:ext cx="1028074" cy="927344"/>
            <a:chOff x="9231802" y="3490441"/>
            <a:chExt cx="2272810" cy="1615527"/>
          </a:xfrm>
        </p:grpSpPr>
        <p:pic>
          <p:nvPicPr>
            <p:cNvPr id="187" name="Graphic 186" descr="Bike">
              <a:extLst>
                <a:ext uri="{FF2B5EF4-FFF2-40B4-BE49-F238E27FC236}">
                  <a16:creationId xmlns:a16="http://schemas.microsoft.com/office/drawing/2014/main" id="{CCFE1291-5E34-4715-B4E8-7CECF2327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13922" y="3800656"/>
              <a:ext cx="914400" cy="914400"/>
            </a:xfrm>
            <a:prstGeom prst="rect">
              <a:avLst/>
            </a:prstGeom>
          </p:spPr>
        </p:pic>
        <p:pic>
          <p:nvPicPr>
            <p:cNvPr id="188" name="Content Placeholder 8">
              <a:extLst>
                <a:ext uri="{FF2B5EF4-FFF2-40B4-BE49-F238E27FC236}">
                  <a16:creationId xmlns:a16="http://schemas.microsoft.com/office/drawing/2014/main" id="{A8D736C7-3438-4A63-B0D9-78387527C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302" b="96520" l="84727" r="973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53" t="69275" r="1109" b="453"/>
            <a:stretch/>
          </p:blipFill>
          <p:spPr>
            <a:xfrm>
              <a:off x="10556666" y="3742997"/>
              <a:ext cx="759547" cy="1084172"/>
            </a:xfrm>
            <a:prstGeom prst="rect">
              <a:avLst/>
            </a:prstGeom>
          </p:spPr>
        </p:pic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4778070-2307-4BE9-A266-34B777C8182F}"/>
                </a:ext>
              </a:extLst>
            </p:cNvPr>
            <p:cNvSpPr/>
            <p:nvPr/>
          </p:nvSpPr>
          <p:spPr>
            <a:xfrm>
              <a:off x="9231802" y="3490441"/>
              <a:ext cx="2272810" cy="161552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C5000A93-C97F-42DC-94EF-70632864C925}"/>
              </a:ext>
            </a:extLst>
          </p:cNvPr>
          <p:cNvSpPr txBox="1"/>
          <p:nvPr/>
        </p:nvSpPr>
        <p:spPr>
          <a:xfrm>
            <a:off x="6562503" y="1766128"/>
            <a:ext cx="2139726" cy="3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Voice Availability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CA2CC6B-4A68-4EC0-8123-8AB339D1F407}"/>
              </a:ext>
            </a:extLst>
          </p:cNvPr>
          <p:cNvSpPr txBox="1"/>
          <p:nvPr/>
        </p:nvSpPr>
        <p:spPr>
          <a:xfrm>
            <a:off x="9632186" y="2873782"/>
            <a:ext cx="2139726" cy="3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Noise Level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644A632-1362-4C15-81FD-A7781458126D}"/>
              </a:ext>
            </a:extLst>
          </p:cNvPr>
          <p:cNvSpPr txBox="1"/>
          <p:nvPr/>
        </p:nvSpPr>
        <p:spPr>
          <a:xfrm>
            <a:off x="6526146" y="3802904"/>
            <a:ext cx="2139726" cy="3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Indoor/Outdoor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408A7B9-DB09-4668-9B7D-53BC985D091F}"/>
              </a:ext>
            </a:extLst>
          </p:cNvPr>
          <p:cNvSpPr txBox="1"/>
          <p:nvPr/>
        </p:nvSpPr>
        <p:spPr>
          <a:xfrm>
            <a:off x="3103473" y="2869032"/>
            <a:ext cx="1086354" cy="3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Walking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C67598-FEDA-4613-9393-D3B9EC8525CB}"/>
              </a:ext>
            </a:extLst>
          </p:cNvPr>
          <p:cNvSpPr txBox="1"/>
          <p:nvPr/>
        </p:nvSpPr>
        <p:spPr>
          <a:xfrm>
            <a:off x="1603093" y="3993944"/>
            <a:ext cx="242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Phone position (location on body)</a:t>
            </a:r>
          </a:p>
        </p:txBody>
      </p:sp>
    </p:spTree>
    <p:extLst>
      <p:ext uri="{BB962C8B-B14F-4D97-AF65-F5344CB8AC3E}">
        <p14:creationId xmlns:p14="http://schemas.microsoft.com/office/powerpoint/2010/main" val="330264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B341-F7E2-417B-A503-A66B3700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CWMA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C4C7-677A-4F6D-8B6F-C2AE154C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Context Partitions: </a:t>
            </a:r>
            <a:r>
              <a:rPr lang="en-SG" sz="2400" dirty="0">
                <a:solidFill>
                  <a:schemeClr val="accent1"/>
                </a:solidFill>
              </a:rPr>
              <a:t>Very Fast Decision Trees</a:t>
            </a:r>
            <a:r>
              <a:rPr lang="en-SG" sz="2400" baseline="30000" dirty="0">
                <a:solidFill>
                  <a:schemeClr val="accent1"/>
                </a:solidFill>
              </a:rPr>
              <a:t>[6]</a:t>
            </a:r>
            <a:r>
              <a:rPr lang="en-SG" sz="2400" dirty="0">
                <a:solidFill>
                  <a:schemeClr val="accent1"/>
                </a:solidFill>
              </a:rPr>
              <a:t> </a:t>
            </a:r>
            <a:r>
              <a:rPr lang="en-SG" sz="2400" dirty="0"/>
              <a:t>(VFDT) </a:t>
            </a:r>
          </a:p>
          <a:p>
            <a:r>
              <a:rPr lang="en-SG" sz="2400" dirty="0"/>
              <a:t>Apply CWMA on the context partitions instead of contexts</a:t>
            </a:r>
          </a:p>
          <a:p>
            <a:r>
              <a:rPr lang="en-SG" sz="2400" dirty="0"/>
              <a:t>VFDT:</a:t>
            </a:r>
          </a:p>
          <a:p>
            <a:pPr lvl="1"/>
            <a:r>
              <a:rPr lang="en-SG" sz="2200" dirty="0"/>
              <a:t>Attribute Selection:  Standard Deviation Reduction (SDR)</a:t>
            </a:r>
          </a:p>
          <a:p>
            <a:pPr lvl="1"/>
            <a:r>
              <a:rPr lang="en-SG" sz="2200" dirty="0"/>
              <a:t>Splitting Condition: Tie-Breaker &amp; </a:t>
            </a:r>
            <a:r>
              <a:rPr lang="en-SG" sz="2200" dirty="0" err="1"/>
              <a:t>Hoeffding</a:t>
            </a:r>
            <a:r>
              <a:rPr lang="en-SG" sz="2200" dirty="0"/>
              <a:t> Bound</a:t>
            </a:r>
          </a:p>
          <a:p>
            <a:pPr lvl="1"/>
            <a:r>
              <a:rPr lang="en-SG" sz="2200" dirty="0"/>
              <a:t>Stopping Condition: Maximum Partitions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73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AE07-17C3-44E8-8FE0-584F41E7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Fast Decision Trees</a:t>
            </a:r>
            <a:b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66BF7-6F10-499A-9935-1609E75FF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sz="2400" dirty="0"/>
                  <a:t>Online decision tree algorithm learns incrementally from streaming data (constant time &amp;  memory)</a:t>
                </a:r>
              </a:p>
              <a:p>
                <a:r>
                  <a:rPr lang="en-SG" sz="2400" dirty="0"/>
                  <a:t>VFDT has proven guarantees that the final streaming DT learned asymptotically approaches those learned by batch learners</a:t>
                </a:r>
              </a:p>
              <a:p>
                <a:r>
                  <a:rPr lang="en-SG" sz="2400" dirty="0"/>
                  <a:t>Decision tree built using the estimated Accuracy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2400" dirty="0"/>
                  <a:t>over it’s dimensions </a:t>
                </a:r>
              </a:p>
              <a:p>
                <a:r>
                  <a:rPr lang="en-SG" sz="2400" dirty="0"/>
                  <a:t>Decision tree is built by splitting nodes if the attribute chosen is a reliable way to minimize impurity using </a:t>
                </a:r>
                <a:r>
                  <a:rPr lang="en-SG" sz="2400" dirty="0" err="1"/>
                  <a:t>Hoeffding</a:t>
                </a:r>
                <a:r>
                  <a:rPr lang="en-SG" sz="2400" dirty="0"/>
                  <a:t> bounds</a:t>
                </a:r>
              </a:p>
              <a:p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66BF7-6F10-499A-9935-1609E75FF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8" t="-2258" r="-68" b="-35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80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9B5867C-1579-42E0-ADBA-AE607442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65" y="4760983"/>
            <a:ext cx="29337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6A09-0F7B-4CC1-809D-EC09212E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13" y="3671946"/>
            <a:ext cx="5781675" cy="857250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87A714AE-10D4-4D03-8DB8-272D94134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8" y="2261651"/>
            <a:ext cx="5095875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BBE04-3EB2-41B8-99B3-FE6A4F8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CWMA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0A97-F1AD-46A2-AE8D-83574F86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Attribute Selection:  Standard Deviation Reduction (SDR)</a:t>
            </a:r>
          </a:p>
          <a:p>
            <a:endParaRPr lang="en-SG" dirty="0"/>
          </a:p>
          <a:p>
            <a:endParaRPr lang="en-SG" dirty="0"/>
          </a:p>
          <a:p>
            <a:r>
              <a:rPr lang="en-SG" sz="2000" dirty="0"/>
              <a:t>Splitting Condition: 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sz="1800" dirty="0" err="1"/>
              <a:t>Hoeffding</a:t>
            </a:r>
            <a:r>
              <a:rPr lang="en-SG" sz="1800" dirty="0"/>
              <a:t> Bound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671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3B5F-27B5-4126-B65B-DE734B73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AD69-8517-4FA2-895C-5599C962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total loss of SCWMA is at most a constant additive factor away from </a:t>
            </a:r>
            <a:r>
              <a:rPr lang="en-SG" sz="2000" dirty="0"/>
              <a:t>CWMA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SG" sz="2000" dirty="0"/>
              <a:t>A trade-off can be achieved between Convergence Time &amp; Accuracy by using the parameters:</a:t>
            </a:r>
            <a:endParaRPr lang="en-SG" dirty="0"/>
          </a:p>
          <a:p>
            <a:pPr lvl="2"/>
            <a:r>
              <a:rPr lang="en-SG" sz="1800" dirty="0"/>
              <a:t>#Context-Partitions</a:t>
            </a:r>
          </a:p>
          <a:p>
            <a:pPr lvl="2"/>
            <a:r>
              <a:rPr lang="en-SG" sz="1800" dirty="0"/>
              <a:t>Maximum #samples required for a VFDT Split</a:t>
            </a:r>
          </a:p>
          <a:p>
            <a:pPr lvl="2"/>
            <a:endParaRPr lang="en-SG" sz="1800" dirty="0"/>
          </a:p>
          <a:p>
            <a:r>
              <a:rPr lang="en-SG" sz="2000" dirty="0"/>
              <a:t>Time complexity: O(</a:t>
            </a:r>
            <a:r>
              <a:rPr lang="en-SG" sz="2000" dirty="0" err="1"/>
              <a:t>dn</a:t>
            </a:r>
            <a:r>
              <a:rPr lang="en-SG" sz="2000" dirty="0"/>
              <a:t>) per round</a:t>
            </a:r>
          </a:p>
        </p:txBody>
      </p:sp>
    </p:spTree>
    <p:extLst>
      <p:ext uri="{BB962C8B-B14F-4D97-AF65-F5344CB8AC3E}">
        <p14:creationId xmlns:p14="http://schemas.microsoft.com/office/powerpoint/2010/main" val="2637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1F5CDA2-BE18-47CB-B287-21216D4C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6471" y="841829"/>
                <a:ext cx="8915399" cy="288002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SG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SCWMA has 0-Regret if </a:t>
                </a:r>
                <a:br>
                  <a:rPr lang="en-SG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SG" sz="4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SG" sz="4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acc>
                                <m:accPr>
                                  <m:chr m:val="̂"/>
                                  <m:ctrlPr>
                                    <a:rPr lang="en-SG" sz="4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4000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SG" sz="40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SG" sz="40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SG" sz="4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4000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  <m:r>
                                <a:rPr lang="en-SG" sz="40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400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SG" sz="4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61F5CDA2-BE18-47CB-B287-21216D4C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6471" y="841829"/>
                <a:ext cx="8915399" cy="28800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429556" y="5141686"/>
                <a:ext cx="8915400" cy="838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SG" sz="24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SG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en-SG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SG" sz="24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SG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  <m:r>
                                    <a:rPr lang="en-SG" sz="2400" b="0" i="0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SG" sz="24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SG" sz="24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  <m:r>
                                <a:rPr lang="en-SG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SG" sz="2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2400" i="0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SG" sz="2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2400" i="0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SG" sz="24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SG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i="0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0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400" i="0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4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429556" y="5141686"/>
                <a:ext cx="8915400" cy="838200"/>
              </a:xfrm>
              <a:blipFill>
                <a:blip r:embed="rId4"/>
                <a:stretch>
                  <a:fillRect t="-56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29556" y="3768684"/>
            <a:ext cx="8915400" cy="729622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mistakes M  are bounded by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4229" y="841829"/>
            <a:ext cx="8519885" cy="24529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0A24E2-502E-458F-BC0E-6892E35277C3}"/>
              </a:ext>
            </a:extLst>
          </p:cNvPr>
          <p:cNvSpPr/>
          <p:nvPr/>
        </p:nvSpPr>
        <p:spPr>
          <a:xfrm>
            <a:off x="4549966" y="4365229"/>
            <a:ext cx="2489812" cy="9712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F74A63-24BB-4AF1-9F1D-C71849CF5189}"/>
              </a:ext>
            </a:extLst>
          </p:cNvPr>
          <p:cNvSpPr/>
          <p:nvPr/>
        </p:nvSpPr>
        <p:spPr>
          <a:xfrm>
            <a:off x="7272631" y="4170409"/>
            <a:ext cx="2620515" cy="14151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D4102-D0CC-4A77-AB60-99DFFABBA1F8}"/>
              </a:ext>
            </a:extLst>
          </p:cNvPr>
          <p:cNvSpPr txBox="1"/>
          <p:nvPr/>
        </p:nvSpPr>
        <p:spPr>
          <a:xfrm>
            <a:off x="2779922" y="4527701"/>
            <a:ext cx="207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Convergence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270DA-ED62-4997-8B08-A87E086E10E6}"/>
              </a:ext>
            </a:extLst>
          </p:cNvPr>
          <p:cNvSpPr txBox="1"/>
          <p:nvPr/>
        </p:nvSpPr>
        <p:spPr>
          <a:xfrm>
            <a:off x="9904163" y="4495355"/>
            <a:ext cx="207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273795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26" y="612893"/>
            <a:ext cx="10778445" cy="2880020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Context Loss ≤ Best Context Partition Loss  ≤  Best Single Expert Loss</a:t>
            </a:r>
            <a:endParaRPr lang="en-SG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52184" y="4498306"/>
                <a:ext cx="9094787" cy="1655752"/>
              </a:xfrm>
            </p:spPr>
            <p:txBody>
              <a:bodyPr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b="0" i="1" baseline="30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𝑏𝑒𝑠</m:t>
                    </m:r>
                    <m:r>
                      <m:rPr>
                        <m:sty m:val="p"/>
                      </m:rPr>
                      <a:rPr lang="en-SG" sz="2800" b="0" i="0" baseline="30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SG" sz="28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28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SG" sz="2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SG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SG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SG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sz="2800" i="1" baseline="30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m:rPr>
                            <m:sty m:val="p"/>
                          </m:rPr>
                          <a:rPr lang="en-SG" sz="2800" baseline="30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nary>
                  </m:oMath>
                </a14:m>
                <a:r>
                  <a:rPr lang="en-S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SG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SG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SG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i="1" baseline="30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m:rPr>
                            <m:sty m:val="p"/>
                          </m:rPr>
                          <a:rPr lang="en-SG" baseline="30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nary>
                  </m:oMath>
                </a14:m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52184" y="4498306"/>
                <a:ext cx="9094787" cy="16557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29556" y="3768684"/>
            <a:ext cx="8915400" cy="729622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mistakes by the best expert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4687" y="841829"/>
            <a:ext cx="10551884" cy="26510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25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3111-7556-4327-87E6-BBFDABF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on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2BEA-FF1C-4D55-B3B4-2CFD8395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Synthetic Dataset</a:t>
            </a:r>
          </a:p>
          <a:p>
            <a:pPr lvl="1"/>
            <a:r>
              <a:rPr lang="en-SG" sz="2000" dirty="0"/>
              <a:t>Inputs: n (experts), d (attributes), m (attribute values), t (rounds), p (bias)</a:t>
            </a:r>
          </a:p>
          <a:p>
            <a:pPr lvl="1"/>
            <a:r>
              <a:rPr lang="en-SG" sz="2000" dirty="0"/>
              <a:t>Accuracy Matrix A – generated same way as for CWMA</a:t>
            </a:r>
          </a:p>
          <a:p>
            <a:r>
              <a:rPr lang="en-SG" sz="2400" dirty="0"/>
              <a:t>Evaluation Metric: Cumulative Average Loss (# Mistakes)</a:t>
            </a:r>
          </a:p>
        </p:txBody>
      </p:sp>
    </p:spTree>
    <p:extLst>
      <p:ext uri="{BB962C8B-B14F-4D97-AF65-F5344CB8AC3E}">
        <p14:creationId xmlns:p14="http://schemas.microsoft.com/office/powerpoint/2010/main" val="1792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C079005-E599-4A3F-B036-3DECA0ACB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978097"/>
              </p:ext>
            </p:extLst>
          </p:nvPr>
        </p:nvGraphicFramePr>
        <p:xfrm>
          <a:off x="3158183" y="3116946"/>
          <a:ext cx="8500181" cy="367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141E16F-D897-406D-A152-82B1307E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Authentication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70A2-39F1-4885-88E5-0D27B83A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Passive authentication using a combination of biometrics</a:t>
            </a:r>
          </a:p>
          <a:p>
            <a:pPr lvl="1"/>
            <a:r>
              <a:rPr lang="en-SG" sz="2200" dirty="0"/>
              <a:t>Face, gesture, gait, voice, etc</a:t>
            </a:r>
          </a:p>
          <a:p>
            <a:pPr lvl="1"/>
            <a:r>
              <a:rPr lang="en-SG" sz="2200" dirty="0"/>
              <a:t>Camera, touch, accelerometer, microphone etc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7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67-1BE6-4D89-B8EE-C42CBEF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Varying #Rounds(time)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542-2AE1-4E66-BE43-5978E94D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2800"/>
            <a:ext cx="8915400" cy="3777622"/>
          </a:xfrm>
        </p:spPr>
        <p:txBody>
          <a:bodyPr>
            <a:normAutofit/>
          </a:bodyPr>
          <a:lstStyle/>
          <a:p>
            <a:r>
              <a:rPr lang="en-SG" sz="2400" dirty="0"/>
              <a:t>5 Experts, 128 Contexts, 1500 Rounds, p = 0.5</a:t>
            </a:r>
          </a:p>
          <a:p>
            <a:r>
              <a:rPr lang="en-SG" sz="2400" dirty="0"/>
              <a:t>Context Partitions =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E407-07B2-48ED-A01F-8E2BAD18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4" y="3278530"/>
            <a:ext cx="3648108" cy="2879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CCE9A-6BF2-432D-A989-D06B9A25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7" y="3260661"/>
            <a:ext cx="3717398" cy="28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3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67-1BE6-4D89-B8EE-C42CBEF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Varying #Contexts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542-2AE1-4E66-BE43-5978E94D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5 Experts, 10K Rounds, p = 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E407-07B2-48ED-A01F-8E2BAD18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4" y="3333629"/>
            <a:ext cx="3648108" cy="2768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CCE9A-6BF2-432D-A989-D06B9A25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7" y="3271864"/>
            <a:ext cx="3717398" cy="28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3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67-1BE6-4D89-B8EE-C42CBEF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</a:t>
            </a:r>
            <a:r>
              <a:rPr lang="en-SG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vs Convergence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542-2AE1-4E66-BE43-5978E94D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5 Experts, 512 Contexts, 4000 Rounds, p = 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E407-07B2-48ED-A01F-8E2BAD18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09" y="3333629"/>
            <a:ext cx="3588098" cy="2768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CCE9A-6BF2-432D-A989-D06B9A25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7" y="3274691"/>
            <a:ext cx="3717398" cy="28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9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BE6-0F2E-4022-B4D5-119440DC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on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7945-35C4-428F-A87F-DA3A3A65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Dataset: </a:t>
            </a:r>
            <a:r>
              <a:rPr lang="en-US" sz="2000" dirty="0" err="1">
                <a:solidFill>
                  <a:schemeClr val="accent1"/>
                </a:solidFill>
              </a:rPr>
              <a:t>Pubfig</a:t>
            </a:r>
            <a:r>
              <a:rPr lang="en-US" sz="2000" baseline="30000" dirty="0">
                <a:solidFill>
                  <a:schemeClr val="accent1"/>
                </a:solidFill>
              </a:rPr>
              <a:t>[7]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Modality: Face</a:t>
            </a:r>
          </a:p>
          <a:p>
            <a:pPr lvl="1"/>
            <a:r>
              <a:rPr lang="en-US" sz="1800" dirty="0"/>
              <a:t>Subset:</a:t>
            </a:r>
          </a:p>
          <a:p>
            <a:pPr lvl="2"/>
            <a:r>
              <a:rPr lang="en-US" sz="1600" dirty="0"/>
              <a:t>8 Attributes: Sunglasses, Eyeglasses, Beard, Sideburn, Bangs, Senior, Youth, </a:t>
            </a:r>
            <a:r>
              <a:rPr lang="en-US" sz="1600" dirty="0" err="1"/>
              <a:t>MiddleAged</a:t>
            </a:r>
            <a:endParaRPr lang="en-US" sz="1600" dirty="0"/>
          </a:p>
          <a:p>
            <a:r>
              <a:rPr lang="en-US" sz="2000" dirty="0"/>
              <a:t>Evaluation metric: Cumulative </a:t>
            </a:r>
            <a:r>
              <a:rPr lang="en-SG" sz="2000" dirty="0"/>
              <a:t>Average Loss (#Mistakes)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40A14-DF09-48EB-B0DC-FBD8AF86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54015"/>
              </p:ext>
            </p:extLst>
          </p:nvPr>
        </p:nvGraphicFramePr>
        <p:xfrm>
          <a:off x="3172857" y="4516915"/>
          <a:ext cx="661461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07305">
                  <a:extLst>
                    <a:ext uri="{9D8B030D-6E8A-4147-A177-3AD203B41FA5}">
                      <a16:colId xmlns:a16="http://schemas.microsoft.com/office/drawing/2014/main" val="1285761775"/>
                    </a:ext>
                  </a:extLst>
                </a:gridCol>
                <a:gridCol w="3307305">
                  <a:extLst>
                    <a:ext uri="{9D8B030D-6E8A-4147-A177-3AD203B41FA5}">
                      <a16:colId xmlns:a16="http://schemas.microsoft.com/office/drawing/2014/main" val="3464518180"/>
                    </a:ext>
                  </a:extLst>
                </a:gridCol>
              </a:tblGrid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2585"/>
                  </a:ext>
                </a:extLst>
              </a:tr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Identities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98311"/>
                  </a:ext>
                </a:extLst>
              </a:tr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Samples per. 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~5-218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56623"/>
                  </a:ext>
                </a:extLst>
              </a:tr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43864"/>
                  </a:ext>
                </a:extLst>
              </a:tr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Genuine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07939"/>
                  </a:ext>
                </a:extLst>
              </a:tr>
              <a:tr h="356314">
                <a:tc>
                  <a:txBody>
                    <a:bodyPr/>
                    <a:lstStyle/>
                    <a:p>
                      <a:r>
                        <a:rPr lang="en-SG" dirty="0"/>
                        <a:t>Imposter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66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C503-161D-4138-A263-F3036EE6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- Varying #Rounds(time)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7F1DA-D161-442E-96B2-59815D3BF6E0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379554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Modality: Face</a:t>
            </a:r>
          </a:p>
          <a:p>
            <a:r>
              <a:rPr lang="en-SG" dirty="0"/>
              <a:t>3 Experts trained to be invariant to</a:t>
            </a:r>
          </a:p>
          <a:p>
            <a:pPr lvl="1"/>
            <a:r>
              <a:rPr lang="en-SG" sz="1400" dirty="0"/>
              <a:t>Age</a:t>
            </a:r>
          </a:p>
          <a:p>
            <a:pPr lvl="1"/>
            <a:r>
              <a:rPr lang="en-SG" sz="1400" dirty="0"/>
              <a:t>Eyewear</a:t>
            </a:r>
          </a:p>
          <a:p>
            <a:pPr lvl="1"/>
            <a:r>
              <a:rPr lang="en-SG" sz="1400" dirty="0"/>
              <a:t>Facial obstructions </a:t>
            </a:r>
          </a:p>
          <a:p>
            <a:r>
              <a:rPr lang="en-SG" dirty="0"/>
              <a:t>Classification method:</a:t>
            </a:r>
          </a:p>
          <a:p>
            <a:pPr lvl="1"/>
            <a:r>
              <a:rPr lang="en-SG" dirty="0" err="1"/>
              <a:t>VGGFace</a:t>
            </a:r>
            <a:r>
              <a:rPr lang="en-SG" baseline="30000" dirty="0"/>
              <a:t>[4]</a:t>
            </a:r>
            <a:r>
              <a:rPr lang="en-SG" dirty="0"/>
              <a:t> Features</a:t>
            </a:r>
          </a:p>
          <a:p>
            <a:pPr lvl="1"/>
            <a:r>
              <a:rPr lang="en-SG" dirty="0"/>
              <a:t>Nearest Neighbour with cosine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0AB37-0B50-4C5F-AF68-9229DCD7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58" y="1905000"/>
            <a:ext cx="5420680" cy="4163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61615-095D-4EFC-A172-41F11760EBCD}"/>
              </a:ext>
            </a:extLst>
          </p:cNvPr>
          <p:cNvSpPr txBox="1"/>
          <p:nvPr/>
        </p:nvSpPr>
        <p:spPr>
          <a:xfrm>
            <a:off x="2389239" y="6210300"/>
            <a:ext cx="91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SCWMA asymptotically approaches CWMA while learning a lot fewer contexts</a:t>
            </a:r>
          </a:p>
        </p:txBody>
      </p:sp>
    </p:spTree>
    <p:extLst>
      <p:ext uri="{BB962C8B-B14F-4D97-AF65-F5344CB8AC3E}">
        <p14:creationId xmlns:p14="http://schemas.microsoft.com/office/powerpoint/2010/main" val="20599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B349-7EDB-4E6C-9AFF-1C95EC7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 – </a:t>
            </a:r>
            <a:r>
              <a:rPr lang="en-SG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vs Convergence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A4133-3B2B-4369-93F8-A6A32FC9B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0" y="1927638"/>
            <a:ext cx="4341992" cy="3361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E183B-41CD-4246-9EFD-97F7A78F3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80" y="1927638"/>
            <a:ext cx="4385355" cy="33618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5E2D2F-6CE6-41E3-AADC-9D5C3DDB5914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9056448" cy="410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FB3AF-0BE5-46C8-BC19-73F429575EF3}"/>
              </a:ext>
            </a:extLst>
          </p:cNvPr>
          <p:cNvSpPr txBox="1"/>
          <p:nvPr/>
        </p:nvSpPr>
        <p:spPr>
          <a:xfrm>
            <a:off x="2779383" y="5686758"/>
            <a:ext cx="91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accuracy also increases the convergence time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590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EA9-C337-4F0F-BA45-23226C1E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6D9E01-50E1-476B-A3B6-FFA81B00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200" dirty="0"/>
              <a:t>Target problem: Quality of data acquired is inconsistent</a:t>
            </a:r>
          </a:p>
          <a:p>
            <a:r>
              <a:rPr lang="en-SG" sz="2200" dirty="0"/>
              <a:t>Two methods proposed: CWMA &amp; SCWMA </a:t>
            </a:r>
          </a:p>
          <a:p>
            <a:pPr lvl="1"/>
            <a:r>
              <a:rPr lang="en-SG" sz="1800" dirty="0"/>
              <a:t>Online</a:t>
            </a:r>
          </a:p>
          <a:p>
            <a:pPr lvl="1"/>
            <a:r>
              <a:rPr lang="en-SG" sz="1800" dirty="0"/>
              <a:t>Context-aware</a:t>
            </a:r>
          </a:p>
          <a:p>
            <a:pPr lvl="1"/>
            <a:r>
              <a:rPr lang="en-SG" sz="1800" dirty="0"/>
              <a:t>Generic (any modality)</a:t>
            </a:r>
          </a:p>
          <a:p>
            <a:r>
              <a:rPr lang="en-SG" sz="2200" dirty="0"/>
              <a:t>Proven theoretical guarantees for performance</a:t>
            </a:r>
          </a:p>
          <a:p>
            <a:r>
              <a:rPr lang="en-SG" sz="2200" dirty="0"/>
              <a:t>Experimental results show that fusion even at the decision level performs on par with score level fusion methods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anose="05000000000000000000" pitchFamily="2" charset="2"/>
              <a:buChar char="q"/>
            </a:pPr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17803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712-D320-4671-86DA-A1EDB88A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92F-5CA3-4071-9B6E-6F050CD9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z="1600" dirty="0"/>
              <a:t>[1] </a:t>
            </a:r>
            <a:r>
              <a:rPr lang="en-US" sz="1600" dirty="0" err="1"/>
              <a:t>Littlestone</a:t>
            </a:r>
            <a:r>
              <a:rPr lang="en-US" sz="1600" dirty="0"/>
              <a:t>, N., &amp; </a:t>
            </a:r>
            <a:r>
              <a:rPr lang="en-US" sz="1600" dirty="0" err="1"/>
              <a:t>Warmuth</a:t>
            </a:r>
            <a:r>
              <a:rPr lang="en-US" sz="1600" dirty="0"/>
              <a:t>, M. K. (1994). The weighted majority algorithm. </a:t>
            </a:r>
            <a:r>
              <a:rPr lang="en-US" sz="1600" i="1" dirty="0"/>
              <a:t>Information and computation</a:t>
            </a:r>
            <a:r>
              <a:rPr lang="en-US" sz="1600" dirty="0"/>
              <a:t>, </a:t>
            </a:r>
            <a:r>
              <a:rPr lang="en-US" sz="1600" i="1" dirty="0"/>
              <a:t>108</a:t>
            </a:r>
            <a:r>
              <a:rPr lang="en-US" sz="1600" dirty="0"/>
              <a:t>(2), 212-261.</a:t>
            </a:r>
          </a:p>
          <a:p>
            <a:pPr marL="0" indent="0">
              <a:buNone/>
            </a:pPr>
            <a:r>
              <a:rPr lang="en-US" sz="1600" dirty="0"/>
              <a:t>[2] Gross, R., Matthews, I., Cohn, J., </a:t>
            </a:r>
            <a:r>
              <a:rPr lang="en-US" sz="1600" dirty="0" err="1"/>
              <a:t>Kanade</a:t>
            </a:r>
            <a:r>
              <a:rPr lang="en-US" sz="1600" dirty="0"/>
              <a:t>, T., &amp; Baker, S. (2010). Multi-pie. </a:t>
            </a:r>
            <a:r>
              <a:rPr lang="en-US" sz="1600" i="1" dirty="0"/>
              <a:t>Image and Vision Computing</a:t>
            </a:r>
            <a:r>
              <a:rPr lang="en-US" sz="1600" dirty="0"/>
              <a:t>, </a:t>
            </a:r>
            <a:r>
              <a:rPr lang="en-US" sz="1600" i="1" dirty="0"/>
              <a:t>28</a:t>
            </a:r>
            <a:r>
              <a:rPr lang="en-US" sz="1600" dirty="0"/>
              <a:t>(5), 807-813.</a:t>
            </a:r>
          </a:p>
          <a:p>
            <a:pPr marL="0" indent="0">
              <a:buNone/>
            </a:pPr>
            <a:r>
              <a:rPr lang="en-US" sz="1600" dirty="0"/>
              <a:t>[3] McLaren, M., Ferrer, L., </a:t>
            </a:r>
            <a:r>
              <a:rPr lang="en-US" sz="1600" dirty="0" err="1"/>
              <a:t>Castan</a:t>
            </a:r>
            <a:r>
              <a:rPr lang="en-US" sz="1600" dirty="0"/>
              <a:t>, D., &amp; Lawson, A. (2016, March). The Speakers in the Wild (SITW) Speaker Recognition Database. In </a:t>
            </a:r>
            <a:r>
              <a:rPr lang="en-US" sz="1600" i="1" dirty="0"/>
              <a:t>INTERSPEECH</a:t>
            </a:r>
            <a:r>
              <a:rPr lang="en-US" sz="1600" dirty="0"/>
              <a:t> (pp. 818-822).</a:t>
            </a:r>
          </a:p>
          <a:p>
            <a:pPr marL="0" indent="0">
              <a:buNone/>
            </a:pPr>
            <a:r>
              <a:rPr lang="en-US" sz="1600" dirty="0"/>
              <a:t>[4]</a:t>
            </a:r>
            <a:r>
              <a:rPr lang="en-SG" sz="1600" dirty="0"/>
              <a:t> </a:t>
            </a:r>
            <a:r>
              <a:rPr lang="en-SG" sz="1600" dirty="0" err="1"/>
              <a:t>Parkhi</a:t>
            </a:r>
            <a:r>
              <a:rPr lang="en-SG" sz="1600" dirty="0"/>
              <a:t>, O. M., </a:t>
            </a:r>
            <a:r>
              <a:rPr lang="en-SG" sz="1600" dirty="0" err="1"/>
              <a:t>Vedaldi</a:t>
            </a:r>
            <a:r>
              <a:rPr lang="en-SG" sz="1600" dirty="0"/>
              <a:t>, A., &amp; Zisserman, A. (2015, September). Deep Face Recognition. In </a:t>
            </a:r>
            <a:r>
              <a:rPr lang="en-SG" sz="1600" i="1" dirty="0"/>
              <a:t>British Machine Vision Conference</a:t>
            </a:r>
            <a:r>
              <a:rPr lang="en-SG" sz="1600" dirty="0"/>
              <a:t> (Vol. 1, No. 3, p. 6).</a:t>
            </a:r>
          </a:p>
          <a:p>
            <a:pPr marL="0" indent="0">
              <a:buNone/>
            </a:pPr>
            <a:r>
              <a:rPr lang="en-SG" sz="1600" dirty="0"/>
              <a:t>[5] Hasan, M. R., Jamil, M., Rabbani, M. G., &amp; Rahman, M. S. (2004). Speaker identification using </a:t>
            </a:r>
            <a:r>
              <a:rPr lang="en-SG" sz="1600" dirty="0" err="1"/>
              <a:t>mel</a:t>
            </a:r>
            <a:r>
              <a:rPr lang="en-SG" sz="1600" dirty="0"/>
              <a:t> frequency cepstral coefficients. </a:t>
            </a:r>
            <a:r>
              <a:rPr lang="en-SG" sz="1600" i="1" dirty="0"/>
              <a:t>variations</a:t>
            </a:r>
            <a:r>
              <a:rPr lang="en-SG" sz="1600" dirty="0"/>
              <a:t>, </a:t>
            </a:r>
            <a:r>
              <a:rPr lang="en-SG" sz="1600" i="1" dirty="0"/>
              <a:t>1</a:t>
            </a:r>
            <a:r>
              <a:rPr lang="en-SG" sz="1600" dirty="0"/>
              <a:t>(4).</a:t>
            </a:r>
          </a:p>
          <a:p>
            <a:pPr marL="0" indent="0">
              <a:buNone/>
            </a:pPr>
            <a:r>
              <a:rPr lang="en-SG" sz="1600" dirty="0"/>
              <a:t>[6] </a:t>
            </a:r>
            <a:r>
              <a:rPr lang="en-US" sz="1600" dirty="0" err="1"/>
              <a:t>Domingos</a:t>
            </a:r>
            <a:r>
              <a:rPr lang="en-US" sz="1600" dirty="0"/>
              <a:t>, P., &amp; </a:t>
            </a:r>
            <a:r>
              <a:rPr lang="en-US" sz="1600" dirty="0" err="1"/>
              <a:t>Hulten</a:t>
            </a:r>
            <a:r>
              <a:rPr lang="en-US" sz="1600" dirty="0"/>
              <a:t>, G. (2000, August). Mining high-speed data streams. In </a:t>
            </a:r>
            <a:r>
              <a:rPr lang="en-US" sz="1600" i="1" dirty="0"/>
              <a:t>Proceedings of the 6</a:t>
            </a:r>
            <a:r>
              <a:rPr lang="en-US" sz="1600" i="1" baseline="30000" dirty="0"/>
              <a:t>th</a:t>
            </a:r>
            <a:r>
              <a:rPr lang="en-US" sz="1600" i="1" dirty="0"/>
              <a:t> ACM SIGKDD International Conference On Knowledge Discovery And Data Mining</a:t>
            </a:r>
            <a:r>
              <a:rPr lang="en-US" sz="1600" dirty="0"/>
              <a:t> (pp. 71-80). ACM.</a:t>
            </a:r>
          </a:p>
          <a:p>
            <a:pPr marL="0" indent="0">
              <a:buNone/>
            </a:pPr>
            <a:r>
              <a:rPr lang="en-SG" sz="1600" dirty="0"/>
              <a:t>[7]</a:t>
            </a:r>
            <a:r>
              <a:rPr lang="en-SG" dirty="0"/>
              <a:t> Kumar, N., Berg, A. C., </a:t>
            </a:r>
            <a:r>
              <a:rPr lang="en-SG" dirty="0" err="1"/>
              <a:t>Belhumeur</a:t>
            </a:r>
            <a:r>
              <a:rPr lang="en-SG" dirty="0"/>
              <a:t>, P. N., &amp; </a:t>
            </a:r>
            <a:r>
              <a:rPr lang="en-SG" dirty="0" err="1"/>
              <a:t>Nayar</a:t>
            </a:r>
            <a:r>
              <a:rPr lang="en-SG" dirty="0"/>
              <a:t>, S. K. (2009, September). Attribute and simile classifiers for face verification. </a:t>
            </a:r>
            <a:r>
              <a:rPr lang="en-US" dirty="0"/>
              <a:t>. In </a:t>
            </a:r>
            <a:r>
              <a:rPr lang="en-US" i="1" dirty="0"/>
              <a:t>Proceedings of the </a:t>
            </a:r>
            <a:r>
              <a:rPr lang="en-SG" i="1" dirty="0"/>
              <a:t>12th International IEEE Conference on Computer Vision</a:t>
            </a:r>
            <a:r>
              <a:rPr lang="en-SG" dirty="0"/>
              <a:t> (pp. 365-372). IEEE.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66344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930A4-7C3D-4C18-A03E-740910D6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3B5C-3E6E-49D0-A927-F7D9B7364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Information, when put in the right context, becomes knowledge</a:t>
            </a:r>
          </a:p>
        </p:txBody>
      </p:sp>
    </p:spTree>
    <p:extLst>
      <p:ext uri="{BB962C8B-B14F-4D97-AF65-F5344CB8AC3E}">
        <p14:creationId xmlns:p14="http://schemas.microsoft.com/office/powerpoint/2010/main" val="3220889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0C045-CDBA-4D67-8395-A4D5AAB60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642031"/>
              </p:ext>
            </p:extLst>
          </p:nvPr>
        </p:nvGraphicFramePr>
        <p:xfrm>
          <a:off x="2085900" y="1176705"/>
          <a:ext cx="6963507" cy="21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7460A9-5E46-4674-8B30-C4CC2B741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490010"/>
              </p:ext>
            </p:extLst>
          </p:nvPr>
        </p:nvGraphicFramePr>
        <p:xfrm>
          <a:off x="2085899" y="3877410"/>
          <a:ext cx="6963507" cy="21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5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74D0E6-63BF-4396-9726-599726552458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SG" sz="24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C323A51-D2D6-450D-9E16-57D117E17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19" b="38185" l="55909" r="67217">
                        <a14:foregroundMark x1="63405" y1="19349" x2="63405" y2="19349"/>
                        <a14:foregroundMark x1="58958" y1="15240" x2="58958" y2="15240"/>
                        <a14:foregroundMark x1="60737" y1="13527" x2="60737" y2="13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02" t="7887" r="31267" b="58328"/>
          <a:stretch/>
        </p:blipFill>
        <p:spPr>
          <a:xfrm>
            <a:off x="1213946" y="4733596"/>
            <a:ext cx="686829" cy="1210004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061278FB-3CEC-4520-8FF5-92D8143AC7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952" b="44178" l="4066" r="25032">
                        <a14:foregroundMark x1="20839" y1="23116" x2="20839" y2="23116"/>
                        <a14:foregroundMark x1="19441" y1="24829" x2="19441" y2="24829"/>
                        <a14:foregroundMark x1="19441" y1="23116" x2="19441" y2="23116"/>
                        <a14:foregroundMark x1="18170" y1="26370" x2="18170" y2="26370"/>
                        <a14:foregroundMark x1="20839" y1="25342" x2="20839" y2="25342"/>
                        <a14:foregroundMark x1="19695" y1="26712" x2="19695" y2="26712"/>
                        <a14:foregroundMark x1="5845" y1="31678" x2="5845" y2="31678"/>
                        <a14:foregroundMark x1="7497" y1="33048" x2="7497" y2="33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6" t="16215" r="76908" b="56851"/>
          <a:stretch/>
        </p:blipFill>
        <p:spPr>
          <a:xfrm>
            <a:off x="4645984" y="4002456"/>
            <a:ext cx="1136987" cy="1258626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30BC104C-F2F1-4079-AE64-6115D4910A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82" b="63730" l="51433" r="65877">
                        <a14:foregroundMark x1="62135" y1="58219" x2="62135" y2="58219"/>
                        <a14:foregroundMark x1="62135" y1="48973" x2="62135" y2="48973"/>
                        <a14:foregroundMark x1="63787" y1="48630" x2="63787" y2="48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27" t="39489" r="32317" b="33576"/>
          <a:stretch/>
        </p:blipFill>
        <p:spPr>
          <a:xfrm>
            <a:off x="3197594" y="5005714"/>
            <a:ext cx="871425" cy="964655"/>
          </a:xfrm>
          <a:prstGeom prst="rect">
            <a:avLst/>
          </a:prstGeom>
        </p:spPr>
      </p:pic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D02FB0BA-016C-40F9-8FE9-CD3FE5BADC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63" b="61473" l="17408" r="37611">
                        <a14:foregroundMark x1="26175" y1="57705" x2="26175" y2="57705"/>
                        <a14:foregroundMark x1="26175" y1="55993" x2="26175" y2="55993"/>
                        <a14:foregroundMark x1="28590" y1="55651" x2="28590" y2="55651"/>
                        <a14:foregroundMark x1="21347" y1="52397" x2="21347" y2="52397"/>
                        <a14:foregroundMark x1="21982" y1="47774" x2="21982" y2="47774"/>
                        <a14:foregroundMark x1="32020" y1="47774" x2="32020" y2="47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50" t="43064" r="62284" b="36968"/>
          <a:stretch/>
        </p:blipFill>
        <p:spPr>
          <a:xfrm>
            <a:off x="10500641" y="2397655"/>
            <a:ext cx="944318" cy="715146"/>
          </a:xfrm>
          <a:prstGeom prst="rect">
            <a:avLst/>
          </a:prstGeom>
        </p:spPr>
      </p:pic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B8EAB9C2-C37F-4286-BFB3-3E5A948D26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0" b="19178" l="1271" r="29606">
                        <a14:foregroundMark x1="6099" y1="9247" x2="6099" y2="9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8" t="-5249" r="69587" b="78314"/>
          <a:stretch/>
        </p:blipFill>
        <p:spPr>
          <a:xfrm>
            <a:off x="7619299" y="5446189"/>
            <a:ext cx="1421113" cy="964657"/>
          </a:xfrm>
          <a:prstGeom prst="rect">
            <a:avLst/>
          </a:prstGeom>
        </p:spPr>
      </p:pic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722B0665-2DF2-4FA9-B117-15FA62C8B1D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640" b="59992" l="85686" r="98276">
                        <a14:foregroundMark x1="93266" y1="42808" x2="93266" y2="42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37096" r="150" b="37464"/>
          <a:stretch/>
        </p:blipFill>
        <p:spPr>
          <a:xfrm>
            <a:off x="10060853" y="5261082"/>
            <a:ext cx="759547" cy="911118"/>
          </a:xfrm>
          <a:prstGeom prst="rect">
            <a:avLst/>
          </a:prstGeom>
        </p:spPr>
      </p:pic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2E9219D8-4473-4F1A-8ACC-EC3108B2F4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95" b="95843" l="67027" r="81471">
                        <a14:foregroundMark x1="75476" y1="80137" x2="75476" y2="80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221" t="71601" r="16723" b="1464"/>
          <a:stretch/>
        </p:blipFill>
        <p:spPr>
          <a:xfrm>
            <a:off x="5708146" y="5532940"/>
            <a:ext cx="871426" cy="964656"/>
          </a:xfrm>
          <a:prstGeom prst="rect">
            <a:avLst/>
          </a:prstGeom>
        </p:spPr>
      </p:pic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210F4E14-0B39-407E-88EF-BAFA5DA64FF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83" b="66831" l="39485" r="48022">
                        <a14:foregroundMark x1="41804" y1="63870" x2="41804" y2="63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18" t="42590" r="50911" b="30475"/>
          <a:stretch/>
        </p:blipFill>
        <p:spPr>
          <a:xfrm>
            <a:off x="9469723" y="762816"/>
            <a:ext cx="515007" cy="964656"/>
          </a:xfrm>
          <a:prstGeom prst="rect">
            <a:avLst/>
          </a:prstGeom>
        </p:spPr>
      </p:pic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C80DED47-8877-4689-81B4-B3D7DA73A60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5" b="29834" l="84710" r="96095">
                        <a14:foregroundMark x1="91868" y1="7705" x2="91868" y2="7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87" t="-636" r="2482" b="66851"/>
          <a:stretch/>
        </p:blipFill>
        <p:spPr>
          <a:xfrm>
            <a:off x="1151675" y="2093687"/>
            <a:ext cx="686829" cy="1210004"/>
          </a:xfrm>
          <a:prstGeom prst="rect">
            <a:avLst/>
          </a:prstGeom>
        </p:spPr>
      </p:pic>
      <p:pic>
        <p:nvPicPr>
          <p:cNvPr id="24" name="Graphic 23" descr="Person with Cane">
            <a:extLst>
              <a:ext uri="{FF2B5EF4-FFF2-40B4-BE49-F238E27FC236}">
                <a16:creationId xmlns:a16="http://schemas.microsoft.com/office/drawing/2014/main" id="{CFE07BB0-217D-4323-8905-6C8BFF8C30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46017" y="4026635"/>
            <a:ext cx="914400" cy="914400"/>
          </a:xfrm>
          <a:prstGeom prst="rect">
            <a:avLst/>
          </a:prstGeom>
        </p:spPr>
      </p:pic>
      <p:pic>
        <p:nvPicPr>
          <p:cNvPr id="26" name="Graphic 25" descr="Bike">
            <a:extLst>
              <a:ext uri="{FF2B5EF4-FFF2-40B4-BE49-F238E27FC236}">
                <a16:creationId xmlns:a16="http://schemas.microsoft.com/office/drawing/2014/main" id="{7312EF4D-DFC5-4E44-BE48-57CAF6D6E0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6780" y="682199"/>
            <a:ext cx="914400" cy="914400"/>
          </a:xfrm>
          <a:prstGeom prst="rect">
            <a:avLst/>
          </a:prstGeom>
        </p:spPr>
      </p:pic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16214019-1F4E-4022-BBEE-23DAC67202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302" b="96520" l="84727" r="973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53" t="69275" r="1109" b="453"/>
          <a:stretch/>
        </p:blipFill>
        <p:spPr>
          <a:xfrm>
            <a:off x="10556666" y="3742997"/>
            <a:ext cx="759547" cy="10841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03D290-7F33-4AA6-B897-8A7571B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8B7EC9-4126-450D-97AA-65A60AE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9" y="213441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We use our phone in so many different situations &amp; activities</a:t>
            </a:r>
          </a:p>
          <a:p>
            <a:r>
              <a:rPr lang="en-SG" dirty="0"/>
              <a:t>Modalities are not always available</a:t>
            </a:r>
          </a:p>
          <a:p>
            <a:r>
              <a:rPr lang="en-SG" dirty="0"/>
              <a:t>Quality of data acquired is not consistent</a:t>
            </a:r>
          </a:p>
          <a:p>
            <a:r>
              <a:rPr lang="en-SG" dirty="0"/>
              <a:t>Behavioural biometrics are weak identifiers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76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3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ED8-38A9-4252-957F-5F1785EF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9042"/>
          </a:xfrm>
        </p:spPr>
        <p:txBody>
          <a:bodyPr>
            <a:normAutofit fontScale="90000"/>
          </a:bodyPr>
          <a:lstStyle/>
          <a:p>
            <a:r>
              <a:rPr lang="en-SG" dirty="0"/>
              <a:t>Introduction – Need for Continuous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7AFA-B538-4DA1-AA04-AB6E8C8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175"/>
            <a:ext cx="9601200" cy="42060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SG" sz="2800" dirty="0"/>
              <a:t>Traditional authentication systems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Passwords/PIN/pattern-lock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Biometric – Fingerprint, Iris, 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/>
              <a:t>Issues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One time authentication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Prone to hacks – spoofing, session hijacking, OTS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Scalability vs ease-of-use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600" dirty="0"/>
              <a:t>Dependency on specific hardware sensors (biometric)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797413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ECAB-4734-4CD2-A9E9-0873C37E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C19-929E-4A58-9DC9-3F876703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800" dirty="0"/>
              <a:t>At the time of fusion, it is assumed that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/>
              <a:t>Performance &amp; accuracy of classifiers are consistent over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400" dirty="0"/>
              <a:t>Time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400" dirty="0"/>
              <a:t>Contexts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/>
              <a:t>Underlying biometric of a person does not change over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/>
              <a:t>All modalities are available </a:t>
            </a:r>
            <a:r>
              <a:rPr lang="en-SG" sz="2400" dirty="0"/>
              <a:t>(or some formulation is decided up-front)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862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FE3-9197-48A4-BE8D-2195FD9D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062" y="1664952"/>
            <a:ext cx="9392652" cy="435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Let’s observe what happens to the </a:t>
            </a:r>
            <a:r>
              <a:rPr lang="en-SG" sz="2400" dirty="0">
                <a:solidFill>
                  <a:schemeClr val="accent1"/>
                </a:solidFill>
              </a:rPr>
              <a:t>quality of data </a:t>
            </a:r>
            <a:r>
              <a:rPr lang="en-SG" sz="2400" dirty="0"/>
              <a:t>available for each modality in </a:t>
            </a:r>
            <a:r>
              <a:rPr lang="en-SG" sz="2400" dirty="0">
                <a:solidFill>
                  <a:schemeClr val="accent1"/>
                </a:solidFill>
              </a:rPr>
              <a:t>different contexts</a:t>
            </a:r>
            <a:endParaRPr lang="en-SG" sz="1600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38943-A206-46B9-8ABE-BD12307B00EC}"/>
              </a:ext>
            </a:extLst>
          </p:cNvPr>
          <p:cNvGrpSpPr/>
          <p:nvPr/>
        </p:nvGrpSpPr>
        <p:grpSpPr>
          <a:xfrm>
            <a:off x="2969319" y="2764836"/>
            <a:ext cx="8295833" cy="1094337"/>
            <a:chOff x="2969319" y="2764836"/>
            <a:chExt cx="8295833" cy="1094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DFB211-C29F-4396-9832-EE39C9E48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38" b="94618" l="38804" r="47046">
                          <a14:foregroundMark x1="43202" y1="75856" x2="43202" y2="75856"/>
                          <a14:foregroundMark x1="44091" y1="82192" x2="44091" y2="82192"/>
                          <a14:foregroundMark x1="44091" y1="85788" x2="44091" y2="857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74" t="71016" r="51924" b="2760"/>
            <a:stretch/>
          </p:blipFill>
          <p:spPr>
            <a:xfrm>
              <a:off x="8610583" y="2807729"/>
              <a:ext cx="548640" cy="10363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F419DF-7391-4714-95D9-A9DAEB5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3493" b="67295" l="50318" r="67726">
                          <a14:foregroundMark x1="62770" y1="49658" x2="62770" y2="49658"/>
                          <a14:foregroundMark x1="62516" y1="47774" x2="62516" y2="47774"/>
                          <a14:foregroundMark x1="63532" y1="58048" x2="63532" y2="580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9" t="43311" r="31972" b="33165"/>
            <a:stretch/>
          </p:blipFill>
          <p:spPr>
            <a:xfrm>
              <a:off x="2969319" y="2804891"/>
              <a:ext cx="960119" cy="982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FF2D08-2183-4BC5-A7E1-447BAD93C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41" b="29110" l="83863" r="97713">
                          <a14:foregroundMark x1="91614" y1="7192" x2="91614" y2="71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5" t="3528" r="2990" b="70248"/>
            <a:stretch/>
          </p:blipFill>
          <p:spPr>
            <a:xfrm>
              <a:off x="5376350" y="2777637"/>
              <a:ext cx="655319" cy="1036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4336A-46CA-4A8F-8585-189580350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38" b="94618" l="84146" r="968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58" t="71016" r="1560" b="2760"/>
            <a:stretch/>
          </p:blipFill>
          <p:spPr>
            <a:xfrm>
              <a:off x="6294352" y="2764836"/>
              <a:ext cx="845823" cy="10363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09F7B7-B65A-4423-9655-804E9CE02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95" b="42295" l="22109" r="41169">
                          <a14:foregroundMark x1="32529" y1="33562" x2="32529" y2="33562"/>
                          <a14:foregroundMark x1="30241" y1="35445" x2="30241" y2="35445"/>
                          <a14:foregroundMark x1="36086" y1="36473" x2="36086" y2="364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0" t="18182" r="59379" b="58486"/>
            <a:stretch/>
          </p:blipFill>
          <p:spPr>
            <a:xfrm>
              <a:off x="7288552" y="2804869"/>
              <a:ext cx="921698" cy="8781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49905F-8F58-4F2F-B4F3-B761237A8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007" b="67466" l="36976" r="49301">
                          <a14:foregroundMark x1="41931" y1="63870" x2="41931" y2="63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1" t="44213" r="50794" b="32455"/>
            <a:stretch/>
          </p:blipFill>
          <p:spPr>
            <a:xfrm>
              <a:off x="9578266" y="2937153"/>
              <a:ext cx="655319" cy="9220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3EE0D4-C5F8-4B8B-BB8E-53A8D81BC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0548" b="97603" l="4956" r="17916">
                          <a14:foregroundMark x1="12325" y1="76541" x2="12325" y2="765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6" t="70947" r="82479" b="5721"/>
            <a:stretch/>
          </p:blipFill>
          <p:spPr>
            <a:xfrm>
              <a:off x="10609833" y="2835604"/>
              <a:ext cx="655319" cy="9220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5FF20E-B427-41DD-9419-CC0E659E9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96" b="40925" l="3685" r="23126">
                          <a14:foregroundMark x1="7243" y1="30993" x2="7243" y2="30993"/>
                          <a14:foregroundMark x1="18551" y1="23288" x2="18551" y2="23288"/>
                          <a14:foregroundMark x1="19822" y1="24315" x2="19822" y2="24315"/>
                          <a14:foregroundMark x1="6607" y1="32534" x2="6607" y2="32534"/>
                          <a14:foregroundMark x1="7116" y1="33219" x2="7116" y2="33219"/>
                          <a14:foregroundMark x1="20457" y1="25000" x2="20457" y2="25000"/>
                          <a14:foregroundMark x1="19060" y1="25685" x2="19060" y2="256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18184" r="76368" b="59834"/>
            <a:stretch/>
          </p:blipFill>
          <p:spPr>
            <a:xfrm>
              <a:off x="4167176" y="2835604"/>
              <a:ext cx="967738" cy="868680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F7524F6-5838-48A1-A233-17A193D1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20617"/>
              </p:ext>
            </p:extLst>
          </p:nvPr>
        </p:nvGraphicFramePr>
        <p:xfrm>
          <a:off x="3015248" y="3930474"/>
          <a:ext cx="8515392" cy="1950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424">
                  <a:extLst>
                    <a:ext uri="{9D8B030D-6E8A-4147-A177-3AD203B41FA5}">
                      <a16:colId xmlns:a16="http://schemas.microsoft.com/office/drawing/2014/main" val="250902357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2158468019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4073957043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1673268993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1117574901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2371644316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4259081586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4079459166"/>
                    </a:ext>
                  </a:extLst>
                </a:gridCol>
              </a:tblGrid>
              <a:tr h="65014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88627"/>
                  </a:ext>
                </a:extLst>
              </a:tr>
              <a:tr h="65014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01143"/>
                  </a:ext>
                </a:extLst>
              </a:tr>
              <a:tr h="65014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653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EFA1218-255E-43E0-A975-19AC82F95455}"/>
              </a:ext>
            </a:extLst>
          </p:cNvPr>
          <p:cNvGrpSpPr/>
          <p:nvPr/>
        </p:nvGrpSpPr>
        <p:grpSpPr>
          <a:xfrm>
            <a:off x="2253936" y="3933717"/>
            <a:ext cx="632070" cy="2030846"/>
            <a:chOff x="2253936" y="3933717"/>
            <a:chExt cx="632070" cy="2030846"/>
          </a:xfrm>
        </p:grpSpPr>
        <p:pic>
          <p:nvPicPr>
            <p:cNvPr id="17" name="Graphic 16" descr="Footprint">
              <a:extLst>
                <a:ext uri="{FF2B5EF4-FFF2-40B4-BE49-F238E27FC236}">
                  <a16:creationId xmlns:a16="http://schemas.microsoft.com/office/drawing/2014/main" id="{78ECA21C-B86B-4B5D-B62B-A50D0E3B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54022" y="5351064"/>
              <a:ext cx="631984" cy="613499"/>
            </a:xfrm>
            <a:prstGeom prst="rect">
              <a:avLst/>
            </a:prstGeom>
          </p:spPr>
        </p:pic>
        <p:pic>
          <p:nvPicPr>
            <p:cNvPr id="21" name="Graphic 20" descr="Smiling Face with Solid Fill">
              <a:extLst>
                <a:ext uri="{FF2B5EF4-FFF2-40B4-BE49-F238E27FC236}">
                  <a16:creationId xmlns:a16="http://schemas.microsoft.com/office/drawing/2014/main" id="{4E222602-1279-4196-8E14-C79005D47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1305" y="3933717"/>
              <a:ext cx="590644" cy="590644"/>
            </a:xfrm>
            <a:prstGeom prst="rect">
              <a:avLst/>
            </a:prstGeom>
          </p:spPr>
        </p:pic>
        <p:pic>
          <p:nvPicPr>
            <p:cNvPr id="26" name="Graphic 25" descr="Radio microphone">
              <a:extLst>
                <a:ext uri="{FF2B5EF4-FFF2-40B4-BE49-F238E27FC236}">
                  <a16:creationId xmlns:a16="http://schemas.microsoft.com/office/drawing/2014/main" id="{9F9119E0-BBE2-4A89-AD15-A4BEE405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53936" y="4604531"/>
              <a:ext cx="613499" cy="613499"/>
            </a:xfrm>
            <a:prstGeom prst="rect">
              <a:avLst/>
            </a:prstGeom>
          </p:spPr>
        </p:pic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4CF71CA1-AFC2-46A7-A63C-88806183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-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F5E4D1-CFCA-4AB7-B6C9-AA7E781B8911}"/>
              </a:ext>
            </a:extLst>
          </p:cNvPr>
          <p:cNvGrpSpPr/>
          <p:nvPr/>
        </p:nvGrpSpPr>
        <p:grpSpPr>
          <a:xfrm>
            <a:off x="3352248" y="4070239"/>
            <a:ext cx="7903780" cy="1717410"/>
            <a:chOff x="3352248" y="4070239"/>
            <a:chExt cx="7903780" cy="1717410"/>
          </a:xfrm>
        </p:grpSpPr>
        <p:pic>
          <p:nvPicPr>
            <p:cNvPr id="5" name="Graphic 4" descr="Checkmark">
              <a:extLst>
                <a:ext uri="{FF2B5EF4-FFF2-40B4-BE49-F238E27FC236}">
                  <a16:creationId xmlns:a16="http://schemas.microsoft.com/office/drawing/2014/main" id="{1C1675EC-7441-4642-9FA7-0779E50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59488" y="4080877"/>
              <a:ext cx="397926" cy="397926"/>
            </a:xfrm>
            <a:prstGeom prst="rect">
              <a:avLst/>
            </a:prstGeom>
          </p:spPr>
        </p:pic>
        <p:pic>
          <p:nvPicPr>
            <p:cNvPr id="23" name="Graphic 22" descr="No sign">
              <a:extLst>
                <a:ext uri="{FF2B5EF4-FFF2-40B4-BE49-F238E27FC236}">
                  <a16:creationId xmlns:a16="http://schemas.microsoft.com/office/drawing/2014/main" id="{121A8FA2-8071-46B2-A1C6-8B319B42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78077" y="4070239"/>
              <a:ext cx="397926" cy="397926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D6732129-617A-4E9E-A478-7AA367A07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366471" y="4070239"/>
              <a:ext cx="397926" cy="397926"/>
            </a:xfrm>
            <a:prstGeom prst="rect">
              <a:avLst/>
            </a:prstGeom>
          </p:spPr>
        </p:pic>
        <p:pic>
          <p:nvPicPr>
            <p:cNvPr id="25" name="Graphic 24" descr="No sign">
              <a:extLst>
                <a:ext uri="{FF2B5EF4-FFF2-40B4-BE49-F238E27FC236}">
                  <a16:creationId xmlns:a16="http://schemas.microsoft.com/office/drawing/2014/main" id="{4659B7DB-266E-4F05-B271-01BBCD4C1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542456" y="4080877"/>
              <a:ext cx="397926" cy="397926"/>
            </a:xfrm>
            <a:prstGeom prst="rect">
              <a:avLst/>
            </a:prstGeom>
          </p:spPr>
        </p:pic>
        <p:pic>
          <p:nvPicPr>
            <p:cNvPr id="34" name="Graphic 33" descr="Checkmark">
              <a:extLst>
                <a:ext uri="{FF2B5EF4-FFF2-40B4-BE49-F238E27FC236}">
                  <a16:creationId xmlns:a16="http://schemas.microsoft.com/office/drawing/2014/main" id="{A1609D5C-4CCA-4B4F-B93F-4F53E386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45212" y="4080877"/>
              <a:ext cx="397926" cy="397926"/>
            </a:xfrm>
            <a:prstGeom prst="rect">
              <a:avLst/>
            </a:prstGeom>
          </p:spPr>
        </p:pic>
        <p:pic>
          <p:nvPicPr>
            <p:cNvPr id="35" name="Graphic 34" descr="Checkmark">
              <a:extLst>
                <a:ext uri="{FF2B5EF4-FFF2-40B4-BE49-F238E27FC236}">
                  <a16:creationId xmlns:a16="http://schemas.microsoft.com/office/drawing/2014/main" id="{A38CD1F4-1962-4FA5-8197-9D189314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58102" y="4080877"/>
              <a:ext cx="397926" cy="397926"/>
            </a:xfrm>
            <a:prstGeom prst="rect">
              <a:avLst/>
            </a:prstGeom>
          </p:spPr>
        </p:pic>
        <p:pic>
          <p:nvPicPr>
            <p:cNvPr id="36" name="Graphic 35" descr="Close">
              <a:extLst>
                <a:ext uri="{FF2B5EF4-FFF2-40B4-BE49-F238E27FC236}">
                  <a16:creationId xmlns:a16="http://schemas.microsoft.com/office/drawing/2014/main" id="{EF203E49-10E4-4E82-A049-2D65EDC7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641138" y="4070239"/>
              <a:ext cx="397926" cy="397926"/>
            </a:xfrm>
            <a:prstGeom prst="rect">
              <a:avLst/>
            </a:prstGeom>
          </p:spPr>
        </p:pic>
        <p:pic>
          <p:nvPicPr>
            <p:cNvPr id="38" name="Graphic 37" descr="No sign">
              <a:extLst>
                <a:ext uri="{FF2B5EF4-FFF2-40B4-BE49-F238E27FC236}">
                  <a16:creationId xmlns:a16="http://schemas.microsoft.com/office/drawing/2014/main" id="{9F8424C5-2833-4DFE-AFD2-07EA212D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14997" y="4070239"/>
              <a:ext cx="397926" cy="397926"/>
            </a:xfrm>
            <a:prstGeom prst="rect">
              <a:avLst/>
            </a:prstGeom>
          </p:spPr>
        </p:pic>
        <p:pic>
          <p:nvPicPr>
            <p:cNvPr id="50" name="Graphic 49" descr="No sign">
              <a:extLst>
                <a:ext uri="{FF2B5EF4-FFF2-40B4-BE49-F238E27FC236}">
                  <a16:creationId xmlns:a16="http://schemas.microsoft.com/office/drawing/2014/main" id="{7BB67F7D-0D3A-43E8-9B47-2ADB08212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83534" y="4703126"/>
              <a:ext cx="397926" cy="397926"/>
            </a:xfrm>
            <a:prstGeom prst="rect">
              <a:avLst/>
            </a:prstGeom>
          </p:spPr>
        </p:pic>
        <p:pic>
          <p:nvPicPr>
            <p:cNvPr id="54" name="Graphic 53" descr="Checkmark">
              <a:extLst>
                <a:ext uri="{FF2B5EF4-FFF2-40B4-BE49-F238E27FC236}">
                  <a16:creationId xmlns:a16="http://schemas.microsoft.com/office/drawing/2014/main" id="{0723DBC7-6A7B-4994-BD4A-1BB97465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34205" y="4717440"/>
              <a:ext cx="397926" cy="397926"/>
            </a:xfrm>
            <a:prstGeom prst="rect">
              <a:avLst/>
            </a:prstGeom>
          </p:spPr>
        </p:pic>
        <p:pic>
          <p:nvPicPr>
            <p:cNvPr id="55" name="Graphic 54" descr="Close">
              <a:extLst>
                <a:ext uri="{FF2B5EF4-FFF2-40B4-BE49-F238E27FC236}">
                  <a16:creationId xmlns:a16="http://schemas.microsoft.com/office/drawing/2014/main" id="{9517D96F-53BA-4519-9DC8-F17F407CD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614849" y="4706733"/>
              <a:ext cx="397926" cy="397926"/>
            </a:xfrm>
            <a:prstGeom prst="rect">
              <a:avLst/>
            </a:prstGeom>
          </p:spPr>
        </p:pic>
        <p:pic>
          <p:nvPicPr>
            <p:cNvPr id="56" name="Graphic 55" descr="No sign">
              <a:extLst>
                <a:ext uri="{FF2B5EF4-FFF2-40B4-BE49-F238E27FC236}">
                  <a16:creationId xmlns:a16="http://schemas.microsoft.com/office/drawing/2014/main" id="{DC94A46A-0920-4E57-83E9-C6C9B77B4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50862" y="4703126"/>
              <a:ext cx="397926" cy="397926"/>
            </a:xfrm>
            <a:prstGeom prst="rect">
              <a:avLst/>
            </a:prstGeom>
          </p:spPr>
        </p:pic>
        <p:pic>
          <p:nvPicPr>
            <p:cNvPr id="65" name="Graphic 64" descr="Checkmark">
              <a:extLst>
                <a:ext uri="{FF2B5EF4-FFF2-40B4-BE49-F238E27FC236}">
                  <a16:creationId xmlns:a16="http://schemas.microsoft.com/office/drawing/2014/main" id="{AFC0B2D9-13BB-400D-B248-CE4E0078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95353" y="5389723"/>
              <a:ext cx="397926" cy="397926"/>
            </a:xfrm>
            <a:prstGeom prst="rect">
              <a:avLst/>
            </a:prstGeom>
          </p:spPr>
        </p:pic>
        <p:pic>
          <p:nvPicPr>
            <p:cNvPr id="70" name="Graphic 69" descr="Close">
              <a:extLst>
                <a:ext uri="{FF2B5EF4-FFF2-40B4-BE49-F238E27FC236}">
                  <a16:creationId xmlns:a16="http://schemas.microsoft.com/office/drawing/2014/main" id="{234D4749-667C-441F-9B03-8AD38189E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834050" y="5353224"/>
              <a:ext cx="397926" cy="397926"/>
            </a:xfrm>
            <a:prstGeom prst="rect">
              <a:avLst/>
            </a:prstGeom>
          </p:spPr>
        </p:pic>
        <p:pic>
          <p:nvPicPr>
            <p:cNvPr id="73" name="Graphic 72" descr="Checkmark">
              <a:extLst>
                <a:ext uri="{FF2B5EF4-FFF2-40B4-BE49-F238E27FC236}">
                  <a16:creationId xmlns:a16="http://schemas.microsoft.com/office/drawing/2014/main" id="{1FCD3876-1BF0-4AB3-A7AD-7EEBC7D75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74620" y="4710895"/>
              <a:ext cx="397926" cy="397926"/>
            </a:xfrm>
            <a:prstGeom prst="rect">
              <a:avLst/>
            </a:prstGeom>
          </p:spPr>
        </p:pic>
        <p:pic>
          <p:nvPicPr>
            <p:cNvPr id="74" name="Graphic 73" descr="Close">
              <a:extLst>
                <a:ext uri="{FF2B5EF4-FFF2-40B4-BE49-F238E27FC236}">
                  <a16:creationId xmlns:a16="http://schemas.microsoft.com/office/drawing/2014/main" id="{7A6D7349-C687-4743-896B-E93D5C054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548058" y="4712076"/>
              <a:ext cx="397926" cy="397926"/>
            </a:xfrm>
            <a:prstGeom prst="rect">
              <a:avLst/>
            </a:prstGeom>
          </p:spPr>
        </p:pic>
        <p:pic>
          <p:nvPicPr>
            <p:cNvPr id="75" name="Graphic 74" descr="Checkmark">
              <a:extLst>
                <a:ext uri="{FF2B5EF4-FFF2-40B4-BE49-F238E27FC236}">
                  <a16:creationId xmlns:a16="http://schemas.microsoft.com/office/drawing/2014/main" id="{BB2A2A45-2E93-45F7-A2EB-DCFCB258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48772" y="4715729"/>
              <a:ext cx="397926" cy="397926"/>
            </a:xfrm>
            <a:prstGeom prst="rect">
              <a:avLst/>
            </a:prstGeom>
          </p:spPr>
        </p:pic>
        <p:pic>
          <p:nvPicPr>
            <p:cNvPr id="76" name="Graphic 75" descr="No sign">
              <a:extLst>
                <a:ext uri="{FF2B5EF4-FFF2-40B4-BE49-F238E27FC236}">
                  <a16:creationId xmlns:a16="http://schemas.microsoft.com/office/drawing/2014/main" id="{DED4D67F-B81E-480C-B5B1-61BA5991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59340" y="4728824"/>
              <a:ext cx="397926" cy="397926"/>
            </a:xfrm>
            <a:prstGeom prst="rect">
              <a:avLst/>
            </a:prstGeom>
          </p:spPr>
        </p:pic>
        <p:pic>
          <p:nvPicPr>
            <p:cNvPr id="77" name="Graphic 76" descr="Close">
              <a:extLst>
                <a:ext uri="{FF2B5EF4-FFF2-40B4-BE49-F238E27FC236}">
                  <a16:creationId xmlns:a16="http://schemas.microsoft.com/office/drawing/2014/main" id="{12044D11-5DAD-40D0-BBE4-D86C8EB6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2248" y="5369113"/>
              <a:ext cx="397926" cy="397926"/>
            </a:xfrm>
            <a:prstGeom prst="rect">
              <a:avLst/>
            </a:prstGeom>
          </p:spPr>
        </p:pic>
        <p:pic>
          <p:nvPicPr>
            <p:cNvPr id="78" name="Graphic 77" descr="Checkmark">
              <a:extLst>
                <a:ext uri="{FF2B5EF4-FFF2-40B4-BE49-F238E27FC236}">
                  <a16:creationId xmlns:a16="http://schemas.microsoft.com/office/drawing/2014/main" id="{F34F1A98-D95C-4698-9305-5A8C232DB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25568" y="5365562"/>
              <a:ext cx="397926" cy="397926"/>
            </a:xfrm>
            <a:prstGeom prst="rect">
              <a:avLst/>
            </a:prstGeom>
          </p:spPr>
        </p:pic>
        <p:pic>
          <p:nvPicPr>
            <p:cNvPr id="80" name="Graphic 79" descr="Close">
              <a:extLst>
                <a:ext uri="{FF2B5EF4-FFF2-40B4-BE49-F238E27FC236}">
                  <a16:creationId xmlns:a16="http://schemas.microsoft.com/office/drawing/2014/main" id="{07526D92-ED63-4847-B7E7-33CCDC67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714997" y="5346061"/>
              <a:ext cx="397926" cy="397926"/>
            </a:xfrm>
            <a:prstGeom prst="rect">
              <a:avLst/>
            </a:prstGeom>
          </p:spPr>
        </p:pic>
        <p:pic>
          <p:nvPicPr>
            <p:cNvPr id="81" name="Graphic 80" descr="Close">
              <a:extLst>
                <a:ext uri="{FF2B5EF4-FFF2-40B4-BE49-F238E27FC236}">
                  <a16:creationId xmlns:a16="http://schemas.microsoft.com/office/drawing/2014/main" id="{B02FC6CF-BAB1-4D1E-978E-B3C0FC47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745212" y="5361105"/>
              <a:ext cx="397926" cy="397926"/>
            </a:xfrm>
            <a:prstGeom prst="rect">
              <a:avLst/>
            </a:prstGeom>
          </p:spPr>
        </p:pic>
        <p:pic>
          <p:nvPicPr>
            <p:cNvPr id="82" name="Graphic 81" descr="No sign">
              <a:extLst>
                <a:ext uri="{FF2B5EF4-FFF2-40B4-BE49-F238E27FC236}">
                  <a16:creationId xmlns:a16="http://schemas.microsoft.com/office/drawing/2014/main" id="{9C94C377-A961-478F-9ACF-532A58BF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599963" y="5343227"/>
              <a:ext cx="397926" cy="397926"/>
            </a:xfrm>
            <a:prstGeom prst="rect">
              <a:avLst/>
            </a:prstGeom>
          </p:spPr>
        </p:pic>
        <p:pic>
          <p:nvPicPr>
            <p:cNvPr id="83" name="Graphic 82" descr="No sign">
              <a:extLst>
                <a:ext uri="{FF2B5EF4-FFF2-40B4-BE49-F238E27FC236}">
                  <a16:creationId xmlns:a16="http://schemas.microsoft.com/office/drawing/2014/main" id="{43576C3F-C135-4A4F-8B90-1ABADD62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69560" y="5361105"/>
              <a:ext cx="397926" cy="397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6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DF7B-D0C7-451D-975B-D2654B6B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809750"/>
            <a:ext cx="9022300" cy="740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400" dirty="0"/>
              <a:t>Various studies verify that environmental attributes of the input data can affect the performance of classifiers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E7EEE6-D660-4BE4-933D-AA18DF2BA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087798"/>
              </p:ext>
            </p:extLst>
          </p:nvPr>
        </p:nvGraphicFramePr>
        <p:xfrm>
          <a:off x="2640550" y="2368840"/>
          <a:ext cx="7800975" cy="368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1">
            <a:extLst>
              <a:ext uri="{FF2B5EF4-FFF2-40B4-BE49-F238E27FC236}">
                <a16:creationId xmlns:a16="http://schemas.microsoft.com/office/drawing/2014/main" id="{7DA3FC8C-61E6-4500-B5EA-D4D1B261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95018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6B791-C11F-4C1F-ADE3-F5324DEFC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5754" r="18799" b="25250"/>
          <a:stretch/>
        </p:blipFill>
        <p:spPr>
          <a:xfrm>
            <a:off x="2415125" y="1905000"/>
            <a:ext cx="6610198" cy="45148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A69A5FD-C149-4E65-A47C-6BC0A17C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Gaps in the literature</a:t>
            </a: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A76478F8-C8BE-49AD-969B-C27A44262027}"/>
              </a:ext>
            </a:extLst>
          </p:cNvPr>
          <p:cNvSpPr/>
          <p:nvPr/>
        </p:nvSpPr>
        <p:spPr>
          <a:xfrm>
            <a:off x="2415126" y="2400300"/>
            <a:ext cx="7255926" cy="1485900"/>
          </a:xfrm>
          <a:prstGeom prst="rightArrowCallout">
            <a:avLst>
              <a:gd name="adj1" fmla="val 7051"/>
              <a:gd name="adj2" fmla="val 8410"/>
              <a:gd name="adj3" fmla="val 20440"/>
              <a:gd name="adj4" fmla="val 9096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D666B04F-3EBF-4EE9-9A52-FC432A1913F5}"/>
              </a:ext>
            </a:extLst>
          </p:cNvPr>
          <p:cNvSpPr/>
          <p:nvPr/>
        </p:nvSpPr>
        <p:spPr>
          <a:xfrm>
            <a:off x="2415125" y="2400300"/>
            <a:ext cx="7255926" cy="3676650"/>
          </a:xfrm>
          <a:prstGeom prst="rightArrowCallout">
            <a:avLst>
              <a:gd name="adj1" fmla="val 3254"/>
              <a:gd name="adj2" fmla="val 4785"/>
              <a:gd name="adj3" fmla="val 11566"/>
              <a:gd name="adj4" fmla="val 9096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D15478E8-C9B5-43C6-8D25-5DD1809C4D7A}"/>
              </a:ext>
            </a:extLst>
          </p:cNvPr>
          <p:cNvSpPr/>
          <p:nvPr/>
        </p:nvSpPr>
        <p:spPr>
          <a:xfrm>
            <a:off x="2415125" y="5894457"/>
            <a:ext cx="7255926" cy="525393"/>
          </a:xfrm>
          <a:prstGeom prst="rightArrowCallout">
            <a:avLst>
              <a:gd name="adj1" fmla="val 7051"/>
              <a:gd name="adj2" fmla="val 23225"/>
              <a:gd name="adj3" fmla="val 95939"/>
              <a:gd name="adj4" fmla="val 9096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C503-AFC9-4DBD-81EC-BE3A1442DF7E}"/>
              </a:ext>
            </a:extLst>
          </p:cNvPr>
          <p:cNvSpPr txBox="1"/>
          <p:nvPr/>
        </p:nvSpPr>
        <p:spPr>
          <a:xfrm>
            <a:off x="9918700" y="2820084"/>
            <a:ext cx="180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</a:rPr>
              <a:t>Modality Specific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FFAD7-BB24-4483-87F6-94AAA1C14503}"/>
              </a:ext>
            </a:extLst>
          </p:cNvPr>
          <p:cNvSpPr txBox="1"/>
          <p:nvPr/>
        </p:nvSpPr>
        <p:spPr>
          <a:xfrm>
            <a:off x="9918700" y="4658409"/>
            <a:ext cx="180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accent2"/>
                </a:solidFill>
              </a:rPr>
              <a:t>Context Insensitive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D146E-47FB-4F08-9341-60E0AD3B393D}"/>
              </a:ext>
            </a:extLst>
          </p:cNvPr>
          <p:cNvSpPr txBox="1"/>
          <p:nvPr/>
        </p:nvSpPr>
        <p:spPr>
          <a:xfrm>
            <a:off x="9918700" y="5894457"/>
            <a:ext cx="180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2060"/>
                </a:solidFill>
              </a:rPr>
              <a:t>Trained Offline</a:t>
            </a:r>
          </a:p>
        </p:txBody>
      </p:sp>
    </p:spTree>
    <p:extLst>
      <p:ext uri="{BB962C8B-B14F-4D97-AF65-F5344CB8AC3E}">
        <p14:creationId xmlns:p14="http://schemas.microsoft.com/office/powerpoint/2010/main" val="23960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E461-E10D-466F-8ADC-784004D7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0DCF-28F2-4508-9135-BB6FA6D5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142" y="2035629"/>
            <a:ext cx="9835116" cy="3886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SG" sz="3500" dirty="0"/>
          </a:p>
          <a:p>
            <a:pPr marL="0" indent="0" algn="ctr">
              <a:buNone/>
            </a:pPr>
            <a:r>
              <a:rPr lang="en-SG" sz="3500" dirty="0"/>
              <a:t>Different modalities are better in different situations (contexts)</a:t>
            </a:r>
          </a:p>
          <a:p>
            <a:pPr marL="0" indent="0" algn="ctr">
              <a:buNone/>
            </a:pPr>
            <a:endParaRPr lang="en-SG" sz="3500" dirty="0"/>
          </a:p>
          <a:p>
            <a:pPr marL="0" indent="0" algn="ctr">
              <a:buNone/>
            </a:pPr>
            <a:endParaRPr lang="en-SG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CEF8-299A-41D9-A73E-46B6A0E43EA4}"/>
              </a:ext>
            </a:extLst>
          </p:cNvPr>
          <p:cNvSpPr/>
          <p:nvPr/>
        </p:nvSpPr>
        <p:spPr>
          <a:xfrm>
            <a:off x="2152649" y="6233890"/>
            <a:ext cx="9001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Context: representation of environment during input acquisition</a:t>
            </a:r>
          </a:p>
        </p:txBody>
      </p:sp>
    </p:spTree>
    <p:extLst>
      <p:ext uri="{BB962C8B-B14F-4D97-AF65-F5344CB8AC3E}">
        <p14:creationId xmlns:p14="http://schemas.microsoft.com/office/powerpoint/2010/main" val="1950108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1858</TotalTime>
  <Words>2808</Words>
  <Application>Microsoft Office PowerPoint</Application>
  <PresentationFormat>Widescreen</PresentationFormat>
  <Paragraphs>519</Paragraphs>
  <Slides>51</Slides>
  <Notes>30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Wisp</vt:lpstr>
      <vt:lpstr>Context-Aware Fusion For Multimodal Biometrics</vt:lpstr>
      <vt:lpstr>Introduction</vt:lpstr>
      <vt:lpstr>Traditional authentication</vt:lpstr>
      <vt:lpstr>Continuous Authentication</vt:lpstr>
      <vt:lpstr>Challenges</vt:lpstr>
      <vt:lpstr>Challenges - Example</vt:lpstr>
      <vt:lpstr>Challenges</vt:lpstr>
      <vt:lpstr>Gaps in the literature</vt:lpstr>
      <vt:lpstr>Context is key</vt:lpstr>
      <vt:lpstr>Research Question</vt:lpstr>
      <vt:lpstr>Classifier Fusion</vt:lpstr>
      <vt:lpstr>Problem Formulation</vt:lpstr>
      <vt:lpstr>CWMA - Method</vt:lpstr>
      <vt:lpstr>WMA - Whom do I listen to?</vt:lpstr>
      <vt:lpstr>CWMA - Whom do I listen to and when?</vt:lpstr>
      <vt:lpstr>Theoretical Properties</vt:lpstr>
      <vt:lpstr>CWMA has 0-Regret if  T&gt;(k logn)/(log 1⁄β)</vt:lpstr>
      <vt:lpstr> The upper bound for CWMA is at most that of WMA</vt:lpstr>
      <vt:lpstr>Experiments on Synthetic Data</vt:lpstr>
      <vt:lpstr>Experiment  – Varying #Rounds (Time)</vt:lpstr>
      <vt:lpstr>Experiment  – Varying Bias (p) </vt:lpstr>
      <vt:lpstr>Experiments on Real Data</vt:lpstr>
      <vt:lpstr>Experiments on Real Data</vt:lpstr>
      <vt:lpstr>Experiment  – Unimodal Scenario</vt:lpstr>
      <vt:lpstr>Experiment  – Multimodal Scenario</vt:lpstr>
      <vt:lpstr>Experiment – Equal Error Rates (EER)</vt:lpstr>
      <vt:lpstr>But…</vt:lpstr>
      <vt:lpstr>Research Question</vt:lpstr>
      <vt:lpstr>Key Idea</vt:lpstr>
      <vt:lpstr>Context Partitions</vt:lpstr>
      <vt:lpstr>Problem Formulation</vt:lpstr>
      <vt:lpstr>Decision Trees</vt:lpstr>
      <vt:lpstr>Smart CWMA - Method</vt:lpstr>
      <vt:lpstr>Very Fast Decision Trees </vt:lpstr>
      <vt:lpstr>Smart CWMA - Method</vt:lpstr>
      <vt:lpstr>Theoretical Properties</vt:lpstr>
      <vt:lpstr>SCWMA has 0-Regret if  T ϵ Ω(〖k ̂s+k ̂  log〗⁡n )</vt:lpstr>
      <vt:lpstr> Best Context Loss ≤ Best Context Partition Loss  ≤  Best Single Expert Loss</vt:lpstr>
      <vt:lpstr>Experiments on Synthetic Data</vt:lpstr>
      <vt:lpstr>Experiment  – Varying #Rounds(time)</vt:lpstr>
      <vt:lpstr>Experiment  – Varying #Contexts</vt:lpstr>
      <vt:lpstr>Experiment  – Accuracy vs Convergence</vt:lpstr>
      <vt:lpstr>Experiments on Real Data</vt:lpstr>
      <vt:lpstr>Experiment  - Varying #Rounds(time)</vt:lpstr>
      <vt:lpstr>Experiment  – Accuracy vs Convergence</vt:lpstr>
      <vt:lpstr>Conclusion</vt:lpstr>
      <vt:lpstr>References</vt:lpstr>
      <vt:lpstr>Thank you</vt:lpstr>
      <vt:lpstr>PowerPoint Presentation</vt:lpstr>
      <vt:lpstr>Introduction – Need for Continuous Authentication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fusion for multi-modal biometrics</dc:title>
  <dc:creator>Divya Sivasankaran</dc:creator>
  <cp:lastModifiedBy>Divya Sivasankaran</cp:lastModifiedBy>
  <cp:revision>1477</cp:revision>
  <dcterms:created xsi:type="dcterms:W3CDTF">2017-11-12T11:47:16Z</dcterms:created>
  <dcterms:modified xsi:type="dcterms:W3CDTF">2017-11-17T05:12:25Z</dcterms:modified>
</cp:coreProperties>
</file>