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92B76-A544-4EE4-ADA1-BFED3E60ADF6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9F7B8-5826-48EC-A610-85A1CD3B8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20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ED10-4C03-4AB6-8921-F61CBC3C7B6A}" type="datetime1">
              <a:rPr lang="es-ES" smtClean="0"/>
              <a:t>08/10/2024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EIE_CURSO 2016-2017_MÓNICA RODRÍGUEZ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EB9F-7F71-4D78-AED8-1E5DF9EEF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15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3C0DD-16B4-4B5D-B0C2-2E3B4CDD59E2}" type="datetime1">
              <a:rPr lang="es-ES" smtClean="0"/>
              <a:t>08/10/2024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EIE_CURSO 2016-2017_MÓNICA RODRÍGUEZ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EB9F-7F71-4D78-AED8-1E5DF9EEF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194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354F-520D-4C0F-AA71-8D24951FB754}" type="datetime1">
              <a:rPr lang="es-ES" smtClean="0"/>
              <a:t>08/10/2024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EIE_CURSO 2016-2017_MÓNICA RODRÍGUEZ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EB9F-7F71-4D78-AED8-1E5DF9EEF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75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3912-5023-4E43-B2B7-9B74594CD673}" type="datetime1">
              <a:rPr lang="es-ES" smtClean="0"/>
              <a:t>08/10/2024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EIE_CURSO 2016-2017_MÓNICA RODRÍGUEZ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EB9F-7F71-4D78-AED8-1E5DF9EEF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9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41C5-D0EE-40F2-96D6-69BB0B5C1BC3}" type="datetime1">
              <a:rPr lang="es-ES" smtClean="0"/>
              <a:t>08/10/2024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EIE_CURSO 2016-2017_MÓNICA RODRÍGUEZ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EB9F-7F71-4D78-AED8-1E5DF9EEF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99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CAF9-E0B9-4622-BBE4-DF710D3D643A}" type="datetime1">
              <a:rPr lang="es-ES" smtClean="0"/>
              <a:t>08/10/2024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EIE_CURSO 2016-2017_MÓNICA RODRÍGUEZ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EB9F-7F71-4D78-AED8-1E5DF9EEF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872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5FEB-0151-4F56-8A1C-5D0ABADECA05}" type="datetime1">
              <a:rPr lang="es-ES" smtClean="0"/>
              <a:t>08/10/2024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EIE_CURSO 2016-2017_MÓNICA RODRÍGUEZ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EB9F-7F71-4D78-AED8-1E5DF9EEF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14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2A1E-05E0-49F6-82EF-CB10DB0DCDB1}" type="datetime1">
              <a:rPr lang="es-ES" smtClean="0"/>
              <a:t>08/10/2024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EIE_CURSO 2016-2017_MÓNICA RODRÍGUEZ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EB9F-7F71-4D78-AED8-1E5DF9EEF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04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E8E9-2419-4067-B73E-8CE352BF5014}" type="datetime1">
              <a:rPr lang="es-ES" smtClean="0"/>
              <a:t>08/10/2024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EIE_CURSO 2016-2017_MÓNICA RODRÍGUEZ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EB9F-7F71-4D78-AED8-1E5DF9EEF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13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6AE4-AD75-4521-BFE7-90EA25A8CE8A}" type="datetime1">
              <a:rPr lang="es-ES" smtClean="0"/>
              <a:t>08/10/2024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EIE_CURSO 2016-2017_MÓNICA RODRÍGUEZ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EB9F-7F71-4D78-AED8-1E5DF9EEF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74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B0C5-A3AB-4D16-B597-1B72B606C6EF}" type="datetime1">
              <a:rPr lang="es-ES" smtClean="0"/>
              <a:t>08/10/2024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EIE_CURSO 2016-2017_MÓNICA RODRÍGUEZ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EB9F-7F71-4D78-AED8-1E5DF9EEF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64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3BE5-F35F-4009-8E6B-156A3ED17ADE}" type="datetime1">
              <a:rPr lang="es-ES" smtClean="0"/>
              <a:t>08/10/2024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EIE_CURSO 2016-2017_MÓNICA RODRÍGUEZ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CEB9F-7F71-4D78-AED8-1E5DF9EEF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10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UT_1_EIE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EMPRESA E INICIATIVA EMPRENDEDORA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05461" y="6492875"/>
            <a:ext cx="4839816" cy="365125"/>
          </a:xfrm>
        </p:spPr>
        <p:txBody>
          <a:bodyPr/>
          <a:lstStyle/>
          <a:p>
            <a:pPr algn="r"/>
            <a:r>
              <a:rPr lang="es-ES" dirty="0"/>
              <a:t>EIE_CURSO 2024-2025_MÓNICA RODRÍGUEZ</a:t>
            </a:r>
          </a:p>
        </p:txBody>
      </p:sp>
    </p:spTree>
    <p:extLst>
      <p:ext uri="{BB962C8B-B14F-4D97-AF65-F5344CB8AC3E}">
        <p14:creationId xmlns:p14="http://schemas.microsoft.com/office/powerpoint/2010/main" val="27868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/>
            <a:r>
              <a:rPr lang="es-ES" dirty="0"/>
              <a:t>CONCEPTO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98" y="4738081"/>
            <a:ext cx="9144000" cy="1700311"/>
          </a:xfrm>
        </p:spPr>
        <p:txBody>
          <a:bodyPr>
            <a:normAutofit/>
          </a:bodyPr>
          <a:lstStyle/>
          <a:p>
            <a:r>
              <a:rPr lang="es-ES" dirty="0"/>
              <a:t>EMPRENDEDOR – Autoempleo</a:t>
            </a:r>
          </a:p>
          <a:p>
            <a:r>
              <a:rPr lang="es-ES" dirty="0"/>
              <a:t>INTRAEMPRENDEDOR – Trabajo por cuenta ajena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444055" y="6492875"/>
            <a:ext cx="4699945" cy="365125"/>
          </a:xfrm>
        </p:spPr>
        <p:txBody>
          <a:bodyPr/>
          <a:lstStyle/>
          <a:p>
            <a:pPr algn="r"/>
            <a:r>
              <a:rPr lang="es-ES" dirty="0"/>
              <a:t>EIE_CURSO 2024-2025_MÓNICA RODRÍGUEZ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57200" y="3789040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/>
              <a:t>TIPOS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0" y="1124744"/>
            <a:ext cx="91440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EMPRENDIMIENTO: Acción y efecto de </a:t>
            </a:r>
            <a:r>
              <a:rPr lang="es-ES" b="1" dirty="0"/>
              <a:t>EMPRENDER</a:t>
            </a:r>
          </a:p>
          <a:p>
            <a:r>
              <a:rPr lang="es-ES" dirty="0"/>
              <a:t>EMPRENDER: Acometer y comenzar una obra, negocio o empeño, especialmente si encierran dificultad o peligro</a:t>
            </a:r>
          </a:p>
        </p:txBody>
      </p:sp>
    </p:spTree>
    <p:extLst>
      <p:ext uri="{BB962C8B-B14F-4D97-AF65-F5344CB8AC3E}">
        <p14:creationId xmlns:p14="http://schemas.microsoft.com/office/powerpoint/2010/main" val="29163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EMPRENDEDOR</a:t>
            </a:r>
          </a:p>
        </p:txBody>
      </p:sp>
      <p:sp>
        <p:nvSpPr>
          <p:cNvPr id="7" name="6 Elipse"/>
          <p:cNvSpPr/>
          <p:nvPr/>
        </p:nvSpPr>
        <p:spPr>
          <a:xfrm>
            <a:off x="2741813" y="1784067"/>
            <a:ext cx="3649057" cy="1267269"/>
          </a:xfrm>
          <a:prstGeom prst="ellipse">
            <a:avLst/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7 Flecha abajo"/>
          <p:cNvSpPr/>
          <p:nvPr/>
        </p:nvSpPr>
        <p:spPr>
          <a:xfrm>
            <a:off x="4218409" y="4887180"/>
            <a:ext cx="707181" cy="452596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8 Forma libre"/>
          <p:cNvSpPr/>
          <p:nvPr/>
        </p:nvSpPr>
        <p:spPr>
          <a:xfrm>
            <a:off x="2874763" y="5249257"/>
            <a:ext cx="3394472" cy="848618"/>
          </a:xfrm>
          <a:custGeom>
            <a:avLst/>
            <a:gdLst>
              <a:gd name="connsiteX0" fmla="*/ 0 w 3394472"/>
              <a:gd name="connsiteY0" fmla="*/ 0 h 848618"/>
              <a:gd name="connsiteX1" fmla="*/ 3394472 w 3394472"/>
              <a:gd name="connsiteY1" fmla="*/ 0 h 848618"/>
              <a:gd name="connsiteX2" fmla="*/ 3394472 w 3394472"/>
              <a:gd name="connsiteY2" fmla="*/ 848618 h 848618"/>
              <a:gd name="connsiteX3" fmla="*/ 0 w 3394472"/>
              <a:gd name="connsiteY3" fmla="*/ 848618 h 848618"/>
              <a:gd name="connsiteX4" fmla="*/ 0 w 3394472"/>
              <a:gd name="connsiteY4" fmla="*/ 0 h 8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4472" h="848618">
                <a:moveTo>
                  <a:pt x="0" y="0"/>
                </a:moveTo>
                <a:lnTo>
                  <a:pt x="3394472" y="0"/>
                </a:lnTo>
                <a:lnTo>
                  <a:pt x="3394472" y="848618"/>
                </a:lnTo>
                <a:lnTo>
                  <a:pt x="0" y="8486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800" kern="1200" dirty="0"/>
              <a:t>EMPRENDEDOR EFICAZ Y EFICIENTE</a:t>
            </a:r>
          </a:p>
        </p:txBody>
      </p:sp>
      <p:sp>
        <p:nvSpPr>
          <p:cNvPr id="10" name="9 Forma libre"/>
          <p:cNvSpPr/>
          <p:nvPr/>
        </p:nvSpPr>
        <p:spPr>
          <a:xfrm>
            <a:off x="4592238" y="1854960"/>
            <a:ext cx="1656190" cy="1272927"/>
          </a:xfrm>
          <a:custGeom>
            <a:avLst/>
            <a:gdLst>
              <a:gd name="connsiteX0" fmla="*/ 0 w 1272927"/>
              <a:gd name="connsiteY0" fmla="*/ 636464 h 1272927"/>
              <a:gd name="connsiteX1" fmla="*/ 636464 w 1272927"/>
              <a:gd name="connsiteY1" fmla="*/ 0 h 1272927"/>
              <a:gd name="connsiteX2" fmla="*/ 1272928 w 1272927"/>
              <a:gd name="connsiteY2" fmla="*/ 636464 h 1272927"/>
              <a:gd name="connsiteX3" fmla="*/ 636464 w 1272927"/>
              <a:gd name="connsiteY3" fmla="*/ 1272928 h 1272927"/>
              <a:gd name="connsiteX4" fmla="*/ 0 w 1272927"/>
              <a:gd name="connsiteY4" fmla="*/ 636464 h 127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927" h="1272927">
                <a:moveTo>
                  <a:pt x="0" y="636464"/>
                </a:moveTo>
                <a:cubicBezTo>
                  <a:pt x="0" y="284955"/>
                  <a:pt x="284955" y="0"/>
                  <a:pt x="636464" y="0"/>
                </a:cubicBezTo>
                <a:cubicBezTo>
                  <a:pt x="987973" y="0"/>
                  <a:pt x="1272928" y="284955"/>
                  <a:pt x="1272928" y="636464"/>
                </a:cubicBezTo>
                <a:cubicBezTo>
                  <a:pt x="1272928" y="987973"/>
                  <a:pt x="987973" y="1272928"/>
                  <a:pt x="636464" y="1272928"/>
                </a:cubicBezTo>
                <a:cubicBezTo>
                  <a:pt x="284955" y="1272928"/>
                  <a:pt x="0" y="987973"/>
                  <a:pt x="0" y="63646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7846" tIns="197846" rIns="197846" bIns="19784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kern="1200" dirty="0">
                <a:solidFill>
                  <a:schemeClr val="tx1"/>
                </a:solidFill>
              </a:rPr>
              <a:t>HABILIDADES PROFESIONALES</a:t>
            </a:r>
          </a:p>
        </p:txBody>
      </p:sp>
      <p:sp>
        <p:nvSpPr>
          <p:cNvPr id="11" name="10 Forma libre"/>
          <p:cNvSpPr/>
          <p:nvPr/>
        </p:nvSpPr>
        <p:spPr>
          <a:xfrm>
            <a:off x="3059832" y="2060848"/>
            <a:ext cx="1656190" cy="1424237"/>
          </a:xfrm>
          <a:custGeom>
            <a:avLst/>
            <a:gdLst>
              <a:gd name="connsiteX0" fmla="*/ 0 w 1272927"/>
              <a:gd name="connsiteY0" fmla="*/ 636464 h 1272927"/>
              <a:gd name="connsiteX1" fmla="*/ 636464 w 1272927"/>
              <a:gd name="connsiteY1" fmla="*/ 0 h 1272927"/>
              <a:gd name="connsiteX2" fmla="*/ 1272928 w 1272927"/>
              <a:gd name="connsiteY2" fmla="*/ 636464 h 1272927"/>
              <a:gd name="connsiteX3" fmla="*/ 636464 w 1272927"/>
              <a:gd name="connsiteY3" fmla="*/ 1272928 h 1272927"/>
              <a:gd name="connsiteX4" fmla="*/ 0 w 1272927"/>
              <a:gd name="connsiteY4" fmla="*/ 636464 h 127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927" h="1272927">
                <a:moveTo>
                  <a:pt x="0" y="636464"/>
                </a:moveTo>
                <a:cubicBezTo>
                  <a:pt x="0" y="284955"/>
                  <a:pt x="284955" y="0"/>
                  <a:pt x="636464" y="0"/>
                </a:cubicBezTo>
                <a:cubicBezTo>
                  <a:pt x="987973" y="0"/>
                  <a:pt x="1272928" y="284955"/>
                  <a:pt x="1272928" y="636464"/>
                </a:cubicBezTo>
                <a:cubicBezTo>
                  <a:pt x="1272928" y="987973"/>
                  <a:pt x="987973" y="1272928"/>
                  <a:pt x="636464" y="1272928"/>
                </a:cubicBezTo>
                <a:cubicBezTo>
                  <a:pt x="284955" y="1272928"/>
                  <a:pt x="0" y="987973"/>
                  <a:pt x="0" y="63646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7846" tIns="197846" rIns="197846" bIns="19784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kern="1200" dirty="0">
                <a:solidFill>
                  <a:schemeClr val="tx1"/>
                </a:solidFill>
              </a:rPr>
              <a:t>CARACTERÍSTICAS PERSONALES</a:t>
            </a:r>
          </a:p>
        </p:txBody>
      </p:sp>
      <p:sp>
        <p:nvSpPr>
          <p:cNvPr id="12" name="11 Forma"/>
          <p:cNvSpPr/>
          <p:nvPr/>
        </p:nvSpPr>
        <p:spPr>
          <a:xfrm>
            <a:off x="2591891" y="1628487"/>
            <a:ext cx="3960217" cy="3168174"/>
          </a:xfrm>
          <a:prstGeom prst="funnel">
            <a:avLst/>
          </a:pr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0" y="6506910"/>
            <a:ext cx="4572000" cy="365125"/>
          </a:xfrm>
        </p:spPr>
        <p:txBody>
          <a:bodyPr/>
          <a:lstStyle/>
          <a:p>
            <a:pPr algn="r"/>
            <a:r>
              <a:rPr lang="es-ES" dirty="0"/>
              <a:t>EIE_CURSO 2024-2025_MÓNICA RODRÍGUEZ</a:t>
            </a:r>
          </a:p>
        </p:txBody>
      </p:sp>
    </p:spTree>
    <p:extLst>
      <p:ext uri="{BB962C8B-B14F-4D97-AF65-F5344CB8AC3E}">
        <p14:creationId xmlns:p14="http://schemas.microsoft.com/office/powerpoint/2010/main" val="158587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PERSONALES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763629"/>
              </p:ext>
            </p:extLst>
          </p:nvPr>
        </p:nvGraphicFramePr>
        <p:xfrm>
          <a:off x="457200" y="1600200"/>
          <a:ext cx="8229600" cy="4155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INICIATIVA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CREATIVIDAD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FORMACIÓN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PERSEVERANCIA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SEGURIDAD (CONFIANZA EN SI MISM@)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PROACTIVIDAD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POSITIVISMO REALISTA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AUTODISCIPLINA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CAPACIDAD DE DECISIÓN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ASUNCIÓN DE RIESGOS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RESPONSABILIDAD (VALORES ÉTICOS)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EMPATÍA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SENTIDO CRÍTICO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AUTOCONTROL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AUTONOMÍA</a:t>
                      </a:r>
                    </a:p>
                    <a:p>
                      <a:endParaRPr lang="es-ES" b="1" dirty="0"/>
                    </a:p>
                    <a:p>
                      <a:endParaRPr lang="es-ES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ADAPTABILIDAD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MOTIVACIÓN</a:t>
                      </a:r>
                    </a:p>
                    <a:p>
                      <a:r>
                        <a:rPr lang="es-ES" b="1" dirty="0"/>
                        <a:t>   * AUTOMOTIVACIÓN</a:t>
                      </a:r>
                    </a:p>
                    <a:p>
                      <a:r>
                        <a:rPr lang="es-ES" b="1" dirty="0"/>
                        <a:t>   * MOTIVADOR DE EQUIPOS</a:t>
                      </a:r>
                      <a:r>
                        <a:rPr lang="es-ES" b="1" baseline="0" dirty="0"/>
                        <a:t> DE TRABAJO</a:t>
                      </a:r>
                      <a:endParaRPr lang="es-E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499992" y="6492875"/>
            <a:ext cx="4644008" cy="365125"/>
          </a:xfrm>
        </p:spPr>
        <p:txBody>
          <a:bodyPr/>
          <a:lstStyle/>
          <a:p>
            <a:pPr algn="r"/>
            <a:r>
              <a:rPr lang="es-ES" dirty="0"/>
              <a:t>EIE_CURSO 2024-2025_MÓNICA RODRÍGUEZ</a:t>
            </a:r>
          </a:p>
        </p:txBody>
      </p:sp>
    </p:spTree>
    <p:extLst>
      <p:ext uri="{BB962C8B-B14F-4D97-AF65-F5344CB8AC3E}">
        <p14:creationId xmlns:p14="http://schemas.microsoft.com/office/powerpoint/2010/main" val="371361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HABILIDADES PROFESIONALES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439073"/>
              </p:ext>
            </p:extLst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CAPACIDAD ORGANIZATIVA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LIDERAZGO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COOPERACIÓN + COLABORACIÓN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CAPACIDAD DE COMUNICACIÓN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PLANIFICACIÓN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ASERTIVIDAD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CAPACIDAD DE NEGOCIACIÓN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TRABAJO EN EQUIPO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RESOLUCIÓN DE PROBLEMAS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IDENTIFICACIÓN DE IDEAS</a:t>
                      </a:r>
                      <a:r>
                        <a:rPr lang="es-ES" b="1" baseline="0" dirty="0"/>
                        <a:t> DE NEGOCIO</a:t>
                      </a:r>
                      <a:endParaRPr lang="es-E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DEFINICIÓN DE OPORTUNIDADES DE CRECIMIENTO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51920" y="6492875"/>
            <a:ext cx="5292080" cy="365125"/>
          </a:xfrm>
        </p:spPr>
        <p:txBody>
          <a:bodyPr/>
          <a:lstStyle/>
          <a:p>
            <a:pPr algn="r"/>
            <a:r>
              <a:rPr lang="es-ES" dirty="0"/>
              <a:t>EIE_CURSO 2024-2025_MÓNICA RODRÍGUEZ</a:t>
            </a:r>
          </a:p>
        </p:txBody>
      </p:sp>
    </p:spTree>
    <p:extLst>
      <p:ext uri="{BB962C8B-B14F-4D97-AF65-F5344CB8AC3E}">
        <p14:creationId xmlns:p14="http://schemas.microsoft.com/office/powerpoint/2010/main" val="333940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BENEFICIOS DEL EMPRENDIMIENTO</a:t>
            </a:r>
          </a:p>
        </p:txBody>
      </p:sp>
      <p:sp>
        <p:nvSpPr>
          <p:cNvPr id="8" name="7 Forma libre"/>
          <p:cNvSpPr/>
          <p:nvPr/>
        </p:nvSpPr>
        <p:spPr>
          <a:xfrm>
            <a:off x="2194300" y="2276865"/>
            <a:ext cx="3835548" cy="3033752"/>
          </a:xfrm>
          <a:custGeom>
            <a:avLst/>
            <a:gdLst>
              <a:gd name="connsiteX0" fmla="*/ 0 w 3835548"/>
              <a:gd name="connsiteY0" fmla="*/ 1516876 h 3033752"/>
              <a:gd name="connsiteX1" fmla="*/ 1917774 w 3835548"/>
              <a:gd name="connsiteY1" fmla="*/ 0 h 3033752"/>
              <a:gd name="connsiteX2" fmla="*/ 3835548 w 3835548"/>
              <a:gd name="connsiteY2" fmla="*/ 1516876 h 3033752"/>
              <a:gd name="connsiteX3" fmla="*/ 1917774 w 3835548"/>
              <a:gd name="connsiteY3" fmla="*/ 3033752 h 3033752"/>
              <a:gd name="connsiteX4" fmla="*/ 0 w 3835548"/>
              <a:gd name="connsiteY4" fmla="*/ 1516876 h 303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5548" h="3033752">
                <a:moveTo>
                  <a:pt x="0" y="1516876"/>
                </a:moveTo>
                <a:cubicBezTo>
                  <a:pt x="0" y="679129"/>
                  <a:pt x="858617" y="0"/>
                  <a:pt x="1917774" y="0"/>
                </a:cubicBezTo>
                <a:cubicBezTo>
                  <a:pt x="2976931" y="0"/>
                  <a:pt x="3835548" y="679129"/>
                  <a:pt x="3835548" y="1516876"/>
                </a:cubicBezTo>
                <a:cubicBezTo>
                  <a:pt x="3835548" y="2354623"/>
                  <a:pt x="2976931" y="3033752"/>
                  <a:pt x="1917774" y="3033752"/>
                </a:cubicBezTo>
                <a:cubicBezTo>
                  <a:pt x="858617" y="3033752"/>
                  <a:pt x="0" y="2354623"/>
                  <a:pt x="0" y="151687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953" tIns="539533" rIns="656953" bIns="539533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500" kern="1200" dirty="0"/>
              <a:t>EMPRENDIMIENTO</a:t>
            </a:r>
          </a:p>
        </p:txBody>
      </p:sp>
      <p:sp>
        <p:nvSpPr>
          <p:cNvPr id="9" name="8 Elipse"/>
          <p:cNvSpPr/>
          <p:nvPr/>
        </p:nvSpPr>
        <p:spPr>
          <a:xfrm>
            <a:off x="2339754" y="4581128"/>
            <a:ext cx="337272" cy="33763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9 Elipse"/>
          <p:cNvSpPr/>
          <p:nvPr/>
        </p:nvSpPr>
        <p:spPr>
          <a:xfrm>
            <a:off x="3778471" y="5013176"/>
            <a:ext cx="244553" cy="24440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10 Elipse"/>
          <p:cNvSpPr/>
          <p:nvPr/>
        </p:nvSpPr>
        <p:spPr>
          <a:xfrm>
            <a:off x="5608241" y="2897748"/>
            <a:ext cx="244553" cy="24440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11 Elipse"/>
          <p:cNvSpPr/>
          <p:nvPr/>
        </p:nvSpPr>
        <p:spPr>
          <a:xfrm>
            <a:off x="4439609" y="4734837"/>
            <a:ext cx="337272" cy="33763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12 Elipse"/>
          <p:cNvSpPr/>
          <p:nvPr/>
        </p:nvSpPr>
        <p:spPr>
          <a:xfrm>
            <a:off x="3275856" y="2420888"/>
            <a:ext cx="244553" cy="24440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13 Elipse"/>
          <p:cNvSpPr/>
          <p:nvPr/>
        </p:nvSpPr>
        <p:spPr>
          <a:xfrm>
            <a:off x="2482327" y="2996952"/>
            <a:ext cx="244553" cy="24440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14 Forma libre"/>
          <p:cNvSpPr/>
          <p:nvPr/>
        </p:nvSpPr>
        <p:spPr>
          <a:xfrm>
            <a:off x="1402205" y="2204866"/>
            <a:ext cx="1521372" cy="1377340"/>
          </a:xfrm>
          <a:custGeom>
            <a:avLst/>
            <a:gdLst>
              <a:gd name="connsiteX0" fmla="*/ 0 w 1521372"/>
              <a:gd name="connsiteY0" fmla="*/ 688670 h 1377340"/>
              <a:gd name="connsiteX1" fmla="*/ 760686 w 1521372"/>
              <a:gd name="connsiteY1" fmla="*/ 0 h 1377340"/>
              <a:gd name="connsiteX2" fmla="*/ 1521372 w 1521372"/>
              <a:gd name="connsiteY2" fmla="*/ 688670 h 1377340"/>
              <a:gd name="connsiteX3" fmla="*/ 760686 w 1521372"/>
              <a:gd name="connsiteY3" fmla="*/ 1377340 h 1377340"/>
              <a:gd name="connsiteX4" fmla="*/ 0 w 1521372"/>
              <a:gd name="connsiteY4" fmla="*/ 688670 h 137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372" h="1377340">
                <a:moveTo>
                  <a:pt x="0" y="688670"/>
                </a:moveTo>
                <a:cubicBezTo>
                  <a:pt x="0" y="308328"/>
                  <a:pt x="340571" y="0"/>
                  <a:pt x="760686" y="0"/>
                </a:cubicBezTo>
                <a:cubicBezTo>
                  <a:pt x="1180801" y="0"/>
                  <a:pt x="1521372" y="308328"/>
                  <a:pt x="1521372" y="688670"/>
                </a:cubicBezTo>
                <a:cubicBezTo>
                  <a:pt x="1521372" y="1069012"/>
                  <a:pt x="1180801" y="1377340"/>
                  <a:pt x="760686" y="1377340"/>
                </a:cubicBezTo>
                <a:cubicBezTo>
                  <a:pt x="340571" y="1377340"/>
                  <a:pt x="0" y="1069012"/>
                  <a:pt x="0" y="68867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30" tIns="251237" rIns="272330" bIns="251237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300" kern="1200" dirty="0"/>
              <a:t>MEJORA ECONÓMICA</a:t>
            </a:r>
          </a:p>
        </p:txBody>
      </p:sp>
      <p:sp>
        <p:nvSpPr>
          <p:cNvPr id="16" name="15 Elipse"/>
          <p:cNvSpPr/>
          <p:nvPr/>
        </p:nvSpPr>
        <p:spPr>
          <a:xfrm>
            <a:off x="3769420" y="2018354"/>
            <a:ext cx="337272" cy="33763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16 Elipse"/>
          <p:cNvSpPr/>
          <p:nvPr/>
        </p:nvSpPr>
        <p:spPr>
          <a:xfrm>
            <a:off x="1547277" y="3808372"/>
            <a:ext cx="609829" cy="61009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17 Forma libre"/>
          <p:cNvSpPr/>
          <p:nvPr/>
        </p:nvSpPr>
        <p:spPr>
          <a:xfrm>
            <a:off x="3635900" y="1700807"/>
            <a:ext cx="1521372" cy="1377340"/>
          </a:xfrm>
          <a:custGeom>
            <a:avLst/>
            <a:gdLst>
              <a:gd name="connsiteX0" fmla="*/ 0 w 1521372"/>
              <a:gd name="connsiteY0" fmla="*/ 688670 h 1377340"/>
              <a:gd name="connsiteX1" fmla="*/ 760686 w 1521372"/>
              <a:gd name="connsiteY1" fmla="*/ 0 h 1377340"/>
              <a:gd name="connsiteX2" fmla="*/ 1521372 w 1521372"/>
              <a:gd name="connsiteY2" fmla="*/ 688670 h 1377340"/>
              <a:gd name="connsiteX3" fmla="*/ 760686 w 1521372"/>
              <a:gd name="connsiteY3" fmla="*/ 1377340 h 1377340"/>
              <a:gd name="connsiteX4" fmla="*/ 0 w 1521372"/>
              <a:gd name="connsiteY4" fmla="*/ 688670 h 137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372" h="1377340">
                <a:moveTo>
                  <a:pt x="0" y="688670"/>
                </a:moveTo>
                <a:cubicBezTo>
                  <a:pt x="0" y="308328"/>
                  <a:pt x="340571" y="0"/>
                  <a:pt x="760686" y="0"/>
                </a:cubicBezTo>
                <a:cubicBezTo>
                  <a:pt x="1180801" y="0"/>
                  <a:pt x="1521372" y="308328"/>
                  <a:pt x="1521372" y="688670"/>
                </a:cubicBezTo>
                <a:cubicBezTo>
                  <a:pt x="1521372" y="1069012"/>
                  <a:pt x="1180801" y="1377340"/>
                  <a:pt x="760686" y="1377340"/>
                </a:cubicBezTo>
                <a:cubicBezTo>
                  <a:pt x="340571" y="1377340"/>
                  <a:pt x="0" y="1069012"/>
                  <a:pt x="0" y="68867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30" tIns="251237" rIns="272330" bIns="251237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300" kern="1200" dirty="0"/>
              <a:t>CREACIÓN DE EMPLEO</a:t>
            </a:r>
          </a:p>
        </p:txBody>
      </p:sp>
      <p:sp>
        <p:nvSpPr>
          <p:cNvPr id="19" name="18 Elipse"/>
          <p:cNvSpPr/>
          <p:nvPr/>
        </p:nvSpPr>
        <p:spPr>
          <a:xfrm>
            <a:off x="5148065" y="4700341"/>
            <a:ext cx="337272" cy="33763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19 Elipse"/>
          <p:cNvSpPr/>
          <p:nvPr/>
        </p:nvSpPr>
        <p:spPr>
          <a:xfrm>
            <a:off x="1315168" y="4534336"/>
            <a:ext cx="244553" cy="24440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20 Elipse"/>
          <p:cNvSpPr/>
          <p:nvPr/>
        </p:nvSpPr>
        <p:spPr>
          <a:xfrm>
            <a:off x="3778469" y="4725145"/>
            <a:ext cx="244553" cy="24440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21 Forma libre"/>
          <p:cNvSpPr/>
          <p:nvPr/>
        </p:nvSpPr>
        <p:spPr>
          <a:xfrm>
            <a:off x="5436098" y="2924945"/>
            <a:ext cx="1871717" cy="1809398"/>
          </a:xfrm>
          <a:custGeom>
            <a:avLst/>
            <a:gdLst>
              <a:gd name="connsiteX0" fmla="*/ 0 w 1871717"/>
              <a:gd name="connsiteY0" fmla="*/ 904699 h 1809398"/>
              <a:gd name="connsiteX1" fmla="*/ 935859 w 1871717"/>
              <a:gd name="connsiteY1" fmla="*/ 0 h 1809398"/>
              <a:gd name="connsiteX2" fmla="*/ 1871718 w 1871717"/>
              <a:gd name="connsiteY2" fmla="*/ 904699 h 1809398"/>
              <a:gd name="connsiteX3" fmla="*/ 935859 w 1871717"/>
              <a:gd name="connsiteY3" fmla="*/ 1809398 h 1809398"/>
              <a:gd name="connsiteX4" fmla="*/ 0 w 1871717"/>
              <a:gd name="connsiteY4" fmla="*/ 904699 h 180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1717" h="1809398">
                <a:moveTo>
                  <a:pt x="0" y="904699"/>
                </a:moveTo>
                <a:cubicBezTo>
                  <a:pt x="0" y="405048"/>
                  <a:pt x="418998" y="0"/>
                  <a:pt x="935859" y="0"/>
                </a:cubicBezTo>
                <a:cubicBezTo>
                  <a:pt x="1452720" y="0"/>
                  <a:pt x="1871718" y="405048"/>
                  <a:pt x="1871718" y="904699"/>
                </a:cubicBezTo>
                <a:cubicBezTo>
                  <a:pt x="1871718" y="1404350"/>
                  <a:pt x="1452720" y="1809398"/>
                  <a:pt x="935859" y="1809398"/>
                </a:cubicBezTo>
                <a:cubicBezTo>
                  <a:pt x="418998" y="1809398"/>
                  <a:pt x="0" y="1404350"/>
                  <a:pt x="0" y="90469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3637" tIns="314510" rIns="323637" bIns="31451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300" kern="1200" dirty="0"/>
              <a:t>MEJORA DE LA COMPETITIVIDAD</a:t>
            </a:r>
          </a:p>
        </p:txBody>
      </p:sp>
      <p:sp>
        <p:nvSpPr>
          <p:cNvPr id="23" name="22 Elipse"/>
          <p:cNvSpPr/>
          <p:nvPr/>
        </p:nvSpPr>
        <p:spPr>
          <a:xfrm>
            <a:off x="5148063" y="2780928"/>
            <a:ext cx="244553" cy="24440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23 Forma libre"/>
          <p:cNvSpPr/>
          <p:nvPr/>
        </p:nvSpPr>
        <p:spPr>
          <a:xfrm>
            <a:off x="3188274" y="4509119"/>
            <a:ext cx="1809396" cy="1521355"/>
          </a:xfrm>
          <a:custGeom>
            <a:avLst/>
            <a:gdLst>
              <a:gd name="connsiteX0" fmla="*/ 0 w 1809396"/>
              <a:gd name="connsiteY0" fmla="*/ 760678 h 1521355"/>
              <a:gd name="connsiteX1" fmla="*/ 904698 w 1809396"/>
              <a:gd name="connsiteY1" fmla="*/ 0 h 1521355"/>
              <a:gd name="connsiteX2" fmla="*/ 1809396 w 1809396"/>
              <a:gd name="connsiteY2" fmla="*/ 760678 h 1521355"/>
              <a:gd name="connsiteX3" fmla="*/ 904698 w 1809396"/>
              <a:gd name="connsiteY3" fmla="*/ 1521356 h 1521355"/>
              <a:gd name="connsiteX4" fmla="*/ 0 w 1809396"/>
              <a:gd name="connsiteY4" fmla="*/ 760678 h 152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396" h="1521355">
                <a:moveTo>
                  <a:pt x="0" y="760678"/>
                </a:moveTo>
                <a:cubicBezTo>
                  <a:pt x="0" y="340567"/>
                  <a:pt x="405047" y="0"/>
                  <a:pt x="904698" y="0"/>
                </a:cubicBezTo>
                <a:cubicBezTo>
                  <a:pt x="1404349" y="0"/>
                  <a:pt x="1809396" y="340567"/>
                  <a:pt x="1809396" y="760678"/>
                </a:cubicBezTo>
                <a:cubicBezTo>
                  <a:pt x="1809396" y="1180789"/>
                  <a:pt x="1404349" y="1521356"/>
                  <a:pt x="904698" y="1521356"/>
                </a:cubicBezTo>
                <a:cubicBezTo>
                  <a:pt x="405047" y="1521356"/>
                  <a:pt x="0" y="1180789"/>
                  <a:pt x="0" y="76067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4510" tIns="272327" rIns="314510" bIns="272327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300" kern="1200" dirty="0"/>
              <a:t>REALIZACIÓN PERSONAL (AUTOESTIMA)</a:t>
            </a:r>
          </a:p>
        </p:txBody>
      </p:sp>
      <p:sp>
        <p:nvSpPr>
          <p:cNvPr id="25" name="24 Elipse"/>
          <p:cNvSpPr/>
          <p:nvPr/>
        </p:nvSpPr>
        <p:spPr>
          <a:xfrm>
            <a:off x="5436097" y="4746959"/>
            <a:ext cx="244553" cy="24440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736232" y="6492654"/>
            <a:ext cx="4407768" cy="365125"/>
          </a:xfrm>
        </p:spPr>
        <p:txBody>
          <a:bodyPr/>
          <a:lstStyle/>
          <a:p>
            <a:pPr algn="r"/>
            <a:r>
              <a:rPr lang="es-ES" dirty="0"/>
              <a:t>EIE_CURSO 2024-2025_MÓNICA RODRÍGUEZ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092280" y="4869160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REQUISITOS:</a:t>
            </a:r>
          </a:p>
          <a:p>
            <a:pPr marL="285750" indent="-285750">
              <a:buFontTx/>
              <a:buChar char="-"/>
            </a:pPr>
            <a:r>
              <a:rPr lang="es-ES" dirty="0"/>
              <a:t>RIESGO</a:t>
            </a:r>
          </a:p>
          <a:p>
            <a:pPr marL="285750" indent="-285750">
              <a:buFontTx/>
              <a:buChar char="-"/>
            </a:pPr>
            <a:r>
              <a:rPr lang="es-ES" dirty="0"/>
              <a:t>AUTONOMÍA</a:t>
            </a:r>
          </a:p>
        </p:txBody>
      </p:sp>
    </p:spTree>
    <p:extLst>
      <p:ext uri="{BB962C8B-B14F-4D97-AF65-F5344CB8AC3E}">
        <p14:creationId xmlns:p14="http://schemas.microsoft.com/office/powerpoint/2010/main" val="19142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5" grpId="0" animBg="1"/>
      <p:bldP spid="18" grpId="0" animBg="1"/>
      <p:bldP spid="22" grpId="0" animBg="1"/>
      <p:bldP spid="24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MITOS DEL EMPRENDIMIENTO</a:t>
            </a:r>
          </a:p>
        </p:txBody>
      </p:sp>
      <p:sp>
        <p:nvSpPr>
          <p:cNvPr id="7" name="6 Forma libre"/>
          <p:cNvSpPr/>
          <p:nvPr/>
        </p:nvSpPr>
        <p:spPr>
          <a:xfrm>
            <a:off x="1792864" y="4304046"/>
            <a:ext cx="1552102" cy="1332526"/>
          </a:xfrm>
          <a:custGeom>
            <a:avLst/>
            <a:gdLst>
              <a:gd name="connsiteX0" fmla="*/ 0 w 1552102"/>
              <a:gd name="connsiteY0" fmla="*/ 666263 h 1332526"/>
              <a:gd name="connsiteX1" fmla="*/ 333132 w 1552102"/>
              <a:gd name="connsiteY1" fmla="*/ 0 h 1332526"/>
              <a:gd name="connsiteX2" fmla="*/ 1218971 w 1552102"/>
              <a:gd name="connsiteY2" fmla="*/ 0 h 1332526"/>
              <a:gd name="connsiteX3" fmla="*/ 1552102 w 1552102"/>
              <a:gd name="connsiteY3" fmla="*/ 666263 h 1332526"/>
              <a:gd name="connsiteX4" fmla="*/ 1218971 w 1552102"/>
              <a:gd name="connsiteY4" fmla="*/ 1332526 h 1332526"/>
              <a:gd name="connsiteX5" fmla="*/ 333132 w 1552102"/>
              <a:gd name="connsiteY5" fmla="*/ 1332526 h 1332526"/>
              <a:gd name="connsiteX6" fmla="*/ 0 w 1552102"/>
              <a:gd name="connsiteY6" fmla="*/ 666263 h 133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2102" h="1332526">
                <a:moveTo>
                  <a:pt x="0" y="666263"/>
                </a:moveTo>
                <a:lnTo>
                  <a:pt x="333132" y="0"/>
                </a:lnTo>
                <a:lnTo>
                  <a:pt x="1218971" y="0"/>
                </a:lnTo>
                <a:lnTo>
                  <a:pt x="1552102" y="666263"/>
                </a:lnTo>
                <a:lnTo>
                  <a:pt x="1218971" y="1332526"/>
                </a:lnTo>
                <a:lnTo>
                  <a:pt x="333132" y="1332526"/>
                </a:lnTo>
                <a:lnTo>
                  <a:pt x="0" y="666263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0386" tIns="221618" rIns="240386" bIns="221618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kern="1200" dirty="0">
                <a:solidFill>
                  <a:srgbClr val="002060"/>
                </a:solidFill>
              </a:rPr>
              <a:t>EL EMPRESARIO SE MUEVE POR INSTINTO, SIN PLANIFICAR</a:t>
            </a:r>
          </a:p>
        </p:txBody>
      </p:sp>
      <p:sp>
        <p:nvSpPr>
          <p:cNvPr id="8" name="7 Hexágono"/>
          <p:cNvSpPr/>
          <p:nvPr/>
        </p:nvSpPr>
        <p:spPr>
          <a:xfrm>
            <a:off x="1829897" y="4899906"/>
            <a:ext cx="181051" cy="156058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8 Hexágono"/>
          <p:cNvSpPr/>
          <p:nvPr/>
        </p:nvSpPr>
        <p:spPr>
          <a:xfrm>
            <a:off x="458846" y="3539360"/>
            <a:ext cx="1552102" cy="1332526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9 Hexágono"/>
          <p:cNvSpPr/>
          <p:nvPr/>
        </p:nvSpPr>
        <p:spPr>
          <a:xfrm>
            <a:off x="1520464" y="4722921"/>
            <a:ext cx="181051" cy="156058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10 Forma libre"/>
          <p:cNvSpPr/>
          <p:nvPr/>
        </p:nvSpPr>
        <p:spPr>
          <a:xfrm>
            <a:off x="3128528" y="3563123"/>
            <a:ext cx="1552102" cy="1332526"/>
          </a:xfrm>
          <a:custGeom>
            <a:avLst/>
            <a:gdLst>
              <a:gd name="connsiteX0" fmla="*/ 0 w 1552102"/>
              <a:gd name="connsiteY0" fmla="*/ 666263 h 1332526"/>
              <a:gd name="connsiteX1" fmla="*/ 333132 w 1552102"/>
              <a:gd name="connsiteY1" fmla="*/ 0 h 1332526"/>
              <a:gd name="connsiteX2" fmla="*/ 1218971 w 1552102"/>
              <a:gd name="connsiteY2" fmla="*/ 0 h 1332526"/>
              <a:gd name="connsiteX3" fmla="*/ 1552102 w 1552102"/>
              <a:gd name="connsiteY3" fmla="*/ 666263 h 1332526"/>
              <a:gd name="connsiteX4" fmla="*/ 1218971 w 1552102"/>
              <a:gd name="connsiteY4" fmla="*/ 1332526 h 1332526"/>
              <a:gd name="connsiteX5" fmla="*/ 333132 w 1552102"/>
              <a:gd name="connsiteY5" fmla="*/ 1332526 h 1332526"/>
              <a:gd name="connsiteX6" fmla="*/ 0 w 1552102"/>
              <a:gd name="connsiteY6" fmla="*/ 666263 h 133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2102" h="1332526">
                <a:moveTo>
                  <a:pt x="0" y="666263"/>
                </a:moveTo>
                <a:lnTo>
                  <a:pt x="333132" y="0"/>
                </a:lnTo>
                <a:lnTo>
                  <a:pt x="1218971" y="0"/>
                </a:lnTo>
                <a:lnTo>
                  <a:pt x="1552102" y="666263"/>
                </a:lnTo>
                <a:lnTo>
                  <a:pt x="1218971" y="1332526"/>
                </a:lnTo>
                <a:lnTo>
                  <a:pt x="333132" y="1332526"/>
                </a:lnTo>
                <a:lnTo>
                  <a:pt x="0" y="666263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0386" tIns="221618" rIns="240386" bIns="221618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kern="1200" dirty="0">
                <a:solidFill>
                  <a:srgbClr val="002060"/>
                </a:solidFill>
              </a:rPr>
              <a:t>HAY UN ÚNICO PROTOTIPO DE EMPRESARIO</a:t>
            </a:r>
          </a:p>
        </p:txBody>
      </p:sp>
      <p:sp>
        <p:nvSpPr>
          <p:cNvPr id="12" name="11 Hexágono"/>
          <p:cNvSpPr/>
          <p:nvPr/>
        </p:nvSpPr>
        <p:spPr>
          <a:xfrm>
            <a:off x="4196730" y="4715828"/>
            <a:ext cx="181051" cy="156058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12 Hexágono"/>
          <p:cNvSpPr/>
          <p:nvPr/>
        </p:nvSpPr>
        <p:spPr>
          <a:xfrm>
            <a:off x="4463369" y="4301209"/>
            <a:ext cx="1552102" cy="1332526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13 Hexágono"/>
          <p:cNvSpPr/>
          <p:nvPr/>
        </p:nvSpPr>
        <p:spPr>
          <a:xfrm>
            <a:off x="4501225" y="4894231"/>
            <a:ext cx="181051" cy="156058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14 Forma libre"/>
          <p:cNvSpPr/>
          <p:nvPr/>
        </p:nvSpPr>
        <p:spPr>
          <a:xfrm>
            <a:off x="1792864" y="2830713"/>
            <a:ext cx="1552102" cy="1332526"/>
          </a:xfrm>
          <a:custGeom>
            <a:avLst/>
            <a:gdLst>
              <a:gd name="connsiteX0" fmla="*/ 0 w 1552102"/>
              <a:gd name="connsiteY0" fmla="*/ 666263 h 1332526"/>
              <a:gd name="connsiteX1" fmla="*/ 333132 w 1552102"/>
              <a:gd name="connsiteY1" fmla="*/ 0 h 1332526"/>
              <a:gd name="connsiteX2" fmla="*/ 1218971 w 1552102"/>
              <a:gd name="connsiteY2" fmla="*/ 0 h 1332526"/>
              <a:gd name="connsiteX3" fmla="*/ 1552102 w 1552102"/>
              <a:gd name="connsiteY3" fmla="*/ 666263 h 1332526"/>
              <a:gd name="connsiteX4" fmla="*/ 1218971 w 1552102"/>
              <a:gd name="connsiteY4" fmla="*/ 1332526 h 1332526"/>
              <a:gd name="connsiteX5" fmla="*/ 333132 w 1552102"/>
              <a:gd name="connsiteY5" fmla="*/ 1332526 h 1332526"/>
              <a:gd name="connsiteX6" fmla="*/ 0 w 1552102"/>
              <a:gd name="connsiteY6" fmla="*/ 666263 h 133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2102" h="1332526">
                <a:moveTo>
                  <a:pt x="0" y="666263"/>
                </a:moveTo>
                <a:lnTo>
                  <a:pt x="333132" y="0"/>
                </a:lnTo>
                <a:lnTo>
                  <a:pt x="1218971" y="0"/>
                </a:lnTo>
                <a:lnTo>
                  <a:pt x="1552102" y="666263"/>
                </a:lnTo>
                <a:lnTo>
                  <a:pt x="1218971" y="1332526"/>
                </a:lnTo>
                <a:lnTo>
                  <a:pt x="333132" y="1332526"/>
                </a:lnTo>
                <a:lnTo>
                  <a:pt x="0" y="666263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0386" tIns="221618" rIns="240386" bIns="221618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kern="1200" dirty="0">
                <a:solidFill>
                  <a:srgbClr val="002060"/>
                </a:solidFill>
              </a:rPr>
              <a:t>EL EMPRESARIO NACE, NO SE HACE</a:t>
            </a:r>
          </a:p>
        </p:txBody>
      </p:sp>
      <p:sp>
        <p:nvSpPr>
          <p:cNvPr id="16" name="15 Hexágono"/>
          <p:cNvSpPr/>
          <p:nvPr/>
        </p:nvSpPr>
        <p:spPr>
          <a:xfrm>
            <a:off x="2856128" y="2855895"/>
            <a:ext cx="181051" cy="156058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16 Hexágono"/>
          <p:cNvSpPr/>
          <p:nvPr/>
        </p:nvSpPr>
        <p:spPr>
          <a:xfrm>
            <a:off x="3128528" y="2089790"/>
            <a:ext cx="1552102" cy="1332526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4"/>
            <a:stretch>
              <a:fillRect/>
            </a:stretch>
          </a:blipFill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17 Hexágono"/>
          <p:cNvSpPr/>
          <p:nvPr/>
        </p:nvSpPr>
        <p:spPr>
          <a:xfrm>
            <a:off x="3172145" y="2680329"/>
            <a:ext cx="181051" cy="156058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18 Forma libre"/>
          <p:cNvSpPr/>
          <p:nvPr/>
        </p:nvSpPr>
        <p:spPr>
          <a:xfrm>
            <a:off x="4463369" y="2827875"/>
            <a:ext cx="1552102" cy="1332526"/>
          </a:xfrm>
          <a:custGeom>
            <a:avLst/>
            <a:gdLst>
              <a:gd name="connsiteX0" fmla="*/ 0 w 1552102"/>
              <a:gd name="connsiteY0" fmla="*/ 666263 h 1332526"/>
              <a:gd name="connsiteX1" fmla="*/ 333132 w 1552102"/>
              <a:gd name="connsiteY1" fmla="*/ 0 h 1332526"/>
              <a:gd name="connsiteX2" fmla="*/ 1218971 w 1552102"/>
              <a:gd name="connsiteY2" fmla="*/ 0 h 1332526"/>
              <a:gd name="connsiteX3" fmla="*/ 1552102 w 1552102"/>
              <a:gd name="connsiteY3" fmla="*/ 666263 h 1332526"/>
              <a:gd name="connsiteX4" fmla="*/ 1218971 w 1552102"/>
              <a:gd name="connsiteY4" fmla="*/ 1332526 h 1332526"/>
              <a:gd name="connsiteX5" fmla="*/ 333132 w 1552102"/>
              <a:gd name="connsiteY5" fmla="*/ 1332526 h 1332526"/>
              <a:gd name="connsiteX6" fmla="*/ 0 w 1552102"/>
              <a:gd name="connsiteY6" fmla="*/ 666263 h 133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2102" h="1332526">
                <a:moveTo>
                  <a:pt x="0" y="666263"/>
                </a:moveTo>
                <a:lnTo>
                  <a:pt x="333132" y="0"/>
                </a:lnTo>
                <a:lnTo>
                  <a:pt x="1218971" y="0"/>
                </a:lnTo>
                <a:lnTo>
                  <a:pt x="1552102" y="666263"/>
                </a:lnTo>
                <a:lnTo>
                  <a:pt x="1218971" y="1332526"/>
                </a:lnTo>
                <a:lnTo>
                  <a:pt x="333132" y="1332526"/>
                </a:lnTo>
                <a:lnTo>
                  <a:pt x="0" y="666263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0386" tIns="221618" rIns="240386" bIns="221618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kern="1200" dirty="0">
                <a:solidFill>
                  <a:srgbClr val="002060"/>
                </a:solidFill>
              </a:rPr>
              <a:t>SÓLO CON DINERO SE PUEDE SER EMPRESARIO</a:t>
            </a:r>
          </a:p>
        </p:txBody>
      </p:sp>
      <p:sp>
        <p:nvSpPr>
          <p:cNvPr id="20" name="19 Hexágono"/>
          <p:cNvSpPr/>
          <p:nvPr/>
        </p:nvSpPr>
        <p:spPr>
          <a:xfrm>
            <a:off x="5806440" y="3418414"/>
            <a:ext cx="181051" cy="156058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20 Hexágono"/>
          <p:cNvSpPr/>
          <p:nvPr/>
        </p:nvSpPr>
        <p:spPr>
          <a:xfrm>
            <a:off x="5799033" y="3576956"/>
            <a:ext cx="1552102" cy="1332526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21 Hexágono"/>
          <p:cNvSpPr/>
          <p:nvPr/>
        </p:nvSpPr>
        <p:spPr>
          <a:xfrm>
            <a:off x="6101882" y="3601074"/>
            <a:ext cx="181051" cy="156058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22 Forma libre"/>
          <p:cNvSpPr/>
          <p:nvPr/>
        </p:nvSpPr>
        <p:spPr>
          <a:xfrm>
            <a:off x="5799033" y="2103977"/>
            <a:ext cx="1552102" cy="1332526"/>
          </a:xfrm>
          <a:custGeom>
            <a:avLst/>
            <a:gdLst>
              <a:gd name="connsiteX0" fmla="*/ 0 w 1552102"/>
              <a:gd name="connsiteY0" fmla="*/ 666263 h 1332526"/>
              <a:gd name="connsiteX1" fmla="*/ 333132 w 1552102"/>
              <a:gd name="connsiteY1" fmla="*/ 0 h 1332526"/>
              <a:gd name="connsiteX2" fmla="*/ 1218971 w 1552102"/>
              <a:gd name="connsiteY2" fmla="*/ 0 h 1332526"/>
              <a:gd name="connsiteX3" fmla="*/ 1552102 w 1552102"/>
              <a:gd name="connsiteY3" fmla="*/ 666263 h 1332526"/>
              <a:gd name="connsiteX4" fmla="*/ 1218971 w 1552102"/>
              <a:gd name="connsiteY4" fmla="*/ 1332526 h 1332526"/>
              <a:gd name="connsiteX5" fmla="*/ 333132 w 1552102"/>
              <a:gd name="connsiteY5" fmla="*/ 1332526 h 1332526"/>
              <a:gd name="connsiteX6" fmla="*/ 0 w 1552102"/>
              <a:gd name="connsiteY6" fmla="*/ 666263 h 133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2102" h="1332526">
                <a:moveTo>
                  <a:pt x="0" y="666263"/>
                </a:moveTo>
                <a:lnTo>
                  <a:pt x="333132" y="0"/>
                </a:lnTo>
                <a:lnTo>
                  <a:pt x="1218971" y="0"/>
                </a:lnTo>
                <a:lnTo>
                  <a:pt x="1552102" y="666263"/>
                </a:lnTo>
                <a:lnTo>
                  <a:pt x="1218971" y="1332526"/>
                </a:lnTo>
                <a:lnTo>
                  <a:pt x="333132" y="1332526"/>
                </a:lnTo>
                <a:lnTo>
                  <a:pt x="0" y="666263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0386" tIns="221618" rIns="240386" bIns="221618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kern="1200" dirty="0">
                <a:solidFill>
                  <a:srgbClr val="002060"/>
                </a:solidFill>
              </a:rPr>
              <a:t>LA SUERTE ES EL FACTOR CLAVE PARA TENER ÉXITO COMO EMPRESARIO</a:t>
            </a:r>
          </a:p>
        </p:txBody>
      </p:sp>
      <p:sp>
        <p:nvSpPr>
          <p:cNvPr id="24" name="23 Hexágono"/>
          <p:cNvSpPr/>
          <p:nvPr/>
        </p:nvSpPr>
        <p:spPr>
          <a:xfrm>
            <a:off x="7142104" y="2701255"/>
            <a:ext cx="181051" cy="156058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24 Hexágono"/>
          <p:cNvSpPr/>
          <p:nvPr/>
        </p:nvSpPr>
        <p:spPr>
          <a:xfrm>
            <a:off x="7134697" y="2847382"/>
            <a:ext cx="1552102" cy="1332526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6"/>
            <a:stretch>
              <a:fillRect/>
            </a:stretch>
          </a:blipFill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25 Hexágono"/>
          <p:cNvSpPr/>
          <p:nvPr/>
        </p:nvSpPr>
        <p:spPr>
          <a:xfrm>
            <a:off x="7444130" y="2877175"/>
            <a:ext cx="181051" cy="156058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716016" y="6502279"/>
            <a:ext cx="4426532" cy="365125"/>
          </a:xfrm>
        </p:spPr>
        <p:txBody>
          <a:bodyPr/>
          <a:lstStyle/>
          <a:p>
            <a:pPr algn="r"/>
            <a:r>
              <a:rPr lang="es-ES" dirty="0"/>
              <a:t>EIE_CURSO 2024-2025_MÓNICA RODRÍGUEZ</a:t>
            </a:r>
          </a:p>
        </p:txBody>
      </p:sp>
    </p:spTree>
    <p:extLst>
      <p:ext uri="{BB962C8B-B14F-4D97-AF65-F5344CB8AC3E}">
        <p14:creationId xmlns:p14="http://schemas.microsoft.com/office/powerpoint/2010/main" val="16279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1" grpId="0" animBg="1"/>
      <p:bldP spid="15" grpId="0" animBg="1"/>
      <p:bldP spid="19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¡GRACIAS POR VUESTRA ATENCIÓN!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EIE_CURSO 2024-2025_MÓNICA RODRÍGUEZ</a:t>
            </a:r>
          </a:p>
        </p:txBody>
      </p:sp>
    </p:spTree>
    <p:extLst>
      <p:ext uri="{BB962C8B-B14F-4D97-AF65-F5344CB8AC3E}">
        <p14:creationId xmlns:p14="http://schemas.microsoft.com/office/powerpoint/2010/main" val="38329242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258</Words>
  <Application>Microsoft Office PowerPoint</Application>
  <PresentationFormat>Presentación en pantalla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UT_1_EIE</vt:lpstr>
      <vt:lpstr>CONCEPTO</vt:lpstr>
      <vt:lpstr>EMPRENDEDOR</vt:lpstr>
      <vt:lpstr>CARACTERÍSTICAS PERSONALES</vt:lpstr>
      <vt:lpstr>HABILIDADES PROFESIONALES</vt:lpstr>
      <vt:lpstr>BENEFICIOS DEL EMPRENDIMIENTO</vt:lpstr>
      <vt:lpstr>MITOS DEL EMPRENDIMIENTO</vt:lpstr>
      <vt:lpstr>¡GRACIAS POR VUESTRA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UT_1_EIE</dc:title>
  <dc:creator>user</dc:creator>
  <cp:lastModifiedBy>SalaProf6</cp:lastModifiedBy>
  <cp:revision>18</cp:revision>
  <dcterms:created xsi:type="dcterms:W3CDTF">2016-09-20T21:10:53Z</dcterms:created>
  <dcterms:modified xsi:type="dcterms:W3CDTF">2024-10-08T08:15:03Z</dcterms:modified>
</cp:coreProperties>
</file>