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75320"/>
            <a:ext cx="8228880" cy="1341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UT_2_EIE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77" name="Text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s-E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EMPRESA E INICIATIVA EMPRENDEDORA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78" name="TextShape 3"/>
          <p:cNvSpPr/>
          <p:nvPr/>
        </p:nvSpPr>
        <p:spPr>
          <a:xfrm>
            <a:off x="4305600" y="6492960"/>
            <a:ext cx="4839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/>
          <p:nvPr/>
        </p:nvSpPr>
        <p:spPr>
          <a:xfrm>
            <a:off x="457200" y="274680"/>
            <a:ext cx="8228880" cy="92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 EMPRESA Y SU ENTORNO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0" name="TextShape 2"/>
          <p:cNvSpPr/>
          <p:nvPr/>
        </p:nvSpPr>
        <p:spPr>
          <a:xfrm>
            <a:off x="4444200" y="6492960"/>
            <a:ext cx="4699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sp>
        <p:nvSpPr>
          <p:cNvPr id="81" name="CustomShape 3"/>
          <p:cNvSpPr/>
          <p:nvPr/>
        </p:nvSpPr>
        <p:spPr>
          <a:xfrm>
            <a:off x="0" y="1124640"/>
            <a:ext cx="9143280" cy="54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CONCEPTO de EMPRESA</a:t>
            </a: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Unidad económica de producción cuya finalidad es crear o aumentar la utilidad de los bienes o cosas, para poder satisfacer las necesidades humanas o sociales</a:t>
            </a:r>
            <a:endParaRPr lang="es-E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s-ES" sz="14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CONCEPTO de ENTORNO</a:t>
            </a: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Conjunto de factores externos a la empresa que tienen una influencia significativa en la estrategia empresarial</a:t>
            </a:r>
            <a:endParaRPr lang="es-ES" sz="14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14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Microentorno</a:t>
            </a: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Variables que afectan a un sector económico concreto y sobre las que pueden influir las empresas</a:t>
            </a:r>
            <a:endParaRPr lang="es-ES" sz="14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Competencia. Rivalidad entre empresas de un mismo sector</a:t>
            </a:r>
            <a:endParaRPr lang="es-ES" sz="14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Productos sustitutivos. Productos que satisfacen una misma necesidad</a:t>
            </a:r>
            <a:endParaRPr lang="es-ES" sz="14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Proveedores. La relación va a variar en función del poder negociador de la empresa</a:t>
            </a:r>
            <a:endParaRPr lang="es-ES" sz="14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Clientes. La relación va a variar en función del poder negociador de la empresa</a:t>
            </a:r>
            <a:endParaRPr lang="es-ES" sz="14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14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Macroentorno</a:t>
            </a: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Variables que afectan a la economía en general y sobre las que la empresa no ejerce ningún tipo de control</a:t>
            </a:r>
            <a:endParaRPr lang="es-ES" sz="14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Tecnológicos. Avances en la maquinaria y nuevas técnicas de producción</a:t>
            </a:r>
            <a:endParaRPr lang="es-ES" sz="14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Socioculturales. Cambios en los gustos, nuevas costumbres, índices de natalidad, y todos los que puedan afectar al consumo</a:t>
            </a:r>
            <a:endParaRPr lang="es-ES" sz="14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Económicos. Oscilaciones de los tipos de interés, variaciones en los costes energéticos,  tasas de parados, etc.</a:t>
            </a:r>
            <a:endParaRPr lang="es-ES" sz="14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Políticos y legales. Variaciones en la presión fiscal, subvenciones, apertura de mercados, cambios en las relaciones interestatales, nuevas normativas, oferta y demanda de empleo, etc.</a:t>
            </a:r>
            <a:endParaRPr lang="es-ES" sz="14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Medioambientales. Niveles de contaminación de los distintos procesos productivos</a:t>
            </a: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10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10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1000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8" dur="1000"/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5" dur="1000"/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 EMPRESA COMO SISTEMA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3" name="TextShape 2"/>
          <p:cNvSpPr/>
          <p:nvPr/>
        </p:nvSpPr>
        <p:spPr>
          <a:xfrm>
            <a:off x="4572000" y="6507000"/>
            <a:ext cx="45712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sp>
        <p:nvSpPr>
          <p:cNvPr id="84" name="CustomShape 3"/>
          <p:cNvSpPr/>
          <p:nvPr/>
        </p:nvSpPr>
        <p:spPr>
          <a:xfrm>
            <a:off x="254160" y="2330640"/>
            <a:ext cx="2631960" cy="832680"/>
          </a:xfrm>
          <a:custGeom>
            <a:avLst/>
            <a:gdLst/>
            <a:ahLst/>
            <a:cxnLst/>
            <a:rect l="l" t="t" r="r" b="b"/>
            <a:pathLst>
              <a:path w="2632792" h="833338">
                <a:moveTo>
                  <a:pt x="0" y="0"/>
                </a:moveTo>
                <a:lnTo>
                  <a:pt x="2632792" y="0"/>
                </a:lnTo>
                <a:lnTo>
                  <a:pt x="2632792" y="833338"/>
                </a:lnTo>
                <a:lnTo>
                  <a:pt x="0" y="833338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>
            <a:solidFill>
              <a:srgbClr val="9BBB59"/>
            </a:solidFill>
            <a:round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63440" tIns="93600" rIns="163440" bIns="9360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5"/>
              </a:spcAft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FUNCIONES COMUNES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54160" y="3164040"/>
            <a:ext cx="2631960" cy="2082600"/>
          </a:xfrm>
          <a:custGeom>
            <a:avLst/>
            <a:gdLst/>
            <a:ahLst/>
            <a:cxnLst/>
            <a:rect l="l" t="t" r="r" b="b"/>
            <a:pathLst>
              <a:path w="2632792" h="2083454">
                <a:moveTo>
                  <a:pt x="0" y="0"/>
                </a:moveTo>
                <a:lnTo>
                  <a:pt x="2632792" y="0"/>
                </a:lnTo>
                <a:lnTo>
                  <a:pt x="2632792" y="2083454"/>
                </a:lnTo>
                <a:lnTo>
                  <a:pt x="0" y="2083454"/>
                </a:lnTo>
                <a:lnTo>
                  <a:pt x="0" y="0"/>
                </a:lnTo>
                <a:close/>
              </a:path>
            </a:pathLst>
          </a:custGeom>
          <a:solidFill>
            <a:srgbClr val="DEE6D1"/>
          </a:solidFill>
          <a:ln>
            <a:solidFill>
              <a:srgbClr val="DEE6D1"/>
            </a:solidFill>
            <a:round/>
          </a:ln>
        </p:spPr>
        <p:style>
          <a:lnRef idx="2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22760" tIns="122760" rIns="163440" bIns="183960">
            <a:noAutofit/>
          </a:bodyPr>
          <a:lstStyle/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CONTABLE</a:t>
            </a:r>
            <a:endParaRPr lang="es-ES" sz="23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FINANCIERA</a:t>
            </a:r>
            <a:endParaRPr lang="es-ES" sz="23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ADMINISTRATIVA</a:t>
            </a:r>
            <a:endParaRPr lang="es-ES" sz="23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3255480" y="2330640"/>
            <a:ext cx="2631960" cy="832680"/>
          </a:xfrm>
          <a:custGeom>
            <a:avLst/>
            <a:gdLst/>
            <a:ahLst/>
            <a:cxnLst/>
            <a:rect l="l" t="t" r="r" b="b"/>
            <a:pathLst>
              <a:path w="2632792" h="833338">
                <a:moveTo>
                  <a:pt x="0" y="0"/>
                </a:moveTo>
                <a:lnTo>
                  <a:pt x="2632792" y="0"/>
                </a:lnTo>
                <a:lnTo>
                  <a:pt x="2632792" y="833338"/>
                </a:lnTo>
                <a:lnTo>
                  <a:pt x="0" y="833338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>
            <a:solidFill>
              <a:srgbClr val="9BBB59"/>
            </a:solidFill>
            <a:round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63440" tIns="93600" rIns="163440" bIns="9360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5"/>
              </a:spcAft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FUNCIONES ESPECÍFICAS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3255480" y="3164040"/>
            <a:ext cx="2631960" cy="2082600"/>
          </a:xfrm>
          <a:custGeom>
            <a:avLst/>
            <a:gdLst/>
            <a:ahLst/>
            <a:cxnLst/>
            <a:rect l="l" t="t" r="r" b="b"/>
            <a:pathLst>
              <a:path w="2632792" h="2083454">
                <a:moveTo>
                  <a:pt x="0" y="0"/>
                </a:moveTo>
                <a:lnTo>
                  <a:pt x="2632792" y="0"/>
                </a:lnTo>
                <a:lnTo>
                  <a:pt x="2632792" y="2083454"/>
                </a:lnTo>
                <a:lnTo>
                  <a:pt x="0" y="2083454"/>
                </a:lnTo>
                <a:lnTo>
                  <a:pt x="0" y="0"/>
                </a:lnTo>
                <a:close/>
              </a:path>
            </a:pathLst>
          </a:custGeom>
          <a:solidFill>
            <a:srgbClr val="DEE6D1"/>
          </a:solidFill>
          <a:ln>
            <a:solidFill>
              <a:srgbClr val="DEE6D1"/>
            </a:solidFill>
            <a:round/>
          </a:ln>
        </p:spPr>
        <p:style>
          <a:lnRef idx="2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22760" tIns="122760" rIns="163440" bIns="183960">
            <a:noAutofit/>
          </a:bodyPr>
          <a:lstStyle/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es-ES" sz="23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PRODUCCIÓN</a:t>
            </a:r>
            <a:endParaRPr lang="es-ES" sz="23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INVESTIGACIÓN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6257160" y="2330640"/>
            <a:ext cx="2631960" cy="832680"/>
          </a:xfrm>
          <a:custGeom>
            <a:avLst/>
            <a:gdLst/>
            <a:ahLst/>
            <a:cxnLst/>
            <a:rect l="l" t="t" r="r" b="b"/>
            <a:pathLst>
              <a:path w="2632792" h="833338">
                <a:moveTo>
                  <a:pt x="0" y="0"/>
                </a:moveTo>
                <a:lnTo>
                  <a:pt x="2632792" y="0"/>
                </a:lnTo>
                <a:lnTo>
                  <a:pt x="2632792" y="833338"/>
                </a:lnTo>
                <a:lnTo>
                  <a:pt x="0" y="833338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>
            <a:solidFill>
              <a:srgbClr val="9BBB59"/>
            </a:solidFill>
            <a:round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63440" tIns="93600" rIns="163440" bIns="9360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5"/>
              </a:spcAft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OTRAS FUNCIONES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6257160" y="3164040"/>
            <a:ext cx="2631960" cy="2082600"/>
          </a:xfrm>
          <a:custGeom>
            <a:avLst/>
            <a:gdLst/>
            <a:ahLst/>
            <a:cxnLst/>
            <a:rect l="l" t="t" r="r" b="b"/>
            <a:pathLst>
              <a:path w="2632792" h="2083454">
                <a:moveTo>
                  <a:pt x="0" y="0"/>
                </a:moveTo>
                <a:lnTo>
                  <a:pt x="2632792" y="0"/>
                </a:lnTo>
                <a:lnTo>
                  <a:pt x="2632792" y="2083454"/>
                </a:lnTo>
                <a:lnTo>
                  <a:pt x="0" y="2083454"/>
                </a:lnTo>
                <a:lnTo>
                  <a:pt x="0" y="0"/>
                </a:lnTo>
                <a:close/>
              </a:path>
            </a:pathLst>
          </a:custGeom>
          <a:solidFill>
            <a:srgbClr val="DEE6D1"/>
          </a:solidFill>
          <a:ln>
            <a:solidFill>
              <a:srgbClr val="DEE6D1"/>
            </a:solidFill>
            <a:round/>
          </a:ln>
        </p:spPr>
        <p:style>
          <a:lnRef idx="2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22760" tIns="122760" rIns="163440" bIns="183960">
            <a:noAutofit/>
          </a:bodyPr>
          <a:lstStyle/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TÉCNICA</a:t>
            </a:r>
            <a:endParaRPr lang="es-ES" sz="23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SEGURIDAD</a:t>
            </a:r>
            <a:endParaRPr lang="es-ES" sz="23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4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I+D+i</a:t>
            </a:r>
            <a:endParaRPr lang="es-ES" sz="2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 EMPRESA COMO SISTEMA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1" name="TextShape 2"/>
          <p:cNvSpPr/>
          <p:nvPr/>
        </p:nvSpPr>
        <p:spPr>
          <a:xfrm>
            <a:off x="4860000" y="6492960"/>
            <a:ext cx="427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sp>
        <p:nvSpPr>
          <p:cNvPr id="92" name="CustomShape 3"/>
          <p:cNvSpPr/>
          <p:nvPr/>
        </p:nvSpPr>
        <p:spPr>
          <a:xfrm>
            <a:off x="1074240" y="1600200"/>
            <a:ext cx="6994440" cy="452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EE6D1"/>
          </a:solidFill>
          <a:ln w="0">
            <a:noFill/>
          </a:ln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461160" y="2958120"/>
            <a:ext cx="1980360" cy="1809720"/>
          </a:xfrm>
          <a:custGeom>
            <a:avLst/>
            <a:gdLst/>
            <a:ahLst/>
            <a:cxnLst/>
            <a:rect l="l" t="t" r="r" b="b"/>
            <a:pathLst>
              <a:path w="1981051" h="1810385">
                <a:moveTo>
                  <a:pt x="0" y="301737"/>
                </a:moveTo>
                <a:cubicBezTo>
                  <a:pt x="0" y="135092"/>
                  <a:pt x="135092" y="0"/>
                  <a:pt x="301737" y="0"/>
                </a:cubicBezTo>
                <a:lnTo>
                  <a:pt x="1679314" y="0"/>
                </a:lnTo>
                <a:cubicBezTo>
                  <a:pt x="1845959" y="0"/>
                  <a:pt x="1981051" y="135092"/>
                  <a:pt x="1981051" y="301737"/>
                </a:cubicBezTo>
                <a:lnTo>
                  <a:pt x="1981051" y="1508648"/>
                </a:lnTo>
                <a:cubicBezTo>
                  <a:pt x="1981051" y="1675293"/>
                  <a:pt x="1845959" y="1810385"/>
                  <a:pt x="1679314" y="1810385"/>
                </a:cubicBezTo>
                <a:lnTo>
                  <a:pt x="301737" y="1810385"/>
                </a:lnTo>
                <a:cubicBezTo>
                  <a:pt x="135092" y="1810385"/>
                  <a:pt x="0" y="1675293"/>
                  <a:pt x="0" y="1508648"/>
                </a:cubicBezTo>
                <a:lnTo>
                  <a:pt x="0" y="30173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CA950"/>
            </a:solidFill>
            <a:round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53000" tIns="153000" rIns="153000" bIns="153000">
            <a:noAutofit/>
          </a:bodyPr>
          <a:lstStyle/>
          <a:p>
            <a:pPr>
              <a:lnSpc>
                <a:spcPct val="90000"/>
              </a:lnSpc>
              <a:spcAft>
                <a:spcPts val="595"/>
              </a:spcAft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INPUTS</a:t>
            </a:r>
            <a:endParaRPr lang="es-ES" sz="1700" b="0" strike="noStrike" spc="-1">
              <a:latin typeface="Arial"/>
            </a:endParaRPr>
          </a:p>
          <a:p>
            <a:pPr marL="114480" lvl="1" indent="-113760">
              <a:lnSpc>
                <a:spcPct val="90000"/>
              </a:lnSpc>
              <a:spcAft>
                <a:spcPts val="19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Recursos del exterior necesarios para la consecución del objetivo (personal, máquinas, materiales, capital, etc.)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2541600" y="2958120"/>
            <a:ext cx="1980360" cy="1809720"/>
          </a:xfrm>
          <a:custGeom>
            <a:avLst/>
            <a:gdLst/>
            <a:ahLst/>
            <a:cxnLst/>
            <a:rect l="l" t="t" r="r" b="b"/>
            <a:pathLst>
              <a:path w="1981051" h="1810385">
                <a:moveTo>
                  <a:pt x="0" y="301737"/>
                </a:moveTo>
                <a:cubicBezTo>
                  <a:pt x="0" y="135092"/>
                  <a:pt x="135092" y="0"/>
                  <a:pt x="301737" y="0"/>
                </a:cubicBezTo>
                <a:lnTo>
                  <a:pt x="1679314" y="0"/>
                </a:lnTo>
                <a:cubicBezTo>
                  <a:pt x="1845959" y="0"/>
                  <a:pt x="1981051" y="135092"/>
                  <a:pt x="1981051" y="301737"/>
                </a:cubicBezTo>
                <a:lnTo>
                  <a:pt x="1981051" y="1508648"/>
                </a:lnTo>
                <a:cubicBezTo>
                  <a:pt x="1981051" y="1675293"/>
                  <a:pt x="1845959" y="1810385"/>
                  <a:pt x="1679314" y="1810385"/>
                </a:cubicBezTo>
                <a:lnTo>
                  <a:pt x="301737" y="1810385"/>
                </a:lnTo>
                <a:cubicBezTo>
                  <a:pt x="135092" y="1810385"/>
                  <a:pt x="0" y="1675293"/>
                  <a:pt x="0" y="1508648"/>
                </a:cubicBezTo>
                <a:lnTo>
                  <a:pt x="0" y="30173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CA950"/>
            </a:solidFill>
            <a:round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53000" tIns="153000" rIns="153000" bIns="153000">
            <a:noAutofit/>
          </a:bodyPr>
          <a:lstStyle/>
          <a:p>
            <a:pPr>
              <a:lnSpc>
                <a:spcPct val="90000"/>
              </a:lnSpc>
              <a:spcAft>
                <a:spcPts val="595"/>
              </a:spcAft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PROCESOS</a:t>
            </a:r>
            <a:endParaRPr lang="es-ES" sz="1700" b="0" strike="noStrike" spc="-1">
              <a:latin typeface="Arial"/>
            </a:endParaRPr>
          </a:p>
          <a:p>
            <a:pPr marL="114480" lvl="1" indent="-113760">
              <a:lnSpc>
                <a:spcPct val="90000"/>
              </a:lnSpc>
              <a:spcAft>
                <a:spcPts val="19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Producción</a:t>
            </a:r>
            <a:endParaRPr lang="es-ES" sz="1300" b="0" strike="noStrike" spc="-1">
              <a:latin typeface="Arial"/>
            </a:endParaRPr>
          </a:p>
          <a:p>
            <a:pPr marL="114480" lvl="1" indent="-113760">
              <a:lnSpc>
                <a:spcPct val="90000"/>
              </a:lnSpc>
              <a:spcAft>
                <a:spcPts val="19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Marketing</a:t>
            </a:r>
            <a:endParaRPr lang="es-ES" sz="1300" b="0" strike="noStrike" spc="-1">
              <a:latin typeface="Arial"/>
            </a:endParaRPr>
          </a:p>
          <a:p>
            <a:pPr marL="114480" lvl="1" indent="-113760">
              <a:lnSpc>
                <a:spcPct val="90000"/>
              </a:lnSpc>
              <a:spcAft>
                <a:spcPts val="19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Administración </a:t>
            </a:r>
            <a:endParaRPr lang="es-ES" sz="1300" b="0" strike="noStrike" spc="-1">
              <a:latin typeface="Arial"/>
            </a:endParaRPr>
          </a:p>
          <a:p>
            <a:pPr marL="114480" lvl="1" indent="-113760">
              <a:lnSpc>
                <a:spcPct val="90000"/>
              </a:lnSpc>
              <a:spcAft>
                <a:spcPts val="19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RRHH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4621680" y="2958120"/>
            <a:ext cx="1980360" cy="1809720"/>
          </a:xfrm>
          <a:custGeom>
            <a:avLst/>
            <a:gdLst/>
            <a:ahLst/>
            <a:cxnLst/>
            <a:rect l="l" t="t" r="r" b="b"/>
            <a:pathLst>
              <a:path w="1981051" h="1810385">
                <a:moveTo>
                  <a:pt x="0" y="301737"/>
                </a:moveTo>
                <a:cubicBezTo>
                  <a:pt x="0" y="135092"/>
                  <a:pt x="135092" y="0"/>
                  <a:pt x="301737" y="0"/>
                </a:cubicBezTo>
                <a:lnTo>
                  <a:pt x="1679314" y="0"/>
                </a:lnTo>
                <a:cubicBezTo>
                  <a:pt x="1845959" y="0"/>
                  <a:pt x="1981051" y="135092"/>
                  <a:pt x="1981051" y="301737"/>
                </a:cubicBezTo>
                <a:lnTo>
                  <a:pt x="1981051" y="1508648"/>
                </a:lnTo>
                <a:cubicBezTo>
                  <a:pt x="1981051" y="1675293"/>
                  <a:pt x="1845959" y="1810385"/>
                  <a:pt x="1679314" y="1810385"/>
                </a:cubicBezTo>
                <a:lnTo>
                  <a:pt x="301737" y="1810385"/>
                </a:lnTo>
                <a:cubicBezTo>
                  <a:pt x="135092" y="1810385"/>
                  <a:pt x="0" y="1675293"/>
                  <a:pt x="0" y="1508648"/>
                </a:cubicBezTo>
                <a:lnTo>
                  <a:pt x="0" y="30173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CA950"/>
            </a:solidFill>
            <a:round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53000" tIns="153000" rIns="153000" bIns="153000">
            <a:noAutofit/>
          </a:bodyPr>
          <a:lstStyle/>
          <a:p>
            <a:pPr>
              <a:lnSpc>
                <a:spcPct val="90000"/>
              </a:lnSpc>
              <a:spcAft>
                <a:spcPts val="595"/>
              </a:spcAft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OUTPUTS</a:t>
            </a:r>
            <a:endParaRPr lang="es-ES" sz="1700" b="0" strike="noStrike" spc="-1">
              <a:latin typeface="Arial"/>
            </a:endParaRPr>
          </a:p>
          <a:p>
            <a:pPr marL="114480" lvl="1" indent="-113760">
              <a:lnSpc>
                <a:spcPct val="90000"/>
              </a:lnSpc>
              <a:spcAft>
                <a:spcPts val="19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Resultado de los procesos que genera la salida al exterior de productos, servicios, capitales, impuestos, etc.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6701760" y="2958120"/>
            <a:ext cx="1980360" cy="1809720"/>
          </a:xfrm>
          <a:custGeom>
            <a:avLst/>
            <a:gdLst/>
            <a:ahLst/>
            <a:cxnLst/>
            <a:rect l="l" t="t" r="r" b="b"/>
            <a:pathLst>
              <a:path w="1981051" h="1810385">
                <a:moveTo>
                  <a:pt x="0" y="301737"/>
                </a:moveTo>
                <a:cubicBezTo>
                  <a:pt x="0" y="135092"/>
                  <a:pt x="135092" y="0"/>
                  <a:pt x="301737" y="0"/>
                </a:cubicBezTo>
                <a:lnTo>
                  <a:pt x="1679314" y="0"/>
                </a:lnTo>
                <a:cubicBezTo>
                  <a:pt x="1845959" y="0"/>
                  <a:pt x="1981051" y="135092"/>
                  <a:pt x="1981051" y="301737"/>
                </a:cubicBezTo>
                <a:lnTo>
                  <a:pt x="1981051" y="1508648"/>
                </a:lnTo>
                <a:cubicBezTo>
                  <a:pt x="1981051" y="1675293"/>
                  <a:pt x="1845959" y="1810385"/>
                  <a:pt x="1679314" y="1810385"/>
                </a:cubicBezTo>
                <a:lnTo>
                  <a:pt x="301737" y="1810385"/>
                </a:lnTo>
                <a:cubicBezTo>
                  <a:pt x="135092" y="1810385"/>
                  <a:pt x="0" y="1675293"/>
                  <a:pt x="0" y="1508648"/>
                </a:cubicBezTo>
                <a:lnTo>
                  <a:pt x="0" y="30173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CA950"/>
            </a:solidFill>
            <a:round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53000" tIns="153000" rIns="153000" bIns="153000">
            <a:noAutofit/>
          </a:bodyPr>
          <a:lstStyle/>
          <a:p>
            <a:pPr>
              <a:lnSpc>
                <a:spcPct val="90000"/>
              </a:lnSpc>
              <a:spcAft>
                <a:spcPts val="595"/>
              </a:spcAft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CONTROL</a:t>
            </a:r>
            <a:endParaRPr lang="es-ES" sz="1700" b="0" strike="noStrike" spc="-1">
              <a:latin typeface="Arial"/>
            </a:endParaRPr>
          </a:p>
          <a:p>
            <a:pPr marL="114480" lvl="1" indent="-113760">
              <a:lnSpc>
                <a:spcPct val="90000"/>
              </a:lnSpc>
              <a:spcAft>
                <a:spcPts val="196"/>
              </a:spcAft>
              <a:buClr>
                <a:srgbClr val="000000"/>
              </a:buClr>
              <a:buFont typeface="Symbol"/>
              <a:buChar char=""/>
            </a:pPr>
            <a:r>
              <a:rPr lang="es-ES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Herramienta para establecer el grado de cumplimiento de los planes y metas establecidos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3276000" y="5301360"/>
            <a:ext cx="237564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FEEDBACK o RETROALIMENTACIÓN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 rot="10800000" flipV="1">
            <a:off x="6269400" y="4797720"/>
            <a:ext cx="1799640" cy="826560"/>
          </a:xfrm>
          <a:prstGeom prst="bentConnector3">
            <a:avLst>
              <a:gd name="adj1" fmla="val 275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0"/>
          <p:cNvSpPr/>
          <p:nvPr/>
        </p:nvSpPr>
        <p:spPr>
          <a:xfrm rot="10800000">
            <a:off x="2916720" y="4797720"/>
            <a:ext cx="359280" cy="82656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ESTRUCTURA ORGANIZATIVA. REQUISITOS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1" name="TextShape 2"/>
          <p:cNvSpPr/>
          <p:nvPr/>
        </p:nvSpPr>
        <p:spPr>
          <a:xfrm>
            <a:off x="467640" y="1772640"/>
            <a:ext cx="8228880" cy="453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UNIDAD DE MANDO</a:t>
            </a:r>
            <a:endParaRPr lang="es-ES" sz="21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FIJACIÓN DE OBJETIVOS</a:t>
            </a:r>
            <a:endParaRPr lang="es-ES" sz="21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SIMPLICIDAD</a:t>
            </a:r>
            <a:endParaRPr lang="es-ES" sz="21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DIVISIÓN DEL TRABAJO</a:t>
            </a:r>
            <a:endParaRPr lang="es-ES" sz="21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CONTROL</a:t>
            </a:r>
            <a:endParaRPr lang="es-ES" sz="21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COORDINACIÓN</a:t>
            </a:r>
            <a:endParaRPr lang="es-ES" sz="21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JERARQUÍA</a:t>
            </a:r>
            <a:endParaRPr lang="es-ES" sz="21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FUNCIONALIDAD</a:t>
            </a:r>
            <a:endParaRPr lang="es-ES" sz="21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RESPONSABILIDAD</a:t>
            </a:r>
            <a:endParaRPr lang="es-ES" sz="21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JUSTICIA</a:t>
            </a:r>
            <a:endParaRPr lang="es-ES" sz="2100" b="0" strike="noStrike" spc="-1">
              <a:latin typeface="Arial"/>
            </a:endParaRPr>
          </a:p>
        </p:txBody>
      </p:sp>
      <p:sp>
        <p:nvSpPr>
          <p:cNvPr id="102" name="TextShape 3"/>
          <p:cNvSpPr/>
          <p:nvPr/>
        </p:nvSpPr>
        <p:spPr>
          <a:xfrm>
            <a:off x="4356000" y="6492960"/>
            <a:ext cx="47872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10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10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10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1000"/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ESTRUCTURA ORGANIZATIVA. MODELOS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4" name="TextShape 2"/>
          <p:cNvSpPr/>
          <p:nvPr/>
        </p:nvSpPr>
        <p:spPr>
          <a:xfrm>
            <a:off x="467640" y="1772640"/>
            <a:ext cx="8228880" cy="453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MODELO JERÁRQUICO (VERTICAL)</a:t>
            </a:r>
            <a:endParaRPr lang="es-ES" sz="21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PRINCIPIO DE JERARQUÍA Y UNIDAD DE MANDO</a:t>
            </a:r>
            <a:endParaRPr lang="es-ES" sz="17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FACILIDAD PARA LA TOMA DE DECISIONES</a:t>
            </a:r>
            <a:endParaRPr lang="es-ES" sz="17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RIESGO DE AUTORITARISMO</a:t>
            </a:r>
            <a:endParaRPr lang="es-ES" sz="17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MODELO FUNCIONAL (HORIZONTAL)</a:t>
            </a:r>
            <a:endParaRPr lang="es-ES" sz="21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PRINCIPIO DE REPARTO DEL TRABAJO, ESPECIALIZACIÓN Y FUNCIONALIDAD</a:t>
            </a:r>
            <a:endParaRPr lang="es-ES" sz="17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FAVORECE EL TRABAJO EN EQUIPO</a:t>
            </a:r>
            <a:endParaRPr lang="es-ES" sz="17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ROMPE LA UNIDAD DE MANDO</a:t>
            </a:r>
            <a:endParaRPr lang="es-ES" sz="17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MODELO MIXTO (STAFF AND LINE)</a:t>
            </a:r>
            <a:endParaRPr lang="es-ES" sz="21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PRINCIPIO DE REPARTO DEL TRABAJO, ESPECIALIZACIÓN Y FUNCIONALIDAD</a:t>
            </a:r>
            <a:endParaRPr lang="es-ES" sz="17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PRINCIPIO DE JERARQUÍA Y UNIDAD DE MANDO</a:t>
            </a:r>
            <a:endParaRPr lang="es-ES" sz="17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40"/>
              </a:spcBef>
            </a:pPr>
            <a:endParaRPr lang="es-ES" sz="17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40"/>
              </a:spcBef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TODOS ELLOS SE REPRESENTAN A TRAVÉS DE </a:t>
            </a:r>
            <a:r>
              <a:rPr lang="es-ES" sz="1700" b="1" strike="noStrike" spc="-1">
                <a:solidFill>
                  <a:srgbClr val="000000"/>
                </a:solidFill>
                <a:latin typeface="Calibri"/>
                <a:ea typeface="DejaVu Sans"/>
              </a:rPr>
              <a:t>ORGANIGRAMAS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105" name="TextShape 3"/>
          <p:cNvSpPr/>
          <p:nvPr/>
        </p:nvSpPr>
        <p:spPr>
          <a:xfrm>
            <a:off x="4356000" y="6492960"/>
            <a:ext cx="47872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8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1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4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6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9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2" dur="1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1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54" dur="10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57" dur="10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1000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/>
          <p:nvPr/>
        </p:nvSpPr>
        <p:spPr>
          <a:xfrm>
            <a:off x="457200" y="274680"/>
            <a:ext cx="8228880" cy="92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 PYME Y SU ENTORNO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7" name="TextShape 2"/>
          <p:cNvSpPr/>
          <p:nvPr/>
        </p:nvSpPr>
        <p:spPr>
          <a:xfrm>
            <a:off x="4444200" y="6492960"/>
            <a:ext cx="4699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sp>
        <p:nvSpPr>
          <p:cNvPr id="108" name="CustomShape 3"/>
          <p:cNvSpPr/>
          <p:nvPr/>
        </p:nvSpPr>
        <p:spPr>
          <a:xfrm>
            <a:off x="0" y="1032387"/>
            <a:ext cx="9143280" cy="534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s-ES" sz="16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CONCEPTO de ENTORNO</a:t>
            </a: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Conjunto de factores externos a la empresa que tienen una influencia significativa en la estrategia empresarial</a:t>
            </a:r>
            <a:endParaRPr lang="es-ES" sz="16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16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Macroentorno</a:t>
            </a: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Variables que afectan a la economía en general y sobre las que la empresa no ejerce ningún tipo de control</a:t>
            </a:r>
            <a:endParaRPr lang="es-ES" sz="16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Económicos. Oscilaciones de los tipos de interés, variaciones en los costes energéticos,  tasas de parados, etc.</a:t>
            </a:r>
            <a:endParaRPr lang="es-ES" sz="16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Socioculturales. Cambios en los gustos, nuevas costumbres, índices de natalidad, y todos los que puedan afectar al consumo</a:t>
            </a:r>
            <a:endParaRPr lang="es-ES" sz="16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Políticos y legales. Variaciones en la presión fiscal, subvenciones, apertura de mercados, cambios en las relaciones interestatales, nuevas normativas, oferta y demanda de empleo, etc.</a:t>
            </a:r>
            <a:endParaRPr lang="es-ES" sz="16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Tecnológicos. Avances en la maquinaria y nuevas técnicas de producción</a:t>
            </a:r>
            <a:endParaRPr lang="es-ES" sz="16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Medioambientales. Niveles de contaminación de los distintos procesos productivos</a:t>
            </a:r>
            <a:endParaRPr lang="es-ES" sz="1600" b="0" strike="noStrike" spc="-1" dirty="0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16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Microentorno</a:t>
            </a: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Variables que afectan a un sector económico concreto y sobre las que pueden influir las empresas</a:t>
            </a:r>
            <a:endParaRPr lang="es-ES" sz="16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Competencia. Rivalidad entre empresas de un mismo sector</a:t>
            </a:r>
            <a:endParaRPr lang="es-ES" sz="16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Productos sustitutivos. Productos que satisfacen una misma necesidad</a:t>
            </a:r>
            <a:endParaRPr lang="es-ES" sz="16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Proveedores. La relación va a variar en función del poder negociador de la empresa</a:t>
            </a:r>
            <a:endParaRPr lang="es-ES" sz="1600" b="0" strike="noStrike" spc="-1" dirty="0">
              <a:latin typeface="Arial"/>
            </a:endParaRPr>
          </a:p>
          <a:p>
            <a:pPr marL="1143000" lvl="2" indent="-2278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Clientes. La relación va a variar en función del poder negociador de la empresa</a:t>
            </a: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10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1000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1000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1000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8" dur="1000"/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 ENTORNO Y LOS CAMBIOS</a:t>
            </a:r>
            <a:endParaRPr lang="es-ES" sz="4400" b="0" strike="noStrike" spc="-1">
              <a:latin typeface="Arial"/>
            </a:endParaRPr>
          </a:p>
        </p:txBody>
      </p:sp>
      <p:graphicFrame>
        <p:nvGraphicFramePr>
          <p:cNvPr id="110" name="Table 2"/>
          <p:cNvGraphicFramePr/>
          <p:nvPr>
            <p:extLst>
              <p:ext uri="{D42A27DB-BD31-4B8C-83A1-F6EECF244321}">
                <p14:modId xmlns:p14="http://schemas.microsoft.com/office/powerpoint/2010/main" xmlns="" val="3797439284"/>
              </p:ext>
            </p:extLst>
          </p:nvPr>
        </p:nvGraphicFramePr>
        <p:xfrm>
          <a:off x="467640" y="1268640"/>
          <a:ext cx="8424720" cy="4911888"/>
        </p:xfrm>
        <a:graphic>
          <a:graphicData uri="http://schemas.openxmlformats.org/drawingml/2006/table">
            <a:tbl>
              <a:tblPr/>
              <a:tblGrid>
                <a:gridCol w="421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2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28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2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ENTORNOS</a:t>
                      </a:r>
                      <a:endParaRPr lang="es-ES" sz="2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ESTABLES</a:t>
                      </a:r>
                      <a:endParaRPr lang="es-ES" sz="17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DINÁMICOS</a:t>
                      </a:r>
                      <a:endParaRPr lang="es-ES" sz="17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Sus características no cambian o son fáciles de predecir</a:t>
                      </a:r>
                      <a:endParaRPr lang="es-ES" sz="17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Sus características son cambiantes o difíciles de predecir</a:t>
                      </a:r>
                      <a:endParaRPr lang="es-ES" sz="17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SIMPLES</a:t>
                      </a:r>
                      <a:endParaRPr lang="es-ES" sz="17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COMPLEJOS</a:t>
                      </a:r>
                      <a:endParaRPr lang="es-ES" sz="17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201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Los cambios que se producen son fáciles de entender</a:t>
                      </a:r>
                      <a:endParaRPr lang="es-ES" sz="17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Los cambios que se producen representan una mayor dificultad de comprensión debido a la complejidad de las variables que intervienen</a:t>
                      </a:r>
                      <a:endParaRPr lang="es-ES" sz="17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2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HOSTILES</a:t>
                      </a:r>
                      <a:endParaRPr lang="es-ES" sz="17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FAVORABLES</a:t>
                      </a:r>
                      <a:endParaRPr lang="es-ES" sz="17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715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Los cambios generan gran impacto en las empresas</a:t>
                      </a:r>
                      <a:endParaRPr lang="es-ES" sz="17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lang="es-ES" sz="17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Los cambios no generan gran impacto en las empresas</a:t>
                      </a:r>
                      <a:endParaRPr lang="es-ES" sz="17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1" name="TextShape 3"/>
          <p:cNvSpPr/>
          <p:nvPr/>
        </p:nvSpPr>
        <p:spPr>
          <a:xfrm>
            <a:off x="4932000" y="6492960"/>
            <a:ext cx="42112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/>
          <p:nvPr/>
        </p:nvSpPr>
        <p:spPr>
          <a:xfrm>
            <a:off x="467640" y="249300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¡GRACIAS POR VUESTRA ATENCIÓN!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13" name="TextShape 2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753</Words>
  <Application>Microsoft Office PowerPoint</Application>
  <PresentationFormat>Presentación en pantalla 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UT_1_EIE</dc:title>
  <dc:creator>user</dc:creator>
  <cp:lastModifiedBy>Centor</cp:lastModifiedBy>
  <cp:revision>54</cp:revision>
  <dcterms:created xsi:type="dcterms:W3CDTF">2016-09-20T21:10:53Z</dcterms:created>
  <dcterms:modified xsi:type="dcterms:W3CDTF">2024-10-08T10:28:32Z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Presentación en pantalla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9</vt:i4>
  </property>
</Properties>
</file>