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BF215BE-1B67-4672-885C-33375DF66CB7}" type="datetime1">
              <a:rPr lang="es-E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08/10/2024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200" b="0" strike="noStrike" spc="-1">
                <a:solidFill>
                  <a:srgbClr val="8B8B8B"/>
                </a:solidFill>
                <a:latin typeface="Calibri"/>
              </a:rPr>
              <a:t>EIE_CURSO 2016-2017_MÓNICA RODRÍGUEZ</a:t>
            </a:r>
            <a:endParaRPr lang="es-E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1E9B2FB-B4D5-425F-804D-FAD8F0CECFDA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Segundo nivel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Tercer nivel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Cuarto nivel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Quinto nivel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778D106-0DF4-4741-A1F1-1550336E48B5}" type="datetime1">
              <a:rPr lang="es-E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08/10/2024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200" b="0" strike="noStrike" spc="-1">
                <a:solidFill>
                  <a:srgbClr val="8B8B8B"/>
                </a:solidFill>
                <a:latin typeface="Calibri"/>
              </a:rPr>
              <a:t>EIE_CURSO 2016-2017_MÓNICA RODRÍGUEZ</a:t>
            </a:r>
            <a:endParaRPr lang="es-ES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998BCA0-91DB-4168-9A31-3582CD891FC9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 dirty="0">
                <a:solidFill>
                  <a:srgbClr val="000000"/>
                </a:solidFill>
                <a:latin typeface="Calibri"/>
              </a:rPr>
              <a:t>UT_2_EIE (II)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s-ES" sz="3200" b="0" strike="noStrike" spc="-1">
                <a:solidFill>
                  <a:srgbClr val="8B8B8B"/>
                </a:solidFill>
                <a:latin typeface="Calibri"/>
              </a:rPr>
              <a:t>EMPRESA E INICIATIVA EMPRENDEDORA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4305600" y="6492960"/>
            <a:ext cx="48394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/>
            <a:r>
              <a:rPr lang="es-ES" sz="1200" dirty="0" smtClean="0"/>
              <a:t>EIE_CURSO 2024-2025_MÓNICA RODRÍGUEZ</a:t>
            </a:r>
            <a:endParaRPr lang="es-E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921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400" b="0" strike="noStrike" spc="-1" dirty="0">
                <a:solidFill>
                  <a:srgbClr val="000000"/>
                </a:solidFill>
                <a:latin typeface="Calibri"/>
              </a:rPr>
              <a:t>LA EMPRESA Y EL MERCADO</a:t>
            </a:r>
          </a:p>
        </p:txBody>
      </p:sp>
      <p:sp>
        <p:nvSpPr>
          <p:cNvPr id="86" name="TextShape 2"/>
          <p:cNvSpPr txBox="1"/>
          <p:nvPr/>
        </p:nvSpPr>
        <p:spPr>
          <a:xfrm>
            <a:off x="4444200" y="6492960"/>
            <a:ext cx="4699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/>
            <a:r>
              <a:rPr lang="es-ES" sz="1200" dirty="0" smtClean="0"/>
              <a:t>EIE_CURSO 2024-2025_MÓNICA RODRÍGUEZ</a:t>
            </a:r>
            <a:endParaRPr lang="es-ES" sz="1200" dirty="0"/>
          </a:p>
        </p:txBody>
      </p:sp>
      <p:sp>
        <p:nvSpPr>
          <p:cNvPr id="87" name="CustomShape 3"/>
          <p:cNvSpPr/>
          <p:nvPr/>
        </p:nvSpPr>
        <p:spPr>
          <a:xfrm>
            <a:off x="577049" y="1124640"/>
            <a:ext cx="7519386" cy="13167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87000"/>
          </a:bodyPr>
          <a:lstStyle/>
          <a:p>
            <a:pPr marL="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r>
              <a:rPr lang="es-ES" sz="2800" b="1" u="sng" strike="noStrike" spc="-1" dirty="0">
                <a:solidFill>
                  <a:srgbClr val="000000"/>
                </a:solidFill>
                <a:uFillTx/>
                <a:latin typeface="Calibri"/>
              </a:rPr>
              <a:t>CONCEPTO de MERCADO</a:t>
            </a:r>
            <a:r>
              <a:rPr lang="es-ES" sz="1400" b="0" strike="noStrike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s-ES" dirty="0"/>
              <a:t>Conjunto de operaciones de </a:t>
            </a:r>
            <a:r>
              <a:rPr lang="es-ES" b="1" dirty="0"/>
              <a:t>compra-venta</a:t>
            </a:r>
            <a:r>
              <a:rPr lang="es-ES" dirty="0"/>
              <a:t> de </a:t>
            </a:r>
            <a:r>
              <a:rPr lang="es-ES" b="1" dirty="0"/>
              <a:t>bienes y/o servicios</a:t>
            </a:r>
            <a:r>
              <a:rPr lang="es-ES" dirty="0"/>
              <a:t> en un </a:t>
            </a:r>
            <a:r>
              <a:rPr lang="es-ES" b="1" dirty="0"/>
              <a:t>tiempo</a:t>
            </a:r>
            <a:r>
              <a:rPr lang="es-ES" dirty="0"/>
              <a:t> y un </a:t>
            </a:r>
            <a:r>
              <a:rPr lang="es-ES" b="1" dirty="0"/>
              <a:t>espacio</a:t>
            </a:r>
            <a:r>
              <a:rPr lang="es-ES" dirty="0"/>
              <a:t> delimitados, espacio en el que se van a mover las fuerzas de la </a:t>
            </a:r>
            <a:r>
              <a:rPr lang="es-ES" b="1" dirty="0"/>
              <a:t>oferta</a:t>
            </a:r>
            <a:r>
              <a:rPr lang="es-ES" dirty="0"/>
              <a:t> y la </a:t>
            </a:r>
            <a:r>
              <a:rPr lang="es-ES" b="1" dirty="0"/>
              <a:t>demanda</a:t>
            </a:r>
            <a:r>
              <a:rPr lang="es-ES" dirty="0"/>
              <a:t> para realizar la transacción de dichos bienes y servicios a un determinado </a:t>
            </a:r>
            <a:r>
              <a:rPr lang="es-ES" b="1" dirty="0"/>
              <a:t>precio</a:t>
            </a:r>
            <a:endParaRPr lang="es-ES" sz="1400" b="1" strike="noStrike" spc="-1" dirty="0">
              <a:latin typeface="Arial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1F147914-464C-493A-B722-07128F343B09}"/>
              </a:ext>
            </a:extLst>
          </p:cNvPr>
          <p:cNvGrpSpPr/>
          <p:nvPr/>
        </p:nvGrpSpPr>
        <p:grpSpPr>
          <a:xfrm>
            <a:off x="663791" y="2581690"/>
            <a:ext cx="3526470" cy="2405234"/>
            <a:chOff x="663791" y="2581690"/>
            <a:chExt cx="3526470" cy="2405234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xmlns="" id="{EDBCD418-1103-466E-98B1-4AD0D9613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791" y="2581690"/>
              <a:ext cx="3156932" cy="1670714"/>
            </a:xfrm>
            <a:prstGeom prst="rect">
              <a:avLst/>
            </a:prstGeom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xmlns="" id="{4D6CCC2F-6536-48A0-BFBB-A76A0C508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0145" y="3947394"/>
              <a:ext cx="1850116" cy="1039530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xmlns="" id="{9CE5F5D9-59B6-42E1-AA30-E517AFA671AA}"/>
              </a:ext>
            </a:extLst>
          </p:cNvPr>
          <p:cNvGrpSpPr/>
          <p:nvPr/>
        </p:nvGrpSpPr>
        <p:grpSpPr>
          <a:xfrm>
            <a:off x="4715060" y="2437351"/>
            <a:ext cx="3381375" cy="2114974"/>
            <a:chOff x="4715060" y="2437351"/>
            <a:chExt cx="3381375" cy="2114974"/>
          </a:xfrm>
        </p:grpSpPr>
        <p:pic>
          <p:nvPicPr>
            <p:cNvPr id="1026" name="Picture 2" descr="Una Colección De Personas Comprando En Una Venta. Hombres Y Mujeres Con  Bolsas De Compras. Ilustración del Vector - Ilustración de hombres, tienda:  183736352">
              <a:extLst>
                <a:ext uri="{FF2B5EF4-FFF2-40B4-BE49-F238E27FC236}">
                  <a16:creationId xmlns:a16="http://schemas.microsoft.com/office/drawing/2014/main" xmlns="" id="{DDB6D5E8-3334-4875-9DD8-E6B6186965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5060" y="2437351"/>
              <a:ext cx="3381375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Mapa de Empatía: la clave para conectar con tu cliente">
              <a:extLst>
                <a:ext uri="{FF2B5EF4-FFF2-40B4-BE49-F238E27FC236}">
                  <a16:creationId xmlns:a16="http://schemas.microsoft.com/office/drawing/2014/main" xmlns="" id="{3265498B-FFD9-45A3-BD69-FD3AFADD30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6615" y="3342463"/>
              <a:ext cx="1615228" cy="1209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C9220138-8ED6-4AF1-90B9-DB2874F4AAF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0063" y="5083525"/>
            <a:ext cx="2225240" cy="1499795"/>
          </a:xfrm>
          <a:prstGeom prst="rect">
            <a:avLst/>
          </a:prstGeom>
        </p:spPr>
      </p:pic>
      <p:pic>
        <p:nvPicPr>
          <p:cNvPr id="1030" name="Picture 6" descr="Análisis de competencia: Benchmarking. - Empresa de Diseño web">
            <a:extLst>
              <a:ext uri="{FF2B5EF4-FFF2-40B4-BE49-F238E27FC236}">
                <a16:creationId xmlns:a16="http://schemas.microsoft.com/office/drawing/2014/main" xmlns="" id="{003AC889-3F25-4EBB-B74F-C48832F31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27866" y="4705716"/>
            <a:ext cx="30575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1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400" b="0" strike="noStrike" spc="-1" dirty="0">
                <a:solidFill>
                  <a:srgbClr val="000000"/>
                </a:solidFill>
                <a:latin typeface="Calibri"/>
              </a:rPr>
              <a:t>DIMENSIONES DEL MERCADO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BC306167-D4AA-43EA-9B30-80EC0DE6F21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403149"/>
            <a:ext cx="4876948" cy="4876948"/>
          </a:xfrm>
          <a:prstGeom prst="rect">
            <a:avLst/>
          </a:prstGeom>
        </p:spPr>
      </p:pic>
      <p:sp>
        <p:nvSpPr>
          <p:cNvPr id="89" name="TextShape 2"/>
          <p:cNvSpPr txBox="1"/>
          <p:nvPr/>
        </p:nvSpPr>
        <p:spPr>
          <a:xfrm>
            <a:off x="4572000" y="6507000"/>
            <a:ext cx="4571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/>
            <a:r>
              <a:rPr lang="es-ES" sz="1200" dirty="0" smtClean="0"/>
              <a:t>EIE_CURSO 2024-2025_MÓNICA RODRÍGUEZ</a:t>
            </a:r>
            <a:endParaRPr lang="es-ES" sz="1200" dirty="0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xmlns="" id="{5E1EEFFE-05CF-451B-8ECE-5B2CBACDE619}"/>
              </a:ext>
            </a:extLst>
          </p:cNvPr>
          <p:cNvSpPr/>
          <p:nvPr/>
        </p:nvSpPr>
        <p:spPr>
          <a:xfrm rot="10800000">
            <a:off x="3453410" y="2236531"/>
            <a:ext cx="2032987" cy="225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xmlns="" id="{1CBB0ACB-00CE-4459-A13B-2C15D1A1B2D4}"/>
              </a:ext>
            </a:extLst>
          </p:cNvPr>
          <p:cNvSpPr/>
          <p:nvPr/>
        </p:nvSpPr>
        <p:spPr>
          <a:xfrm rot="10800000">
            <a:off x="3453414" y="3729053"/>
            <a:ext cx="2032985" cy="225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xmlns="" id="{D2296996-47ED-4441-AF57-AA664658CA84}"/>
              </a:ext>
            </a:extLst>
          </p:cNvPr>
          <p:cNvSpPr/>
          <p:nvPr/>
        </p:nvSpPr>
        <p:spPr>
          <a:xfrm rot="10800000">
            <a:off x="3453410" y="5118025"/>
            <a:ext cx="2032988" cy="225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B813015-5B1D-4503-BD41-69ABE8BAF627}"/>
              </a:ext>
            </a:extLst>
          </p:cNvPr>
          <p:cNvSpPr txBox="1"/>
          <p:nvPr/>
        </p:nvSpPr>
        <p:spPr>
          <a:xfrm>
            <a:off x="5566299" y="1810489"/>
            <a:ext cx="3258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TOTAL ADRESSABLE MARKET</a:t>
            </a:r>
          </a:p>
          <a:p>
            <a:r>
              <a:rPr lang="es-ES" sz="1600" dirty="0"/>
              <a:t>Mercado total del sector económico en el que se ubica nuestro producto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94193A5C-D5B1-43B2-8534-74BE4878AB43}"/>
              </a:ext>
            </a:extLst>
          </p:cNvPr>
          <p:cNvSpPr txBox="1"/>
          <p:nvPr/>
        </p:nvSpPr>
        <p:spPr>
          <a:xfrm>
            <a:off x="5566298" y="2944223"/>
            <a:ext cx="32581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SERVICEABLE ADRESSABLE MARKET</a:t>
            </a:r>
          </a:p>
          <a:p>
            <a:r>
              <a:rPr lang="es-ES" sz="1600" dirty="0"/>
              <a:t>Parte del mercado total TAM al que podríamos dar servicio con el modelo de negocio que hemos planificado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68C0F742-8CEC-42D3-841A-3334D60FDE22}"/>
              </a:ext>
            </a:extLst>
          </p:cNvPr>
          <p:cNvSpPr txBox="1"/>
          <p:nvPr/>
        </p:nvSpPr>
        <p:spPr>
          <a:xfrm>
            <a:off x="5566298" y="4691983"/>
            <a:ext cx="3258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SERVICEABLE OBTAINABLE MARKET</a:t>
            </a:r>
          </a:p>
          <a:p>
            <a:r>
              <a:rPr lang="es-ES" sz="1600" dirty="0"/>
              <a:t>Parte del mercado SAM al que, objetivamente, podemos dar servicio con los recursos actuales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400" b="0" strike="noStrike" spc="-1" dirty="0">
                <a:solidFill>
                  <a:srgbClr val="000000"/>
                </a:solidFill>
                <a:latin typeface="Calibri"/>
              </a:rPr>
              <a:t>IDENTIFICACIÓN DE CLIENTES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4860000" y="6492960"/>
            <a:ext cx="42724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/>
            <a:r>
              <a:rPr lang="es-ES" sz="1200" dirty="0" smtClean="0"/>
              <a:t>EIE_CURSO 2024-2025_MÓNICA RODRÍGUEZ</a:t>
            </a:r>
            <a:endParaRPr lang="es-ES" sz="1200" dirty="0"/>
          </a:p>
        </p:txBody>
      </p: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xmlns="" id="{20A7C04E-88E1-4328-8CD8-329360D06709}"/>
              </a:ext>
            </a:extLst>
          </p:cNvPr>
          <p:cNvSpPr/>
          <p:nvPr/>
        </p:nvSpPr>
        <p:spPr>
          <a:xfrm>
            <a:off x="665825" y="1491448"/>
            <a:ext cx="1429305" cy="1422647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SOM</a:t>
            </a:r>
          </a:p>
        </p:txBody>
      </p:sp>
      <p:sp>
        <p:nvSpPr>
          <p:cNvPr id="3" name="Diagrama de flujo: conector 2">
            <a:extLst>
              <a:ext uri="{FF2B5EF4-FFF2-40B4-BE49-F238E27FC236}">
                <a16:creationId xmlns:a16="http://schemas.microsoft.com/office/drawing/2014/main" xmlns="" id="{D136B705-19F4-42C5-874A-2A2BEAD32F8A}"/>
              </a:ext>
            </a:extLst>
          </p:cNvPr>
          <p:cNvSpPr/>
          <p:nvPr/>
        </p:nvSpPr>
        <p:spPr>
          <a:xfrm>
            <a:off x="1065320" y="1553592"/>
            <a:ext cx="150921" cy="18643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xmlns="" id="{49DEF720-C972-4C0A-821D-BFE2FFD05020}"/>
              </a:ext>
            </a:extLst>
          </p:cNvPr>
          <p:cNvSpPr/>
          <p:nvPr/>
        </p:nvSpPr>
        <p:spPr>
          <a:xfrm>
            <a:off x="1217720" y="1705992"/>
            <a:ext cx="150921" cy="18643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xmlns="" id="{FB2C9006-3981-4438-89AD-F43A2BBC68D1}"/>
              </a:ext>
            </a:extLst>
          </p:cNvPr>
          <p:cNvSpPr/>
          <p:nvPr/>
        </p:nvSpPr>
        <p:spPr>
          <a:xfrm>
            <a:off x="1370120" y="1858392"/>
            <a:ext cx="150921" cy="18643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xmlns="" id="{9730333C-EF39-496D-9EA4-8DF6A06E284E}"/>
              </a:ext>
            </a:extLst>
          </p:cNvPr>
          <p:cNvSpPr/>
          <p:nvPr/>
        </p:nvSpPr>
        <p:spPr>
          <a:xfrm>
            <a:off x="948430" y="1780119"/>
            <a:ext cx="150921" cy="18643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xmlns="" id="{052477FC-3E4E-417E-B2E0-ACA80F196330}"/>
              </a:ext>
            </a:extLst>
          </p:cNvPr>
          <p:cNvSpPr/>
          <p:nvPr/>
        </p:nvSpPr>
        <p:spPr>
          <a:xfrm>
            <a:off x="989859" y="2463553"/>
            <a:ext cx="150921" cy="18643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xmlns="" id="{686BC402-F2F3-4327-809E-1EEA3E980634}"/>
              </a:ext>
            </a:extLst>
          </p:cNvPr>
          <p:cNvSpPr/>
          <p:nvPr/>
        </p:nvSpPr>
        <p:spPr>
          <a:xfrm>
            <a:off x="1217720" y="2556768"/>
            <a:ext cx="150921" cy="18643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xmlns="" id="{4814DE4F-7BFE-41EF-93A9-A403E4611473}"/>
              </a:ext>
            </a:extLst>
          </p:cNvPr>
          <p:cNvSpPr/>
          <p:nvPr/>
        </p:nvSpPr>
        <p:spPr>
          <a:xfrm>
            <a:off x="1580964" y="2463552"/>
            <a:ext cx="150921" cy="18643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xmlns="" id="{2D72D9A0-E582-4C2C-AB7E-3CB741CCACDE}"/>
              </a:ext>
            </a:extLst>
          </p:cNvPr>
          <p:cNvSpPr/>
          <p:nvPr/>
        </p:nvSpPr>
        <p:spPr>
          <a:xfrm>
            <a:off x="1625352" y="1805495"/>
            <a:ext cx="150921" cy="18643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xmlns="" id="{9D2E92FD-6EF6-4849-A394-B812F7F2C643}"/>
              </a:ext>
            </a:extLst>
          </p:cNvPr>
          <p:cNvSpPr/>
          <p:nvPr/>
        </p:nvSpPr>
        <p:spPr>
          <a:xfrm>
            <a:off x="1452609" y="1634897"/>
            <a:ext cx="150921" cy="18643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xmlns="" id="{E11AFD18-B1AB-4535-B81C-4B518A613B7E}"/>
              </a:ext>
            </a:extLst>
          </p:cNvPr>
          <p:cNvSpPr/>
          <p:nvPr/>
        </p:nvSpPr>
        <p:spPr>
          <a:xfrm>
            <a:off x="1380477" y="2370336"/>
            <a:ext cx="150921" cy="18643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xmlns="" id="{413D52B8-D0C0-4E22-8DD1-7B82C4F08872}"/>
              </a:ext>
            </a:extLst>
          </p:cNvPr>
          <p:cNvSpPr/>
          <p:nvPr/>
        </p:nvSpPr>
        <p:spPr>
          <a:xfrm>
            <a:off x="789370" y="2175027"/>
            <a:ext cx="150921" cy="18643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xmlns="" id="{CBFA3DCC-E6CB-4E91-9E9F-1D9AA61A1BE8}"/>
              </a:ext>
            </a:extLst>
          </p:cNvPr>
          <p:cNvSpPr/>
          <p:nvPr/>
        </p:nvSpPr>
        <p:spPr>
          <a:xfrm>
            <a:off x="1842116" y="2183905"/>
            <a:ext cx="150921" cy="186431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xmlns="" id="{21F4EC50-F931-4179-A39D-BB5E7386A647}"/>
              </a:ext>
            </a:extLst>
          </p:cNvPr>
          <p:cNvCxnSpPr>
            <a:cxnSpLocks/>
          </p:cNvCxnSpPr>
          <p:nvPr/>
        </p:nvCxnSpPr>
        <p:spPr>
          <a:xfrm>
            <a:off x="1913138" y="2285998"/>
            <a:ext cx="10120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2" name="Picture 1411">
            <a:extLst>
              <a:ext uri="{FF2B5EF4-FFF2-40B4-BE49-F238E27FC236}">
                <a16:creationId xmlns:a16="http://schemas.microsoft.com/office/drawing/2014/main" xmlns="" id="{30A8F07E-C962-48FA-BE19-ED4042963E5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5917" y="1821327"/>
            <a:ext cx="5848892" cy="4366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500"/>
          </a:bodyPr>
          <a:lstStyle/>
          <a:p>
            <a:pPr>
              <a:lnSpc>
                <a:spcPct val="100000"/>
              </a:lnSpc>
            </a:pPr>
            <a:r>
              <a:rPr lang="es-ES" sz="4400" b="0" strike="noStrike" spc="-1" dirty="0">
                <a:solidFill>
                  <a:srgbClr val="000000"/>
                </a:solidFill>
                <a:latin typeface="Calibri"/>
              </a:rPr>
              <a:t>FIJACIÓN DEL PRECIO</a:t>
            </a:r>
          </a:p>
        </p:txBody>
      </p:sp>
      <p:sp>
        <p:nvSpPr>
          <p:cNvPr id="107" name="TextShape 2"/>
          <p:cNvSpPr txBox="1"/>
          <p:nvPr/>
        </p:nvSpPr>
        <p:spPr>
          <a:xfrm>
            <a:off x="457200" y="1417320"/>
            <a:ext cx="8229240" cy="1219135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lang="es-ES" sz="2100" b="0" strike="noStrike" spc="-1" dirty="0">
                <a:solidFill>
                  <a:srgbClr val="000000"/>
                </a:solidFill>
                <a:latin typeface="Calibri"/>
              </a:rPr>
              <a:t>COSTES</a:t>
            </a:r>
          </a:p>
          <a:p>
            <a:pPr marL="343080" indent="-342720" algn="just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lang="es-ES" sz="2100" b="0" strike="noStrike" spc="-1" dirty="0">
                <a:solidFill>
                  <a:srgbClr val="000000"/>
                </a:solidFill>
                <a:latin typeface="Calibri"/>
              </a:rPr>
              <a:t>COMPRADOR</a:t>
            </a:r>
          </a:p>
          <a:p>
            <a:pPr marL="343080" indent="-342720" algn="just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lang="es-ES" sz="2100" b="0" strike="noStrike" spc="-1" dirty="0">
                <a:solidFill>
                  <a:srgbClr val="000000"/>
                </a:solidFill>
                <a:latin typeface="Calibri"/>
              </a:rPr>
              <a:t>COMPETENCIA</a:t>
            </a:r>
          </a:p>
          <a:p>
            <a:pPr marL="360" algn="just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</a:pPr>
            <a:endParaRPr lang="es-ES" sz="21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4356000" y="6492960"/>
            <a:ext cx="4787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/>
            <a:r>
              <a:rPr lang="es-ES" sz="1200" dirty="0" smtClean="0"/>
              <a:t>EIE_CURSO 2024-2025_MÓNICA RODRÍGUEZ</a:t>
            </a:r>
            <a:endParaRPr lang="es-ES" sz="1200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xmlns="" id="{0C5E9DBB-D744-42F9-A390-056D8867D914}"/>
              </a:ext>
            </a:extLst>
          </p:cNvPr>
          <p:cNvSpPr txBox="1"/>
          <p:nvPr/>
        </p:nvSpPr>
        <p:spPr>
          <a:xfrm>
            <a:off x="457200" y="2636455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500"/>
          </a:bodyPr>
          <a:lstStyle/>
          <a:p>
            <a:pPr>
              <a:lnSpc>
                <a:spcPct val="100000"/>
              </a:lnSpc>
            </a:pPr>
            <a:r>
              <a:rPr lang="es-ES" sz="4400" b="0" strike="noStrike" spc="-1" dirty="0">
                <a:solidFill>
                  <a:srgbClr val="000000"/>
                </a:solidFill>
                <a:latin typeface="Calibri"/>
              </a:rPr>
              <a:t>COMPETENCIA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xmlns="" id="{98EE18F0-73A2-4A20-8729-B04A9466683B}"/>
              </a:ext>
            </a:extLst>
          </p:cNvPr>
          <p:cNvSpPr txBox="1"/>
          <p:nvPr/>
        </p:nvSpPr>
        <p:spPr>
          <a:xfrm>
            <a:off x="457200" y="3598138"/>
            <a:ext cx="8229240" cy="2491944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343080" indent="-342720" algn="just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lang="es-ES" sz="2100" b="0" strike="noStrike" spc="-1" dirty="0">
                <a:solidFill>
                  <a:srgbClr val="000000"/>
                </a:solidFill>
                <a:latin typeface="Calibri"/>
              </a:rPr>
              <a:t>PERFECTA</a:t>
            </a:r>
          </a:p>
          <a:p>
            <a:pPr marL="343080" indent="-342720" algn="just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lang="es-ES" sz="2100" b="0" strike="noStrike" spc="-1" dirty="0">
                <a:solidFill>
                  <a:srgbClr val="000000"/>
                </a:solidFill>
                <a:latin typeface="Calibri"/>
              </a:rPr>
              <a:t>IMPERFECTA</a:t>
            </a:r>
          </a:p>
          <a:p>
            <a:pPr marL="800460" lvl="1" indent="-342900" algn="just">
              <a:spcBef>
                <a:spcPts val="42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s-ES" sz="2100" b="0" strike="noStrike" spc="-1" dirty="0">
                <a:solidFill>
                  <a:srgbClr val="000000"/>
                </a:solidFill>
                <a:latin typeface="Calibri"/>
              </a:rPr>
              <a:t>MONOPOLIO (excepciones a la prohibición)</a:t>
            </a:r>
          </a:p>
          <a:p>
            <a:pPr marL="1257660" lvl="2" indent="-342900" algn="just">
              <a:spcBef>
                <a:spcPts val="420"/>
              </a:spcBef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s-ES" sz="2100" b="0" strike="noStrike" spc="-1" dirty="0">
                <a:solidFill>
                  <a:srgbClr val="000000"/>
                </a:solidFill>
                <a:latin typeface="Calibri"/>
              </a:rPr>
              <a:t>MONOPOLIO NATURAL</a:t>
            </a:r>
          </a:p>
          <a:p>
            <a:pPr marL="1257660" lvl="2" indent="-342900" algn="just">
              <a:spcBef>
                <a:spcPts val="420"/>
              </a:spcBef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s-ES" sz="2100" spc="-1" dirty="0">
                <a:solidFill>
                  <a:srgbClr val="000000"/>
                </a:solidFill>
                <a:latin typeface="Calibri"/>
              </a:rPr>
              <a:t>MONOPOLIO DE INNOVACIÓN</a:t>
            </a:r>
          </a:p>
          <a:p>
            <a:pPr marL="800460" lvl="1" indent="-342900" algn="just">
              <a:spcBef>
                <a:spcPts val="42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s-ES" sz="2100" b="0" strike="noStrike" spc="-1" dirty="0">
                <a:solidFill>
                  <a:srgbClr val="000000"/>
                </a:solidFill>
                <a:latin typeface="Calibri"/>
              </a:rPr>
              <a:t>OLIGOPOLIO</a:t>
            </a:r>
          </a:p>
          <a:p>
            <a:pPr marL="800460" lvl="1" indent="-342900" algn="just">
              <a:spcBef>
                <a:spcPts val="42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s-ES" sz="2100" spc="-1" dirty="0">
                <a:solidFill>
                  <a:srgbClr val="000000"/>
                </a:solidFill>
                <a:latin typeface="Calibri"/>
              </a:rPr>
              <a:t>COMPETENCIA MONOPOLÍSTICA</a:t>
            </a:r>
            <a:endParaRPr lang="es-ES" sz="2100" b="0" strike="noStrike" spc="-1" dirty="0">
              <a:solidFill>
                <a:srgbClr val="000000"/>
              </a:solidFill>
              <a:latin typeface="Calibri"/>
            </a:endParaRPr>
          </a:p>
          <a:p>
            <a:pPr marL="360" algn="just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</a:pPr>
            <a:endParaRPr lang="es-ES" sz="21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10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1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500"/>
          </a:bodyPr>
          <a:lstStyle/>
          <a:p>
            <a:pPr>
              <a:lnSpc>
                <a:spcPct val="100000"/>
              </a:lnSpc>
            </a:pPr>
            <a:r>
              <a:rPr lang="es-ES" sz="4400" b="0" strike="noStrike" spc="-1" dirty="0">
                <a:solidFill>
                  <a:srgbClr val="000000"/>
                </a:solidFill>
                <a:latin typeface="Calibri"/>
              </a:rPr>
              <a:t>ANÁLISIS DAFO + PEST</a:t>
            </a:r>
          </a:p>
        </p:txBody>
      </p:sp>
      <p:sp>
        <p:nvSpPr>
          <p:cNvPr id="111" name="TextShape 3"/>
          <p:cNvSpPr txBox="1"/>
          <p:nvPr/>
        </p:nvSpPr>
        <p:spPr>
          <a:xfrm>
            <a:off x="4356000" y="6492960"/>
            <a:ext cx="4787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/>
            <a:r>
              <a:rPr lang="es-ES" sz="1200" dirty="0" smtClean="0"/>
              <a:t>EIE_CURSO 2024-2025_MÓNICA RODRÍGUEZ</a:t>
            </a:r>
            <a:endParaRPr lang="es-ES" sz="1200" dirty="0"/>
          </a:p>
        </p:txBody>
      </p:sp>
      <p:grpSp>
        <p:nvGrpSpPr>
          <p:cNvPr id="5" name="Group 21856">
            <a:extLst>
              <a:ext uri="{FF2B5EF4-FFF2-40B4-BE49-F238E27FC236}">
                <a16:creationId xmlns:a16="http://schemas.microsoft.com/office/drawing/2014/main" xmlns="" id="{813A9D68-8B96-43AE-8796-A01FEC199FCB}"/>
              </a:ext>
            </a:extLst>
          </p:cNvPr>
          <p:cNvGrpSpPr/>
          <p:nvPr/>
        </p:nvGrpSpPr>
        <p:grpSpPr>
          <a:xfrm>
            <a:off x="1822972" y="1262340"/>
            <a:ext cx="6137066" cy="3064223"/>
            <a:chOff x="693014" y="0"/>
            <a:chExt cx="6106937" cy="3517892"/>
          </a:xfrm>
        </p:grpSpPr>
        <p:sp>
          <p:nvSpPr>
            <p:cNvPr id="6" name="Rectangle 1734">
              <a:extLst>
                <a:ext uri="{FF2B5EF4-FFF2-40B4-BE49-F238E27FC236}">
                  <a16:creationId xmlns:a16="http://schemas.microsoft.com/office/drawing/2014/main" xmlns="" id="{C9FA746D-25DA-4AC5-B7E9-178D563D7C7D}"/>
                </a:ext>
              </a:extLst>
            </p:cNvPr>
            <p:cNvSpPr/>
            <p:nvPr/>
          </p:nvSpPr>
          <p:spPr>
            <a:xfrm>
              <a:off x="6745224" y="3088132"/>
              <a:ext cx="54727" cy="20725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032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13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9" name="Rectangle 1737">
              <a:extLst>
                <a:ext uri="{FF2B5EF4-FFF2-40B4-BE49-F238E27FC236}">
                  <a16:creationId xmlns:a16="http://schemas.microsoft.com/office/drawing/2014/main" xmlns="" id="{1FBDD687-D067-479B-972B-871BDAF6A159}"/>
                </a:ext>
              </a:extLst>
            </p:cNvPr>
            <p:cNvSpPr/>
            <p:nvPr/>
          </p:nvSpPr>
          <p:spPr>
            <a:xfrm>
              <a:off x="1391666" y="3310636"/>
              <a:ext cx="54727" cy="2072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032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13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Rectangle 1739">
              <a:extLst>
                <a:ext uri="{FF2B5EF4-FFF2-40B4-BE49-F238E27FC236}">
                  <a16:creationId xmlns:a16="http://schemas.microsoft.com/office/drawing/2014/main" xmlns="" id="{117F5913-58DD-4CA8-997B-90FF1E210762}"/>
                </a:ext>
              </a:extLst>
            </p:cNvPr>
            <p:cNvSpPr/>
            <p:nvPr/>
          </p:nvSpPr>
          <p:spPr>
            <a:xfrm>
              <a:off x="2634107" y="3310636"/>
              <a:ext cx="54727" cy="2072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032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13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2" name="Shape 1782">
              <a:extLst>
                <a:ext uri="{FF2B5EF4-FFF2-40B4-BE49-F238E27FC236}">
                  <a16:creationId xmlns:a16="http://schemas.microsoft.com/office/drawing/2014/main" xmlns="" id="{C27B3E7A-4B29-4B64-BDA6-DF841D17A737}"/>
                </a:ext>
              </a:extLst>
            </p:cNvPr>
            <p:cNvSpPr/>
            <p:nvPr/>
          </p:nvSpPr>
          <p:spPr>
            <a:xfrm>
              <a:off x="1771650" y="0"/>
              <a:ext cx="3200400" cy="3200273"/>
            </a:xfrm>
            <a:custGeom>
              <a:avLst/>
              <a:gdLst/>
              <a:ahLst/>
              <a:cxnLst/>
              <a:rect l="0" t="0" r="0" b="0"/>
              <a:pathLst>
                <a:path w="3200400" h="3200273">
                  <a:moveTo>
                    <a:pt x="1600099" y="0"/>
                  </a:moveTo>
                  <a:lnTo>
                    <a:pt x="1600302" y="0"/>
                  </a:lnTo>
                  <a:lnTo>
                    <a:pt x="1728216" y="159893"/>
                  </a:lnTo>
                  <a:lnTo>
                    <a:pt x="1632204" y="159893"/>
                  </a:lnTo>
                  <a:lnTo>
                    <a:pt x="1632204" y="1568069"/>
                  </a:lnTo>
                  <a:lnTo>
                    <a:pt x="3040380" y="1568069"/>
                  </a:lnTo>
                  <a:lnTo>
                    <a:pt x="3040380" y="1472057"/>
                  </a:lnTo>
                  <a:lnTo>
                    <a:pt x="3200400" y="1600073"/>
                  </a:lnTo>
                  <a:lnTo>
                    <a:pt x="3040380" y="1728089"/>
                  </a:lnTo>
                  <a:lnTo>
                    <a:pt x="3040380" y="1632077"/>
                  </a:lnTo>
                  <a:lnTo>
                    <a:pt x="1632204" y="1632077"/>
                  </a:lnTo>
                  <a:lnTo>
                    <a:pt x="1632204" y="3040253"/>
                  </a:lnTo>
                  <a:lnTo>
                    <a:pt x="1728216" y="3040253"/>
                  </a:lnTo>
                  <a:lnTo>
                    <a:pt x="1600200" y="3200273"/>
                  </a:lnTo>
                  <a:lnTo>
                    <a:pt x="1472184" y="3040253"/>
                  </a:lnTo>
                  <a:lnTo>
                    <a:pt x="1568196" y="3040253"/>
                  </a:lnTo>
                  <a:lnTo>
                    <a:pt x="1568196" y="1632077"/>
                  </a:lnTo>
                  <a:lnTo>
                    <a:pt x="160020" y="1632077"/>
                  </a:lnTo>
                  <a:lnTo>
                    <a:pt x="160020" y="1728089"/>
                  </a:lnTo>
                  <a:lnTo>
                    <a:pt x="0" y="1600073"/>
                  </a:lnTo>
                  <a:lnTo>
                    <a:pt x="160020" y="1472057"/>
                  </a:lnTo>
                  <a:lnTo>
                    <a:pt x="160020" y="1568069"/>
                  </a:lnTo>
                  <a:lnTo>
                    <a:pt x="1568196" y="1568069"/>
                  </a:lnTo>
                  <a:lnTo>
                    <a:pt x="1568196" y="159893"/>
                  </a:lnTo>
                  <a:lnTo>
                    <a:pt x="1472184" y="159893"/>
                  </a:lnTo>
                  <a:lnTo>
                    <a:pt x="160009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EE7D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Shape 1783">
              <a:extLst>
                <a:ext uri="{FF2B5EF4-FFF2-40B4-BE49-F238E27FC236}">
                  <a16:creationId xmlns:a16="http://schemas.microsoft.com/office/drawing/2014/main" xmlns="" id="{913BE424-A1C1-4456-A220-9ACE77880C2F}"/>
                </a:ext>
              </a:extLst>
            </p:cNvPr>
            <p:cNvSpPr/>
            <p:nvPr/>
          </p:nvSpPr>
          <p:spPr>
            <a:xfrm>
              <a:off x="731126" y="198374"/>
              <a:ext cx="2519947" cy="1280160"/>
            </a:xfrm>
            <a:custGeom>
              <a:avLst/>
              <a:gdLst/>
              <a:ahLst/>
              <a:cxnLst/>
              <a:rect l="0" t="0" r="0" b="0"/>
              <a:pathLst>
                <a:path w="2519947" h="1280160">
                  <a:moveTo>
                    <a:pt x="213373" y="0"/>
                  </a:moveTo>
                  <a:lnTo>
                    <a:pt x="2306587" y="0"/>
                  </a:lnTo>
                  <a:cubicBezTo>
                    <a:pt x="2424443" y="0"/>
                    <a:pt x="2519947" y="95504"/>
                    <a:pt x="2519947" y="213360"/>
                  </a:cubicBezTo>
                  <a:lnTo>
                    <a:pt x="2519947" y="1066800"/>
                  </a:lnTo>
                  <a:cubicBezTo>
                    <a:pt x="2519947" y="1184529"/>
                    <a:pt x="2424443" y="1280160"/>
                    <a:pt x="2306587" y="1280160"/>
                  </a:cubicBezTo>
                  <a:lnTo>
                    <a:pt x="213373" y="1280160"/>
                  </a:lnTo>
                  <a:cubicBezTo>
                    <a:pt x="95517" y="1280160"/>
                    <a:pt x="0" y="1184529"/>
                    <a:pt x="0" y="1066800"/>
                  </a:cubicBezTo>
                  <a:lnTo>
                    <a:pt x="0" y="213360"/>
                  </a:lnTo>
                  <a:cubicBezTo>
                    <a:pt x="0" y="95504"/>
                    <a:pt x="95517" y="0"/>
                    <a:pt x="21337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BBB5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"/>
            </a:p>
          </p:txBody>
        </p:sp>
        <p:sp>
          <p:nvSpPr>
            <p:cNvPr id="14" name="Shape 1784">
              <a:extLst>
                <a:ext uri="{FF2B5EF4-FFF2-40B4-BE49-F238E27FC236}">
                  <a16:creationId xmlns:a16="http://schemas.microsoft.com/office/drawing/2014/main" xmlns="" id="{119EB85C-C69F-497E-9AAF-727047BC086D}"/>
                </a:ext>
              </a:extLst>
            </p:cNvPr>
            <p:cNvSpPr/>
            <p:nvPr/>
          </p:nvSpPr>
          <p:spPr>
            <a:xfrm>
              <a:off x="731126" y="198374"/>
              <a:ext cx="2519947" cy="1280160"/>
            </a:xfrm>
            <a:custGeom>
              <a:avLst/>
              <a:gdLst/>
              <a:ahLst/>
              <a:cxnLst/>
              <a:rect l="0" t="0" r="0" b="0"/>
              <a:pathLst>
                <a:path w="2519947" h="1280160">
                  <a:moveTo>
                    <a:pt x="0" y="213360"/>
                  </a:moveTo>
                  <a:cubicBezTo>
                    <a:pt x="0" y="95504"/>
                    <a:pt x="95517" y="0"/>
                    <a:pt x="213373" y="0"/>
                  </a:cubicBezTo>
                  <a:lnTo>
                    <a:pt x="2306587" y="0"/>
                  </a:lnTo>
                  <a:cubicBezTo>
                    <a:pt x="2424443" y="0"/>
                    <a:pt x="2519947" y="95504"/>
                    <a:pt x="2519947" y="213360"/>
                  </a:cubicBezTo>
                  <a:lnTo>
                    <a:pt x="2519947" y="1066800"/>
                  </a:lnTo>
                  <a:cubicBezTo>
                    <a:pt x="2519947" y="1184529"/>
                    <a:pt x="2424443" y="1280160"/>
                    <a:pt x="2306587" y="1280160"/>
                  </a:cubicBezTo>
                  <a:lnTo>
                    <a:pt x="213373" y="1280160"/>
                  </a:lnTo>
                  <a:cubicBezTo>
                    <a:pt x="95517" y="1280160"/>
                    <a:pt x="0" y="1184529"/>
                    <a:pt x="0" y="1066800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Rectangle 1785">
              <a:extLst>
                <a:ext uri="{FF2B5EF4-FFF2-40B4-BE49-F238E27FC236}">
                  <a16:creationId xmlns:a16="http://schemas.microsoft.com/office/drawing/2014/main" xmlns="" id="{90573CA1-BEEF-4E7D-AA38-EC212CFF3462}"/>
                </a:ext>
              </a:extLst>
            </p:cNvPr>
            <p:cNvSpPr/>
            <p:nvPr/>
          </p:nvSpPr>
          <p:spPr>
            <a:xfrm>
              <a:off x="1174115" y="517525"/>
              <a:ext cx="1189324" cy="2229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032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13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DEBILIDADES</a:t>
              </a:r>
              <a:endParaRPr lang="es-ES" sz="13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786">
              <a:extLst>
                <a:ext uri="{FF2B5EF4-FFF2-40B4-BE49-F238E27FC236}">
                  <a16:creationId xmlns:a16="http://schemas.microsoft.com/office/drawing/2014/main" xmlns="" id="{390A9D1B-E051-40CC-B0E6-9F5CF02E4361}"/>
                </a:ext>
              </a:extLst>
            </p:cNvPr>
            <p:cNvSpPr/>
            <p:nvPr/>
          </p:nvSpPr>
          <p:spPr>
            <a:xfrm>
              <a:off x="2099437" y="517525"/>
              <a:ext cx="899272" cy="2229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032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13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INTERNAS</a:t>
              </a:r>
            </a:p>
          </p:txBody>
        </p:sp>
        <p:sp>
          <p:nvSpPr>
            <p:cNvPr id="17" name="Rectangle 1787">
              <a:extLst>
                <a:ext uri="{FF2B5EF4-FFF2-40B4-BE49-F238E27FC236}">
                  <a16:creationId xmlns:a16="http://schemas.microsoft.com/office/drawing/2014/main" xmlns="" id="{8D07B27F-A6CD-444F-951E-A362B3939675}"/>
                </a:ext>
              </a:extLst>
            </p:cNvPr>
            <p:cNvSpPr/>
            <p:nvPr/>
          </p:nvSpPr>
          <p:spPr>
            <a:xfrm>
              <a:off x="2776093" y="546100"/>
              <a:ext cx="80586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032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. </a:t>
              </a:r>
              <a:endParaRPr lang="es-ES" sz="13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788">
              <a:extLst>
                <a:ext uri="{FF2B5EF4-FFF2-40B4-BE49-F238E27FC236}">
                  <a16:creationId xmlns:a16="http://schemas.microsoft.com/office/drawing/2014/main" xmlns="" id="{36F7038F-7AD9-495F-91B7-4E0D95D79342}"/>
                </a:ext>
              </a:extLst>
            </p:cNvPr>
            <p:cNvSpPr/>
            <p:nvPr/>
          </p:nvSpPr>
          <p:spPr>
            <a:xfrm>
              <a:off x="1012571" y="767080"/>
              <a:ext cx="2638251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032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Son puntos débiles de la empresa que </a:t>
              </a:r>
              <a:endParaRPr lang="es-ES" sz="13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1789">
              <a:extLst>
                <a:ext uri="{FF2B5EF4-FFF2-40B4-BE49-F238E27FC236}">
                  <a16:creationId xmlns:a16="http://schemas.microsoft.com/office/drawing/2014/main" xmlns="" id="{5FC7F770-D815-4534-93B8-3BA63905B2C8}"/>
                </a:ext>
              </a:extLst>
            </p:cNvPr>
            <p:cNvSpPr/>
            <p:nvPr/>
          </p:nvSpPr>
          <p:spPr>
            <a:xfrm>
              <a:off x="1053719" y="905764"/>
              <a:ext cx="2531423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032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pueden frenar la consecución de sus </a:t>
              </a:r>
              <a:endParaRPr lang="es-ES" sz="13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1790">
              <a:extLst>
                <a:ext uri="{FF2B5EF4-FFF2-40B4-BE49-F238E27FC236}">
                  <a16:creationId xmlns:a16="http://schemas.microsoft.com/office/drawing/2014/main" xmlns="" id="{2DB36DE7-D11B-4F4E-BDB1-7F094EA6283B}"/>
                </a:ext>
              </a:extLst>
            </p:cNvPr>
            <p:cNvSpPr/>
            <p:nvPr/>
          </p:nvSpPr>
          <p:spPr>
            <a:xfrm>
              <a:off x="1756537" y="1045972"/>
              <a:ext cx="626673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032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objetivos</a:t>
              </a:r>
              <a:endParaRPr lang="es-ES" sz="13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Shape 1791">
              <a:extLst>
                <a:ext uri="{FF2B5EF4-FFF2-40B4-BE49-F238E27FC236}">
                  <a16:creationId xmlns:a16="http://schemas.microsoft.com/office/drawing/2014/main" xmlns="" id="{7F40AFD8-6FB5-47CF-B33C-9AD4758EB675}"/>
                </a:ext>
              </a:extLst>
            </p:cNvPr>
            <p:cNvSpPr/>
            <p:nvPr/>
          </p:nvSpPr>
          <p:spPr>
            <a:xfrm>
              <a:off x="3464052" y="160274"/>
              <a:ext cx="2519934" cy="1280160"/>
            </a:xfrm>
            <a:custGeom>
              <a:avLst/>
              <a:gdLst/>
              <a:ahLst/>
              <a:cxnLst/>
              <a:rect l="0" t="0" r="0" b="0"/>
              <a:pathLst>
                <a:path w="2519934" h="1280160">
                  <a:moveTo>
                    <a:pt x="213360" y="0"/>
                  </a:moveTo>
                  <a:lnTo>
                    <a:pt x="2306574" y="0"/>
                  </a:lnTo>
                  <a:cubicBezTo>
                    <a:pt x="2424430" y="0"/>
                    <a:pt x="2519934" y="95504"/>
                    <a:pt x="2519934" y="213360"/>
                  </a:cubicBezTo>
                  <a:lnTo>
                    <a:pt x="2519934" y="1066800"/>
                  </a:lnTo>
                  <a:cubicBezTo>
                    <a:pt x="2519934" y="1184529"/>
                    <a:pt x="2424430" y="1280160"/>
                    <a:pt x="2306574" y="1280160"/>
                  </a:cubicBezTo>
                  <a:lnTo>
                    <a:pt x="213360" y="1280160"/>
                  </a:lnTo>
                  <a:cubicBezTo>
                    <a:pt x="95504" y="1280160"/>
                    <a:pt x="0" y="1184529"/>
                    <a:pt x="0" y="1066800"/>
                  </a:cubicBezTo>
                  <a:lnTo>
                    <a:pt x="0" y="213360"/>
                  </a:lnTo>
                  <a:cubicBezTo>
                    <a:pt x="0" y="95504"/>
                    <a:pt x="95504" y="0"/>
                    <a:pt x="213360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BBB5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"/>
            </a:p>
          </p:txBody>
        </p:sp>
        <p:sp>
          <p:nvSpPr>
            <p:cNvPr id="22" name="Shape 1792">
              <a:extLst>
                <a:ext uri="{FF2B5EF4-FFF2-40B4-BE49-F238E27FC236}">
                  <a16:creationId xmlns:a16="http://schemas.microsoft.com/office/drawing/2014/main" xmlns="" id="{F8296B1F-D335-4876-A36F-81BC3AAB470B}"/>
                </a:ext>
              </a:extLst>
            </p:cNvPr>
            <p:cNvSpPr/>
            <p:nvPr/>
          </p:nvSpPr>
          <p:spPr>
            <a:xfrm>
              <a:off x="3464052" y="160274"/>
              <a:ext cx="2519934" cy="1280160"/>
            </a:xfrm>
            <a:custGeom>
              <a:avLst/>
              <a:gdLst/>
              <a:ahLst/>
              <a:cxnLst/>
              <a:rect l="0" t="0" r="0" b="0"/>
              <a:pathLst>
                <a:path w="2519934" h="1280160">
                  <a:moveTo>
                    <a:pt x="0" y="213360"/>
                  </a:moveTo>
                  <a:cubicBezTo>
                    <a:pt x="0" y="95504"/>
                    <a:pt x="95504" y="0"/>
                    <a:pt x="213360" y="0"/>
                  </a:cubicBezTo>
                  <a:lnTo>
                    <a:pt x="2306574" y="0"/>
                  </a:lnTo>
                  <a:cubicBezTo>
                    <a:pt x="2424430" y="0"/>
                    <a:pt x="2519934" y="95504"/>
                    <a:pt x="2519934" y="213360"/>
                  </a:cubicBezTo>
                  <a:lnTo>
                    <a:pt x="2519934" y="1066800"/>
                  </a:lnTo>
                  <a:cubicBezTo>
                    <a:pt x="2519934" y="1184529"/>
                    <a:pt x="2424430" y="1280160"/>
                    <a:pt x="2306574" y="1280160"/>
                  </a:cubicBezTo>
                  <a:lnTo>
                    <a:pt x="213360" y="1280160"/>
                  </a:lnTo>
                  <a:cubicBezTo>
                    <a:pt x="95504" y="1280160"/>
                    <a:pt x="0" y="1184529"/>
                    <a:pt x="0" y="1066800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"/>
            </a:p>
          </p:txBody>
        </p:sp>
        <p:sp>
          <p:nvSpPr>
            <p:cNvPr id="23" name="Rectangle 1793">
              <a:extLst>
                <a:ext uri="{FF2B5EF4-FFF2-40B4-BE49-F238E27FC236}">
                  <a16:creationId xmlns:a16="http://schemas.microsoft.com/office/drawing/2014/main" xmlns="" id="{DFEC5261-1DC6-4561-8AB6-70F43524F90B}"/>
                </a:ext>
              </a:extLst>
            </p:cNvPr>
            <p:cNvSpPr/>
            <p:nvPr/>
          </p:nvSpPr>
          <p:spPr>
            <a:xfrm>
              <a:off x="3930396" y="549275"/>
              <a:ext cx="1129124" cy="2229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032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13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FORTALEZAS</a:t>
              </a:r>
              <a:endParaRPr lang="es-ES" sz="13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" name="Rectangle 1794">
              <a:extLst>
                <a:ext uri="{FF2B5EF4-FFF2-40B4-BE49-F238E27FC236}">
                  <a16:creationId xmlns:a16="http://schemas.microsoft.com/office/drawing/2014/main" xmlns="" id="{523B458C-17B8-43EB-B930-20E9791C2422}"/>
                </a:ext>
              </a:extLst>
            </p:cNvPr>
            <p:cNvSpPr/>
            <p:nvPr/>
          </p:nvSpPr>
          <p:spPr>
            <a:xfrm>
              <a:off x="4811522" y="549275"/>
              <a:ext cx="899272" cy="2229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032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13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INTERNAS</a:t>
              </a:r>
            </a:p>
          </p:txBody>
        </p:sp>
        <p:sp>
          <p:nvSpPr>
            <p:cNvPr id="25" name="Rectangle 1795">
              <a:extLst>
                <a:ext uri="{FF2B5EF4-FFF2-40B4-BE49-F238E27FC236}">
                  <a16:creationId xmlns:a16="http://schemas.microsoft.com/office/drawing/2014/main" xmlns="" id="{213ACE16-7122-4E3D-A0B0-0D77C0EE3406}"/>
                </a:ext>
              </a:extLst>
            </p:cNvPr>
            <p:cNvSpPr/>
            <p:nvPr/>
          </p:nvSpPr>
          <p:spPr>
            <a:xfrm>
              <a:off x="5488178" y="577850"/>
              <a:ext cx="42395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032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.</a:t>
              </a:r>
              <a:endParaRPr lang="es-ES" sz="13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6" name="Rectangle 1796">
              <a:extLst>
                <a:ext uri="{FF2B5EF4-FFF2-40B4-BE49-F238E27FC236}">
                  <a16:creationId xmlns:a16="http://schemas.microsoft.com/office/drawing/2014/main" xmlns="" id="{C9101471-838E-4718-92BF-5EB01B7BCE8A}"/>
                </a:ext>
              </a:extLst>
            </p:cNvPr>
            <p:cNvSpPr/>
            <p:nvPr/>
          </p:nvSpPr>
          <p:spPr>
            <a:xfrm>
              <a:off x="3590544" y="798830"/>
              <a:ext cx="3053454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032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Son los puntos fuertes con los que cuenta la </a:t>
              </a:r>
              <a:endParaRPr lang="es-ES" sz="13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" name="Rectangle 1797">
              <a:extLst>
                <a:ext uri="{FF2B5EF4-FFF2-40B4-BE49-F238E27FC236}">
                  <a16:creationId xmlns:a16="http://schemas.microsoft.com/office/drawing/2014/main" xmlns="" id="{3A67ECE1-DAEC-48C8-AEAF-E6C3CE7C9E25}"/>
                </a:ext>
              </a:extLst>
            </p:cNvPr>
            <p:cNvSpPr/>
            <p:nvPr/>
          </p:nvSpPr>
          <p:spPr>
            <a:xfrm>
              <a:off x="3855720" y="937514"/>
              <a:ext cx="2311709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032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empresa para lograr sus objetivos</a:t>
              </a:r>
              <a:endParaRPr lang="es-ES" sz="13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" name="Shape 1798">
              <a:extLst>
                <a:ext uri="{FF2B5EF4-FFF2-40B4-BE49-F238E27FC236}">
                  <a16:creationId xmlns:a16="http://schemas.microsoft.com/office/drawing/2014/main" xmlns="" id="{D687D1CA-E009-448C-88A8-6CFAE0FC4D90}"/>
                </a:ext>
              </a:extLst>
            </p:cNvPr>
            <p:cNvSpPr/>
            <p:nvPr/>
          </p:nvSpPr>
          <p:spPr>
            <a:xfrm>
              <a:off x="693014" y="1683512"/>
              <a:ext cx="2519959" cy="1280160"/>
            </a:xfrm>
            <a:custGeom>
              <a:avLst/>
              <a:gdLst/>
              <a:ahLst/>
              <a:cxnLst/>
              <a:rect l="0" t="0" r="0" b="0"/>
              <a:pathLst>
                <a:path w="2519959" h="1280160">
                  <a:moveTo>
                    <a:pt x="213385" y="0"/>
                  </a:moveTo>
                  <a:lnTo>
                    <a:pt x="2306600" y="0"/>
                  </a:lnTo>
                  <a:cubicBezTo>
                    <a:pt x="2424456" y="0"/>
                    <a:pt x="2519959" y="95504"/>
                    <a:pt x="2519959" y="213360"/>
                  </a:cubicBezTo>
                  <a:lnTo>
                    <a:pt x="2519959" y="1066800"/>
                  </a:lnTo>
                  <a:cubicBezTo>
                    <a:pt x="2519959" y="1184530"/>
                    <a:pt x="2424456" y="1280160"/>
                    <a:pt x="2306600" y="1280160"/>
                  </a:cubicBezTo>
                  <a:lnTo>
                    <a:pt x="213385" y="1280160"/>
                  </a:lnTo>
                  <a:cubicBezTo>
                    <a:pt x="95529" y="1280160"/>
                    <a:pt x="0" y="1184530"/>
                    <a:pt x="0" y="1066800"/>
                  </a:cubicBezTo>
                  <a:lnTo>
                    <a:pt x="0" y="213360"/>
                  </a:lnTo>
                  <a:cubicBezTo>
                    <a:pt x="0" y="95504"/>
                    <a:pt x="95529" y="0"/>
                    <a:pt x="213385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BBB5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"/>
            </a:p>
          </p:txBody>
        </p:sp>
        <p:sp>
          <p:nvSpPr>
            <p:cNvPr id="29" name="Shape 1799">
              <a:extLst>
                <a:ext uri="{FF2B5EF4-FFF2-40B4-BE49-F238E27FC236}">
                  <a16:creationId xmlns:a16="http://schemas.microsoft.com/office/drawing/2014/main" xmlns="" id="{3E34B6AD-5650-4675-B8C7-FE927727365C}"/>
                </a:ext>
              </a:extLst>
            </p:cNvPr>
            <p:cNvSpPr/>
            <p:nvPr/>
          </p:nvSpPr>
          <p:spPr>
            <a:xfrm>
              <a:off x="693014" y="1683512"/>
              <a:ext cx="2519959" cy="1280160"/>
            </a:xfrm>
            <a:custGeom>
              <a:avLst/>
              <a:gdLst/>
              <a:ahLst/>
              <a:cxnLst/>
              <a:rect l="0" t="0" r="0" b="0"/>
              <a:pathLst>
                <a:path w="2519959" h="1280160">
                  <a:moveTo>
                    <a:pt x="0" y="213360"/>
                  </a:moveTo>
                  <a:cubicBezTo>
                    <a:pt x="0" y="95504"/>
                    <a:pt x="95529" y="0"/>
                    <a:pt x="213385" y="0"/>
                  </a:cubicBezTo>
                  <a:lnTo>
                    <a:pt x="2306600" y="0"/>
                  </a:lnTo>
                  <a:cubicBezTo>
                    <a:pt x="2424456" y="0"/>
                    <a:pt x="2519959" y="95504"/>
                    <a:pt x="2519959" y="213360"/>
                  </a:cubicBezTo>
                  <a:lnTo>
                    <a:pt x="2519959" y="1066800"/>
                  </a:lnTo>
                  <a:cubicBezTo>
                    <a:pt x="2519959" y="1184530"/>
                    <a:pt x="2424456" y="1280160"/>
                    <a:pt x="2306600" y="1280160"/>
                  </a:cubicBezTo>
                  <a:lnTo>
                    <a:pt x="213385" y="1280160"/>
                  </a:lnTo>
                  <a:cubicBezTo>
                    <a:pt x="95529" y="1280160"/>
                    <a:pt x="0" y="1184530"/>
                    <a:pt x="0" y="1066800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"/>
            </a:p>
          </p:txBody>
        </p:sp>
        <p:sp>
          <p:nvSpPr>
            <p:cNvPr id="30" name="Rectangle 1800">
              <a:extLst>
                <a:ext uri="{FF2B5EF4-FFF2-40B4-BE49-F238E27FC236}">
                  <a16:creationId xmlns:a16="http://schemas.microsoft.com/office/drawing/2014/main" xmlns="" id="{1CC5375E-949F-451C-9CDC-A09F183FC06E}"/>
                </a:ext>
              </a:extLst>
            </p:cNvPr>
            <p:cNvSpPr/>
            <p:nvPr/>
          </p:nvSpPr>
          <p:spPr>
            <a:xfrm>
              <a:off x="1180211" y="1933067"/>
              <a:ext cx="1043969" cy="2229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032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13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AMENAZAS</a:t>
              </a:r>
              <a:endParaRPr lang="es-ES" sz="13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Rectangle 1801">
              <a:extLst>
                <a:ext uri="{FF2B5EF4-FFF2-40B4-BE49-F238E27FC236}">
                  <a16:creationId xmlns:a16="http://schemas.microsoft.com/office/drawing/2014/main" xmlns="" id="{71E406A5-076A-4CE3-9DBF-E8A2CD82E7A9}"/>
                </a:ext>
              </a:extLst>
            </p:cNvPr>
            <p:cNvSpPr/>
            <p:nvPr/>
          </p:nvSpPr>
          <p:spPr>
            <a:xfrm>
              <a:off x="1998853" y="1933067"/>
              <a:ext cx="923570" cy="2229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032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13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EXTERNAS</a:t>
              </a:r>
            </a:p>
          </p:txBody>
        </p:sp>
        <p:sp>
          <p:nvSpPr>
            <p:cNvPr id="32" name="Rectangle 1802">
              <a:extLst>
                <a:ext uri="{FF2B5EF4-FFF2-40B4-BE49-F238E27FC236}">
                  <a16:creationId xmlns:a16="http://schemas.microsoft.com/office/drawing/2014/main" xmlns="" id="{84DCE40E-4265-4FE1-90EC-025CD97BD513}"/>
                </a:ext>
              </a:extLst>
            </p:cNvPr>
            <p:cNvSpPr/>
            <p:nvPr/>
          </p:nvSpPr>
          <p:spPr>
            <a:xfrm>
              <a:off x="2693797" y="1961642"/>
              <a:ext cx="42395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032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.</a:t>
              </a:r>
              <a:endParaRPr lang="es-ES" sz="13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" name="Rectangle 1803">
              <a:extLst>
                <a:ext uri="{FF2B5EF4-FFF2-40B4-BE49-F238E27FC236}">
                  <a16:creationId xmlns:a16="http://schemas.microsoft.com/office/drawing/2014/main" xmlns="" id="{BD129E4D-2C59-465A-A959-E0BC63D14CA5}"/>
                </a:ext>
              </a:extLst>
            </p:cNvPr>
            <p:cNvSpPr/>
            <p:nvPr/>
          </p:nvSpPr>
          <p:spPr>
            <a:xfrm>
              <a:off x="1139063" y="2182622"/>
              <a:ext cx="2202861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032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Son aquellas circunstancias que </a:t>
              </a:r>
              <a:endParaRPr lang="es-ES" sz="13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Rectangle 1804">
              <a:extLst>
                <a:ext uri="{FF2B5EF4-FFF2-40B4-BE49-F238E27FC236}">
                  <a16:creationId xmlns:a16="http://schemas.microsoft.com/office/drawing/2014/main" xmlns="" id="{58387A01-9ACF-4243-80B1-F34AEF00661B}"/>
                </a:ext>
              </a:extLst>
            </p:cNvPr>
            <p:cNvSpPr/>
            <p:nvPr/>
          </p:nvSpPr>
          <p:spPr>
            <a:xfrm>
              <a:off x="852551" y="2321306"/>
              <a:ext cx="2962271" cy="1713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032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previsiblemente ocurrirán y que afectarían </a:t>
              </a:r>
              <a:endParaRPr lang="es-ES" sz="13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" name="Rectangle 1805">
              <a:extLst>
                <a:ext uri="{FF2B5EF4-FFF2-40B4-BE49-F238E27FC236}">
                  <a16:creationId xmlns:a16="http://schemas.microsoft.com/office/drawing/2014/main" xmlns="" id="{D59AD712-359D-4180-8980-78B7A066159E}"/>
                </a:ext>
              </a:extLst>
            </p:cNvPr>
            <p:cNvSpPr/>
            <p:nvPr/>
          </p:nvSpPr>
          <p:spPr>
            <a:xfrm>
              <a:off x="1038479" y="2461514"/>
              <a:ext cx="2468840" cy="1713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032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gravemente a la consecución de los </a:t>
              </a:r>
              <a:endParaRPr lang="es-ES" sz="13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6" name="Rectangle 1806">
              <a:extLst>
                <a:ext uri="{FF2B5EF4-FFF2-40B4-BE49-F238E27FC236}">
                  <a16:creationId xmlns:a16="http://schemas.microsoft.com/office/drawing/2014/main" xmlns="" id="{93CF3FD8-951C-4FB8-8CFB-4A52593F947B}"/>
                </a:ext>
              </a:extLst>
            </p:cNvPr>
            <p:cNvSpPr/>
            <p:nvPr/>
          </p:nvSpPr>
          <p:spPr>
            <a:xfrm>
              <a:off x="1451483" y="2600197"/>
              <a:ext cx="1335445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032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objetivos marcados</a:t>
              </a:r>
              <a:endParaRPr lang="es-ES" sz="13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Shape 1807">
              <a:extLst>
                <a:ext uri="{FF2B5EF4-FFF2-40B4-BE49-F238E27FC236}">
                  <a16:creationId xmlns:a16="http://schemas.microsoft.com/office/drawing/2014/main" xmlns="" id="{534BC125-7B2C-4808-A525-FC3572564029}"/>
                </a:ext>
              </a:extLst>
            </p:cNvPr>
            <p:cNvSpPr/>
            <p:nvPr/>
          </p:nvSpPr>
          <p:spPr>
            <a:xfrm>
              <a:off x="3473577" y="1664462"/>
              <a:ext cx="2519934" cy="1280160"/>
            </a:xfrm>
            <a:custGeom>
              <a:avLst/>
              <a:gdLst/>
              <a:ahLst/>
              <a:cxnLst/>
              <a:rect l="0" t="0" r="0" b="0"/>
              <a:pathLst>
                <a:path w="2519934" h="1280160">
                  <a:moveTo>
                    <a:pt x="213360" y="0"/>
                  </a:moveTo>
                  <a:lnTo>
                    <a:pt x="2306574" y="0"/>
                  </a:lnTo>
                  <a:cubicBezTo>
                    <a:pt x="2424430" y="0"/>
                    <a:pt x="2519934" y="95504"/>
                    <a:pt x="2519934" y="213360"/>
                  </a:cubicBezTo>
                  <a:lnTo>
                    <a:pt x="2519934" y="1066800"/>
                  </a:lnTo>
                  <a:cubicBezTo>
                    <a:pt x="2519934" y="1184530"/>
                    <a:pt x="2424430" y="1280160"/>
                    <a:pt x="2306574" y="1280160"/>
                  </a:cubicBezTo>
                  <a:lnTo>
                    <a:pt x="213360" y="1280160"/>
                  </a:lnTo>
                  <a:cubicBezTo>
                    <a:pt x="95504" y="1280160"/>
                    <a:pt x="0" y="1184530"/>
                    <a:pt x="0" y="1066800"/>
                  </a:cubicBezTo>
                  <a:lnTo>
                    <a:pt x="0" y="213360"/>
                  </a:lnTo>
                  <a:cubicBezTo>
                    <a:pt x="0" y="95504"/>
                    <a:pt x="95504" y="0"/>
                    <a:pt x="213360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BBB5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"/>
            </a:p>
          </p:txBody>
        </p:sp>
        <p:sp>
          <p:nvSpPr>
            <p:cNvPr id="38" name="Shape 1808">
              <a:extLst>
                <a:ext uri="{FF2B5EF4-FFF2-40B4-BE49-F238E27FC236}">
                  <a16:creationId xmlns:a16="http://schemas.microsoft.com/office/drawing/2014/main" xmlns="" id="{DF25D71F-5933-4768-8C66-B4C38FF605C4}"/>
                </a:ext>
              </a:extLst>
            </p:cNvPr>
            <p:cNvSpPr/>
            <p:nvPr/>
          </p:nvSpPr>
          <p:spPr>
            <a:xfrm>
              <a:off x="3473577" y="1664462"/>
              <a:ext cx="2519934" cy="1280160"/>
            </a:xfrm>
            <a:custGeom>
              <a:avLst/>
              <a:gdLst/>
              <a:ahLst/>
              <a:cxnLst/>
              <a:rect l="0" t="0" r="0" b="0"/>
              <a:pathLst>
                <a:path w="2519934" h="1280160">
                  <a:moveTo>
                    <a:pt x="0" y="213360"/>
                  </a:moveTo>
                  <a:cubicBezTo>
                    <a:pt x="0" y="95504"/>
                    <a:pt x="95504" y="0"/>
                    <a:pt x="213360" y="0"/>
                  </a:cubicBezTo>
                  <a:lnTo>
                    <a:pt x="2306574" y="0"/>
                  </a:lnTo>
                  <a:cubicBezTo>
                    <a:pt x="2424430" y="0"/>
                    <a:pt x="2519934" y="95504"/>
                    <a:pt x="2519934" y="213360"/>
                  </a:cubicBezTo>
                  <a:lnTo>
                    <a:pt x="2519934" y="1066800"/>
                  </a:lnTo>
                  <a:cubicBezTo>
                    <a:pt x="2519934" y="1184530"/>
                    <a:pt x="2424430" y="1280160"/>
                    <a:pt x="2306574" y="1280160"/>
                  </a:cubicBezTo>
                  <a:lnTo>
                    <a:pt x="213360" y="1280160"/>
                  </a:lnTo>
                  <a:cubicBezTo>
                    <a:pt x="95504" y="1280160"/>
                    <a:pt x="0" y="1184530"/>
                    <a:pt x="0" y="1066800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S"/>
            </a:p>
          </p:txBody>
        </p:sp>
        <p:sp>
          <p:nvSpPr>
            <p:cNvPr id="39" name="Rectangle 1809">
              <a:extLst>
                <a:ext uri="{FF2B5EF4-FFF2-40B4-BE49-F238E27FC236}">
                  <a16:creationId xmlns:a16="http://schemas.microsoft.com/office/drawing/2014/main" xmlns="" id="{EA940DE1-D04A-454C-8593-F04D22793BA4}"/>
                </a:ext>
              </a:extLst>
            </p:cNvPr>
            <p:cNvSpPr/>
            <p:nvPr/>
          </p:nvSpPr>
          <p:spPr>
            <a:xfrm>
              <a:off x="3770630" y="2004695"/>
              <a:ext cx="1597148" cy="2229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032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13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OPORTUNIDADES</a:t>
              </a:r>
              <a:endParaRPr lang="es-ES" sz="13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0" name="Rectangle 1810">
              <a:extLst>
                <a:ext uri="{FF2B5EF4-FFF2-40B4-BE49-F238E27FC236}">
                  <a16:creationId xmlns:a16="http://schemas.microsoft.com/office/drawing/2014/main" xmlns="" id="{A806C5A6-D420-46F8-905F-9AA6CF7DC014}"/>
                </a:ext>
              </a:extLst>
            </p:cNvPr>
            <p:cNvSpPr/>
            <p:nvPr/>
          </p:nvSpPr>
          <p:spPr>
            <a:xfrm>
              <a:off x="5002403" y="2004695"/>
              <a:ext cx="923570" cy="2229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032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13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EXTERNAS</a:t>
              </a:r>
            </a:p>
          </p:txBody>
        </p:sp>
        <p:sp>
          <p:nvSpPr>
            <p:cNvPr id="41" name="Rectangle 1811">
              <a:extLst>
                <a:ext uri="{FF2B5EF4-FFF2-40B4-BE49-F238E27FC236}">
                  <a16:creationId xmlns:a16="http://schemas.microsoft.com/office/drawing/2014/main" xmlns="" id="{24FCC603-688A-473F-80A6-373A3F5C2F2F}"/>
                </a:ext>
              </a:extLst>
            </p:cNvPr>
            <p:cNvSpPr/>
            <p:nvPr/>
          </p:nvSpPr>
          <p:spPr>
            <a:xfrm>
              <a:off x="3604514" y="2252726"/>
              <a:ext cx="3038708" cy="1548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032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Son aquellos aspectos positivos del entorno que, </a:t>
              </a:r>
              <a:endParaRPr lang="es-ES" sz="13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2" name="Rectangle 1812">
              <a:extLst>
                <a:ext uri="{FF2B5EF4-FFF2-40B4-BE49-F238E27FC236}">
                  <a16:creationId xmlns:a16="http://schemas.microsoft.com/office/drawing/2014/main" xmlns="" id="{D2CD04DE-30C7-493A-91EF-42A9C85CE167}"/>
                </a:ext>
              </a:extLst>
            </p:cNvPr>
            <p:cNvSpPr/>
            <p:nvPr/>
          </p:nvSpPr>
          <p:spPr>
            <a:xfrm>
              <a:off x="3602990" y="2377694"/>
              <a:ext cx="3041900" cy="1548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032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en caso de darse, favorecerían la consecución de </a:t>
              </a:r>
              <a:endParaRPr lang="es-ES" sz="13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3" name="Rectangle 1813">
              <a:extLst>
                <a:ext uri="{FF2B5EF4-FFF2-40B4-BE49-F238E27FC236}">
                  <a16:creationId xmlns:a16="http://schemas.microsoft.com/office/drawing/2014/main" xmlns="" id="{0EDC4C75-57A3-4612-ACE3-64D9BBE74353}"/>
                </a:ext>
              </a:extLst>
            </p:cNvPr>
            <p:cNvSpPr/>
            <p:nvPr/>
          </p:nvSpPr>
          <p:spPr>
            <a:xfrm>
              <a:off x="4522343" y="2502916"/>
              <a:ext cx="565815" cy="1548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032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objetivos</a:t>
              </a:r>
              <a:endParaRPr lang="es-ES" sz="13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xmlns="" id="{C30CD7A5-3800-4916-A3C5-9D11C3BDA729}"/>
              </a:ext>
            </a:extLst>
          </p:cNvPr>
          <p:cNvCxnSpPr>
            <a:cxnSpLocks/>
          </p:cNvCxnSpPr>
          <p:nvPr/>
        </p:nvCxnSpPr>
        <p:spPr>
          <a:xfrm>
            <a:off x="3320249" y="3817398"/>
            <a:ext cx="1206499" cy="716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xmlns="" id="{6774C237-7A22-4157-B39D-06F6102F6262}"/>
              </a:ext>
            </a:extLst>
          </p:cNvPr>
          <p:cNvCxnSpPr>
            <a:cxnSpLocks/>
          </p:cNvCxnSpPr>
          <p:nvPr/>
        </p:nvCxnSpPr>
        <p:spPr>
          <a:xfrm flipH="1">
            <a:off x="4587008" y="3827222"/>
            <a:ext cx="1166131" cy="70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xmlns="" id="{D078A2D2-9D61-4347-8C4C-FE7C829D7F09}"/>
              </a:ext>
            </a:extLst>
          </p:cNvPr>
          <p:cNvSpPr txBox="1"/>
          <p:nvPr/>
        </p:nvSpPr>
        <p:spPr>
          <a:xfrm>
            <a:off x="4396895" y="4640781"/>
            <a:ext cx="421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P</a:t>
            </a:r>
          </a:p>
          <a:p>
            <a:r>
              <a:rPr lang="es-ES" sz="2800" b="1" dirty="0"/>
              <a:t>E</a:t>
            </a:r>
          </a:p>
          <a:p>
            <a:r>
              <a:rPr lang="es-ES" sz="2800" b="1" dirty="0"/>
              <a:t>S</a:t>
            </a:r>
          </a:p>
          <a:p>
            <a:r>
              <a:rPr lang="es-ES" sz="2800" b="1" dirty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921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400" b="0" strike="noStrike" spc="-1" dirty="0">
                <a:solidFill>
                  <a:srgbClr val="000000"/>
                </a:solidFill>
                <a:latin typeface="Calibri"/>
              </a:rPr>
              <a:t>ESTRATEGIAS DAFO</a:t>
            </a:r>
          </a:p>
        </p:txBody>
      </p:sp>
      <p:sp>
        <p:nvSpPr>
          <p:cNvPr id="113" name="TextShape 2"/>
          <p:cNvSpPr txBox="1"/>
          <p:nvPr/>
        </p:nvSpPr>
        <p:spPr>
          <a:xfrm>
            <a:off x="4444200" y="6492960"/>
            <a:ext cx="4699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/>
            <a:r>
              <a:rPr lang="es-ES" sz="1200" dirty="0" smtClean="0"/>
              <a:t>EIE_CURSO 2024-2025_MÓNICA RODRÍGUEZ</a:t>
            </a:r>
            <a:endParaRPr lang="es-ES" sz="1200" dirty="0"/>
          </a:p>
        </p:txBody>
      </p:sp>
      <p:sp>
        <p:nvSpPr>
          <p:cNvPr id="114" name="CustomShape 3"/>
          <p:cNvSpPr/>
          <p:nvPr/>
        </p:nvSpPr>
        <p:spPr>
          <a:xfrm>
            <a:off x="905522" y="1612259"/>
            <a:ext cx="6747030" cy="3696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86500" lnSpcReduction="10000"/>
          </a:bodyPr>
          <a:lstStyle/>
          <a:p>
            <a:pPr marL="743040" lvl="1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s-ES" sz="3400" b="1" u="sng" strike="noStrike" spc="-1" dirty="0">
                <a:solidFill>
                  <a:srgbClr val="000000"/>
                </a:solidFill>
                <a:uFillTx/>
                <a:latin typeface="Calibri"/>
              </a:rPr>
              <a:t>DEFENSIVA</a:t>
            </a:r>
          </a:p>
          <a:p>
            <a:pPr marL="1371960" lvl="2" indent="-457200" algn="just">
              <a:spcBef>
                <a:spcPts val="561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s-ES" sz="2800" b="1" spc="-1" dirty="0">
                <a:solidFill>
                  <a:srgbClr val="000000"/>
                </a:solidFill>
                <a:latin typeface="Calibri"/>
              </a:rPr>
              <a:t>AMENAZAS + FORTALEZAS</a:t>
            </a:r>
            <a:endParaRPr lang="es-ES" sz="2800" b="1" strike="noStrike" spc="-1" dirty="0">
              <a:solidFill>
                <a:srgbClr val="000000"/>
              </a:solidFill>
              <a:uFillTx/>
              <a:latin typeface="Calibri"/>
            </a:endParaRPr>
          </a:p>
          <a:p>
            <a:pPr marL="743040" lvl="1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s-ES" sz="3400" b="1" u="sng" spc="-1" dirty="0">
                <a:solidFill>
                  <a:srgbClr val="000000"/>
                </a:solidFill>
                <a:latin typeface="Calibri"/>
              </a:rPr>
              <a:t>OFENSIVA</a:t>
            </a:r>
          </a:p>
          <a:p>
            <a:pPr marL="1371960" lvl="2" indent="-457200" algn="just">
              <a:spcBef>
                <a:spcPts val="561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s-ES" sz="2800" b="1" spc="-1" dirty="0">
                <a:solidFill>
                  <a:srgbClr val="000000"/>
                </a:solidFill>
                <a:latin typeface="Calibri"/>
              </a:rPr>
              <a:t>OPORTUNIDADES + FORTALEZAS</a:t>
            </a:r>
          </a:p>
          <a:p>
            <a:pPr marL="743040" lvl="1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s-ES" sz="3400" b="1" u="sng" strike="noStrike" spc="-1" dirty="0">
                <a:solidFill>
                  <a:srgbClr val="000000"/>
                </a:solidFill>
                <a:latin typeface="Calibri"/>
              </a:rPr>
              <a:t>SUPERVIVENCIA</a:t>
            </a:r>
          </a:p>
          <a:p>
            <a:pPr marL="1371960" lvl="2" indent="-457200" algn="just">
              <a:spcBef>
                <a:spcPts val="561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s-ES" sz="2800" b="1" strike="noStrike" spc="-1" dirty="0">
                <a:solidFill>
                  <a:srgbClr val="000000"/>
                </a:solidFill>
                <a:latin typeface="Calibri"/>
              </a:rPr>
              <a:t>AMENAZAS + DEBILIDADES</a:t>
            </a:r>
          </a:p>
          <a:p>
            <a:pPr marL="743040" lvl="1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s-ES" sz="3400" b="1" u="sng" strike="noStrike" spc="-1" dirty="0">
                <a:solidFill>
                  <a:srgbClr val="000000"/>
                </a:solidFill>
                <a:latin typeface="Calibri"/>
              </a:rPr>
              <a:t>REORIENTACIÓN</a:t>
            </a:r>
          </a:p>
          <a:p>
            <a:pPr marL="1371960" lvl="2" indent="-457200" algn="just">
              <a:spcBef>
                <a:spcPts val="561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s-ES" sz="2800" b="1" spc="-1" dirty="0">
                <a:solidFill>
                  <a:srgbClr val="000000"/>
                </a:solidFill>
                <a:latin typeface="Calibri"/>
              </a:rPr>
              <a:t>OPORTUNIDADES + DEBILIDADES</a:t>
            </a:r>
            <a:endParaRPr lang="es-ES" sz="2800" b="1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10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10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10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1000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1000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7" dur="1000" fill="hold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1000" fill="hold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3" dur="1000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4" dur="1000" fill="hold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1000"/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1" dur="1000" fill="hold"/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1000" fill="hold"/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 dirty="0">
                <a:solidFill>
                  <a:srgbClr val="000000"/>
                </a:solidFill>
                <a:latin typeface="Calibri"/>
              </a:rPr>
              <a:t>ESTRATEGIAS DE MERCADO</a:t>
            </a:r>
          </a:p>
        </p:txBody>
      </p:sp>
      <p:sp>
        <p:nvSpPr>
          <p:cNvPr id="117" name="TextShape 3"/>
          <p:cNvSpPr txBox="1"/>
          <p:nvPr/>
        </p:nvSpPr>
        <p:spPr>
          <a:xfrm>
            <a:off x="4932000" y="6492960"/>
            <a:ext cx="4211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/>
            <a:r>
              <a:rPr lang="es-ES" sz="1200" dirty="0" smtClean="0"/>
              <a:t>EIE_CURSO 2024-2025_MÓNICA RODRÍGUEZ</a:t>
            </a:r>
            <a:endParaRPr lang="es-ES" sz="1200" dirty="0"/>
          </a:p>
        </p:txBody>
      </p:sp>
      <p:pic>
        <p:nvPicPr>
          <p:cNvPr id="1026" name="Picture 2" descr="ThePowerMBA on Twitter: &amp;quot;OCÉANO ROJO VS OCÉANO AZUL 🔥 #emprendedores  #startup… &amp;quot;">
            <a:extLst>
              <a:ext uri="{FF2B5EF4-FFF2-40B4-BE49-F238E27FC236}">
                <a16:creationId xmlns:a16="http://schemas.microsoft.com/office/drawing/2014/main" xmlns="" id="{410F3A3F-4C2D-49F3-99CC-6F4A8C6A7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7767" y="1284290"/>
            <a:ext cx="7670307" cy="453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67640" y="2493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500"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libri"/>
              </a:rPr>
              <a:t>¡GRACIAS POR VUESTRA ATENCIÓN!</a:t>
            </a:r>
          </a:p>
        </p:txBody>
      </p:sp>
      <p:sp>
        <p:nvSpPr>
          <p:cNvPr id="119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es-ES" sz="1200" dirty="0" smtClean="0"/>
              <a:t>EIE_CURSO </a:t>
            </a:r>
            <a:r>
              <a:rPr lang="es-ES" sz="1200" dirty="0" smtClean="0"/>
              <a:t>2024-2025</a:t>
            </a:r>
          </a:p>
          <a:p>
            <a:pPr algn="ctr"/>
            <a:r>
              <a:rPr lang="es-ES" sz="1200" dirty="0" smtClean="0"/>
              <a:t>MÓNICA </a:t>
            </a:r>
            <a:r>
              <a:rPr lang="es-ES" sz="1200" dirty="0" smtClean="0"/>
              <a:t>RODRÍGUEZ</a:t>
            </a:r>
            <a:endParaRPr lang="es-E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1575</TotalTime>
  <Words>289</Words>
  <Application>Microsoft Office PowerPoint</Application>
  <PresentationFormat>Presentación en pantalla (4:3)</PresentationFormat>
  <Paragraphs>77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UT_1_EIE</dc:title>
  <dc:creator>user</dc:creator>
  <cp:lastModifiedBy>Centor</cp:lastModifiedBy>
  <cp:revision>69</cp:revision>
  <dcterms:created xsi:type="dcterms:W3CDTF">2016-09-20T21:10:53Z</dcterms:created>
  <dcterms:modified xsi:type="dcterms:W3CDTF">2024-10-08T10:29:50Z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