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6" r:id="rId4"/>
    <p:sldId id="277" r:id="rId5"/>
    <p:sldId id="273" r:id="rId6"/>
    <p:sldId id="274" r:id="rId7"/>
    <p:sldId id="281" r:id="rId8"/>
    <p:sldId id="270" r:id="rId9"/>
    <p:sldId id="259" r:id="rId10"/>
    <p:sldId id="266" r:id="rId11"/>
    <p:sldId id="261" r:id="rId12"/>
    <p:sldId id="264" r:id="rId13"/>
    <p:sldId id="263" r:id="rId14"/>
    <p:sldId id="279" r:id="rId15"/>
    <p:sldId id="280" r:id="rId16"/>
    <p:sldId id="282" r:id="rId17"/>
    <p:sldId id="283" r:id="rId18"/>
    <p:sldId id="262" r:id="rId19"/>
    <p:sldId id="271" r:id="rId20"/>
  </p:sldIdLst>
  <p:sldSz cx="9144000" cy="6858000" type="screen4x3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99FF99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9655" autoAdjust="0"/>
  </p:normalViewPr>
  <p:slideViewPr>
    <p:cSldViewPr>
      <p:cViewPr>
        <p:scale>
          <a:sx n="80" d="100"/>
          <a:sy n="80" d="100"/>
        </p:scale>
        <p:origin x="-108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40466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0466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2015/10/16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32" y="0"/>
            <a:ext cx="9144000" cy="685797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9AB5-1A0A-4AFA-B7DA-BADD8F6DBD5A}" type="datetimeFigureOut">
              <a:rPr lang="zh-TW" altLang="en-US" smtClean="0"/>
              <a:pPr/>
              <a:t>2015/10/16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52000" y="-429370"/>
            <a:ext cx="8640000" cy="888859"/>
          </a:xfrm>
          <a:prstGeom prst="roundRect">
            <a:avLst>
              <a:gd name="adj" fmla="val 31230"/>
            </a:avLst>
          </a:prstGeom>
          <a:solidFill>
            <a:schemeClr val="bg1">
              <a:alpha val="85000"/>
            </a:schemeClr>
          </a:solidFill>
          <a:ln w="25400">
            <a:noFill/>
          </a:ln>
          <a:effectLst>
            <a:outerShdw blurRad="25400" dist="25400" dir="2700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52000" y="532800"/>
            <a:ext cx="8640000" cy="6048000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19050">
            <a:noFill/>
          </a:ln>
          <a:effectLst>
            <a:outerShdw blurRad="25400" dist="25400" dir="2700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 rot="5400000">
            <a:off x="8533174" y="5747830"/>
            <a:ext cx="92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spc="-150" dirty="0" smtClean="0">
                <a:solidFill>
                  <a:schemeClr val="bg1">
                    <a:lumMod val="95000"/>
                  </a:schemeClr>
                </a:solidFill>
              </a:rPr>
              <a:t>TPV</a:t>
            </a:r>
            <a:r>
              <a:rPr lang="en-US" altLang="zh-TW" sz="12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TW" sz="800" b="1" dirty="0" smtClean="0">
                <a:solidFill>
                  <a:schemeClr val="bg1">
                    <a:lumMod val="95000"/>
                  </a:schemeClr>
                </a:solidFill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Excel_Worksheet2.xlsx"/><Relationship Id="rId4" Type="http://schemas.openxmlformats.org/officeDocument/2006/relationships/package" Target="../embeddings/Microsoft_Office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UI &amp; Schedule Format </a:t>
            </a:r>
            <a:br>
              <a:rPr lang="en-US" altLang="zh-TW" dirty="0" smtClean="0"/>
            </a:br>
            <a:r>
              <a:rPr lang="en-US" altLang="zh-TW" dirty="0" smtClean="0"/>
              <a:t>for Auto Box Test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48264" y="58772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Version 2.01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爆炸 2 4"/>
          <p:cNvSpPr/>
          <p:nvPr/>
        </p:nvSpPr>
        <p:spPr>
          <a:xfrm>
            <a:off x="4211960" y="3501008"/>
            <a:ext cx="4320480" cy="1728192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FF00"/>
                </a:solidFill>
              </a:rPr>
              <a:t>New Feature Release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Define RC Key for Equipment Operation</a:t>
            </a:r>
            <a:endParaRPr lang="zh-TW" altLang="en-US" dirty="0"/>
          </a:p>
        </p:txBody>
      </p:sp>
      <p:pic>
        <p:nvPicPr>
          <p:cNvPr id="7" name="內容版面配置區 6" descr="new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492896"/>
            <a:ext cx="8369157" cy="2232248"/>
          </a:xfrm>
        </p:spPr>
      </p:pic>
      <p:sp useBgFill="1">
        <p:nvSpPr>
          <p:cNvPr id="8" name="圓角矩形圖說文字 7"/>
          <p:cNvSpPr/>
          <p:nvPr/>
        </p:nvSpPr>
        <p:spPr>
          <a:xfrm>
            <a:off x="395536" y="1052736"/>
            <a:ext cx="3384376" cy="1224136"/>
          </a:xfrm>
          <a:prstGeom prst="wedgeRoundRectCallout">
            <a:avLst>
              <a:gd name="adj1" fmla="val -38514"/>
              <a:gd name="adj2" fmla="val 63452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Select RC key from pull-down list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“_quantum” or “_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astro</a:t>
            </a:r>
            <a:r>
              <a:rPr lang="en-US" altLang="zh-TW" sz="1600" dirty="0" smtClean="0">
                <a:solidFill>
                  <a:schemeClr val="tx1"/>
                </a:solidFill>
              </a:rPr>
              <a:t>” is reserved for Auto Stress Test Equipment Control Command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9" name="圓角矩形圖說文字 8"/>
          <p:cNvSpPr/>
          <p:nvPr/>
        </p:nvSpPr>
        <p:spPr>
          <a:xfrm>
            <a:off x="323528" y="4941168"/>
            <a:ext cx="2880320" cy="864096"/>
          </a:xfrm>
          <a:prstGeom prst="wedgeRoundRectCallout">
            <a:avLst>
              <a:gd name="adj1" fmla="val -20320"/>
              <a:gd name="adj2" fmla="val -7122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Define how many times this RC key is repeated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no repeat if empty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0" name="圓角矩形圖說文字 9"/>
          <p:cNvSpPr/>
          <p:nvPr/>
        </p:nvSpPr>
        <p:spPr>
          <a:xfrm>
            <a:off x="5796136" y="5013176"/>
            <a:ext cx="2844824" cy="864096"/>
          </a:xfrm>
          <a:prstGeom prst="wedgeRoundRectCallout">
            <a:avLst>
              <a:gd name="adj1" fmla="val 22384"/>
              <a:gd name="adj2" fmla="val -72732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Define waiting duration before next RC key step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0 ms if empty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1" name="圓角矩形圖說文字 10"/>
          <p:cNvSpPr/>
          <p:nvPr/>
        </p:nvSpPr>
        <p:spPr>
          <a:xfrm>
            <a:off x="4139952" y="1412776"/>
            <a:ext cx="2088232" cy="864096"/>
          </a:xfrm>
          <a:prstGeom prst="wedgeRoundRectCallout">
            <a:avLst>
              <a:gd name="adj1" fmla="val 23726"/>
              <a:gd name="adj2" fmla="val 7124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Select Timing from pull-down list</a:t>
            </a:r>
          </a:p>
        </p:txBody>
      </p:sp>
      <p:sp useBgFill="1">
        <p:nvSpPr>
          <p:cNvPr id="12" name="圓角矩形圖說文字 11"/>
          <p:cNvSpPr/>
          <p:nvPr/>
        </p:nvSpPr>
        <p:spPr>
          <a:xfrm>
            <a:off x="6300192" y="1412776"/>
            <a:ext cx="2520280" cy="864096"/>
          </a:xfrm>
          <a:prstGeom prst="wedgeRoundRectCallout">
            <a:avLst>
              <a:gd name="adj1" fmla="val -20063"/>
              <a:gd name="adj2" fmla="val 7267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Change color space for Quantum, can select from pull-down list</a:t>
            </a:r>
          </a:p>
        </p:txBody>
      </p:sp>
      <p:sp useBgFill="1">
        <p:nvSpPr>
          <p:cNvPr id="13" name="圓角矩形圖說文字 12"/>
          <p:cNvSpPr/>
          <p:nvPr/>
        </p:nvSpPr>
        <p:spPr>
          <a:xfrm>
            <a:off x="3563888" y="4941168"/>
            <a:ext cx="2088232" cy="864096"/>
          </a:xfrm>
          <a:prstGeom prst="wedgeRoundRectCallout">
            <a:avLst>
              <a:gd name="adj1" fmla="val 24318"/>
              <a:gd name="adj2" fmla="val -73192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set stream to play, click twice can fill stream name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Define RC Key Operation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755576" y="2492896"/>
          <a:ext cx="7704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512168"/>
                <a:gridCol w="1656184"/>
                <a:gridCol w="596066"/>
                <a:gridCol w="21402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RC Key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RC Repeat (ms)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Sys Delay (ms)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Menu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Vol</a:t>
                      </a:r>
                      <a:r>
                        <a:rPr lang="en-US" altLang="zh-TW" dirty="0" smtClean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9" name="圓角矩形圖說文字 8"/>
          <p:cNvSpPr/>
          <p:nvPr/>
        </p:nvSpPr>
        <p:spPr>
          <a:xfrm>
            <a:off x="395536" y="1412776"/>
            <a:ext cx="3240360" cy="864096"/>
          </a:xfrm>
          <a:prstGeom prst="wedgeRoundRectCallou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Select RC key from pull-down list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cmd</a:t>
            </a:r>
            <a:r>
              <a:rPr lang="en-US" altLang="zh-TW" sz="1600" dirty="0" smtClean="0">
                <a:solidFill>
                  <a:schemeClr val="tx1"/>
                </a:solidFill>
              </a:rPr>
              <a:t>” is reserved for Auto Stress Test System Control Command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1" name="圓角矩形圖說文字 10"/>
          <p:cNvSpPr/>
          <p:nvPr/>
        </p:nvSpPr>
        <p:spPr>
          <a:xfrm>
            <a:off x="2123728" y="4653136"/>
            <a:ext cx="2880320" cy="864096"/>
          </a:xfrm>
          <a:prstGeom prst="wedgeRoundRectCallout">
            <a:avLst>
              <a:gd name="adj1" fmla="val -20320"/>
              <a:gd name="adj2" fmla="val -7122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Define how many times this RC key is repeated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smtClean="0">
                <a:solidFill>
                  <a:schemeClr val="tx1"/>
                </a:solidFill>
              </a:rPr>
              <a:t>no repeat </a:t>
            </a:r>
            <a:r>
              <a:rPr lang="en-US" altLang="zh-TW" sz="1600" dirty="0" smtClean="0">
                <a:solidFill>
                  <a:schemeClr val="tx1"/>
                </a:solidFill>
              </a:rPr>
              <a:t>if empty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2" name="圓角矩形圖說文字 11"/>
          <p:cNvSpPr/>
          <p:nvPr/>
        </p:nvSpPr>
        <p:spPr>
          <a:xfrm>
            <a:off x="3995936" y="1412776"/>
            <a:ext cx="2880320" cy="864096"/>
          </a:xfrm>
          <a:prstGeom prst="wedgeRoundRectCallout">
            <a:avLst>
              <a:gd name="adj1" fmla="val -20063"/>
              <a:gd name="adj2" fmla="val 6057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Define waiting duration after each RC key sent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0 ms if empty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sp useBgFill="1">
        <p:nvSpPr>
          <p:cNvPr id="13" name="圓角矩形圖說文字 12"/>
          <p:cNvSpPr/>
          <p:nvPr/>
        </p:nvSpPr>
        <p:spPr>
          <a:xfrm>
            <a:off x="5868144" y="4653136"/>
            <a:ext cx="2844824" cy="864096"/>
          </a:xfrm>
          <a:prstGeom prst="wedgeRoundRectCallout">
            <a:avLst>
              <a:gd name="adj1" fmla="val -20320"/>
              <a:gd name="adj2" fmla="val -7122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Define waiting duration before next RC key step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0 ms if empty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圓角矩形 62"/>
          <p:cNvSpPr/>
          <p:nvPr/>
        </p:nvSpPr>
        <p:spPr>
          <a:xfrm>
            <a:off x="7236296" y="2780928"/>
            <a:ext cx="1008112" cy="2376264"/>
          </a:xfrm>
          <a:prstGeom prst="round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RC Key Operation Spec</a:t>
            </a:r>
            <a:endParaRPr lang="zh-TW" altLang="en-US" dirty="0"/>
          </a:p>
        </p:txBody>
      </p:sp>
      <p:sp useBgFill="1">
        <p:nvSpPr>
          <p:cNvPr id="9" name="圓角矩形圖說文字 8"/>
          <p:cNvSpPr/>
          <p:nvPr/>
        </p:nvSpPr>
        <p:spPr>
          <a:xfrm>
            <a:off x="1115616" y="3212976"/>
            <a:ext cx="720080" cy="360040"/>
          </a:xfrm>
          <a:prstGeom prst="wedgeRoundRectCallou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Menu</a:t>
            </a:r>
          </a:p>
        </p:txBody>
      </p:sp>
      <p:graphicFrame>
        <p:nvGraphicFramePr>
          <p:cNvPr id="1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77048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512168"/>
                <a:gridCol w="1656184"/>
                <a:gridCol w="596066"/>
                <a:gridCol w="21402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RC Key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RC Repeat (ms)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Sys Delay (ms)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Menu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250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221088"/>
            <a:ext cx="504056" cy="73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直線接點 15"/>
          <p:cNvCxnSpPr/>
          <p:nvPr/>
        </p:nvCxnSpPr>
        <p:spPr>
          <a:xfrm>
            <a:off x="899592" y="4005064"/>
            <a:ext cx="7704856" cy="0"/>
          </a:xfrm>
          <a:prstGeom prst="line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9" idx="4"/>
          </p:cNvCxnSpPr>
          <p:nvPr/>
        </p:nvCxnSpPr>
        <p:spPr>
          <a:xfrm>
            <a:off x="1325642" y="3618021"/>
            <a:ext cx="5998" cy="53105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7" name="Picture 7" descr="http://hometipsz.com/wp-content/uploads/2011/06/alessi-kitchen-time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3356992"/>
            <a:ext cx="576064" cy="576064"/>
          </a:xfrm>
          <a:prstGeom prst="rect">
            <a:avLst/>
          </a:prstGeom>
          <a:noFill/>
        </p:spPr>
      </p:pic>
      <p:sp useBgFill="1">
        <p:nvSpPr>
          <p:cNvPr id="26" name="圓角矩形圖說文字 25"/>
          <p:cNvSpPr/>
          <p:nvPr/>
        </p:nvSpPr>
        <p:spPr>
          <a:xfrm>
            <a:off x="2771800" y="3212976"/>
            <a:ext cx="720080" cy="360040"/>
          </a:xfrm>
          <a:prstGeom prst="wedgeRoundRectCallou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Menu</a:t>
            </a:r>
          </a:p>
        </p:txBody>
      </p:sp>
      <p:cxnSp>
        <p:nvCxnSpPr>
          <p:cNvPr id="27" name="直線接點 26"/>
          <p:cNvCxnSpPr>
            <a:stCxn id="26" idx="4"/>
          </p:cNvCxnSpPr>
          <p:nvPr/>
        </p:nvCxnSpPr>
        <p:spPr>
          <a:xfrm>
            <a:off x="2981826" y="3618021"/>
            <a:ext cx="5998" cy="53105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圓角矩形圖說文字 27"/>
          <p:cNvSpPr/>
          <p:nvPr/>
        </p:nvSpPr>
        <p:spPr>
          <a:xfrm>
            <a:off x="4427984" y="3212976"/>
            <a:ext cx="720080" cy="360040"/>
          </a:xfrm>
          <a:prstGeom prst="wedgeRoundRectCallou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Menu</a:t>
            </a:r>
          </a:p>
        </p:txBody>
      </p:sp>
      <p:cxnSp>
        <p:nvCxnSpPr>
          <p:cNvPr id="29" name="直線接點 28"/>
          <p:cNvCxnSpPr>
            <a:stCxn id="28" idx="4"/>
          </p:cNvCxnSpPr>
          <p:nvPr/>
        </p:nvCxnSpPr>
        <p:spPr>
          <a:xfrm>
            <a:off x="4638010" y="3618021"/>
            <a:ext cx="5998" cy="53105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圓角矩形圖說文字 33"/>
          <p:cNvSpPr/>
          <p:nvPr/>
        </p:nvSpPr>
        <p:spPr>
          <a:xfrm>
            <a:off x="7308304" y="2996952"/>
            <a:ext cx="720080" cy="576064"/>
          </a:xfrm>
          <a:prstGeom prst="wedgeRoundRectCallou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NEXT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RC</a:t>
            </a:r>
          </a:p>
        </p:txBody>
      </p:sp>
      <p:cxnSp>
        <p:nvCxnSpPr>
          <p:cNvPr id="35" name="直線接點 34"/>
          <p:cNvCxnSpPr>
            <a:stCxn id="34" idx="4"/>
          </p:cNvCxnSpPr>
          <p:nvPr/>
        </p:nvCxnSpPr>
        <p:spPr>
          <a:xfrm>
            <a:off x="7518330" y="3645024"/>
            <a:ext cx="5998" cy="5040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7" descr="http://hometipsz.com/wp-content/uploads/2011/06/alessi-kitchen-time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3356992"/>
            <a:ext cx="576064" cy="576064"/>
          </a:xfrm>
          <a:prstGeom prst="rect">
            <a:avLst/>
          </a:prstGeom>
          <a:noFill/>
        </p:spPr>
      </p:pic>
      <p:pic>
        <p:nvPicPr>
          <p:cNvPr id="37" name="Picture 7" descr="http://hometipsz.com/wp-content/uploads/2011/06/alessi-kitchen-time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356992"/>
            <a:ext cx="576064" cy="576064"/>
          </a:xfrm>
          <a:prstGeom prst="rect">
            <a:avLst/>
          </a:prstGeom>
          <a:noFill/>
        </p:spPr>
      </p:pic>
      <p:pic>
        <p:nvPicPr>
          <p:cNvPr id="20489" name="Picture 9" descr="http://hometipsz.com/wp-content/uploads/2011/06/kitchen-tim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284984"/>
            <a:ext cx="611237" cy="607162"/>
          </a:xfrm>
          <a:prstGeom prst="rect">
            <a:avLst/>
          </a:prstGeom>
          <a:noFill/>
        </p:spPr>
      </p:pic>
      <p:pic>
        <p:nvPicPr>
          <p:cNvPr id="42" name="Picture 7" descr="http://hometipsz.com/wp-content/uploads/2011/06/alessi-kitchen-time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976" y="2060848"/>
            <a:ext cx="576064" cy="576064"/>
          </a:xfrm>
          <a:prstGeom prst="rect">
            <a:avLst/>
          </a:prstGeom>
          <a:noFill/>
        </p:spPr>
      </p:pic>
      <p:pic>
        <p:nvPicPr>
          <p:cNvPr id="43" name="Picture 9" descr="http://hometipsz.com/wp-content/uploads/2011/06/kitchen-time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0232" y="1988840"/>
            <a:ext cx="611237" cy="607162"/>
          </a:xfrm>
          <a:prstGeom prst="rect">
            <a:avLst/>
          </a:prstGeom>
          <a:noFill/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060848"/>
            <a:ext cx="330003" cy="48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221088"/>
            <a:ext cx="504056" cy="73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221088"/>
            <a:ext cx="504056" cy="73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2060848"/>
            <a:ext cx="1080120" cy="55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5085184"/>
            <a:ext cx="309103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0" name="Picture 2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C2D1CC"/>
              </a:clrFrom>
              <a:clrTo>
                <a:srgbClr val="C2D1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085183"/>
            <a:ext cx="335173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1" y="5085183"/>
            <a:ext cx="320516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3" name="Picture 23" descr="http://www.creativewatch.co.uk/pimages/radio-contolled-office-clocks-silver-large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3717032"/>
            <a:ext cx="471485" cy="469139"/>
          </a:xfrm>
          <a:prstGeom prst="rect">
            <a:avLst/>
          </a:prstGeom>
          <a:noFill/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221088"/>
            <a:ext cx="504056" cy="73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6" descr="new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6946" y="1700808"/>
            <a:ext cx="7866335" cy="223224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Define System Control Operation</a:t>
            </a:r>
            <a:endParaRPr lang="zh-TW" altLang="en-US" dirty="0"/>
          </a:p>
        </p:txBody>
      </p:sp>
      <p:sp useBgFill="1">
        <p:nvSpPr>
          <p:cNvPr id="9" name="圓角矩形圖說文字 8"/>
          <p:cNvSpPr/>
          <p:nvPr/>
        </p:nvSpPr>
        <p:spPr>
          <a:xfrm>
            <a:off x="395536" y="476672"/>
            <a:ext cx="1944216" cy="1152128"/>
          </a:xfrm>
          <a:prstGeom prst="wedgeRoundRectCallout">
            <a:avLst>
              <a:gd name="adj1" fmla="val -28774"/>
              <a:gd name="adj2" fmla="val 6485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cmd</a:t>
            </a:r>
            <a:r>
              <a:rPr lang="en-US" altLang="zh-TW" sz="1600" dirty="0" smtClean="0">
                <a:solidFill>
                  <a:schemeClr val="tx1"/>
                </a:solidFill>
              </a:rPr>
              <a:t>” is System, ”_log1; _log2” for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COMport</a:t>
            </a:r>
            <a:r>
              <a:rPr lang="en-US" altLang="zh-TW" sz="1600" dirty="0" smtClean="0">
                <a:solidFill>
                  <a:schemeClr val="tx1"/>
                </a:solidFill>
              </a:rPr>
              <a:t> use, not RC key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1" name="圓角矩形圖說文字 10"/>
          <p:cNvSpPr/>
          <p:nvPr/>
        </p:nvSpPr>
        <p:spPr>
          <a:xfrm>
            <a:off x="1691680" y="4077072"/>
            <a:ext cx="1656184" cy="648072"/>
          </a:xfrm>
          <a:prstGeom prst="wedgeRoundRectCallout">
            <a:avLst>
              <a:gd name="adj1" fmla="val -11501"/>
              <a:gd name="adj2" fmla="val -69502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Take a picture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“_shot”</a:t>
            </a:r>
          </a:p>
        </p:txBody>
      </p:sp>
      <p:sp useBgFill="1">
        <p:nvSpPr>
          <p:cNvPr id="12" name="圓角矩形圖說文字 11"/>
          <p:cNvSpPr/>
          <p:nvPr/>
        </p:nvSpPr>
        <p:spPr>
          <a:xfrm>
            <a:off x="2627784" y="908720"/>
            <a:ext cx="2160240" cy="648072"/>
          </a:xfrm>
          <a:prstGeom prst="wedgeRoundRectCallout">
            <a:avLst>
              <a:gd name="adj1" fmla="val -20063"/>
              <a:gd name="adj2" fmla="val 6057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Record Video/Audio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“_start”,  “_stop”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sp useBgFill="1">
        <p:nvSpPr>
          <p:cNvPr id="13" name="圓角矩形圖說文字 12"/>
          <p:cNvSpPr/>
          <p:nvPr/>
        </p:nvSpPr>
        <p:spPr>
          <a:xfrm>
            <a:off x="3707904" y="4149080"/>
            <a:ext cx="2736304" cy="1728192"/>
          </a:xfrm>
          <a:prstGeom prst="wedgeRoundRectCallout">
            <a:avLst>
              <a:gd name="adj1" fmla="val -38982"/>
              <a:gd name="adj2" fmla="val -5755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Record RS232 message, by “_save”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Clear message by “_clear”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Except with “_” prefix, all text is sent to TV,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“Enter” key is added automatically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5" name="圓角矩形圖說文字 14"/>
          <p:cNvSpPr/>
          <p:nvPr/>
        </p:nvSpPr>
        <p:spPr>
          <a:xfrm>
            <a:off x="7020272" y="4149080"/>
            <a:ext cx="1656184" cy="648072"/>
          </a:xfrm>
          <a:prstGeom prst="wedgeRoundRectCallout">
            <a:avLst>
              <a:gd name="adj1" fmla="val 21599"/>
              <a:gd name="adj2" fmla="val -6506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Waiting time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0 ms if empty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6" name="圓角矩形圖說文字 15"/>
          <p:cNvSpPr/>
          <p:nvPr/>
        </p:nvSpPr>
        <p:spPr>
          <a:xfrm>
            <a:off x="4860032" y="908720"/>
            <a:ext cx="1872208" cy="648072"/>
          </a:xfrm>
          <a:prstGeom prst="wedgeRoundRectCallout">
            <a:avLst>
              <a:gd name="adj1" fmla="val -20063"/>
              <a:gd name="adj2" fmla="val 6057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System Power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“_on”,  “_off”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Similarity Report Example</a:t>
            </a:r>
            <a:endParaRPr lang="zh-TW" altLang="en-US" dirty="0"/>
          </a:p>
        </p:txBody>
      </p:sp>
      <p:graphicFrame>
        <p:nvGraphicFramePr>
          <p:cNvPr id="17" name="內容版面配置區 16"/>
          <p:cNvGraphicFramePr>
            <a:graphicFrameLocks noGrp="1"/>
          </p:cNvGraphicFramePr>
          <p:nvPr>
            <p:ph idx="1"/>
          </p:nvPr>
        </p:nvGraphicFramePr>
        <p:xfrm>
          <a:off x="1788418" y="973233"/>
          <a:ext cx="5951934" cy="3373305"/>
        </p:xfrm>
        <a:graphic>
          <a:graphicData uri="http://schemas.openxmlformats.org/drawingml/2006/table">
            <a:tbl>
              <a:tblPr/>
              <a:tblGrid>
                <a:gridCol w="335310"/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新細明體"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Similarity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Sub-NG count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NG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Result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1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1-1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2-1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2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1-2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2-2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3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2-1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3-1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4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2-2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3-2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5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3-1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4-1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0.67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6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3-2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4-2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7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4-1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5-1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8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4-2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5-2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0.25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9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5-1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6-1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0.40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10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5-2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6-2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0.20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11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6-1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7-1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12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6-2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7-2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0.17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1368152" y="5543217"/>
            <a:ext cx="738031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TW" b="1" dirty="0" smtClean="0"/>
              <a:t>Target</a:t>
            </a:r>
            <a:r>
              <a:rPr lang="en-US" altLang="zh-TW" dirty="0" smtClean="0"/>
              <a:t>: Previous loop photo (click URL to pop image file)</a:t>
            </a:r>
          </a:p>
          <a:p>
            <a:pPr>
              <a:lnSpc>
                <a:spcPts val="2500"/>
              </a:lnSpc>
            </a:pPr>
            <a:r>
              <a:rPr lang="en-US" altLang="zh-TW" b="1" dirty="0" smtClean="0"/>
              <a:t>Source</a:t>
            </a:r>
            <a:r>
              <a:rPr lang="en-US" altLang="zh-TW" dirty="0" smtClean="0"/>
              <a:t>: Current loop photo (click URL to pop image file)</a:t>
            </a:r>
          </a:p>
          <a:p>
            <a:pPr>
              <a:lnSpc>
                <a:spcPts val="2500"/>
              </a:lnSpc>
            </a:pPr>
            <a:r>
              <a:rPr lang="en-US" altLang="zh-TW" b="1" dirty="0" smtClean="0"/>
              <a:t>Similarity</a:t>
            </a:r>
            <a:r>
              <a:rPr lang="en-US" altLang="zh-TW" dirty="0" smtClean="0"/>
              <a:t>: Target and source file to compare, similarity of Image Comparison. </a:t>
            </a:r>
            <a:endParaRPr lang="en-US" altLang="zh-TW" sz="1400" dirty="0" smtClean="0">
              <a:solidFill>
                <a:srgbClr val="C00000"/>
              </a:solidFill>
            </a:endParaRPr>
          </a:p>
        </p:txBody>
      </p:sp>
      <p:sp>
        <p:nvSpPr>
          <p:cNvPr id="5" name="左大括弧 4"/>
          <p:cNvSpPr/>
          <p:nvPr/>
        </p:nvSpPr>
        <p:spPr>
          <a:xfrm>
            <a:off x="1384945" y="1255932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1375420" y="1751232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/>
          <p:cNvSpPr/>
          <p:nvPr/>
        </p:nvSpPr>
        <p:spPr>
          <a:xfrm>
            <a:off x="1365473" y="2256801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左大括弧 17"/>
          <p:cNvSpPr/>
          <p:nvPr/>
        </p:nvSpPr>
        <p:spPr>
          <a:xfrm>
            <a:off x="1357089" y="2743345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左大括弧 19"/>
          <p:cNvSpPr/>
          <p:nvPr/>
        </p:nvSpPr>
        <p:spPr>
          <a:xfrm>
            <a:off x="1347142" y="3248914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左大括弧 21"/>
          <p:cNvSpPr/>
          <p:nvPr/>
        </p:nvSpPr>
        <p:spPr>
          <a:xfrm>
            <a:off x="1336898" y="3752226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94642" y="1305814"/>
            <a:ext cx="126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</a:t>
            </a:r>
            <a:r>
              <a:rPr lang="en-US" altLang="zh-TW" sz="1200" baseline="30000" dirty="0" smtClean="0"/>
              <a:t>nd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84743" y="1817113"/>
            <a:ext cx="126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</a:t>
            </a:r>
            <a:r>
              <a:rPr lang="en-US" altLang="zh-TW" sz="1200" baseline="30000" dirty="0" smtClean="0"/>
              <a:t>rd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83977" y="2304798"/>
            <a:ext cx="1335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4</a:t>
            </a:r>
            <a:r>
              <a:rPr lang="en-US" altLang="zh-TW" sz="1200" baseline="30000" dirty="0" smtClean="0"/>
              <a:t>th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93077" y="2813021"/>
            <a:ext cx="126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5</a:t>
            </a:r>
            <a:r>
              <a:rPr lang="en-US" altLang="zh-TW" sz="1200" baseline="30000" dirty="0" smtClean="0"/>
              <a:t>th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79512" y="3277489"/>
            <a:ext cx="1288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6</a:t>
            </a:r>
            <a:r>
              <a:rPr lang="en-US" altLang="zh-TW" sz="1200" baseline="30000" dirty="0" smtClean="0"/>
              <a:t>th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88613" y="3785712"/>
            <a:ext cx="126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7</a:t>
            </a:r>
            <a:r>
              <a:rPr lang="en-US" altLang="zh-TW" sz="1200" baseline="30000" dirty="0" smtClean="0"/>
              <a:t>th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475656" y="4289301"/>
            <a:ext cx="3384376" cy="1254249"/>
            <a:chOff x="1187624" y="4289301"/>
            <a:chExt cx="3384376" cy="1254249"/>
          </a:xfrm>
        </p:grpSpPr>
        <p:sp>
          <p:nvSpPr>
            <p:cNvPr id="30" name="Rectangle 29"/>
            <p:cNvSpPr/>
            <p:nvPr/>
          </p:nvSpPr>
          <p:spPr>
            <a:xfrm>
              <a:off x="1187624" y="4293096"/>
              <a:ext cx="3384376" cy="125045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592710" y="4603626"/>
              <a:ext cx="504056" cy="3600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29"/>
            <p:cNvGrpSpPr/>
            <p:nvPr/>
          </p:nvGrpSpPr>
          <p:grpSpPr>
            <a:xfrm>
              <a:off x="1259632" y="4289301"/>
              <a:ext cx="1284404" cy="991357"/>
              <a:chOff x="-5453" y="-459432"/>
              <a:chExt cx="2051595" cy="1152128"/>
            </a:xfrm>
          </p:grpSpPr>
          <p:pic>
            <p:nvPicPr>
              <p:cNvPr id="2253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5453" y="-459432"/>
                <a:ext cx="2047690" cy="1152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矩形 28"/>
              <p:cNvSpPr/>
              <p:nvPr/>
            </p:nvSpPr>
            <p:spPr>
              <a:xfrm>
                <a:off x="1259758" y="404664"/>
                <a:ext cx="786384" cy="2880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0000FF"/>
                    </a:solidFill>
                  </a:rPr>
                  <a:t>1-1</a:t>
                </a:r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" name="群組 38"/>
            <p:cNvGrpSpPr/>
            <p:nvPr/>
          </p:nvGrpSpPr>
          <p:grpSpPr>
            <a:xfrm>
              <a:off x="3131840" y="4293096"/>
              <a:ext cx="1297697" cy="1001857"/>
              <a:chOff x="2557463" y="2295526"/>
              <a:chExt cx="2072828" cy="1164331"/>
            </a:xfrm>
          </p:grpSpPr>
          <p:pic>
            <p:nvPicPr>
              <p:cNvPr id="2253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57463" y="2295526"/>
                <a:ext cx="2052000" cy="1154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矩形 37"/>
              <p:cNvSpPr/>
              <p:nvPr/>
            </p:nvSpPr>
            <p:spPr>
              <a:xfrm>
                <a:off x="3822675" y="3171825"/>
                <a:ext cx="807616" cy="2880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0000FF"/>
                    </a:solidFill>
                  </a:rPr>
                  <a:t>2-1</a:t>
                </a:r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555776" y="4589512"/>
              <a:ext cx="648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80%    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49413" y="5229200"/>
              <a:ext cx="638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C00000"/>
                  </a:solidFill>
                </a:rPr>
                <a:t>Target</a:t>
              </a:r>
              <a:endParaRPr lang="zh-TW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19872" y="5229200"/>
              <a:ext cx="680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C00000"/>
                  </a:solidFill>
                </a:rPr>
                <a:t>Source</a:t>
              </a:r>
              <a:endParaRPr lang="zh-TW" altLang="en-US" sz="1400" dirty="0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076056" y="4293096"/>
            <a:ext cx="3384376" cy="1269504"/>
            <a:chOff x="5076056" y="4293096"/>
            <a:chExt cx="3384376" cy="1269504"/>
          </a:xfrm>
        </p:grpSpPr>
        <p:sp>
          <p:nvSpPr>
            <p:cNvPr id="34" name="Rectangle 33"/>
            <p:cNvSpPr/>
            <p:nvPr/>
          </p:nvSpPr>
          <p:spPr>
            <a:xfrm>
              <a:off x="5076056" y="4293096"/>
              <a:ext cx="3384376" cy="126950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545585" y="4592960"/>
              <a:ext cx="504056" cy="3600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16216" y="4571836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00B050"/>
                  </a:solidFill>
                </a:rPr>
                <a:t>90%    </a:t>
              </a:r>
              <a:endParaRPr lang="zh-TW" altLang="en-US" b="1" dirty="0">
                <a:solidFill>
                  <a:srgbClr val="00B050"/>
                </a:solidFill>
              </a:endParaRPr>
            </a:p>
          </p:txBody>
        </p:sp>
        <p:grpSp>
          <p:nvGrpSpPr>
            <p:cNvPr id="3" name="群組 30"/>
            <p:cNvGrpSpPr/>
            <p:nvPr/>
          </p:nvGrpSpPr>
          <p:grpSpPr>
            <a:xfrm>
              <a:off x="5220072" y="4293096"/>
              <a:ext cx="1298039" cy="991357"/>
              <a:chOff x="611560" y="-342800"/>
              <a:chExt cx="2073376" cy="1152128"/>
            </a:xfrm>
          </p:grpSpPr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11560" y="-342800"/>
                <a:ext cx="2047691" cy="1152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矩形 32"/>
              <p:cNvSpPr/>
              <p:nvPr/>
            </p:nvSpPr>
            <p:spPr>
              <a:xfrm>
                <a:off x="1876775" y="521296"/>
                <a:ext cx="808161" cy="2880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0000FF"/>
                    </a:solidFill>
                  </a:rPr>
                  <a:t>1-2</a:t>
                </a:r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7" name="群組 33"/>
            <p:cNvGrpSpPr/>
            <p:nvPr/>
          </p:nvGrpSpPr>
          <p:grpSpPr>
            <a:xfrm>
              <a:off x="7092279" y="4293096"/>
              <a:ext cx="1296145" cy="1008112"/>
              <a:chOff x="1229665" y="89248"/>
              <a:chExt cx="2070349" cy="1171600"/>
            </a:xfrm>
          </p:grpSpPr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29665" y="89248"/>
                <a:ext cx="2047690" cy="1152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矩形 35"/>
              <p:cNvSpPr/>
              <p:nvPr/>
            </p:nvSpPr>
            <p:spPr>
              <a:xfrm>
                <a:off x="2494879" y="972816"/>
                <a:ext cx="805135" cy="2880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0000FF"/>
                    </a:solidFill>
                  </a:rPr>
                  <a:t>2-2</a:t>
                </a:r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5436096" y="5229200"/>
              <a:ext cx="638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C00000"/>
                  </a:solidFill>
                </a:rPr>
                <a:t>Target</a:t>
              </a:r>
              <a:endParaRPr lang="zh-TW" altLang="en-US" sz="14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52319" y="5229200"/>
              <a:ext cx="680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C00000"/>
                  </a:solidFill>
                </a:rPr>
                <a:t>Source</a:t>
              </a:r>
              <a:endParaRPr lang="zh-TW" altLang="en-US" sz="14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72269" y="600075"/>
            <a:ext cx="308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Similarity default setting = 90%</a:t>
            </a:r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Similarity Report Example</a:t>
            </a:r>
            <a:endParaRPr lang="zh-TW" altLang="en-US" dirty="0"/>
          </a:p>
        </p:txBody>
      </p:sp>
      <p:graphicFrame>
        <p:nvGraphicFramePr>
          <p:cNvPr id="17" name="內容版面配置區 16"/>
          <p:cNvGraphicFramePr>
            <a:graphicFrameLocks noGrp="1"/>
          </p:cNvGraphicFramePr>
          <p:nvPr>
            <p:ph idx="1"/>
          </p:nvPr>
        </p:nvGraphicFramePr>
        <p:xfrm>
          <a:off x="1788418" y="973233"/>
          <a:ext cx="5951934" cy="3373305"/>
        </p:xfrm>
        <a:graphic>
          <a:graphicData uri="http://schemas.openxmlformats.org/drawingml/2006/table">
            <a:tbl>
              <a:tblPr/>
              <a:tblGrid>
                <a:gridCol w="335310"/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新細明體"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Similarity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Sub-NG count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NG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Result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1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1-1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2-1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2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1-2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2-2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3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2-1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3-1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4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2-2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3-2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5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3-1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4-1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6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3-2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4-2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7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4-1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5-1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8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4-2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5-2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0.25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9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5-1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6-1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0.40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10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5-2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6-2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0.20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11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6-1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7-1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0.33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9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latin typeface="新細明體"/>
                        </a:rPr>
                        <a:t>12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6-2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 </a:t>
                      </a:r>
                      <a:r>
                        <a:rPr lang="en-US" altLang="zh-TW" sz="1200" b="0" i="0" u="sng" strike="noStrike" dirty="0">
                          <a:solidFill>
                            <a:srgbClr val="0000FF"/>
                          </a:solidFill>
                          <a:latin typeface="新細明體"/>
                        </a:rPr>
                        <a:t>7-2</a:t>
                      </a:r>
                      <a:endParaRPr lang="zh-TW" altLang="en-US" sz="1200" b="0" i="0" u="sng" strike="noStrike" dirty="0">
                        <a:solidFill>
                          <a:srgbClr val="0000FF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90%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8000"/>
                          </a:solidFill>
                          <a:latin typeface="新細明體"/>
                        </a:rPr>
                        <a:t>0.17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latin typeface="新細明體"/>
                        </a:rPr>
                        <a:t>Pass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1368152" y="4377757"/>
            <a:ext cx="738031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TW" b="1" dirty="0" smtClean="0"/>
              <a:t>Sub-NG count</a:t>
            </a:r>
            <a:r>
              <a:rPr lang="en-US" altLang="zh-TW" dirty="0" smtClean="0"/>
              <a:t>: Count the number of NG result</a:t>
            </a:r>
          </a:p>
          <a:p>
            <a:pPr>
              <a:lnSpc>
                <a:spcPts val="2500"/>
              </a:lnSpc>
            </a:pPr>
            <a:r>
              <a:rPr lang="en-US" altLang="zh-TW" sz="1400" dirty="0" smtClean="0">
                <a:solidFill>
                  <a:srgbClr val="00B050"/>
                </a:solidFill>
              </a:rPr>
              <a:t>	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Sub-NG count_3= Sub-NG count_1 + Sub-NG count_3</a:t>
            </a:r>
          </a:p>
          <a:p>
            <a:pPr>
              <a:lnSpc>
                <a:spcPts val="2500"/>
              </a:lnSpc>
            </a:pPr>
            <a:r>
              <a:rPr lang="en-US" altLang="zh-TW" sz="1400" dirty="0" smtClean="0">
                <a:solidFill>
                  <a:srgbClr val="00B050"/>
                </a:solidFill>
              </a:rPr>
              <a:t>	Sub-NG count_5= Sub-NG count_1 + Sub-NG count_3 + Sub-NG count_5</a:t>
            </a:r>
          </a:p>
          <a:p>
            <a:pPr>
              <a:lnSpc>
                <a:spcPts val="2500"/>
              </a:lnSpc>
            </a:pPr>
            <a:r>
              <a:rPr lang="en-US" altLang="zh-TW" b="1" dirty="0" smtClean="0"/>
              <a:t>NG Rate</a:t>
            </a:r>
            <a:r>
              <a:rPr lang="en-US" altLang="zh-TW" dirty="0" smtClean="0"/>
              <a:t>: The rate of Sub-NG count and Sub grand total </a:t>
            </a:r>
          </a:p>
          <a:p>
            <a:pPr>
              <a:lnSpc>
                <a:spcPts val="2500"/>
              </a:lnSpc>
            </a:pPr>
            <a:r>
              <a:rPr lang="en-US" altLang="zh-TW" sz="1400" dirty="0" smtClean="0">
                <a:solidFill>
                  <a:srgbClr val="00B050"/>
                </a:solidFill>
              </a:rPr>
              <a:t>	NG Rate_5 = Sub-NG count_5  /  count(1,3,5) = 2/3 = 0.67</a:t>
            </a:r>
          </a:p>
          <a:p>
            <a:pPr>
              <a:lnSpc>
                <a:spcPts val="2500"/>
              </a:lnSpc>
            </a:pPr>
            <a:r>
              <a:rPr lang="en-US" altLang="zh-TW" b="1" dirty="0" smtClean="0"/>
              <a:t>Result</a:t>
            </a:r>
            <a:r>
              <a:rPr lang="en-US" altLang="zh-TW" dirty="0" smtClean="0"/>
              <a:t>: Result of Image Comparison  </a:t>
            </a:r>
            <a:endParaRPr lang="en-US" altLang="zh-TW" sz="1400" dirty="0" smtClean="0">
              <a:solidFill>
                <a:srgbClr val="C00000"/>
              </a:solidFill>
            </a:endParaRPr>
          </a:p>
        </p:txBody>
      </p:sp>
      <p:sp>
        <p:nvSpPr>
          <p:cNvPr id="5" name="左大括弧 4"/>
          <p:cNvSpPr/>
          <p:nvPr/>
        </p:nvSpPr>
        <p:spPr>
          <a:xfrm>
            <a:off x="1384945" y="1255932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1375420" y="1751232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/>
          <p:cNvSpPr/>
          <p:nvPr/>
        </p:nvSpPr>
        <p:spPr>
          <a:xfrm>
            <a:off x="1365473" y="2256801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左大括弧 17"/>
          <p:cNvSpPr/>
          <p:nvPr/>
        </p:nvSpPr>
        <p:spPr>
          <a:xfrm>
            <a:off x="1357089" y="2743345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左大括弧 19"/>
          <p:cNvSpPr/>
          <p:nvPr/>
        </p:nvSpPr>
        <p:spPr>
          <a:xfrm>
            <a:off x="1347142" y="3248914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左大括弧 21"/>
          <p:cNvSpPr/>
          <p:nvPr/>
        </p:nvSpPr>
        <p:spPr>
          <a:xfrm>
            <a:off x="1336898" y="3752226"/>
            <a:ext cx="360040" cy="432048"/>
          </a:xfrm>
          <a:prstGeom prst="leftBr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94642" y="1305814"/>
            <a:ext cx="126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</a:t>
            </a:r>
            <a:r>
              <a:rPr lang="en-US" altLang="zh-TW" sz="1200" baseline="30000" dirty="0" smtClean="0"/>
              <a:t>nd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84743" y="1817113"/>
            <a:ext cx="126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</a:t>
            </a:r>
            <a:r>
              <a:rPr lang="en-US" altLang="zh-TW" sz="1200" baseline="30000" dirty="0" smtClean="0"/>
              <a:t>rd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83977" y="2304798"/>
            <a:ext cx="1335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4</a:t>
            </a:r>
            <a:r>
              <a:rPr lang="en-US" altLang="zh-TW" sz="1200" baseline="30000" dirty="0" smtClean="0"/>
              <a:t>th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93077" y="2813021"/>
            <a:ext cx="126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5</a:t>
            </a:r>
            <a:r>
              <a:rPr lang="en-US" altLang="zh-TW" sz="1200" baseline="30000" dirty="0" smtClean="0"/>
              <a:t>th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79512" y="3277489"/>
            <a:ext cx="1288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6</a:t>
            </a:r>
            <a:r>
              <a:rPr lang="en-US" altLang="zh-TW" sz="1200" baseline="30000" dirty="0" smtClean="0"/>
              <a:t>th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88613" y="3785712"/>
            <a:ext cx="126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7</a:t>
            </a:r>
            <a:r>
              <a:rPr lang="en-US" altLang="zh-TW" sz="1200" baseline="30000" dirty="0" smtClean="0"/>
              <a:t>th</a:t>
            </a:r>
            <a:r>
              <a:rPr lang="en-US" altLang="zh-TW" sz="1200" dirty="0" smtClean="0"/>
              <a:t> loop compare </a:t>
            </a:r>
            <a:endParaRPr lang="zh-TW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72269" y="600075"/>
            <a:ext cx="308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Similarity default setting = 90%</a:t>
            </a:r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Log_Keyword.csv</a:t>
            </a:r>
            <a:endParaRPr lang="zh-TW" altLang="en-US" dirty="0"/>
          </a:p>
        </p:txBody>
      </p:sp>
      <p:pic>
        <p:nvPicPr>
          <p:cNvPr id="12" name="圖片 11" descr="123.png"/>
          <p:cNvPicPr>
            <a:picLocks noChangeAspect="1"/>
          </p:cNvPicPr>
          <p:nvPr/>
        </p:nvPicPr>
        <p:blipFill>
          <a:blip r:embed="rId2" cstate="print"/>
          <a:srcRect r="27408" b="-11744"/>
          <a:stretch>
            <a:fillRect/>
          </a:stretch>
        </p:blipFill>
        <p:spPr>
          <a:xfrm>
            <a:off x="827583" y="1556792"/>
            <a:ext cx="7440013" cy="4479192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00596" y="836712"/>
            <a:ext cx="6472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/>
              <a:t>※</a:t>
            </a:r>
            <a:r>
              <a:rPr lang="en-US" altLang="zh-TW" sz="2000" dirty="0" err="1" smtClean="0"/>
              <a:t>AutoTest</a:t>
            </a:r>
            <a:r>
              <a:rPr lang="en-US" altLang="zh-TW" sz="2000" dirty="0" smtClean="0"/>
              <a:t> will </a:t>
            </a: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a </a:t>
            </a:r>
            <a:r>
              <a:rPr lang="en-US" altLang="zh-TW" sz="2000" dirty="0" err="1" smtClean="0"/>
              <a:t>csv</a:t>
            </a:r>
            <a:r>
              <a:rPr lang="en-US" altLang="zh-TW" sz="2000" dirty="0" smtClean="0"/>
              <a:t> file </a:t>
            </a:r>
            <a:r>
              <a:rPr lang="en-US" altLang="zh-TW" sz="2000" dirty="0" smtClean="0"/>
              <a:t>on the path you set. Like this:</a:t>
            </a:r>
          </a:p>
        </p:txBody>
      </p:sp>
      <p:sp>
        <p:nvSpPr>
          <p:cNvPr id="5" name="矩形 4"/>
          <p:cNvSpPr/>
          <p:nvPr/>
        </p:nvSpPr>
        <p:spPr>
          <a:xfrm>
            <a:off x="3203848" y="3068960"/>
            <a:ext cx="1152128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圖說文字 5"/>
          <p:cNvSpPr/>
          <p:nvPr/>
        </p:nvSpPr>
        <p:spPr>
          <a:xfrm>
            <a:off x="5004048" y="3140968"/>
            <a:ext cx="3960440" cy="360040"/>
          </a:xfrm>
          <a:prstGeom prst="wedgeRoundRectCallout">
            <a:avLst>
              <a:gd name="adj1" fmla="val -66657"/>
              <a:gd name="adj2" fmla="val 155201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Show what time the keyword be found.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 descr="2015-10-16_17300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7" y="1484784"/>
            <a:ext cx="8352928" cy="1770821"/>
          </a:xfrm>
        </p:spPr>
      </p:pic>
      <p:pic>
        <p:nvPicPr>
          <p:cNvPr id="33" name="圖片 32" descr="Quantu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4005064"/>
            <a:ext cx="8280920" cy="225053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Edit the </a:t>
            </a:r>
            <a:r>
              <a:rPr lang="en-US" altLang="zh-TW" dirty="0" err="1" smtClean="0"/>
              <a:t>Astro</a:t>
            </a:r>
            <a:r>
              <a:rPr lang="en-US" altLang="zh-TW" dirty="0" smtClean="0"/>
              <a:t> &amp; Quantum timing xml.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67544" y="620688"/>
            <a:ext cx="504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※ Open the </a:t>
            </a:r>
            <a:r>
              <a:rPr lang="en-US" altLang="zh-TW" dirty="0" err="1" smtClean="0"/>
              <a:t>Astro</a:t>
            </a:r>
            <a:r>
              <a:rPr lang="en-US" altLang="zh-TW" dirty="0" smtClean="0"/>
              <a:t> </a:t>
            </a:r>
            <a:r>
              <a:rPr lang="en-US" altLang="zh-TW" dirty="0" smtClean="0"/>
              <a:t>VG-872C.xml with Notepad++.exe</a:t>
            </a:r>
            <a:endParaRPr lang="en-US" altLang="zh-TW" dirty="0" smtClean="0"/>
          </a:p>
        </p:txBody>
      </p:sp>
      <p:sp>
        <p:nvSpPr>
          <p:cNvPr id="31" name="矩形 30"/>
          <p:cNvSpPr/>
          <p:nvPr/>
        </p:nvSpPr>
        <p:spPr>
          <a:xfrm>
            <a:off x="1043608" y="2708920"/>
            <a:ext cx="29523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圖說文字 31"/>
          <p:cNvSpPr/>
          <p:nvPr/>
        </p:nvSpPr>
        <p:spPr>
          <a:xfrm>
            <a:off x="4427984" y="1988840"/>
            <a:ext cx="3240360" cy="720080"/>
          </a:xfrm>
          <a:prstGeom prst="wedgeRoundRectCallout">
            <a:avLst>
              <a:gd name="adj1" fmla="val -63253"/>
              <a:gd name="adj2" fmla="val 793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</a:rPr>
              <a:t>Edit</a:t>
            </a:r>
            <a:r>
              <a:rPr lang="en-US" altLang="zh-TW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the </a:t>
            </a:r>
            <a:r>
              <a:rPr lang="en-US" altLang="zh-TW" sz="1400" dirty="0" smtClean="0">
                <a:solidFill>
                  <a:schemeClr val="tx1"/>
                </a:solidFill>
              </a:rPr>
              <a:t>&lt;</a:t>
            </a:r>
            <a:r>
              <a:rPr lang="en-US" altLang="zh-TW" sz="1400" dirty="0" smtClean="0">
                <a:solidFill>
                  <a:schemeClr val="tx1"/>
                </a:solidFill>
              </a:rPr>
              <a:t>Timing&gt; </a:t>
            </a:r>
            <a:r>
              <a:rPr lang="en-US" altLang="zh-TW" sz="1400" dirty="0" smtClean="0">
                <a:solidFill>
                  <a:schemeClr val="tx1"/>
                </a:solidFill>
              </a:rPr>
              <a:t>and the </a:t>
            </a:r>
            <a:r>
              <a:rPr lang="en-US" altLang="zh-TW" sz="1400" dirty="0" smtClean="0">
                <a:solidFill>
                  <a:schemeClr val="tx1"/>
                </a:solidFill>
              </a:rPr>
              <a:t>&lt;</a:t>
            </a:r>
            <a:r>
              <a:rPr lang="en-US" altLang="zh-TW" sz="1400" dirty="0" smtClean="0">
                <a:solidFill>
                  <a:schemeClr val="tx1"/>
                </a:solidFill>
              </a:rPr>
              <a:t>Signal&gt; Format: 3X.3X.3X.3X</a:t>
            </a:r>
          </a:p>
          <a:p>
            <a:r>
              <a:rPr lang="en-US" altLang="zh-TW" sz="1400" dirty="0" smtClean="0">
                <a:solidFill>
                  <a:schemeClr val="tx1"/>
                </a:solidFill>
              </a:rPr>
              <a:t>XXXX is the timing’s number in ASTRO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67544" y="3501008"/>
            <a:ext cx="533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※ Open the </a:t>
            </a:r>
            <a:r>
              <a:rPr lang="en-US" altLang="zh-TW" dirty="0" smtClean="0"/>
              <a:t>Quantum QD-882.xml </a:t>
            </a:r>
            <a:r>
              <a:rPr lang="en-US" altLang="zh-TW" dirty="0" smtClean="0"/>
              <a:t>with </a:t>
            </a:r>
            <a:r>
              <a:rPr lang="en-US" altLang="zh-TW" dirty="0" smtClean="0"/>
              <a:t>Notepad++.exe</a:t>
            </a:r>
            <a:endParaRPr lang="en-US" altLang="zh-TW" dirty="0" smtClean="0"/>
          </a:p>
        </p:txBody>
      </p:sp>
      <p:sp>
        <p:nvSpPr>
          <p:cNvPr id="37" name="矩形 36"/>
          <p:cNvSpPr/>
          <p:nvPr/>
        </p:nvSpPr>
        <p:spPr>
          <a:xfrm>
            <a:off x="1475656" y="5373216"/>
            <a:ext cx="23762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圖說文字 37"/>
          <p:cNvSpPr/>
          <p:nvPr/>
        </p:nvSpPr>
        <p:spPr>
          <a:xfrm>
            <a:off x="4716016" y="5229200"/>
            <a:ext cx="3600400" cy="720080"/>
          </a:xfrm>
          <a:prstGeom prst="wedgeRoundRectCallout">
            <a:avLst>
              <a:gd name="adj1" fmla="val -73515"/>
              <a:gd name="adj2" fmla="val -346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</a:rPr>
              <a:t>Edit the &lt;Timing&gt; and the &lt;Signal&gt; 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</a:rPr>
              <a:t>Format: FMTLXXXX</a:t>
            </a:r>
          </a:p>
          <a:p>
            <a:r>
              <a:rPr lang="en-US" altLang="zh-TW" sz="1400" dirty="0" smtClean="0">
                <a:solidFill>
                  <a:schemeClr val="tx1"/>
                </a:solidFill>
              </a:rPr>
              <a:t>XXXX is the timing’s number </a:t>
            </a:r>
            <a:r>
              <a:rPr lang="en-US" altLang="zh-TW" sz="1400" dirty="0" smtClean="0">
                <a:solidFill>
                  <a:schemeClr val="tx1"/>
                </a:solidFill>
              </a:rPr>
              <a:t>in Quantum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67544" y="764704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Environment check: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File path/directory path are correctly set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Disable “</a:t>
            </a:r>
            <a:r>
              <a:rPr lang="en-US" altLang="zh-TW" dirty="0" smtClean="0">
                <a:solidFill>
                  <a:srgbClr val="C00000"/>
                </a:solidFill>
              </a:rPr>
              <a:t>Power saving</a:t>
            </a:r>
            <a:r>
              <a:rPr lang="en-US" altLang="zh-TW" dirty="0" smtClean="0"/>
              <a:t>” settings in PC/NB so that Auto Test won’t be affected by HD or peripheral power-down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 I cannot find the RC key I need from pull-down list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Please report to RC database administrator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No Response on TV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Please make sure all indicators are correct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Please make sure RC protocol is set correctly</a:t>
            </a:r>
          </a:p>
          <a:p>
            <a:pPr marL="800100" lvl="1" indent="-342900"/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RC Key operation is lost occasionally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Duration of RC repeat and Sys delay should be sufficient for TV operation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The response time of TV is various over different RC and TV models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It is recommended to execute RC operation manually before setting RC repeat and Sys delay</a:t>
            </a:r>
          </a:p>
          <a:p>
            <a:pPr marL="800100" lvl="1" indent="-342900"/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Equipment connect to Auto box  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ASTRO VG871-B/ VG872-C and Quantum 882/ </a:t>
            </a:r>
            <a:r>
              <a:rPr lang="en-US" altLang="zh-TW" dirty="0" err="1" smtClean="0"/>
              <a:t>Dektec</a:t>
            </a:r>
            <a:r>
              <a:rPr lang="en-US" altLang="zh-TW" dirty="0" smtClean="0"/>
              <a:t> Gold-215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404664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Trouble Shooting</a:t>
            </a:r>
            <a:endParaRPr lang="zh-TW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395536" y="0"/>
            <a:ext cx="82296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Trouble Shooting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7544" y="764704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dirty="0" smtClean="0"/>
              <a:t>6.    Multi Schedule: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Can set </a:t>
            </a:r>
            <a:r>
              <a:rPr lang="en-US" altLang="zh-TW" b="1" dirty="0" smtClean="0">
                <a:solidFill>
                  <a:srgbClr val="C00000"/>
                </a:solidFill>
              </a:rPr>
              <a:t>5</a:t>
            </a:r>
            <a:r>
              <a:rPr lang="en-US" altLang="zh-TW" dirty="0" smtClean="0"/>
              <a:t> schedules in stress test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Shorten the time</a:t>
            </a:r>
          </a:p>
          <a:p>
            <a:pPr marL="800100" lvl="1" indent="-342900"/>
            <a:endParaRPr lang="en-US" altLang="zh-TW" dirty="0" smtClean="0"/>
          </a:p>
          <a:p>
            <a:pPr marL="342900" indent="-342900"/>
            <a:r>
              <a:rPr lang="en-US" altLang="zh-TW" dirty="0" smtClean="0"/>
              <a:t>7.    Mail system: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When test finish can send Mail to personnel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zh-TW" dirty="0" smtClean="0"/>
          </a:p>
          <a:p>
            <a:r>
              <a:rPr lang="en-US" altLang="zh-TW" dirty="0" smtClean="0"/>
              <a:t>8.   Time start:</a:t>
            </a:r>
            <a:endParaRPr lang="zh-TW" altLang="zh-TW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If program enable Start time of schedule, please don’t press “ </a:t>
            </a:r>
            <a:r>
              <a:rPr lang="en-US" altLang="zh-TW" dirty="0" smtClean="0">
                <a:solidFill>
                  <a:srgbClr val="0000FF"/>
                </a:solidFill>
              </a:rPr>
              <a:t>START</a:t>
            </a:r>
            <a:r>
              <a:rPr lang="en-US" altLang="zh-TW" dirty="0" smtClean="0"/>
              <a:t> ”button, program will automatic start on set time.</a:t>
            </a:r>
          </a:p>
          <a:p>
            <a:pPr marL="342900" indent="-342900"/>
            <a:r>
              <a:rPr lang="en-US" altLang="zh-TW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New Feature Introduction</a:t>
            </a:r>
            <a:endParaRPr lang="zh-TW" altLang="en-US" dirty="0"/>
          </a:p>
        </p:txBody>
      </p:sp>
      <p:sp>
        <p:nvSpPr>
          <p:cNvPr id="16" name="內容版面配置區 15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0486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000" dirty="0" smtClean="0"/>
              <a:t>Camera setting can auto detect.</a:t>
            </a:r>
          </a:p>
          <a:p>
            <a:pPr marL="514350" indent="-514350">
              <a:buNone/>
            </a:pPr>
            <a:r>
              <a:rPr lang="en-US" altLang="zh-TW" sz="3000" dirty="0" smtClean="0"/>
              <a:t>      If you don’t set up the camera will auto blank.</a:t>
            </a:r>
            <a:endParaRPr lang="zh-TW" altLang="zh-TW" sz="3000" dirty="0" smtClean="0"/>
          </a:p>
          <a:p>
            <a:pPr marL="514350" indent="-514350">
              <a:buNone/>
            </a:pPr>
            <a:r>
              <a:rPr lang="en-US" altLang="zh-TW" sz="3000" dirty="0" smtClean="0"/>
              <a:t>2.   Add Generator Path.</a:t>
            </a:r>
            <a:endParaRPr lang="zh-TW" altLang="zh-TW" sz="3000" dirty="0" smtClean="0"/>
          </a:p>
          <a:p>
            <a:pPr marL="514350" indent="-514350">
              <a:buAutoNum type="arabicPeriod" startAt="3"/>
            </a:pPr>
            <a:r>
              <a:rPr lang="en-US" altLang="zh-TW" sz="3000" dirty="0" smtClean="0"/>
              <a:t>Add Log setting.</a:t>
            </a:r>
          </a:p>
          <a:p>
            <a:pPr marL="514350" indent="-514350">
              <a:buAutoNum type="arabicPeriod" startAt="3"/>
            </a:pPr>
            <a:r>
              <a:rPr lang="en-US" altLang="zh-TW" sz="3000" dirty="0" smtClean="0"/>
              <a:t>Log setting can edit keywords and search times let user type ,then </a:t>
            </a:r>
            <a:r>
              <a:rPr lang="en-US" altLang="zh-TW" sz="3000" dirty="0" err="1" smtClean="0"/>
              <a:t>AutoTest</a:t>
            </a:r>
            <a:r>
              <a:rPr lang="en-US" altLang="zh-TW" sz="3000" dirty="0" smtClean="0"/>
              <a:t> will do automatically.</a:t>
            </a:r>
          </a:p>
          <a:p>
            <a:pPr marL="514350" indent="-514350">
              <a:buAutoNum type="arabicPeriod" startAt="3"/>
            </a:pPr>
            <a:r>
              <a:rPr lang="en-US" altLang="zh-TW" sz="3000" dirty="0" smtClean="0"/>
              <a:t>User can set the email to notify and do AC off/On after </a:t>
            </a:r>
            <a:r>
              <a:rPr lang="en-US" altLang="zh-TW" sz="3000" dirty="0" err="1" smtClean="0"/>
              <a:t>AutoTest</a:t>
            </a:r>
            <a:r>
              <a:rPr lang="en-US" altLang="zh-TW" sz="3000" dirty="0" smtClean="0"/>
              <a:t> catch the keywords and achieve the appearing time of the words.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000" y="804944"/>
            <a:ext cx="7941170" cy="572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UI Introduction - Main Screen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532440" y="4124697"/>
            <a:ext cx="211510" cy="247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圖說文字 18"/>
          <p:cNvSpPr/>
          <p:nvPr/>
        </p:nvSpPr>
        <p:spPr>
          <a:xfrm>
            <a:off x="6156176" y="3501008"/>
            <a:ext cx="1440160" cy="288032"/>
          </a:xfrm>
          <a:prstGeom prst="wedgeRoundRectCallout">
            <a:avLst>
              <a:gd name="adj1" fmla="val 104764"/>
              <a:gd name="adj2" fmla="val 15702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Save as schedule file</a:t>
            </a:r>
          </a:p>
        </p:txBody>
      </p:sp>
      <p:sp>
        <p:nvSpPr>
          <p:cNvPr id="20" name="矩形 19"/>
          <p:cNvSpPr/>
          <p:nvPr/>
        </p:nvSpPr>
        <p:spPr>
          <a:xfrm>
            <a:off x="4293493" y="4105647"/>
            <a:ext cx="1107182" cy="2880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22" name="圓角矩形圖說文字 21"/>
          <p:cNvSpPr/>
          <p:nvPr/>
        </p:nvSpPr>
        <p:spPr>
          <a:xfrm>
            <a:off x="5940152" y="5013176"/>
            <a:ext cx="1296144" cy="288032"/>
          </a:xfrm>
          <a:prstGeom prst="wedgeRoundRectCallout">
            <a:avLst>
              <a:gd name="adj1" fmla="val -94539"/>
              <a:gd name="adj2" fmla="val -257642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Switch Schedule</a:t>
            </a:r>
          </a:p>
        </p:txBody>
      </p:sp>
      <p:sp>
        <p:nvSpPr>
          <p:cNvPr id="23" name="矩形 22"/>
          <p:cNvSpPr/>
          <p:nvPr/>
        </p:nvSpPr>
        <p:spPr>
          <a:xfrm>
            <a:off x="819232" y="4102599"/>
            <a:ext cx="584416" cy="2773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57750" y="1124744"/>
            <a:ext cx="3917949" cy="16510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7950" y="876300"/>
            <a:ext cx="1059954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30" name="圓角矩形圖說文字 29"/>
          <p:cNvSpPr/>
          <p:nvPr/>
        </p:nvSpPr>
        <p:spPr>
          <a:xfrm>
            <a:off x="1691680" y="5013176"/>
            <a:ext cx="1584176" cy="288032"/>
          </a:xfrm>
          <a:prstGeom prst="wedgeRoundRectCallout">
            <a:avLst>
              <a:gd name="adj1" fmla="val -65752"/>
              <a:gd name="adj2" fmla="val -26005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Schedule RC key info</a:t>
            </a:r>
          </a:p>
        </p:txBody>
      </p:sp>
      <p:sp useBgFill="1">
        <p:nvSpPr>
          <p:cNvPr id="15" name="圓角矩形圖說文字 14"/>
          <p:cNvSpPr/>
          <p:nvPr/>
        </p:nvSpPr>
        <p:spPr>
          <a:xfrm>
            <a:off x="7092280" y="1412776"/>
            <a:ext cx="1440160" cy="288032"/>
          </a:xfrm>
          <a:prstGeom prst="wedgeRoundRectCallout">
            <a:avLst>
              <a:gd name="adj1" fmla="val -38313"/>
              <a:gd name="adj2" fmla="val -92514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Change Serial port</a:t>
            </a:r>
          </a:p>
        </p:txBody>
      </p:sp>
      <p:sp>
        <p:nvSpPr>
          <p:cNvPr id="29" name="矩形 28"/>
          <p:cNvSpPr/>
          <p:nvPr/>
        </p:nvSpPr>
        <p:spPr>
          <a:xfrm>
            <a:off x="877838" y="884684"/>
            <a:ext cx="1101874" cy="1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547664" y="1700808"/>
            <a:ext cx="23425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5400" dirty="0" smtClean="0"/>
              <a:t>Camera</a:t>
            </a:r>
          </a:p>
          <a:p>
            <a:pPr algn="ctr"/>
            <a:r>
              <a:rPr lang="en-US" altLang="zh-TW" sz="5400" dirty="0" smtClean="0"/>
              <a:t>Video</a:t>
            </a:r>
          </a:p>
        </p:txBody>
      </p:sp>
      <p:sp>
        <p:nvSpPr>
          <p:cNvPr id="36" name="矩形 35"/>
          <p:cNvSpPr/>
          <p:nvPr/>
        </p:nvSpPr>
        <p:spPr>
          <a:xfrm>
            <a:off x="5940152" y="1700808"/>
            <a:ext cx="14922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5400" dirty="0" smtClean="0"/>
              <a:t>Log</a:t>
            </a:r>
          </a:p>
          <a:p>
            <a:pPr algn="ctr"/>
            <a:r>
              <a:rPr lang="en-US" altLang="zh-TW" sz="5400" dirty="0" smtClean="0"/>
              <a:t>Data</a:t>
            </a:r>
          </a:p>
        </p:txBody>
      </p:sp>
      <p:sp>
        <p:nvSpPr>
          <p:cNvPr id="38" name="圓角矩形圖說文字 37"/>
          <p:cNvSpPr/>
          <p:nvPr/>
        </p:nvSpPr>
        <p:spPr>
          <a:xfrm>
            <a:off x="251520" y="404664"/>
            <a:ext cx="1728192" cy="288032"/>
          </a:xfrm>
          <a:prstGeom prst="wedgeRoundRectCallout">
            <a:avLst>
              <a:gd name="adj1" fmla="val -776"/>
              <a:gd name="adj2" fmla="val 90811"/>
              <a:gd name="adj3" fmla="val 1666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Start  /  Pause stress test</a:t>
            </a:r>
          </a:p>
        </p:txBody>
      </p:sp>
      <p:sp>
        <p:nvSpPr>
          <p:cNvPr id="39" name="圓角矩形圖說文字 38"/>
          <p:cNvSpPr/>
          <p:nvPr/>
        </p:nvSpPr>
        <p:spPr>
          <a:xfrm>
            <a:off x="2987824" y="1196752"/>
            <a:ext cx="1800200" cy="288032"/>
          </a:xfrm>
          <a:prstGeom prst="wedgeRoundRectCallout">
            <a:avLst>
              <a:gd name="adj1" fmla="val -42686"/>
              <a:gd name="adj2" fmla="val -8965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Preview camera video</a:t>
            </a:r>
          </a:p>
        </p:txBody>
      </p:sp>
      <p:sp useBgFill="1">
        <p:nvSpPr>
          <p:cNvPr id="41" name="圓角矩形圖說文字 40"/>
          <p:cNvSpPr/>
          <p:nvPr/>
        </p:nvSpPr>
        <p:spPr>
          <a:xfrm>
            <a:off x="827584" y="1196752"/>
            <a:ext cx="1368152" cy="288032"/>
          </a:xfrm>
          <a:prstGeom prst="wedgeRoundRectCallout">
            <a:avLst>
              <a:gd name="adj1" fmla="val 55762"/>
              <a:gd name="adj2" fmla="val -11005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Enter setting page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91880" y="4653136"/>
            <a:ext cx="295356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4000" dirty="0" smtClean="0"/>
              <a:t>Schedule </a:t>
            </a:r>
          </a:p>
          <a:p>
            <a:pPr algn="ctr"/>
            <a:r>
              <a:rPr lang="en-US" altLang="zh-TW" sz="4000" dirty="0" smtClean="0"/>
              <a:t>Command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  <p:bldP spid="26" grpId="0" animBg="1"/>
      <p:bldP spid="27" grpId="0" animBg="1"/>
      <p:bldP spid="30" grpId="0" animBg="1"/>
      <p:bldP spid="15" grpId="0" animBg="1"/>
      <p:bldP spid="29" grpId="0" animBg="1"/>
      <p:bldP spid="38" grpId="0" animBg="1"/>
      <p:bldP spid="39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000" y="804635"/>
            <a:ext cx="7941600" cy="572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UI Introduction - Main Screen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27584" y="6237312"/>
            <a:ext cx="3096344" cy="2773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25" name="圓角矩形圖說文字 24"/>
          <p:cNvSpPr/>
          <p:nvPr/>
        </p:nvSpPr>
        <p:spPr>
          <a:xfrm>
            <a:off x="4283968" y="5517232"/>
            <a:ext cx="2016224" cy="504056"/>
          </a:xfrm>
          <a:prstGeom prst="wedgeRoundRectCallout">
            <a:avLst>
              <a:gd name="adj1" fmla="val -63297"/>
              <a:gd name="adj2" fmla="val 122131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  <a:tabLst>
                <a:tab pos="36000" algn="l"/>
              </a:tabLst>
            </a:pPr>
            <a:r>
              <a:rPr lang="en-US" altLang="zh-TW" sz="1200" dirty="0" smtClean="0">
                <a:solidFill>
                  <a:schemeClr val="tx1"/>
                </a:solidFill>
              </a:rPr>
              <a:t> Test time of schedule</a:t>
            </a:r>
          </a:p>
          <a:p>
            <a:pPr>
              <a:buFont typeface="Arial" pitchFamily="34" charset="0"/>
              <a:buChar char="•"/>
              <a:tabLst>
                <a:tab pos="36000" algn="l"/>
              </a:tabLst>
            </a:pPr>
            <a:r>
              <a:rPr lang="en-US" altLang="zh-TW" sz="1200" dirty="0" smtClean="0">
                <a:solidFill>
                  <a:schemeClr val="tx1"/>
                </a:solidFill>
              </a:rPr>
              <a:t> Total loop / Current loop </a:t>
            </a:r>
          </a:p>
        </p:txBody>
      </p:sp>
      <p:sp>
        <p:nvSpPr>
          <p:cNvPr id="29" name="矩形 28"/>
          <p:cNvSpPr/>
          <p:nvPr/>
        </p:nvSpPr>
        <p:spPr>
          <a:xfrm>
            <a:off x="6876256" y="2636912"/>
            <a:ext cx="208946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3200" dirty="0" smtClean="0"/>
              <a:t>Schedule </a:t>
            </a:r>
          </a:p>
          <a:p>
            <a:pPr algn="ctr"/>
            <a:r>
              <a:rPr lang="en-US" altLang="zh-TW" sz="3200" dirty="0" smtClean="0"/>
              <a:t>Timer</a:t>
            </a:r>
          </a:p>
        </p:txBody>
      </p:sp>
      <p:sp>
        <p:nvSpPr>
          <p:cNvPr id="35" name="矩形 34"/>
          <p:cNvSpPr/>
          <p:nvPr/>
        </p:nvSpPr>
        <p:spPr>
          <a:xfrm>
            <a:off x="1043608" y="4640163"/>
            <a:ext cx="613742" cy="219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   </a:t>
            </a:r>
            <a:endParaRPr lang="zh-TW" altLang="en-US" dirty="0"/>
          </a:p>
        </p:txBody>
      </p:sp>
      <p:sp>
        <p:nvSpPr>
          <p:cNvPr id="36" name="圓角矩形圖說文字 35"/>
          <p:cNvSpPr/>
          <p:nvPr/>
        </p:nvSpPr>
        <p:spPr>
          <a:xfrm>
            <a:off x="1547664" y="4869160"/>
            <a:ext cx="1800200" cy="360040"/>
          </a:xfrm>
          <a:prstGeom prst="wedgeRoundRectCallout">
            <a:avLst>
              <a:gd name="adj1" fmla="val -43215"/>
              <a:gd name="adj2" fmla="val -69810"/>
              <a:gd name="adj3" fmla="val 1666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drop-down list of RC key</a:t>
            </a:r>
          </a:p>
        </p:txBody>
      </p:sp>
      <p:sp>
        <p:nvSpPr>
          <p:cNvPr id="37" name="矩形 36"/>
          <p:cNvSpPr/>
          <p:nvPr/>
        </p:nvSpPr>
        <p:spPr>
          <a:xfrm>
            <a:off x="7056511" y="1589533"/>
            <a:ext cx="1677913" cy="2229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8231981" y="4140994"/>
            <a:ext cx="221457" cy="228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圖說文字 39"/>
          <p:cNvSpPr/>
          <p:nvPr/>
        </p:nvSpPr>
        <p:spPr>
          <a:xfrm>
            <a:off x="5076056" y="3717032"/>
            <a:ext cx="1800200" cy="288032"/>
          </a:xfrm>
          <a:prstGeom prst="wedgeRoundRectCallout">
            <a:avLst>
              <a:gd name="adj1" fmla="val 119882"/>
              <a:gd name="adj2" fmla="val 104040"/>
              <a:gd name="adj3" fmla="val 1666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Pop Schedule Timer list</a:t>
            </a:r>
          </a:p>
          <a:p>
            <a:endParaRPr lang="en-US" altLang="zh-TW" sz="1200" dirty="0" smtClean="0">
              <a:solidFill>
                <a:srgbClr val="C00000"/>
              </a:solidFill>
            </a:endParaRPr>
          </a:p>
        </p:txBody>
      </p:sp>
      <p:sp>
        <p:nvSpPr>
          <p:cNvPr id="41" name="圓角矩形圖說文字 40"/>
          <p:cNvSpPr/>
          <p:nvPr/>
        </p:nvSpPr>
        <p:spPr>
          <a:xfrm>
            <a:off x="1547664" y="5661248"/>
            <a:ext cx="1800200" cy="288032"/>
          </a:xfrm>
          <a:prstGeom prst="wedgeRoundRectCallout">
            <a:avLst>
              <a:gd name="adj1" fmla="val -74962"/>
              <a:gd name="adj2" fmla="val 124354"/>
              <a:gd name="adj3" fmla="val 1666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Schedule progress bar</a:t>
            </a:r>
          </a:p>
        </p:txBody>
      </p:sp>
      <p:sp>
        <p:nvSpPr>
          <p:cNvPr id="42" name="圓角矩形圖說文字 41"/>
          <p:cNvSpPr/>
          <p:nvPr/>
        </p:nvSpPr>
        <p:spPr>
          <a:xfrm>
            <a:off x="5076056" y="1772816"/>
            <a:ext cx="1872208" cy="936104"/>
          </a:xfrm>
          <a:prstGeom prst="wedgeRoundRectCallout">
            <a:avLst>
              <a:gd name="adj1" fmla="val 51118"/>
              <a:gd name="adj2" fmla="val 67310"/>
              <a:gd name="adj3" fmla="val 1666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IF you set Schedule Timer, schedule will auto to start,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user </a:t>
            </a:r>
            <a:r>
              <a:rPr lang="en-US" altLang="zh-TW" sz="1200" dirty="0" smtClean="0">
                <a:solidFill>
                  <a:srgbClr val="FF0000"/>
                </a:solidFill>
              </a:rPr>
              <a:t>does not </a:t>
            </a:r>
            <a:r>
              <a:rPr lang="en-US" altLang="zh-TW" sz="1200" dirty="0" smtClean="0">
                <a:solidFill>
                  <a:schemeClr val="tx1"/>
                </a:solidFill>
              </a:rPr>
              <a:t>need to press [START ] button.</a:t>
            </a:r>
          </a:p>
        </p:txBody>
      </p:sp>
      <p:sp>
        <p:nvSpPr>
          <p:cNvPr id="43" name="矩形 42"/>
          <p:cNvSpPr/>
          <p:nvPr/>
        </p:nvSpPr>
        <p:spPr>
          <a:xfrm>
            <a:off x="7857406" y="796677"/>
            <a:ext cx="562694" cy="18405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44" name="圓角矩形圖說文字 43"/>
          <p:cNvSpPr/>
          <p:nvPr/>
        </p:nvSpPr>
        <p:spPr>
          <a:xfrm>
            <a:off x="6890395" y="521593"/>
            <a:ext cx="864096" cy="288032"/>
          </a:xfrm>
          <a:prstGeom prst="wedgeRoundRectCallout">
            <a:avLst>
              <a:gd name="adj1" fmla="val 60161"/>
              <a:gd name="adj2" fmla="val 82448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tabLst>
                <a:tab pos="36000" algn="l"/>
              </a:tabLst>
            </a:pPr>
            <a:r>
              <a:rPr lang="en-US" altLang="zh-TW" sz="1200" dirty="0" smtClean="0">
                <a:solidFill>
                  <a:schemeClr val="tx1"/>
                </a:solidFill>
              </a:rPr>
              <a:t>Version info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692696"/>
            <a:ext cx="5953125" cy="56959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UI Introduction – Main Setting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1720" y="1124744"/>
            <a:ext cx="4176464" cy="11521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6" name="圓角矩形圖說文字 5"/>
          <p:cNvSpPr/>
          <p:nvPr/>
        </p:nvSpPr>
        <p:spPr>
          <a:xfrm>
            <a:off x="6372200" y="908720"/>
            <a:ext cx="3312368" cy="264790"/>
          </a:xfrm>
          <a:prstGeom prst="wedgeRoundRectCallout">
            <a:avLst>
              <a:gd name="adj1" fmla="val -53076"/>
              <a:gd name="adj2" fmla="val 175845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Select location to save photo and log, load RC DB.</a:t>
            </a:r>
          </a:p>
          <a:p>
            <a:pPr>
              <a:buFont typeface="Arial" pitchFamily="34" charset="0"/>
              <a:buChar char="•"/>
            </a:pPr>
            <a:endParaRPr lang="en-US" altLang="zh-TW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1720" y="2348880"/>
            <a:ext cx="4176464" cy="1080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8" name="圓角矩形圖說文字 7"/>
          <p:cNvSpPr/>
          <p:nvPr/>
        </p:nvSpPr>
        <p:spPr>
          <a:xfrm>
            <a:off x="6516216" y="2636912"/>
            <a:ext cx="2880320" cy="288032"/>
          </a:xfrm>
          <a:prstGeom prst="wedgeRoundRectCallout">
            <a:avLst>
              <a:gd name="adj1" fmla="val -59798"/>
              <a:gd name="adj2" fmla="val 132305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Camera setting, select your camera device.</a:t>
            </a:r>
          </a:p>
        </p:txBody>
      </p:sp>
      <p:sp>
        <p:nvSpPr>
          <p:cNvPr id="9" name="矩形 8"/>
          <p:cNvSpPr/>
          <p:nvPr/>
        </p:nvSpPr>
        <p:spPr>
          <a:xfrm>
            <a:off x="2051720" y="3501008"/>
            <a:ext cx="4176464" cy="12241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0" name="圓角矩形圖說文字 9"/>
          <p:cNvSpPr/>
          <p:nvPr/>
        </p:nvSpPr>
        <p:spPr>
          <a:xfrm>
            <a:off x="6732240" y="3573016"/>
            <a:ext cx="2664296" cy="360040"/>
          </a:xfrm>
          <a:prstGeom prst="wedgeRoundRectCallout">
            <a:avLst>
              <a:gd name="adj1" fmla="val -68776"/>
              <a:gd name="adj2" fmla="val 142755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RedRat</a:t>
            </a:r>
            <a:r>
              <a:rPr lang="en-US" altLang="zh-TW" sz="1200" dirty="0" smtClean="0">
                <a:solidFill>
                  <a:schemeClr val="tx1"/>
                </a:solidFill>
              </a:rPr>
              <a:t> setting, select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RedRat</a:t>
            </a:r>
            <a:r>
              <a:rPr lang="en-US" altLang="zh-TW" sz="1200" dirty="0" smtClean="0">
                <a:solidFill>
                  <a:schemeClr val="tx1"/>
                </a:solidFill>
              </a:rPr>
              <a:t> database.</a:t>
            </a:r>
          </a:p>
        </p:txBody>
      </p:sp>
      <p:sp>
        <p:nvSpPr>
          <p:cNvPr id="11" name="矩形 10"/>
          <p:cNvSpPr/>
          <p:nvPr/>
        </p:nvSpPr>
        <p:spPr>
          <a:xfrm>
            <a:off x="2051720" y="4797152"/>
            <a:ext cx="4176464" cy="12241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2" name="圓角矩形圖說文字 11"/>
          <p:cNvSpPr/>
          <p:nvPr/>
        </p:nvSpPr>
        <p:spPr>
          <a:xfrm>
            <a:off x="6551712" y="4581128"/>
            <a:ext cx="2592288" cy="504056"/>
          </a:xfrm>
          <a:prstGeom prst="wedgeRoundRectCallout">
            <a:avLst>
              <a:gd name="adj1" fmla="val -62025"/>
              <a:gd name="adj2" fmla="val 141915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Secord RS232 setting, select your comport and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baudrate</a:t>
            </a:r>
            <a:r>
              <a:rPr lang="en-US" altLang="zh-TW" sz="1200" dirty="0" smtClean="0">
                <a:solidFill>
                  <a:schemeClr val="tx1"/>
                </a:solidFill>
              </a:rPr>
              <a:t>.</a:t>
            </a:r>
          </a:p>
        </p:txBody>
      </p:sp>
      <p:sp useBgFill="1">
        <p:nvSpPr>
          <p:cNvPr id="14" name="圓角矩形圖說文字 13"/>
          <p:cNvSpPr/>
          <p:nvPr/>
        </p:nvSpPr>
        <p:spPr>
          <a:xfrm>
            <a:off x="6516216" y="5877272"/>
            <a:ext cx="2304256" cy="360040"/>
          </a:xfrm>
          <a:prstGeom prst="wedgeRoundRectCallout">
            <a:avLst>
              <a:gd name="adj1" fmla="val -68393"/>
              <a:gd name="adj2" fmla="val 4356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Press “SAVE” button to save date </a:t>
            </a:r>
          </a:p>
        </p:txBody>
      </p:sp>
      <p:sp>
        <p:nvSpPr>
          <p:cNvPr id="17" name="矩形 16"/>
          <p:cNvSpPr/>
          <p:nvPr/>
        </p:nvSpPr>
        <p:spPr>
          <a:xfrm>
            <a:off x="2051720" y="1988840"/>
            <a:ext cx="41764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圖說文字 17"/>
          <p:cNvSpPr/>
          <p:nvPr/>
        </p:nvSpPr>
        <p:spPr>
          <a:xfrm>
            <a:off x="6948264" y="1772816"/>
            <a:ext cx="3240360" cy="504056"/>
          </a:xfrm>
          <a:prstGeom prst="wedgeRoundRectCallout">
            <a:avLst>
              <a:gd name="adj1" fmla="val -71763"/>
              <a:gd name="adj2" fmla="val 14606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feature:</a:t>
            </a: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User can add </a:t>
            </a:r>
            <a:r>
              <a:rPr lang="en-US" altLang="zh-TW" sz="1200" dirty="0" smtClean="0">
                <a:solidFill>
                  <a:srgbClr val="C00000"/>
                </a:solidFill>
              </a:rPr>
              <a:t> </a:t>
            </a:r>
            <a:r>
              <a:rPr lang="en-US" altLang="zh-TW" sz="1200" dirty="0" smtClean="0">
                <a:solidFill>
                  <a:srgbClr val="C00000"/>
                </a:solidFill>
              </a:rPr>
              <a:t>xml for </a:t>
            </a:r>
            <a:r>
              <a:rPr lang="en-US" altLang="zh-TW" sz="1200" dirty="0" err="1" smtClean="0">
                <a:solidFill>
                  <a:srgbClr val="C00000"/>
                </a:solidFill>
              </a:rPr>
              <a:t>Astro</a:t>
            </a:r>
            <a:r>
              <a:rPr lang="en-US" altLang="zh-TW" sz="1200" dirty="0" smtClean="0">
                <a:solidFill>
                  <a:srgbClr val="C00000"/>
                </a:solidFill>
              </a:rPr>
              <a:t> or Quantum .</a:t>
            </a:r>
            <a:endParaRPr lang="en-US" altLang="zh-TW" sz="1200" dirty="0" smtClean="0">
              <a:solidFill>
                <a:srgbClr val="C00000"/>
              </a:solidFill>
            </a:endParaRP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620688"/>
            <a:ext cx="5760640" cy="592946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UI Introduction – Multi Schedule Setting</a:t>
            </a:r>
            <a:endParaRPr lang="zh-TW" altLang="en-US" dirty="0"/>
          </a:p>
        </p:txBody>
      </p:sp>
      <p:sp useBgFill="1">
        <p:nvSpPr>
          <p:cNvPr id="8" name="圓角矩形圖說文字 7"/>
          <p:cNvSpPr/>
          <p:nvPr/>
        </p:nvSpPr>
        <p:spPr>
          <a:xfrm>
            <a:off x="6516216" y="1628800"/>
            <a:ext cx="2088232" cy="432048"/>
          </a:xfrm>
          <a:prstGeom prst="wedgeRoundRectCallout">
            <a:avLst>
              <a:gd name="adj1" fmla="val -73699"/>
              <a:gd name="adj2" fmla="val -66373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Setting how many times to test for a schedule.</a:t>
            </a:r>
          </a:p>
        </p:txBody>
      </p:sp>
      <p:sp>
        <p:nvSpPr>
          <p:cNvPr id="9" name="矩形 8"/>
          <p:cNvSpPr/>
          <p:nvPr/>
        </p:nvSpPr>
        <p:spPr>
          <a:xfrm>
            <a:off x="5508104" y="1484784"/>
            <a:ext cx="600037" cy="19681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0" name="圓角矩形圖說文字 9"/>
          <p:cNvSpPr/>
          <p:nvPr/>
        </p:nvSpPr>
        <p:spPr>
          <a:xfrm>
            <a:off x="323528" y="908720"/>
            <a:ext cx="1872208" cy="288032"/>
          </a:xfrm>
          <a:prstGeom prst="wedgeRoundRectCallout">
            <a:avLst>
              <a:gd name="adj1" fmla="val 64620"/>
              <a:gd name="adj2" fmla="val 33187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Press to load schedule file.</a:t>
            </a:r>
          </a:p>
        </p:txBody>
      </p:sp>
      <p:sp useBgFill="1">
        <p:nvSpPr>
          <p:cNvPr id="11" name="圓角矩形圖說文字 10"/>
          <p:cNvSpPr/>
          <p:nvPr/>
        </p:nvSpPr>
        <p:spPr>
          <a:xfrm>
            <a:off x="6516216" y="5301208"/>
            <a:ext cx="2376264" cy="504056"/>
          </a:xfrm>
          <a:prstGeom prst="wedgeRoundRectCallout">
            <a:avLst>
              <a:gd name="adj1" fmla="val -109863"/>
              <a:gd name="adj2" fmla="val 55894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Video record after each schedule finished.</a:t>
            </a:r>
          </a:p>
        </p:txBody>
      </p:sp>
      <p:sp>
        <p:nvSpPr>
          <p:cNvPr id="13" name="矩形 12"/>
          <p:cNvSpPr/>
          <p:nvPr/>
        </p:nvSpPr>
        <p:spPr>
          <a:xfrm>
            <a:off x="2195736" y="5733256"/>
            <a:ext cx="2880320" cy="21602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4" name="圓角矩形圖說文字 13"/>
          <p:cNvSpPr/>
          <p:nvPr/>
        </p:nvSpPr>
        <p:spPr>
          <a:xfrm>
            <a:off x="2339752" y="6165304"/>
            <a:ext cx="2516721" cy="288032"/>
          </a:xfrm>
          <a:prstGeom prst="wedgeRoundRectCallout">
            <a:avLst>
              <a:gd name="adj1" fmla="val 71697"/>
              <a:gd name="adj2" fmla="val 174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Press “SAVE” button to save date. </a:t>
            </a:r>
          </a:p>
        </p:txBody>
      </p:sp>
      <p:sp>
        <p:nvSpPr>
          <p:cNvPr id="15" name="矩形 14"/>
          <p:cNvSpPr/>
          <p:nvPr/>
        </p:nvSpPr>
        <p:spPr>
          <a:xfrm>
            <a:off x="2267744" y="5445224"/>
            <a:ext cx="1404000" cy="240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72000" y="1052736"/>
            <a:ext cx="1548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圓角矩形圖說文字 21"/>
          <p:cNvSpPr/>
          <p:nvPr/>
        </p:nvSpPr>
        <p:spPr>
          <a:xfrm>
            <a:off x="6588224" y="908720"/>
            <a:ext cx="1800200" cy="288032"/>
          </a:xfrm>
          <a:prstGeom prst="wedgeRoundRectCallout">
            <a:avLst>
              <a:gd name="adj1" fmla="val -77078"/>
              <a:gd name="adj2" fmla="val 30170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Start </a:t>
            </a:r>
            <a:r>
              <a:rPr lang="en-US" altLang="zh-TW" sz="1200" dirty="0" smtClean="0">
                <a:solidFill>
                  <a:schemeClr val="tx1"/>
                </a:solidFill>
              </a:rPr>
              <a:t> time </a:t>
            </a:r>
            <a:r>
              <a:rPr lang="en-US" altLang="zh-TW" sz="1200" dirty="0" smtClean="0">
                <a:solidFill>
                  <a:schemeClr val="tx1"/>
                </a:solidFill>
              </a:rPr>
              <a:t>of schedule.</a:t>
            </a:r>
          </a:p>
        </p:txBody>
      </p:sp>
      <p:sp>
        <p:nvSpPr>
          <p:cNvPr id="23" name="圓角矩形圖說文字 22"/>
          <p:cNvSpPr/>
          <p:nvPr/>
        </p:nvSpPr>
        <p:spPr>
          <a:xfrm>
            <a:off x="6516216" y="4725144"/>
            <a:ext cx="2304256" cy="288032"/>
          </a:xfrm>
          <a:prstGeom prst="wedgeRoundRectCallout">
            <a:avLst>
              <a:gd name="adj1" fmla="val -169721"/>
              <a:gd name="adj2" fmla="val 244048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Similarity of Image Comparison. </a:t>
            </a:r>
          </a:p>
        </p:txBody>
      </p:sp>
      <p:sp>
        <p:nvSpPr>
          <p:cNvPr id="27" name="圓角矩形圖說文字 26"/>
          <p:cNvSpPr/>
          <p:nvPr/>
        </p:nvSpPr>
        <p:spPr>
          <a:xfrm>
            <a:off x="6372200" y="3068960"/>
            <a:ext cx="2088232" cy="288032"/>
          </a:xfrm>
          <a:prstGeom prst="wedgeRoundRectCallout">
            <a:avLst>
              <a:gd name="adj1" fmla="val -241320"/>
              <a:gd name="adj2" fmla="val 117267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Enable or not to run schedule.</a:t>
            </a:r>
          </a:p>
        </p:txBody>
      </p:sp>
      <p:sp>
        <p:nvSpPr>
          <p:cNvPr id="17" name="矩形 16"/>
          <p:cNvSpPr/>
          <p:nvPr/>
        </p:nvSpPr>
        <p:spPr>
          <a:xfrm>
            <a:off x="2267744" y="3573016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8" grpId="0" animBg="1"/>
      <p:bldP spid="22" grpId="0" animBg="1"/>
      <p:bldP spid="23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620688"/>
            <a:ext cx="5472608" cy="58935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UI Introduction – Mail Setting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11760" y="1556792"/>
            <a:ext cx="3486497" cy="37021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3" name="圓角矩形圖說文字 12"/>
          <p:cNvSpPr/>
          <p:nvPr/>
        </p:nvSpPr>
        <p:spPr>
          <a:xfrm>
            <a:off x="5940152" y="836712"/>
            <a:ext cx="2880320" cy="864096"/>
          </a:xfrm>
          <a:prstGeom prst="wedgeRoundRectCallout">
            <a:avLst>
              <a:gd name="adj1" fmla="val -138170"/>
              <a:gd name="adj2" fmla="val -4882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Enable or not to send mail after stress test finished.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If you enable it, [Form] and [To] must be filling in data.</a:t>
            </a:r>
          </a:p>
        </p:txBody>
      </p:sp>
      <p:sp useBgFill="1">
        <p:nvSpPr>
          <p:cNvPr id="9" name="圓角矩形圖說文字 8"/>
          <p:cNvSpPr/>
          <p:nvPr/>
        </p:nvSpPr>
        <p:spPr>
          <a:xfrm>
            <a:off x="6228184" y="2060848"/>
            <a:ext cx="2339752" cy="288032"/>
          </a:xfrm>
          <a:prstGeom prst="wedgeRoundRectCallout">
            <a:avLst>
              <a:gd name="adj1" fmla="val -74567"/>
              <a:gd name="adj2" fmla="val 221715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Filling in information for mail.</a:t>
            </a:r>
          </a:p>
        </p:txBody>
      </p:sp>
      <p:sp>
        <p:nvSpPr>
          <p:cNvPr id="19" name="矩形 18"/>
          <p:cNvSpPr/>
          <p:nvPr/>
        </p:nvSpPr>
        <p:spPr>
          <a:xfrm>
            <a:off x="2411760" y="1052736"/>
            <a:ext cx="980281" cy="29981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0" name="圓角矩形圖說文字 9"/>
          <p:cNvSpPr/>
          <p:nvPr/>
        </p:nvSpPr>
        <p:spPr>
          <a:xfrm>
            <a:off x="6228184" y="5805264"/>
            <a:ext cx="2516721" cy="288032"/>
          </a:xfrm>
          <a:prstGeom prst="wedgeRoundRectCallout">
            <a:avLst>
              <a:gd name="adj1" fmla="val -64173"/>
              <a:gd name="adj2" fmla="val 5149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Press “SAVE” button to save date </a:t>
            </a:r>
          </a:p>
        </p:txBody>
      </p:sp>
      <p:sp>
        <p:nvSpPr>
          <p:cNvPr id="12" name="矩形 11"/>
          <p:cNvSpPr/>
          <p:nvPr/>
        </p:nvSpPr>
        <p:spPr>
          <a:xfrm>
            <a:off x="2483768" y="3573016"/>
            <a:ext cx="2808000" cy="270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圓角矩形圖說文字 13"/>
          <p:cNvSpPr/>
          <p:nvPr/>
        </p:nvSpPr>
        <p:spPr>
          <a:xfrm>
            <a:off x="6516216" y="3429000"/>
            <a:ext cx="2304256" cy="288032"/>
          </a:xfrm>
          <a:prstGeom prst="wedgeRoundRectCallout">
            <a:avLst>
              <a:gd name="adj1" fmla="val -99427"/>
              <a:gd name="adj2" fmla="val 39791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Project number of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URTracker</a:t>
            </a:r>
            <a:r>
              <a:rPr lang="en-US" altLang="zh-TW" sz="1200" dirty="0" smtClean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9" grpId="0" animBg="1"/>
      <p:bldP spid="19" grpId="0" animBg="1"/>
      <p:bldP spid="10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620688"/>
            <a:ext cx="5487318" cy="586605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UI Introduction – Log Setting</a:t>
            </a:r>
            <a:endParaRPr lang="zh-TW" altLang="en-US" dirty="0"/>
          </a:p>
        </p:txBody>
      </p:sp>
      <p:sp useBgFill="1">
        <p:nvSpPr>
          <p:cNvPr id="10" name="圓角矩形圖說文字 9"/>
          <p:cNvSpPr/>
          <p:nvPr/>
        </p:nvSpPr>
        <p:spPr>
          <a:xfrm>
            <a:off x="6228184" y="5805264"/>
            <a:ext cx="2516721" cy="288032"/>
          </a:xfrm>
          <a:prstGeom prst="wedgeRoundRectCallout">
            <a:avLst>
              <a:gd name="adj1" fmla="val -64173"/>
              <a:gd name="adj2" fmla="val 5149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Press “SAVE” button to save date </a:t>
            </a:r>
          </a:p>
        </p:txBody>
      </p:sp>
      <p:sp>
        <p:nvSpPr>
          <p:cNvPr id="14" name="圓角矩形圖說文字 13"/>
          <p:cNvSpPr/>
          <p:nvPr/>
        </p:nvSpPr>
        <p:spPr>
          <a:xfrm>
            <a:off x="6084168" y="4149080"/>
            <a:ext cx="2736304" cy="864096"/>
          </a:xfrm>
          <a:prstGeom prst="wedgeRoundRectCallout">
            <a:avLst>
              <a:gd name="adj1" fmla="val -80819"/>
              <a:gd name="adj2" fmla="val 40891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feature: </a:t>
            </a:r>
            <a:endParaRPr lang="en-US" altLang="zh-TW" sz="1200" b="1" dirty="0" smtClean="0">
              <a:solidFill>
                <a:srgbClr val="C00000"/>
              </a:solidFill>
            </a:endParaRP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After the number of keywords be found, you can set </a:t>
            </a:r>
            <a:r>
              <a:rPr lang="en-US" altLang="zh-TW" sz="1200" dirty="0" err="1" smtClean="0">
                <a:solidFill>
                  <a:srgbClr val="C00000"/>
                </a:solidFill>
              </a:rPr>
              <a:t>AutoTest</a:t>
            </a:r>
            <a:r>
              <a:rPr lang="en-US" altLang="zh-TW" sz="1200" dirty="0" smtClean="0">
                <a:solidFill>
                  <a:srgbClr val="C00000"/>
                </a:solidFill>
              </a:rPr>
              <a:t> to do “Send mail” </a:t>
            </a:r>
            <a:r>
              <a:rPr lang="en-US" altLang="zh-TW" sz="1200" dirty="0" smtClean="0">
                <a:solidFill>
                  <a:srgbClr val="C00000"/>
                </a:solidFill>
              </a:rPr>
              <a:t>or </a:t>
            </a:r>
            <a:r>
              <a:rPr lang="en-US" altLang="zh-TW" sz="1200" dirty="0" smtClean="0">
                <a:solidFill>
                  <a:srgbClr val="C00000"/>
                </a:solidFill>
              </a:rPr>
              <a:t>“</a:t>
            </a:r>
            <a:r>
              <a:rPr lang="en-US" altLang="zh-TW" sz="1200" dirty="0" smtClean="0">
                <a:solidFill>
                  <a:srgbClr val="C00000"/>
                </a:solidFill>
              </a:rPr>
              <a:t>AC </a:t>
            </a:r>
            <a:r>
              <a:rPr lang="en-US" altLang="zh-TW" sz="1200" dirty="0" smtClean="0">
                <a:solidFill>
                  <a:srgbClr val="C00000"/>
                </a:solidFill>
              </a:rPr>
              <a:t>O</a:t>
            </a:r>
            <a:r>
              <a:rPr lang="en-US" altLang="zh-TW" sz="1200" dirty="0" smtClean="0">
                <a:solidFill>
                  <a:srgbClr val="C00000"/>
                </a:solidFill>
              </a:rPr>
              <a:t>ff/On”.</a:t>
            </a:r>
            <a:endParaRPr lang="en-US" altLang="zh-TW" sz="1200" dirty="0" smtClean="0">
              <a:solidFill>
                <a:srgbClr val="C00000"/>
              </a:solidFill>
            </a:endParaRPr>
          </a:p>
          <a:p>
            <a:endParaRPr lang="en-US" altLang="zh-TW" sz="1200" dirty="0" smtClean="0">
              <a:solidFill>
                <a:srgbClr val="C00000"/>
              </a:solidFill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6516216" y="620688"/>
            <a:ext cx="2304256" cy="720080"/>
          </a:xfrm>
          <a:prstGeom prst="wedgeRoundRectCallout">
            <a:avLst>
              <a:gd name="adj1" fmla="val -92212"/>
              <a:gd name="adj2" fmla="val 31545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feature: </a:t>
            </a:r>
            <a:endParaRPr lang="en-US" altLang="zh-TW" sz="1200" b="1" dirty="0" smtClean="0">
              <a:solidFill>
                <a:srgbClr val="C00000"/>
              </a:solidFill>
            </a:endParaRP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Set </a:t>
            </a:r>
            <a:r>
              <a:rPr lang="en-US" altLang="zh-TW" sz="1200" dirty="0" smtClean="0">
                <a:solidFill>
                  <a:srgbClr val="C00000"/>
                </a:solidFill>
              </a:rPr>
              <a:t>how many </a:t>
            </a:r>
            <a:r>
              <a:rPr lang="en-US" altLang="zh-TW" sz="1200" dirty="0" smtClean="0">
                <a:solidFill>
                  <a:srgbClr val="C00000"/>
                </a:solidFill>
              </a:rPr>
              <a:t>keywords </a:t>
            </a:r>
            <a:r>
              <a:rPr lang="en-US" altLang="zh-TW" sz="1200" dirty="0" smtClean="0">
                <a:solidFill>
                  <a:srgbClr val="C00000"/>
                </a:solidFill>
              </a:rPr>
              <a:t>you want to search.</a:t>
            </a:r>
          </a:p>
        </p:txBody>
      </p:sp>
      <p:sp>
        <p:nvSpPr>
          <p:cNvPr id="17" name="矩形 16"/>
          <p:cNvSpPr/>
          <p:nvPr/>
        </p:nvSpPr>
        <p:spPr>
          <a:xfrm>
            <a:off x="2339752" y="4725144"/>
            <a:ext cx="28803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圖說文字 17"/>
          <p:cNvSpPr/>
          <p:nvPr/>
        </p:nvSpPr>
        <p:spPr>
          <a:xfrm>
            <a:off x="179512" y="764704"/>
            <a:ext cx="2304256" cy="720080"/>
          </a:xfrm>
          <a:prstGeom prst="wedgeRoundRectCallout">
            <a:avLst>
              <a:gd name="adj1" fmla="val 51575"/>
              <a:gd name="adj2" fmla="val 94214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feature:</a:t>
            </a:r>
            <a:endParaRPr lang="en-US" altLang="zh-TW" sz="1200" b="1" dirty="0" smtClean="0">
              <a:solidFill>
                <a:srgbClr val="C00000"/>
              </a:solidFill>
            </a:endParaRP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You can set the keyword that you </a:t>
            </a:r>
            <a:r>
              <a:rPr lang="en-US" altLang="zh-TW" sz="1200" dirty="0" smtClean="0">
                <a:solidFill>
                  <a:srgbClr val="C00000"/>
                </a:solidFill>
              </a:rPr>
              <a:t>want </a:t>
            </a:r>
            <a:r>
              <a:rPr lang="en-US" altLang="zh-TW" sz="1200" dirty="0" err="1" smtClean="0">
                <a:solidFill>
                  <a:srgbClr val="C00000"/>
                </a:solidFill>
              </a:rPr>
              <a:t>AutoTest</a:t>
            </a:r>
            <a:r>
              <a:rPr lang="en-US" altLang="zh-TW" sz="1200" dirty="0" smtClean="0">
                <a:solidFill>
                  <a:srgbClr val="C00000"/>
                </a:solidFill>
              </a:rPr>
              <a:t> </a:t>
            </a:r>
            <a:r>
              <a:rPr lang="en-US" altLang="zh-TW" sz="1200" dirty="0" smtClean="0">
                <a:solidFill>
                  <a:srgbClr val="C00000"/>
                </a:solidFill>
              </a:rPr>
              <a:t>to search in log.</a:t>
            </a:r>
            <a:endParaRPr lang="en-US" altLang="zh-TW" sz="1200" dirty="0" smtClean="0">
              <a:solidFill>
                <a:srgbClr val="C00000"/>
              </a:solidFill>
            </a:endParaRPr>
          </a:p>
          <a:p>
            <a:endParaRPr lang="en-US" altLang="zh-TW" sz="1200" dirty="0" smtClean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55776" y="1700808"/>
            <a:ext cx="2016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圖說文字 20"/>
          <p:cNvSpPr/>
          <p:nvPr/>
        </p:nvSpPr>
        <p:spPr>
          <a:xfrm>
            <a:off x="6228184" y="1772816"/>
            <a:ext cx="2304256" cy="720080"/>
          </a:xfrm>
          <a:prstGeom prst="wedgeRoundRectCallout">
            <a:avLst>
              <a:gd name="adj1" fmla="val -88604"/>
              <a:gd name="adj2" fmla="val -47615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1"/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New feature: </a:t>
            </a:r>
            <a:endParaRPr lang="en-US" altLang="zh-TW" sz="1200" b="1" dirty="0" smtClean="0">
              <a:solidFill>
                <a:srgbClr val="C00000"/>
              </a:solidFill>
            </a:endParaRP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S</a:t>
            </a:r>
            <a:r>
              <a:rPr lang="en-US" altLang="zh-TW" sz="1200" dirty="0" smtClean="0">
                <a:solidFill>
                  <a:srgbClr val="C00000"/>
                </a:solidFill>
              </a:rPr>
              <a:t>et how </a:t>
            </a:r>
            <a:r>
              <a:rPr lang="en-US" altLang="zh-TW" sz="1200" dirty="0" smtClean="0">
                <a:solidFill>
                  <a:srgbClr val="C00000"/>
                </a:solidFill>
              </a:rPr>
              <a:t>many times </a:t>
            </a:r>
            <a:r>
              <a:rPr lang="en-US" altLang="zh-TW" sz="1200" dirty="0" smtClean="0">
                <a:solidFill>
                  <a:srgbClr val="C00000"/>
                </a:solidFill>
              </a:rPr>
              <a:t>that keyword  you want to find.</a:t>
            </a:r>
            <a:endParaRPr lang="en-US" altLang="zh-TW" sz="1200" dirty="0" smtClean="0">
              <a:solidFill>
                <a:srgbClr val="C00000"/>
              </a:solidFill>
            </a:endParaRPr>
          </a:p>
          <a:p>
            <a:endParaRPr lang="en-US" altLang="zh-TW" sz="1200" dirty="0" smtClean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44008" y="1700808"/>
            <a:ext cx="648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8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Schedule Example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4365104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System Setting :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Working folder setting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Input the schedule description 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Execute by test times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95536" y="1412776"/>
            <a:ext cx="8295009" cy="235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395536" y="5589240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Soft Remind: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Please use Script Template V2.01.xlsx to edit Schedule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If want use old Schedule, please transform new format</a:t>
            </a:r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/>
        </p:nvGraphicFramePr>
        <p:xfrm>
          <a:off x="6372200" y="6021288"/>
          <a:ext cx="914400" cy="685800"/>
        </p:xfrm>
        <a:graphic>
          <a:graphicData uri="http://schemas.openxmlformats.org/presentationml/2006/ole">
            <p:oleObj spid="_x0000_s1030" name="Worksheet" showAsIcon="1" r:id="rId4" imgW="914400" imgH="685800" progId="Excel.Sheet.12">
              <p:embed/>
            </p:oleObj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5940152" y="5301208"/>
          <a:ext cx="914400" cy="800100"/>
        </p:xfrm>
        <a:graphic>
          <a:graphicData uri="http://schemas.openxmlformats.org/presentationml/2006/ole">
            <p:oleObj spid="_x0000_s1033" name="Worksheet" showAsIcon="1" r:id="rId5" imgW="914400" imgH="800280" progId="Excel.Sheet.12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P1</Template>
  <TotalTime>5413</TotalTime>
  <Words>1432</Words>
  <Application>Microsoft Office PowerPoint</Application>
  <PresentationFormat>如螢幕大小 (4:3)</PresentationFormat>
  <Paragraphs>403</Paragraphs>
  <Slides>19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P2</vt:lpstr>
      <vt:lpstr>Worksheet</vt:lpstr>
      <vt:lpstr>UI &amp; Schedule Format  for Auto Box Test</vt:lpstr>
      <vt:lpstr>New Feature Introduction</vt:lpstr>
      <vt:lpstr>UI Introduction - Main Screen</vt:lpstr>
      <vt:lpstr>UI Introduction - Main Screen</vt:lpstr>
      <vt:lpstr>UI Introduction – Main Setting</vt:lpstr>
      <vt:lpstr>UI Introduction – Multi Schedule Setting</vt:lpstr>
      <vt:lpstr>UI Introduction – Mail Setting</vt:lpstr>
      <vt:lpstr>UI Introduction – Log Setting</vt:lpstr>
      <vt:lpstr>Schedule Example</vt:lpstr>
      <vt:lpstr>Define RC Key for Equipment Operation</vt:lpstr>
      <vt:lpstr>Define RC Key Operation</vt:lpstr>
      <vt:lpstr>RC Key Operation Spec</vt:lpstr>
      <vt:lpstr>Define System Control Operation</vt:lpstr>
      <vt:lpstr>Similarity Report Example</vt:lpstr>
      <vt:lpstr>Similarity Report Example</vt:lpstr>
      <vt:lpstr>Log_Keyword.csv</vt:lpstr>
      <vt:lpstr>Edit the Astro &amp; Quantum timing xml.</vt:lpstr>
      <vt:lpstr>Trouble Shooting</vt:lpstr>
      <vt:lpstr>投影片 19</vt:lpstr>
    </vt:vector>
  </TitlesOfParts>
  <Company>P-Harmony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test</dc:title>
  <dc:creator>HW.Hsu</dc:creator>
  <cp:lastModifiedBy>Remi.Lin</cp:lastModifiedBy>
  <cp:revision>444</cp:revision>
  <dcterms:created xsi:type="dcterms:W3CDTF">2011-06-20T06:56:31Z</dcterms:created>
  <dcterms:modified xsi:type="dcterms:W3CDTF">2015-10-16T10:19:47Z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