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6" r:id="rId4"/>
    <p:sldId id="277" r:id="rId5"/>
    <p:sldId id="273" r:id="rId6"/>
    <p:sldId id="274" r:id="rId7"/>
    <p:sldId id="270" r:id="rId8"/>
    <p:sldId id="259" r:id="rId9"/>
    <p:sldId id="266" r:id="rId10"/>
    <p:sldId id="261" r:id="rId11"/>
    <p:sldId id="264" r:id="rId12"/>
    <p:sldId id="263" r:id="rId13"/>
    <p:sldId id="279" r:id="rId14"/>
    <p:sldId id="280" r:id="rId15"/>
    <p:sldId id="262" r:id="rId16"/>
    <p:sldId id="271" r:id="rId17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  <a:srgbClr val="FFFFC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5" autoAdjust="0"/>
  </p:normalViewPr>
  <p:slideViewPr>
    <p:cSldViewPr>
      <p:cViewPr>
        <p:scale>
          <a:sx n="100" d="100"/>
          <a:sy n="100" d="100"/>
        </p:scale>
        <p:origin x="-123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2" y="0"/>
            <a:ext cx="9144000" cy="685797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9AB5-1A0A-4AFA-B7DA-BADD8F6DBD5A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2000" y="-429370"/>
            <a:ext cx="8640000" cy="888859"/>
          </a:xfrm>
          <a:prstGeom prst="roundRect">
            <a:avLst>
              <a:gd name="adj" fmla="val 31230"/>
            </a:avLst>
          </a:prstGeom>
          <a:solidFill>
            <a:schemeClr val="bg1">
              <a:alpha val="85000"/>
            </a:schemeClr>
          </a:solidFill>
          <a:ln w="2540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2000" y="532800"/>
            <a:ext cx="8640000" cy="6048000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1905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8533174" y="5747830"/>
            <a:ext cx="92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-150" dirty="0" smtClean="0">
                <a:solidFill>
                  <a:schemeClr val="bg1">
                    <a:lumMod val="95000"/>
                  </a:schemeClr>
                </a:solidFill>
              </a:rPr>
              <a:t>TPV</a:t>
            </a:r>
            <a:r>
              <a:rPr lang="en-US" altLang="zh-TW" sz="1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800" b="1" dirty="0" smtClean="0">
                <a:solidFill>
                  <a:schemeClr val="bg1">
                    <a:lumMod val="95000"/>
                  </a:schemeClr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2.xlsx"/><Relationship Id="rId4" Type="http://schemas.openxmlformats.org/officeDocument/2006/relationships/package" Target="../embeddings/Microsoft_Office_Excel_Worksheet1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UI &amp; Schedule Format </a:t>
            </a:r>
            <a:br>
              <a:rPr lang="en-US" altLang="zh-TW" dirty="0" smtClean="0"/>
            </a:br>
            <a:r>
              <a:rPr lang="en-US" altLang="zh-TW" dirty="0" smtClean="0"/>
              <a:t>for Auto Box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8264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Version 2.01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爆炸 2 4"/>
          <p:cNvSpPr/>
          <p:nvPr/>
        </p:nvSpPr>
        <p:spPr>
          <a:xfrm>
            <a:off x="4211960" y="3501008"/>
            <a:ext cx="4320480" cy="1728192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FF00"/>
                </a:solidFill>
              </a:rPr>
              <a:t>New Feature Release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Operation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55576" y="2492896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Vol</a:t>
                      </a:r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9" name="圓角矩形圖說文字 8"/>
          <p:cNvSpPr/>
          <p:nvPr/>
        </p:nvSpPr>
        <p:spPr>
          <a:xfrm>
            <a:off x="395536" y="1412776"/>
            <a:ext cx="3240360" cy="864096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System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2123728" y="4653136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smtClean="0">
                <a:solidFill>
                  <a:schemeClr val="tx1"/>
                </a:solidFill>
              </a:rPr>
              <a:t>no repeat </a:t>
            </a:r>
            <a:r>
              <a:rPr lang="en-US" altLang="zh-TW" sz="1600" dirty="0" smtClean="0">
                <a:solidFill>
                  <a:schemeClr val="tx1"/>
                </a:solidFill>
              </a:rPr>
              <a:t>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3995936" y="1412776"/>
            <a:ext cx="2880320" cy="864096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after each RC key sent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868144" y="4653136"/>
            <a:ext cx="2844824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7236296" y="2780928"/>
            <a:ext cx="1008112" cy="2376264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RC Key Operation Spec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1115616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77048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250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線接點 15"/>
          <p:cNvCxnSpPr/>
          <p:nvPr/>
        </p:nvCxnSpPr>
        <p:spPr>
          <a:xfrm>
            <a:off x="899592" y="4005064"/>
            <a:ext cx="7704856" cy="0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4"/>
          </p:cNvCxnSpPr>
          <p:nvPr/>
        </p:nvCxnSpPr>
        <p:spPr>
          <a:xfrm>
            <a:off x="1325642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356992"/>
            <a:ext cx="576064" cy="576064"/>
          </a:xfrm>
          <a:prstGeom prst="rect">
            <a:avLst/>
          </a:prstGeom>
          <a:noFill/>
        </p:spPr>
      </p:pic>
      <p:sp useBgFill="1">
        <p:nvSpPr>
          <p:cNvPr id="26" name="圓角矩形圖說文字 25"/>
          <p:cNvSpPr/>
          <p:nvPr/>
        </p:nvSpPr>
        <p:spPr>
          <a:xfrm>
            <a:off x="2771800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7" name="直線接點 26"/>
          <p:cNvCxnSpPr>
            <a:stCxn id="26" idx="4"/>
          </p:cNvCxnSpPr>
          <p:nvPr/>
        </p:nvCxnSpPr>
        <p:spPr>
          <a:xfrm>
            <a:off x="2981826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圓角矩形圖說文字 27"/>
          <p:cNvSpPr/>
          <p:nvPr/>
        </p:nvSpPr>
        <p:spPr>
          <a:xfrm>
            <a:off x="4427984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9" name="直線接點 28"/>
          <p:cNvCxnSpPr>
            <a:stCxn id="28" idx="4"/>
          </p:cNvCxnSpPr>
          <p:nvPr/>
        </p:nvCxnSpPr>
        <p:spPr>
          <a:xfrm>
            <a:off x="4638010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圓角矩形圖說文字 33"/>
          <p:cNvSpPr/>
          <p:nvPr/>
        </p:nvSpPr>
        <p:spPr>
          <a:xfrm>
            <a:off x="7308304" y="2996952"/>
            <a:ext cx="720080" cy="576064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NEXT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RC</a:t>
            </a:r>
          </a:p>
        </p:txBody>
      </p:sp>
      <p:cxnSp>
        <p:nvCxnSpPr>
          <p:cNvPr id="35" name="直線接點 34"/>
          <p:cNvCxnSpPr>
            <a:stCxn id="34" idx="4"/>
          </p:cNvCxnSpPr>
          <p:nvPr/>
        </p:nvCxnSpPr>
        <p:spPr>
          <a:xfrm>
            <a:off x="7518330" y="3645024"/>
            <a:ext cx="5998" cy="5040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356992"/>
            <a:ext cx="576064" cy="576064"/>
          </a:xfrm>
          <a:prstGeom prst="rect">
            <a:avLst/>
          </a:prstGeom>
          <a:noFill/>
        </p:spPr>
      </p:pic>
      <p:pic>
        <p:nvPicPr>
          <p:cNvPr id="3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356992"/>
            <a:ext cx="576064" cy="576064"/>
          </a:xfrm>
          <a:prstGeom prst="rect">
            <a:avLst/>
          </a:prstGeom>
          <a:noFill/>
        </p:spPr>
      </p:pic>
      <p:pic>
        <p:nvPicPr>
          <p:cNvPr id="20489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611237" cy="607162"/>
          </a:xfrm>
          <a:prstGeom prst="rect">
            <a:avLst/>
          </a:prstGeom>
          <a:noFill/>
        </p:spPr>
      </p:pic>
      <p:pic>
        <p:nvPicPr>
          <p:cNvPr id="42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2060848"/>
            <a:ext cx="576064" cy="576064"/>
          </a:xfrm>
          <a:prstGeom prst="rect">
            <a:avLst/>
          </a:prstGeom>
          <a:noFill/>
        </p:spPr>
      </p:pic>
      <p:pic>
        <p:nvPicPr>
          <p:cNvPr id="43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1988840"/>
            <a:ext cx="611237" cy="607162"/>
          </a:xfrm>
          <a:prstGeom prst="rect">
            <a:avLst/>
          </a:prstGeom>
          <a:noFill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060848"/>
            <a:ext cx="330003" cy="4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2060848"/>
            <a:ext cx="1080120" cy="5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5085184"/>
            <a:ext cx="30910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C2D1CC"/>
              </a:clrFrom>
              <a:clrTo>
                <a:srgbClr val="C2D1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085183"/>
            <a:ext cx="33517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5085183"/>
            <a:ext cx="32051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23" descr="http://www.creativewatch.co.uk/pimages/radio-contolled-office-clocks-silver-large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3717032"/>
            <a:ext cx="471485" cy="469139"/>
          </a:xfrm>
          <a:prstGeom prst="rect">
            <a:avLst/>
          </a:prstGeom>
          <a:noFill/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946" y="1700808"/>
            <a:ext cx="7866335" cy="223224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System Control Operation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95536" y="476672"/>
            <a:ext cx="1944216" cy="1152128"/>
          </a:xfrm>
          <a:prstGeom prst="wedgeRoundRectCallout">
            <a:avLst>
              <a:gd name="adj1" fmla="val -28774"/>
              <a:gd name="adj2" fmla="val 648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System, ”_log1; _log2” for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COMport</a:t>
            </a:r>
            <a:r>
              <a:rPr lang="en-US" altLang="zh-TW" sz="1600" dirty="0" smtClean="0">
                <a:solidFill>
                  <a:schemeClr val="tx1"/>
                </a:solidFill>
              </a:rPr>
              <a:t> use, not RC key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1691680" y="4077072"/>
            <a:ext cx="1656184" cy="648072"/>
          </a:xfrm>
          <a:prstGeom prst="wedgeRoundRectCallout">
            <a:avLst>
              <a:gd name="adj1" fmla="val -11501"/>
              <a:gd name="adj2" fmla="val -6950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Take a picture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“_shot”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2627784" y="908720"/>
            <a:ext cx="2160240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Record Video/Audio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“_start”,  “_stop”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707904" y="4149080"/>
            <a:ext cx="2736304" cy="2088232"/>
          </a:xfrm>
          <a:prstGeom prst="wedgeRoundRectCallout">
            <a:avLst>
              <a:gd name="adj1" fmla="val -38982"/>
              <a:gd name="adj2" fmla="val -5755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Record RS232 message, by “_save”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Clear message by “_clear”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Except with “_” prefix, all text is sent to TV,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“Enter” key is added automatically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7020272" y="4149080"/>
            <a:ext cx="1656184" cy="648072"/>
          </a:xfrm>
          <a:prstGeom prst="wedgeRoundRectCallout">
            <a:avLst>
              <a:gd name="adj1" fmla="val 21599"/>
              <a:gd name="adj2" fmla="val -6506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Waiting time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6" name="圓角矩形圖說文字 15"/>
          <p:cNvSpPr/>
          <p:nvPr/>
        </p:nvSpPr>
        <p:spPr>
          <a:xfrm>
            <a:off x="4860032" y="908720"/>
            <a:ext cx="1872208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System Power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“_on”,  “_off”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Report Example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</p:nvPr>
        </p:nvGraphicFramePr>
        <p:xfrm>
          <a:off x="1788418" y="973233"/>
          <a:ext cx="5951934" cy="3247855"/>
        </p:xfrm>
        <a:graphic>
          <a:graphicData uri="http://schemas.openxmlformats.org/drawingml/2006/table">
            <a:tbl>
              <a:tblPr/>
              <a:tblGrid>
                <a:gridCol w="335310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Similarity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Sub-NG 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NG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Result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3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4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5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6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7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8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9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10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368152" y="5543217"/>
            <a:ext cx="738031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b="1" dirty="0" smtClean="0"/>
              <a:t>Target</a:t>
            </a:r>
            <a:r>
              <a:rPr lang="en-US" altLang="zh-TW" dirty="0" smtClean="0"/>
              <a:t>: Previous loop photo (click URL to pop image file)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Source</a:t>
            </a:r>
            <a:r>
              <a:rPr lang="en-US" altLang="zh-TW" dirty="0" smtClean="0"/>
              <a:t>: Current loop photo (click URL to pop image file)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Similarity</a:t>
            </a:r>
            <a:r>
              <a:rPr lang="en-US" altLang="zh-TW" dirty="0" smtClean="0"/>
              <a:t>: Target and source file to compare, similarity of Image Comparison. </a:t>
            </a:r>
            <a:endParaRPr lang="en-US" altLang="zh-TW" sz="1400" dirty="0" smtClean="0">
              <a:solidFill>
                <a:srgbClr val="C00000"/>
              </a:solidFill>
            </a:endParaRPr>
          </a:p>
        </p:txBody>
      </p:sp>
      <p:sp>
        <p:nvSpPr>
          <p:cNvPr id="5" name="左大括弧 4"/>
          <p:cNvSpPr/>
          <p:nvPr/>
        </p:nvSpPr>
        <p:spPr>
          <a:xfrm>
            <a:off x="1384945" y="12559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1375420" y="17512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365473" y="2256801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1357089" y="2743345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大括弧 19"/>
          <p:cNvSpPr/>
          <p:nvPr/>
        </p:nvSpPr>
        <p:spPr>
          <a:xfrm>
            <a:off x="1347142" y="3248914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>
            <a:off x="1336898" y="3752226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4642" y="1305814"/>
            <a:ext cx="12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</a:t>
            </a:r>
            <a:r>
              <a:rPr lang="en-US" altLang="zh-TW" sz="1200" baseline="30000" dirty="0" smtClean="0"/>
              <a:t>nd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4743" y="1817113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</a:t>
            </a:r>
            <a:r>
              <a:rPr lang="en-US" altLang="zh-TW" sz="1200" baseline="30000" dirty="0" smtClean="0"/>
              <a:t>rd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3977" y="2304798"/>
            <a:ext cx="13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3077" y="2813021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3277489"/>
            <a:ext cx="128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88613" y="3785712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7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75656" y="4289301"/>
            <a:ext cx="3384376" cy="1254249"/>
            <a:chOff x="1187624" y="4289301"/>
            <a:chExt cx="3384376" cy="1254249"/>
          </a:xfrm>
        </p:grpSpPr>
        <p:sp>
          <p:nvSpPr>
            <p:cNvPr id="30" name="Rectangle 29"/>
            <p:cNvSpPr/>
            <p:nvPr/>
          </p:nvSpPr>
          <p:spPr>
            <a:xfrm>
              <a:off x="1187624" y="4293096"/>
              <a:ext cx="3384376" cy="1250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92710" y="4603626"/>
              <a:ext cx="504056" cy="3600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29"/>
            <p:cNvGrpSpPr/>
            <p:nvPr/>
          </p:nvGrpSpPr>
          <p:grpSpPr>
            <a:xfrm>
              <a:off x="1259632" y="4289301"/>
              <a:ext cx="1284404" cy="991357"/>
              <a:chOff x="-5453" y="-459432"/>
              <a:chExt cx="2051595" cy="1152128"/>
            </a:xfrm>
          </p:grpSpPr>
          <p:pic>
            <p:nvPicPr>
              <p:cNvPr id="2253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5453" y="-459432"/>
                <a:ext cx="204769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矩形 28"/>
              <p:cNvSpPr/>
              <p:nvPr/>
            </p:nvSpPr>
            <p:spPr>
              <a:xfrm>
                <a:off x="1259758" y="404664"/>
                <a:ext cx="786384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1-1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群組 38"/>
            <p:cNvGrpSpPr/>
            <p:nvPr/>
          </p:nvGrpSpPr>
          <p:grpSpPr>
            <a:xfrm>
              <a:off x="3131840" y="4293096"/>
              <a:ext cx="1297697" cy="1001857"/>
              <a:chOff x="2557463" y="2295526"/>
              <a:chExt cx="2072828" cy="1164331"/>
            </a:xfrm>
          </p:grpSpPr>
          <p:pic>
            <p:nvPicPr>
              <p:cNvPr id="2253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57463" y="2295526"/>
                <a:ext cx="2052000" cy="1154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37"/>
              <p:cNvSpPr/>
              <p:nvPr/>
            </p:nvSpPr>
            <p:spPr>
              <a:xfrm>
                <a:off x="3822675" y="3171825"/>
                <a:ext cx="807616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2-1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55776" y="4589512"/>
              <a:ext cx="648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80%    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9413" y="5229200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Target</a:t>
              </a:r>
              <a:endParaRPr lang="zh-TW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19872" y="5229200"/>
              <a:ext cx="6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Source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76056" y="4293096"/>
            <a:ext cx="3384376" cy="1269504"/>
            <a:chOff x="5076056" y="4293096"/>
            <a:chExt cx="3384376" cy="1269504"/>
          </a:xfrm>
        </p:grpSpPr>
        <p:sp>
          <p:nvSpPr>
            <p:cNvPr id="34" name="Rectangle 33"/>
            <p:cNvSpPr/>
            <p:nvPr/>
          </p:nvSpPr>
          <p:spPr>
            <a:xfrm>
              <a:off x="5076056" y="4293096"/>
              <a:ext cx="3384376" cy="12695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545585" y="4592960"/>
              <a:ext cx="504056" cy="3600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16216" y="457183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90%    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群組 30"/>
            <p:cNvGrpSpPr/>
            <p:nvPr/>
          </p:nvGrpSpPr>
          <p:grpSpPr>
            <a:xfrm>
              <a:off x="5220072" y="4293096"/>
              <a:ext cx="1298039" cy="991357"/>
              <a:chOff x="611560" y="-342800"/>
              <a:chExt cx="2073376" cy="1152128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560" y="-342800"/>
                <a:ext cx="2047691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矩形 32"/>
              <p:cNvSpPr/>
              <p:nvPr/>
            </p:nvSpPr>
            <p:spPr>
              <a:xfrm>
                <a:off x="1876775" y="521296"/>
                <a:ext cx="808161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1-2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群組 33"/>
            <p:cNvGrpSpPr/>
            <p:nvPr/>
          </p:nvGrpSpPr>
          <p:grpSpPr>
            <a:xfrm>
              <a:off x="7092279" y="4293096"/>
              <a:ext cx="1296145" cy="1008112"/>
              <a:chOff x="1229665" y="89248"/>
              <a:chExt cx="2070349" cy="1171600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29665" y="89248"/>
                <a:ext cx="204769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35"/>
              <p:cNvSpPr/>
              <p:nvPr/>
            </p:nvSpPr>
            <p:spPr>
              <a:xfrm>
                <a:off x="2494879" y="972816"/>
                <a:ext cx="805135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2-2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436096" y="5229200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Target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2319" y="5229200"/>
              <a:ext cx="6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Source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2269" y="600075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Similarity default setting = 90%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Report Example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</p:nvPr>
        </p:nvGraphicFramePr>
        <p:xfrm>
          <a:off x="1788418" y="973233"/>
          <a:ext cx="5951934" cy="3247855"/>
        </p:xfrm>
        <a:graphic>
          <a:graphicData uri="http://schemas.openxmlformats.org/drawingml/2006/table">
            <a:tbl>
              <a:tblPr/>
              <a:tblGrid>
                <a:gridCol w="335310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Similarity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Sub-NG 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NG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Result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3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4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5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6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7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8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9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10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368152" y="4377757"/>
            <a:ext cx="73803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b="1" dirty="0" smtClean="0"/>
              <a:t>Sub-NG count</a:t>
            </a:r>
            <a:r>
              <a:rPr lang="en-US" altLang="zh-TW" dirty="0" smtClean="0"/>
              <a:t>: Count the number of NG result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Sub-NG count_3= Sub-NG count_1 + Sub-NG count_3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Sub-NG count_5= Sub-NG count_1 + Sub-NG count_3 + Sub-NG count_5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NG Rate</a:t>
            </a:r>
            <a:r>
              <a:rPr lang="en-US" altLang="zh-TW" dirty="0" smtClean="0"/>
              <a:t>: The rate of Sub-NG count and Sub grand total 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NG Rate_5 = Sub-NG count_5  /  count(1,3,5) = 2/3 = 0.67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Result</a:t>
            </a:r>
            <a:r>
              <a:rPr lang="en-US" altLang="zh-TW" dirty="0" smtClean="0"/>
              <a:t>: Result of Image Comparison  </a:t>
            </a:r>
            <a:endParaRPr lang="en-US" altLang="zh-TW" sz="1400" dirty="0" smtClean="0">
              <a:solidFill>
                <a:srgbClr val="C00000"/>
              </a:solidFill>
            </a:endParaRPr>
          </a:p>
        </p:txBody>
      </p:sp>
      <p:sp>
        <p:nvSpPr>
          <p:cNvPr id="5" name="左大括弧 4"/>
          <p:cNvSpPr/>
          <p:nvPr/>
        </p:nvSpPr>
        <p:spPr>
          <a:xfrm>
            <a:off x="1384945" y="12559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1375420" y="17512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365473" y="2256801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1357089" y="2743345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大括弧 19"/>
          <p:cNvSpPr/>
          <p:nvPr/>
        </p:nvSpPr>
        <p:spPr>
          <a:xfrm>
            <a:off x="1347142" y="3248914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>
            <a:off x="1336898" y="3752226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4642" y="1305814"/>
            <a:ext cx="12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</a:t>
            </a:r>
            <a:r>
              <a:rPr lang="en-US" altLang="zh-TW" sz="1200" baseline="30000" dirty="0" smtClean="0"/>
              <a:t>nd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4743" y="1817113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</a:t>
            </a:r>
            <a:r>
              <a:rPr lang="en-US" altLang="zh-TW" sz="1200" baseline="30000" dirty="0" smtClean="0"/>
              <a:t>rd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3977" y="2304798"/>
            <a:ext cx="13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3077" y="2813021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3277489"/>
            <a:ext cx="128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88613" y="3785712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7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2269" y="600075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Similarity default setting = 90%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7544" y="76470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Environment check: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File path/directory path are correctly set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Disable “</a:t>
            </a:r>
            <a:r>
              <a:rPr lang="en-US" altLang="zh-TW" dirty="0" smtClean="0">
                <a:solidFill>
                  <a:srgbClr val="C00000"/>
                </a:solidFill>
              </a:rPr>
              <a:t>Power saving</a:t>
            </a:r>
            <a:r>
              <a:rPr lang="en-US" altLang="zh-TW" dirty="0" smtClean="0"/>
              <a:t>” settings in PC/NB so that Auto Test won’t be affected by HD or peripheral power-down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 I cannot find the RC key I need from pull-down list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report to RC database administrator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No Response on TV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all indicators are correct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RC protocol is set correctly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RC Key operation is lost occasionally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Duration of RC repeat and Sys delay should be sufficient for TV operation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The response time of TV is various over different RC and TV models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It is recommended to execute RC operation manually before setting RC repeat and Sys delay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Equipment connect to Auto box 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ASTRO VG871-B/ VG872-C and Quantum 882/ </a:t>
            </a:r>
            <a:r>
              <a:rPr lang="en-US" altLang="zh-TW" dirty="0" err="1" smtClean="0"/>
              <a:t>Dektec</a:t>
            </a:r>
            <a:r>
              <a:rPr lang="en-US" altLang="zh-TW" dirty="0" smtClean="0"/>
              <a:t> Gold-215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Trouble Shooting</a:t>
            </a:r>
            <a:endParaRPr lang="zh-TW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95536" y="0"/>
            <a:ext cx="82296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Trouble Shooting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7544" y="764704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/>
              <a:t>6.    Multi Schedule: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Can set </a:t>
            </a:r>
            <a:r>
              <a:rPr lang="en-US" altLang="zh-TW" b="1" dirty="0" smtClean="0">
                <a:solidFill>
                  <a:srgbClr val="C00000"/>
                </a:solidFill>
              </a:rPr>
              <a:t>5</a:t>
            </a:r>
            <a:r>
              <a:rPr lang="en-US" altLang="zh-TW" dirty="0" smtClean="0"/>
              <a:t> schedules in stress test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Shorten the time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/>
            <a:r>
              <a:rPr lang="en-US" altLang="zh-TW" dirty="0" smtClean="0"/>
              <a:t>7.    Mail system: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When test finish can send Mail to personnel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8. 	Install:</a:t>
            </a:r>
            <a:endParaRPr lang="zh-TW" altLang="zh-TW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If you first install Auto Test program, please put </a:t>
            </a:r>
            <a:r>
              <a:rPr lang="en-US" altLang="zh-TW" i="1" dirty="0" smtClean="0">
                <a:solidFill>
                  <a:srgbClr val="C00000"/>
                </a:solidFill>
              </a:rPr>
              <a:t>config.ini</a:t>
            </a:r>
            <a:r>
              <a:rPr lang="en-US" altLang="zh-TW" dirty="0" smtClean="0"/>
              <a:t> and </a:t>
            </a:r>
            <a:r>
              <a:rPr lang="en-US" altLang="zh-TW" i="1" dirty="0" smtClean="0">
                <a:solidFill>
                  <a:srgbClr val="C00000"/>
                </a:solidFill>
              </a:rPr>
              <a:t>mail.ini </a:t>
            </a:r>
            <a:r>
              <a:rPr lang="en-US" altLang="zh-TW" dirty="0" smtClean="0"/>
              <a:t>file to Auto Test folder after install.</a:t>
            </a:r>
            <a:endParaRPr lang="zh-TW" altLang="zh-TW" dirty="0" smtClean="0"/>
          </a:p>
          <a:p>
            <a:r>
              <a:rPr lang="en-US" altLang="zh-TW" dirty="0" smtClean="0"/>
              <a:t> </a:t>
            </a:r>
            <a:endParaRPr lang="zh-TW" altLang="zh-TW" dirty="0" smtClean="0"/>
          </a:p>
          <a:p>
            <a:r>
              <a:rPr lang="en-US" altLang="zh-TW" dirty="0" smtClean="0"/>
              <a:t>9.   Time start:</a:t>
            </a:r>
            <a:endParaRPr lang="zh-TW" altLang="zh-TW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If program enable Start time of schedule, please don’t press “ </a:t>
            </a:r>
            <a:r>
              <a:rPr lang="en-US" altLang="zh-TW" dirty="0" smtClean="0">
                <a:solidFill>
                  <a:srgbClr val="0000FF"/>
                </a:solidFill>
              </a:rPr>
              <a:t>START</a:t>
            </a:r>
            <a:r>
              <a:rPr lang="en-US" altLang="zh-TW" dirty="0" smtClean="0"/>
              <a:t> ”button, program will automatic start on set time.</a:t>
            </a:r>
          </a:p>
          <a:p>
            <a:pPr marL="342900" indent="-342900"/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New Feature Introduction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000" dirty="0" smtClean="0"/>
              <a:t>Image Comparison function and comparison result report.</a:t>
            </a:r>
            <a:endParaRPr lang="zh-TW" altLang="zh-TW" sz="3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Add Pause button.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Add Preview camera video.</a:t>
            </a:r>
            <a:endParaRPr lang="zh-TW" altLang="zh-TW" sz="3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Add timer button and Schedule Timer list.</a:t>
            </a:r>
            <a:endParaRPr lang="zh-TW" altLang="zh-TW" sz="3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Add progress bar.</a:t>
            </a:r>
            <a:endParaRPr lang="zh-TW" altLang="zh-TW" sz="3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Modify UI program style.</a:t>
            </a:r>
          </a:p>
          <a:p>
            <a:pPr marL="514350" indent="-514350">
              <a:buAutoNum type="arabicPeriod"/>
            </a:pPr>
            <a:r>
              <a:rPr lang="en-US" altLang="zh-TW" sz="3000" dirty="0" smtClean="0"/>
              <a:t>Drop-down list of RC key.</a:t>
            </a:r>
            <a:endParaRPr lang="zh-TW" altLang="zh-TW" sz="3000" dirty="0" smtClean="0"/>
          </a:p>
          <a:p>
            <a:pPr marL="542925" lvl="0" indent="-542925">
              <a:buFont typeface="+mj-lt"/>
              <a:buAutoNum type="arabicPeriod"/>
              <a:tabLst>
                <a:tab pos="457200" algn="l"/>
              </a:tabLst>
            </a:pPr>
            <a:r>
              <a:rPr lang="en-US" altLang="zh-TW" sz="3000" dirty="0" smtClean="0"/>
              <a:t>Add unknown camera manual setting.</a:t>
            </a:r>
            <a:endParaRPr lang="zh-TW" altLang="zh-TW" sz="3000" dirty="0" smtClean="0"/>
          </a:p>
          <a:p>
            <a:pPr marL="542925" lvl="0" indent="-542925">
              <a:buFont typeface="+mj-lt"/>
              <a:buAutoNum type="arabicPeriod"/>
              <a:tabLst>
                <a:tab pos="457200" algn="l"/>
              </a:tabLst>
            </a:pPr>
            <a:r>
              <a:rPr lang="en-US" altLang="zh-TW" sz="3000" dirty="0" smtClean="0"/>
              <a:t>On line schedule edit and save function.</a:t>
            </a:r>
            <a:endParaRPr lang="zh-TW" altLang="zh-TW" sz="3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3000" dirty="0" smtClean="0"/>
              <a:t> </a:t>
            </a:r>
            <a:r>
              <a:rPr lang="en-US" altLang="zh-TW" sz="3000" dirty="0" smtClean="0"/>
              <a:t>Release Script Template V2.01.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00" y="804944"/>
            <a:ext cx="7941170" cy="57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- Main Screen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32440" y="4124697"/>
            <a:ext cx="211510" cy="247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9" name="圓角矩形圖說文字 18"/>
          <p:cNvSpPr/>
          <p:nvPr/>
        </p:nvSpPr>
        <p:spPr>
          <a:xfrm>
            <a:off x="6084168" y="3356992"/>
            <a:ext cx="1512168" cy="432048"/>
          </a:xfrm>
          <a:prstGeom prst="wedgeRoundRectCallout">
            <a:avLst>
              <a:gd name="adj1" fmla="val 104764"/>
              <a:gd name="adj2" fmla="val 1570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Save as schedule 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4293493" y="4105647"/>
            <a:ext cx="1107182" cy="288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2" name="圓角矩形圖說文字 21"/>
          <p:cNvSpPr/>
          <p:nvPr/>
        </p:nvSpPr>
        <p:spPr>
          <a:xfrm>
            <a:off x="5940152" y="5013176"/>
            <a:ext cx="1296144" cy="288032"/>
          </a:xfrm>
          <a:prstGeom prst="wedgeRoundRectCallout">
            <a:avLst>
              <a:gd name="adj1" fmla="val -94539"/>
              <a:gd name="adj2" fmla="val -25764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Switch Schedule</a:t>
            </a:r>
          </a:p>
        </p:txBody>
      </p:sp>
      <p:sp>
        <p:nvSpPr>
          <p:cNvPr id="23" name="矩形 22"/>
          <p:cNvSpPr/>
          <p:nvPr/>
        </p:nvSpPr>
        <p:spPr>
          <a:xfrm>
            <a:off x="819232" y="4102599"/>
            <a:ext cx="584416" cy="277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57750" y="1124744"/>
            <a:ext cx="3917949" cy="1651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7950" y="876300"/>
            <a:ext cx="105995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30" name="圓角矩形圖說文字 29"/>
          <p:cNvSpPr/>
          <p:nvPr/>
        </p:nvSpPr>
        <p:spPr>
          <a:xfrm>
            <a:off x="1691680" y="5013176"/>
            <a:ext cx="1584176" cy="288032"/>
          </a:xfrm>
          <a:prstGeom prst="wedgeRoundRectCallout">
            <a:avLst>
              <a:gd name="adj1" fmla="val -65752"/>
              <a:gd name="adj2" fmla="val -2600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Schedule RC key info</a:t>
            </a:r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7092280" y="1412776"/>
            <a:ext cx="1440160" cy="288032"/>
          </a:xfrm>
          <a:prstGeom prst="wedgeRoundRectCallout">
            <a:avLst>
              <a:gd name="adj1" fmla="val -38313"/>
              <a:gd name="adj2" fmla="val -9251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Change Serial port</a:t>
            </a:r>
          </a:p>
        </p:txBody>
      </p:sp>
      <p:sp>
        <p:nvSpPr>
          <p:cNvPr id="29" name="矩形 28"/>
          <p:cNvSpPr/>
          <p:nvPr/>
        </p:nvSpPr>
        <p:spPr>
          <a:xfrm>
            <a:off x="877838" y="884684"/>
            <a:ext cx="1101874" cy="1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47664" y="1700808"/>
            <a:ext cx="23425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dirty="0" smtClean="0"/>
              <a:t>Camera</a:t>
            </a:r>
          </a:p>
          <a:p>
            <a:pPr algn="ctr"/>
            <a:r>
              <a:rPr lang="en-US" altLang="zh-TW" sz="5400" dirty="0" smtClean="0"/>
              <a:t>Video</a:t>
            </a:r>
          </a:p>
        </p:txBody>
      </p:sp>
      <p:sp>
        <p:nvSpPr>
          <p:cNvPr id="36" name="矩形 35"/>
          <p:cNvSpPr/>
          <p:nvPr/>
        </p:nvSpPr>
        <p:spPr>
          <a:xfrm>
            <a:off x="5940152" y="1700808"/>
            <a:ext cx="14922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dirty="0" smtClean="0"/>
              <a:t>Log</a:t>
            </a:r>
          </a:p>
          <a:p>
            <a:pPr algn="ctr"/>
            <a:r>
              <a:rPr lang="en-US" altLang="zh-TW" sz="5400" dirty="0" smtClean="0"/>
              <a:t>Data</a:t>
            </a:r>
          </a:p>
        </p:txBody>
      </p:sp>
      <p:sp>
        <p:nvSpPr>
          <p:cNvPr id="38" name="圓角矩形圖說文字 37"/>
          <p:cNvSpPr/>
          <p:nvPr/>
        </p:nvSpPr>
        <p:spPr>
          <a:xfrm>
            <a:off x="251520" y="260648"/>
            <a:ext cx="1800200" cy="504056"/>
          </a:xfrm>
          <a:prstGeom prst="wedgeRoundRectCallout">
            <a:avLst>
              <a:gd name="adj1" fmla="val -3532"/>
              <a:gd name="adj2" fmla="val 6435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Start  /  Pause stress test</a:t>
            </a:r>
          </a:p>
        </p:txBody>
      </p:sp>
      <p:sp>
        <p:nvSpPr>
          <p:cNvPr id="39" name="圓角矩形圖說文字 38"/>
          <p:cNvSpPr/>
          <p:nvPr/>
        </p:nvSpPr>
        <p:spPr>
          <a:xfrm>
            <a:off x="2987824" y="1196752"/>
            <a:ext cx="1800200" cy="504056"/>
          </a:xfrm>
          <a:prstGeom prst="wedgeRoundRectCallout">
            <a:avLst>
              <a:gd name="adj1" fmla="val -43215"/>
              <a:gd name="adj2" fmla="val -6981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Preview camera video</a:t>
            </a:r>
          </a:p>
        </p:txBody>
      </p:sp>
      <p:sp useBgFill="1">
        <p:nvSpPr>
          <p:cNvPr id="41" name="圓角矩形圖說文字 40"/>
          <p:cNvSpPr/>
          <p:nvPr/>
        </p:nvSpPr>
        <p:spPr>
          <a:xfrm>
            <a:off x="827584" y="1196752"/>
            <a:ext cx="1368152" cy="288032"/>
          </a:xfrm>
          <a:prstGeom prst="wedgeRoundRectCallout">
            <a:avLst>
              <a:gd name="adj1" fmla="val 55762"/>
              <a:gd name="adj2" fmla="val -1100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Enter setting page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80" y="4653136"/>
            <a:ext cx="29535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4000" dirty="0" smtClean="0"/>
              <a:t>Schedule </a:t>
            </a:r>
          </a:p>
          <a:p>
            <a:pPr algn="ctr"/>
            <a:r>
              <a:rPr lang="en-US" altLang="zh-TW" sz="4000" dirty="0" smtClean="0"/>
              <a:t>Command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30" grpId="0" animBg="1"/>
      <p:bldP spid="15" grpId="0" animBg="1"/>
      <p:bldP spid="29" grpId="0" animBg="1"/>
      <p:bldP spid="38" grpId="0" animBg="1"/>
      <p:bldP spid="39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00" y="804635"/>
            <a:ext cx="7941600" cy="57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- Main Screen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7584" y="6237312"/>
            <a:ext cx="3096344" cy="277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5" name="圓角矩形圖說文字 24"/>
          <p:cNvSpPr/>
          <p:nvPr/>
        </p:nvSpPr>
        <p:spPr>
          <a:xfrm>
            <a:off x="4283968" y="5517232"/>
            <a:ext cx="2016224" cy="504056"/>
          </a:xfrm>
          <a:prstGeom prst="wedgeRoundRectCallout">
            <a:avLst>
              <a:gd name="adj1" fmla="val -63297"/>
              <a:gd name="adj2" fmla="val 122131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 Test time of schedule</a:t>
            </a:r>
          </a:p>
          <a:p>
            <a:pPr>
              <a:buFont typeface="Arial" pitchFamily="34" charset="0"/>
              <a:buChar char="•"/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 Total loop / Current loop </a:t>
            </a:r>
          </a:p>
        </p:txBody>
      </p:sp>
      <p:sp>
        <p:nvSpPr>
          <p:cNvPr id="29" name="矩形 28"/>
          <p:cNvSpPr/>
          <p:nvPr/>
        </p:nvSpPr>
        <p:spPr>
          <a:xfrm>
            <a:off x="6876256" y="2636912"/>
            <a:ext cx="208946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dirty="0" smtClean="0"/>
              <a:t>Schedule </a:t>
            </a:r>
          </a:p>
          <a:p>
            <a:pPr algn="ctr"/>
            <a:r>
              <a:rPr lang="en-US" altLang="zh-TW" sz="3200" dirty="0" smtClean="0"/>
              <a:t>Timer</a:t>
            </a:r>
          </a:p>
        </p:txBody>
      </p:sp>
      <p:sp>
        <p:nvSpPr>
          <p:cNvPr id="35" name="矩形 34"/>
          <p:cNvSpPr/>
          <p:nvPr/>
        </p:nvSpPr>
        <p:spPr>
          <a:xfrm>
            <a:off x="1043608" y="4640163"/>
            <a:ext cx="613742" cy="219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</a:t>
            </a:r>
            <a:endParaRPr lang="zh-TW" altLang="en-US" dirty="0"/>
          </a:p>
        </p:txBody>
      </p:sp>
      <p:sp>
        <p:nvSpPr>
          <p:cNvPr id="36" name="圓角矩形圖說文字 35"/>
          <p:cNvSpPr/>
          <p:nvPr/>
        </p:nvSpPr>
        <p:spPr>
          <a:xfrm>
            <a:off x="1547664" y="4869160"/>
            <a:ext cx="1800200" cy="504056"/>
          </a:xfrm>
          <a:prstGeom prst="wedgeRoundRectCallout">
            <a:avLst>
              <a:gd name="adj1" fmla="val -43215"/>
              <a:gd name="adj2" fmla="val -6981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drop-down list of RC key</a:t>
            </a:r>
          </a:p>
        </p:txBody>
      </p:sp>
      <p:sp>
        <p:nvSpPr>
          <p:cNvPr id="37" name="矩形 36"/>
          <p:cNvSpPr/>
          <p:nvPr/>
        </p:nvSpPr>
        <p:spPr>
          <a:xfrm>
            <a:off x="7056511" y="1589533"/>
            <a:ext cx="1677913" cy="2229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231981" y="4140994"/>
            <a:ext cx="221457" cy="228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圖說文字 39"/>
          <p:cNvSpPr/>
          <p:nvPr/>
        </p:nvSpPr>
        <p:spPr>
          <a:xfrm>
            <a:off x="5076056" y="3501008"/>
            <a:ext cx="1800200" cy="504056"/>
          </a:xfrm>
          <a:prstGeom prst="wedgeRoundRectCallout">
            <a:avLst>
              <a:gd name="adj1" fmla="val 119882"/>
              <a:gd name="adj2" fmla="val 10404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Pop Schedule Timer list</a:t>
            </a:r>
          </a:p>
          <a:p>
            <a:endParaRPr lang="en-US" altLang="zh-TW" sz="1200" dirty="0" smtClean="0">
              <a:solidFill>
                <a:srgbClr val="C00000"/>
              </a:solidFill>
            </a:endParaRPr>
          </a:p>
        </p:txBody>
      </p:sp>
      <p:sp>
        <p:nvSpPr>
          <p:cNvPr id="41" name="圓角矩形圖說文字 40"/>
          <p:cNvSpPr/>
          <p:nvPr/>
        </p:nvSpPr>
        <p:spPr>
          <a:xfrm>
            <a:off x="1547664" y="5445224"/>
            <a:ext cx="1800200" cy="504056"/>
          </a:xfrm>
          <a:prstGeom prst="wedgeRoundRectCallout">
            <a:avLst>
              <a:gd name="adj1" fmla="val -77607"/>
              <a:gd name="adj2" fmla="val 81364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Schedule progress bar</a:t>
            </a:r>
          </a:p>
        </p:txBody>
      </p:sp>
      <p:sp>
        <p:nvSpPr>
          <p:cNvPr id="42" name="圓角矩形圖說文字 41"/>
          <p:cNvSpPr/>
          <p:nvPr/>
        </p:nvSpPr>
        <p:spPr>
          <a:xfrm>
            <a:off x="5004048" y="1556792"/>
            <a:ext cx="1944216" cy="1152128"/>
          </a:xfrm>
          <a:prstGeom prst="wedgeRoundRectCallout">
            <a:avLst>
              <a:gd name="adj1" fmla="val 51118"/>
              <a:gd name="adj2" fmla="val 6731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IF you set Schedule Timer, schedule will auto to start,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 user 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does not </a:t>
            </a:r>
            <a:r>
              <a:rPr lang="en-US" altLang="zh-TW" sz="1200" dirty="0" smtClean="0">
                <a:solidFill>
                  <a:srgbClr val="C00000"/>
                </a:solidFill>
              </a:rPr>
              <a:t>need to press [START ] button.</a:t>
            </a:r>
          </a:p>
        </p:txBody>
      </p:sp>
      <p:sp>
        <p:nvSpPr>
          <p:cNvPr id="43" name="矩形 42"/>
          <p:cNvSpPr/>
          <p:nvPr/>
        </p:nvSpPr>
        <p:spPr>
          <a:xfrm>
            <a:off x="7857406" y="796677"/>
            <a:ext cx="562694" cy="1840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44" name="圓角矩形圖說文字 43"/>
          <p:cNvSpPr/>
          <p:nvPr/>
        </p:nvSpPr>
        <p:spPr>
          <a:xfrm>
            <a:off x="6890395" y="521593"/>
            <a:ext cx="864096" cy="288032"/>
          </a:xfrm>
          <a:prstGeom prst="wedgeRoundRectCallout">
            <a:avLst>
              <a:gd name="adj1" fmla="val 60161"/>
              <a:gd name="adj2" fmla="val 82448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Version info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548181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Main Setting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07703" y="861095"/>
            <a:ext cx="3931121" cy="9837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6" name="圓角矩形圖說文字 5"/>
          <p:cNvSpPr/>
          <p:nvPr/>
        </p:nvSpPr>
        <p:spPr>
          <a:xfrm>
            <a:off x="5737498" y="971550"/>
            <a:ext cx="3312368" cy="264790"/>
          </a:xfrm>
          <a:prstGeom prst="wedgeRoundRectCallout">
            <a:avLst>
              <a:gd name="adj1" fmla="val -47298"/>
              <a:gd name="adj2" fmla="val 111598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location to save photo and log, load RC DB.</a:t>
            </a: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4" y="1916832"/>
            <a:ext cx="3931121" cy="151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5940152" y="1844824"/>
            <a:ext cx="2880320" cy="288032"/>
          </a:xfrm>
          <a:prstGeom prst="wedgeRoundRectCallout">
            <a:avLst>
              <a:gd name="adj1" fmla="val -51677"/>
              <a:gd name="adj2" fmla="val 113848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Camera setting, select your camera device.</a:t>
            </a:r>
          </a:p>
        </p:txBody>
      </p:sp>
      <p:sp>
        <p:nvSpPr>
          <p:cNvPr id="9" name="矩形 8"/>
          <p:cNvSpPr/>
          <p:nvPr/>
        </p:nvSpPr>
        <p:spPr>
          <a:xfrm>
            <a:off x="1909108" y="3522736"/>
            <a:ext cx="3929717" cy="11159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156176" y="3284984"/>
            <a:ext cx="2664296" cy="360040"/>
          </a:xfrm>
          <a:prstGeom prst="wedgeRoundRectCallout">
            <a:avLst>
              <a:gd name="adj1" fmla="val -79152"/>
              <a:gd name="adj2" fmla="val 17228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setting, select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database.</a:t>
            </a:r>
          </a:p>
        </p:txBody>
      </p:sp>
      <p:sp>
        <p:nvSpPr>
          <p:cNvPr id="11" name="矩形 10"/>
          <p:cNvSpPr/>
          <p:nvPr/>
        </p:nvSpPr>
        <p:spPr>
          <a:xfrm>
            <a:off x="1895475" y="4743449"/>
            <a:ext cx="3952875" cy="11525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084168" y="4437112"/>
            <a:ext cx="2592288" cy="504056"/>
          </a:xfrm>
          <a:prstGeom prst="wedgeRoundRectCallout">
            <a:avLst>
              <a:gd name="adj1" fmla="val -68588"/>
              <a:gd name="adj2" fmla="val 11449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Secord RS232 setting, select your comport and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baudrate</a:t>
            </a:r>
            <a:r>
              <a:rPr lang="en-US" altLang="zh-TW" sz="1200" dirty="0" smtClean="0">
                <a:solidFill>
                  <a:schemeClr val="tx1"/>
                </a:solidFill>
              </a:rPr>
              <a:t>.</a:t>
            </a:r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6228184" y="5733256"/>
            <a:ext cx="2304256" cy="360040"/>
          </a:xfrm>
          <a:prstGeom prst="wedgeRoundRectCallout">
            <a:avLst>
              <a:gd name="adj1" fmla="val -68393"/>
              <a:gd name="adj2" fmla="val 4356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  <p:sp>
        <p:nvSpPr>
          <p:cNvPr id="15" name="矩形 14"/>
          <p:cNvSpPr/>
          <p:nvPr/>
        </p:nvSpPr>
        <p:spPr>
          <a:xfrm>
            <a:off x="3275855" y="2847976"/>
            <a:ext cx="1972419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圖說文字 20"/>
          <p:cNvSpPr/>
          <p:nvPr/>
        </p:nvSpPr>
        <p:spPr>
          <a:xfrm>
            <a:off x="6012160" y="2492896"/>
            <a:ext cx="2520280" cy="504056"/>
          </a:xfrm>
          <a:prstGeom prst="wedgeRoundRectCallout">
            <a:avLst>
              <a:gd name="adj1" fmla="val -74432"/>
              <a:gd name="adj2" fmla="val 4923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User can add camera data manually.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19200"/>
            <a:ext cx="5425200" cy="577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Multi Schedule Setting</a:t>
            </a:r>
            <a:endParaRPr lang="zh-TW" altLang="en-US" dirty="0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6228184" y="1700808"/>
            <a:ext cx="2160240" cy="504056"/>
          </a:xfrm>
          <a:prstGeom prst="wedgeRoundRectCallout">
            <a:avLst>
              <a:gd name="adj1" fmla="val -73699"/>
              <a:gd name="adj2" fmla="val -6637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Setting how many times to test for a schedule.</a:t>
            </a:r>
          </a:p>
        </p:txBody>
      </p:sp>
      <p:sp>
        <p:nvSpPr>
          <p:cNvPr id="9" name="矩形 8"/>
          <p:cNvSpPr/>
          <p:nvPr/>
        </p:nvSpPr>
        <p:spPr>
          <a:xfrm>
            <a:off x="5124090" y="1431984"/>
            <a:ext cx="528029" cy="1968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107504" y="836712"/>
            <a:ext cx="1872208" cy="288032"/>
          </a:xfrm>
          <a:prstGeom prst="wedgeRoundRectCallout">
            <a:avLst>
              <a:gd name="adj1" fmla="val 64620"/>
              <a:gd name="adj2" fmla="val 33187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Press to load schedule file.</a:t>
            </a: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6372200" y="5301208"/>
            <a:ext cx="2376264" cy="504056"/>
          </a:xfrm>
          <a:prstGeom prst="wedgeRoundRectCallout">
            <a:avLst>
              <a:gd name="adj1" fmla="val -114860"/>
              <a:gd name="adj2" fmla="val 25267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Video record after each schedule finished.</a:t>
            </a:r>
          </a:p>
        </p:txBody>
      </p:sp>
      <p:sp>
        <p:nvSpPr>
          <p:cNvPr id="13" name="矩形 12"/>
          <p:cNvSpPr/>
          <p:nvPr/>
        </p:nvSpPr>
        <p:spPr>
          <a:xfrm>
            <a:off x="2031132" y="5572125"/>
            <a:ext cx="26848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6372200" y="6021288"/>
            <a:ext cx="2516721" cy="288032"/>
          </a:xfrm>
          <a:prstGeom prst="wedgeRoundRectCallout">
            <a:avLst>
              <a:gd name="adj1" fmla="val -73635"/>
              <a:gd name="adj2" fmla="val -2456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date. </a:t>
            </a:r>
          </a:p>
        </p:txBody>
      </p:sp>
      <p:sp>
        <p:nvSpPr>
          <p:cNvPr id="15" name="矩形 14"/>
          <p:cNvSpPr/>
          <p:nvPr/>
        </p:nvSpPr>
        <p:spPr>
          <a:xfrm>
            <a:off x="2014365" y="5293965"/>
            <a:ext cx="1452736" cy="24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200153" y="1008509"/>
            <a:ext cx="1486272" cy="22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圓角矩形圖說文字 21"/>
          <p:cNvSpPr/>
          <p:nvPr/>
        </p:nvSpPr>
        <p:spPr>
          <a:xfrm>
            <a:off x="6228184" y="908720"/>
            <a:ext cx="1800200" cy="504056"/>
          </a:xfrm>
          <a:prstGeom prst="wedgeRoundRectCallout">
            <a:avLst>
              <a:gd name="adj1" fmla="val -77078"/>
              <a:gd name="adj2" fmla="val 955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Start time of schedule.</a:t>
            </a:r>
          </a:p>
        </p:txBody>
      </p:sp>
      <p:sp>
        <p:nvSpPr>
          <p:cNvPr id="23" name="圓角矩形圖說文字 22"/>
          <p:cNvSpPr/>
          <p:nvPr/>
        </p:nvSpPr>
        <p:spPr>
          <a:xfrm>
            <a:off x="6372200" y="4509120"/>
            <a:ext cx="2304256" cy="504056"/>
          </a:xfrm>
          <a:prstGeom prst="wedgeRoundRectCallout">
            <a:avLst>
              <a:gd name="adj1" fmla="val -172813"/>
              <a:gd name="adj2" fmla="val 12860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Similarity of Image Comparison. </a:t>
            </a:r>
          </a:p>
        </p:txBody>
      </p:sp>
      <p:sp>
        <p:nvSpPr>
          <p:cNvPr id="26" name="矩形 25"/>
          <p:cNvSpPr/>
          <p:nvPr/>
        </p:nvSpPr>
        <p:spPr>
          <a:xfrm>
            <a:off x="2009403" y="3458690"/>
            <a:ext cx="238497" cy="23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圓角矩形圖說文字 26"/>
          <p:cNvSpPr/>
          <p:nvPr/>
        </p:nvSpPr>
        <p:spPr>
          <a:xfrm>
            <a:off x="6228184" y="2564904"/>
            <a:ext cx="2088232" cy="504056"/>
          </a:xfrm>
          <a:prstGeom prst="wedgeRoundRectCallout">
            <a:avLst>
              <a:gd name="adj1" fmla="val -241320"/>
              <a:gd name="adj2" fmla="val 11726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Enable or not to run schedule.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619200"/>
            <a:ext cx="5413534" cy="5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Mail Setting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5" y="1412776"/>
            <a:ext cx="3414489" cy="3702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940152" y="836712"/>
            <a:ext cx="2880320" cy="864096"/>
          </a:xfrm>
          <a:prstGeom prst="wedgeRoundRectCallout">
            <a:avLst>
              <a:gd name="adj1" fmla="val -142293"/>
              <a:gd name="adj2" fmla="val -62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Enable or not to send mail after stress test finished.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If you enable it, [Form] and [To] must be filling in data.</a:t>
            </a: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6228184" y="2060848"/>
            <a:ext cx="2339752" cy="288032"/>
          </a:xfrm>
          <a:prstGeom prst="wedgeRoundRectCallout">
            <a:avLst>
              <a:gd name="adj1" fmla="val -74567"/>
              <a:gd name="adj2" fmla="val 22171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Filling in information for mail.</a:t>
            </a:r>
          </a:p>
        </p:txBody>
      </p:sp>
      <p:sp>
        <p:nvSpPr>
          <p:cNvPr id="19" name="矩形 18"/>
          <p:cNvSpPr/>
          <p:nvPr/>
        </p:nvSpPr>
        <p:spPr>
          <a:xfrm>
            <a:off x="2229643" y="1043211"/>
            <a:ext cx="980281" cy="2998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228184" y="5805264"/>
            <a:ext cx="2516721" cy="288032"/>
          </a:xfrm>
          <a:prstGeom prst="wedgeRoundRectCallout">
            <a:avLst>
              <a:gd name="adj1" fmla="val -64173"/>
              <a:gd name="adj2" fmla="val 5149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  <p:sp>
        <p:nvSpPr>
          <p:cNvPr id="12" name="矩形 11"/>
          <p:cNvSpPr/>
          <p:nvPr/>
        </p:nvSpPr>
        <p:spPr>
          <a:xfrm>
            <a:off x="2267744" y="3501008"/>
            <a:ext cx="2880320" cy="270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228184" y="3212976"/>
            <a:ext cx="2304256" cy="504056"/>
          </a:xfrm>
          <a:prstGeom prst="wedgeRoundRectCallout">
            <a:avLst>
              <a:gd name="adj1" fmla="val -94273"/>
              <a:gd name="adj2" fmla="val 3979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information: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Project number of </a:t>
            </a:r>
            <a:r>
              <a:rPr lang="en-US" altLang="zh-TW" sz="1200" dirty="0" err="1" smtClean="0">
                <a:solidFill>
                  <a:srgbClr val="C00000"/>
                </a:solidFill>
              </a:rPr>
              <a:t>URTracker</a:t>
            </a:r>
            <a:r>
              <a:rPr lang="en-US" altLang="zh-TW" sz="1200" dirty="0" smtClean="0">
                <a:solidFill>
                  <a:srgbClr val="C00000"/>
                </a:solidFill>
              </a:rPr>
              <a:t>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9" grpId="0" animBg="1"/>
      <p:bldP spid="19" grpId="0" animBg="1"/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Schedule 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4365104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System Setting 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Working folder setting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Input the schedule description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by test times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536" y="1412776"/>
            <a:ext cx="8295009" cy="23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95536" y="558924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Soft Remind: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Please use Script Template V2.01.xlsx to edit Schedule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If want use old Schedule, please transform new format</a:t>
            </a: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6372200" y="6021288"/>
          <a:ext cx="914400" cy="685800"/>
        </p:xfrm>
        <a:graphic>
          <a:graphicData uri="http://schemas.openxmlformats.org/presentationml/2006/ole">
            <p:oleObj spid="_x0000_s1030" name="Worksheet" showAsIcon="1" r:id="rId4" imgW="914400" imgH="685800" progId="Excel.Sheet.12">
              <p:embed/>
            </p:oleObj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5940152" y="5301208"/>
          <a:ext cx="914400" cy="800100"/>
        </p:xfrm>
        <a:graphic>
          <a:graphicData uri="http://schemas.openxmlformats.org/presentationml/2006/ole">
            <p:oleObj spid="_x0000_s1033" name="Worksheet" showAsIcon="1" r:id="rId5" imgW="914400" imgH="800280" progId="Excel.Shee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for Equipment Operation</a:t>
            </a:r>
            <a:endParaRPr lang="zh-TW" altLang="en-US" dirty="0"/>
          </a:p>
        </p:txBody>
      </p:sp>
      <p:pic>
        <p:nvPicPr>
          <p:cNvPr id="7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369157" cy="2232248"/>
          </a:xfrm>
        </p:spPr>
      </p:pic>
      <p:sp useBgFill="1">
        <p:nvSpPr>
          <p:cNvPr id="8" name="圓角矩形圖說文字 7"/>
          <p:cNvSpPr/>
          <p:nvPr/>
        </p:nvSpPr>
        <p:spPr>
          <a:xfrm>
            <a:off x="395536" y="1052736"/>
            <a:ext cx="3384376" cy="1224136"/>
          </a:xfrm>
          <a:prstGeom prst="wedgeRoundRectCallout">
            <a:avLst>
              <a:gd name="adj1" fmla="val -38514"/>
              <a:gd name="adj2" fmla="val 6345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“_quantum” or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astro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Equipment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23528" y="4941168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no repeat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5796136" y="5013176"/>
            <a:ext cx="2844824" cy="864096"/>
          </a:xfrm>
          <a:prstGeom prst="wedgeRoundRectCallout">
            <a:avLst>
              <a:gd name="adj1" fmla="val 22384"/>
              <a:gd name="adj2" fmla="val -7273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4139952" y="1412776"/>
            <a:ext cx="2088232" cy="864096"/>
          </a:xfrm>
          <a:prstGeom prst="wedgeRoundRectCallout">
            <a:avLst>
              <a:gd name="adj1" fmla="val 23726"/>
              <a:gd name="adj2" fmla="val 7124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Timing from pull-down list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300192" y="1412776"/>
            <a:ext cx="2520280" cy="864096"/>
          </a:xfrm>
          <a:prstGeom prst="wedgeRoundRectCallout">
            <a:avLst>
              <a:gd name="adj1" fmla="val -20063"/>
              <a:gd name="adj2" fmla="val 726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Change color space for Quantum, can select from pull-down list</a:t>
            </a: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563888" y="4941168"/>
            <a:ext cx="2088232" cy="864096"/>
          </a:xfrm>
          <a:prstGeom prst="wedgeRoundRectCallout">
            <a:avLst>
              <a:gd name="adj1" fmla="val 24318"/>
              <a:gd name="adj2" fmla="val -7319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set stream to play, click twice can fill stream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</Template>
  <TotalTime>4955</TotalTime>
  <Words>1250</Words>
  <Application>Microsoft Office PowerPoint</Application>
  <PresentationFormat>如螢幕大小 (4:3)</PresentationFormat>
  <Paragraphs>399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P2</vt:lpstr>
      <vt:lpstr>Worksheet</vt:lpstr>
      <vt:lpstr>UI &amp; Schedule Format  for Auto Box Test</vt:lpstr>
      <vt:lpstr>New Feature Introduction</vt:lpstr>
      <vt:lpstr>UI Introduction - Main Screen</vt:lpstr>
      <vt:lpstr>UI Introduction - Main Screen</vt:lpstr>
      <vt:lpstr>UI Introduction – Main Setting</vt:lpstr>
      <vt:lpstr>UI Introduction – Multi Schedule Setting</vt:lpstr>
      <vt:lpstr>UI Introduction – Mail Setting</vt:lpstr>
      <vt:lpstr>Schedule Example</vt:lpstr>
      <vt:lpstr>Define RC Key for Equipment Operation</vt:lpstr>
      <vt:lpstr>Define RC Key Operation</vt:lpstr>
      <vt:lpstr>RC Key Operation Spec</vt:lpstr>
      <vt:lpstr>Define System Control Operation</vt:lpstr>
      <vt:lpstr>Similarity Report Example</vt:lpstr>
      <vt:lpstr>Similarity Report Example</vt:lpstr>
      <vt:lpstr>Trouble Shooting</vt:lpstr>
      <vt:lpstr>投影片 16</vt:lpstr>
    </vt:vector>
  </TitlesOfParts>
  <Company>P-Harmony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test</dc:title>
  <dc:creator>HW.Hsu</dc:creator>
  <cp:lastModifiedBy>hw.hsu</cp:lastModifiedBy>
  <cp:revision>412</cp:revision>
  <dcterms:created xsi:type="dcterms:W3CDTF">2011-06-20T06:56:31Z</dcterms:created>
  <dcterms:modified xsi:type="dcterms:W3CDTF">2015-02-05T06:07:29Z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