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8" r:id="rId4"/>
    <p:sldId id="259" r:id="rId5"/>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2" autoAdjust="0"/>
    <p:restoredTop sz="94660"/>
  </p:normalViewPr>
  <p:slideViewPr>
    <p:cSldViewPr snapToGrid="0">
      <p:cViewPr varScale="1">
        <p:scale>
          <a:sx n="100" d="100"/>
          <a:sy n="100" d="100"/>
        </p:scale>
        <p:origin x="5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Thursday, July 23, 2020</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545236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Thursday, July 23, 2020</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308569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Thursday, July 23, 2020</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29799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9060065" cy="520768"/>
          </a:xfrm>
        </p:spPr>
        <p:txBody>
          <a:bodyPr vert="horz" wrap="square" lIns="0" tIns="0" rIns="0" bIns="0" rtlCol="0" anchor="t" anchorCtr="0">
            <a:normAutofit/>
          </a:bodyPr>
          <a:lstStyle>
            <a:lvl1pPr>
              <a:defRPr lang="en-US" sz="1600" dirty="0">
                <a:latin typeface="+mj-lt"/>
                <a:cs typeface="Calibri" panose="020F0502020204030204" pitchFamily="34" charset="0"/>
              </a:defRPr>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1224391"/>
            <a:ext cx="9060065" cy="4868434"/>
          </a:xfrm>
        </p:spPr>
        <p:txBody>
          <a:bodyPr>
            <a:normAutofit/>
          </a:bodyPr>
          <a:lstStyle>
            <a:lvl1pPr>
              <a:defRPr sz="1800">
                <a:latin typeface="+mj-lt"/>
                <a:cs typeface="Calibri" panose="020F0502020204030204" pitchFamily="34" charset="0"/>
              </a:defRPr>
            </a:lvl1pPr>
            <a:lvl2pPr>
              <a:defRPr sz="1200">
                <a:latin typeface="+mj-lt"/>
                <a:cs typeface="Calibri" panose="020F0502020204030204" pitchFamily="34" charset="0"/>
              </a:defRPr>
            </a:lvl2pPr>
            <a:lvl3pPr>
              <a:defRPr sz="1200">
                <a:latin typeface="+mj-lt"/>
                <a:cs typeface="Calibri" panose="020F0502020204030204" pitchFamily="34" charset="0"/>
              </a:defRPr>
            </a:lvl3pPr>
            <a:lvl4pPr>
              <a:defRPr sz="1200">
                <a:latin typeface="+mj-lt"/>
                <a:cs typeface="Calibri" panose="020F0502020204030204" pitchFamily="34" charset="0"/>
              </a:defRPr>
            </a:lvl4pPr>
            <a:lvl5pPr>
              <a:defRPr sz="1200">
                <a:latin typeface="+mj-lt"/>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Thursday, July 23, 2020</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928791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dirty="0"/>
              <a:t>Click to edit Master title style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Thursday, July 23, 2020</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19821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Thursday, July 23, 2020</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282583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Thursday, July 23, 2020</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795438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Thursday, July 23, 2020</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516834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Thursday, July 23, 2020</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38872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Thursday, July 23, 2020</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8762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Thursday, July 23, 2020</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062346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Thursday, July 23, 2020</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4172942146"/>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17" r:id="rId6"/>
    <p:sldLayoutId id="2147483713" r:id="rId7"/>
    <p:sldLayoutId id="2147483714" r:id="rId8"/>
    <p:sldLayoutId id="2147483715" r:id="rId9"/>
    <p:sldLayoutId id="2147483716" r:id="rId10"/>
    <p:sldLayoutId id="2147483718" r:id="rId11"/>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76424EA-2FE7-47E5-99E5-7EDD3063F7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1D55F15-9170-473E-A6A5-FF6DF7B27C8F}"/>
              </a:ext>
            </a:extLst>
          </p:cNvPr>
          <p:cNvPicPr>
            <a:picLocks noChangeAspect="1"/>
          </p:cNvPicPr>
          <p:nvPr/>
        </p:nvPicPr>
        <p:blipFill rotWithShape="1">
          <a:blip r:embed="rId2"/>
          <a:srcRect t="16012" b="28493"/>
          <a:stretch/>
        </p:blipFill>
        <p:spPr>
          <a:xfrm>
            <a:off x="20" y="10"/>
            <a:ext cx="9905980" cy="6857990"/>
          </a:xfrm>
          <a:custGeom>
            <a:avLst/>
            <a:gdLst/>
            <a:ahLst/>
            <a:cxnLst/>
            <a:rect l="l" t="t" r="r" b="b"/>
            <a:pathLst>
              <a:path w="7448551" h="6858000">
                <a:moveTo>
                  <a:pt x="0" y="0"/>
                </a:moveTo>
                <a:lnTo>
                  <a:pt x="7448551" y="0"/>
                </a:lnTo>
                <a:lnTo>
                  <a:pt x="7448551" y="6858000"/>
                </a:lnTo>
                <a:lnTo>
                  <a:pt x="0" y="6858000"/>
                </a:lnTo>
                <a:close/>
              </a:path>
            </a:pathLst>
          </a:custGeom>
        </p:spPr>
      </p:pic>
      <p:sp useBgFill="1">
        <p:nvSpPr>
          <p:cNvPr id="11" name="Rectangle 1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1946" y="0"/>
            <a:ext cx="385405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E54B12-E1F2-479C-A25E-EF496A0EC2BB}"/>
              </a:ext>
            </a:extLst>
          </p:cNvPr>
          <p:cNvSpPr>
            <a:spLocks noGrp="1"/>
          </p:cNvSpPr>
          <p:nvPr>
            <p:ph type="ctrTitle"/>
          </p:nvPr>
        </p:nvSpPr>
        <p:spPr>
          <a:xfrm>
            <a:off x="6499523" y="1051551"/>
            <a:ext cx="2896989" cy="1672599"/>
          </a:xfrm>
        </p:spPr>
        <p:txBody>
          <a:bodyPr anchor="b">
            <a:normAutofit/>
          </a:bodyPr>
          <a:lstStyle/>
          <a:p>
            <a:r>
              <a:rPr lang="en-GB" sz="2800" dirty="0"/>
              <a:t>Capstone Project – Detailed Report</a:t>
            </a:r>
          </a:p>
        </p:txBody>
      </p:sp>
      <p:sp>
        <p:nvSpPr>
          <p:cNvPr id="3" name="Subtitle 2">
            <a:extLst>
              <a:ext uri="{FF2B5EF4-FFF2-40B4-BE49-F238E27FC236}">
                <a16:creationId xmlns:a16="http://schemas.microsoft.com/office/drawing/2014/main" id="{B345E5D6-1F2D-4BE7-8DD0-E0105DEBC1B3}"/>
              </a:ext>
            </a:extLst>
          </p:cNvPr>
          <p:cNvSpPr>
            <a:spLocks noGrp="1"/>
          </p:cNvSpPr>
          <p:nvPr>
            <p:ph type="subTitle" idx="1"/>
          </p:nvPr>
        </p:nvSpPr>
        <p:spPr>
          <a:xfrm>
            <a:off x="6499523" y="3569008"/>
            <a:ext cx="2896989" cy="1731656"/>
          </a:xfrm>
        </p:spPr>
        <p:txBody>
          <a:bodyPr>
            <a:normAutofit/>
          </a:bodyPr>
          <a:lstStyle/>
          <a:p>
            <a:r>
              <a:rPr lang="en-GB" sz="1800" dirty="0">
                <a:solidFill>
                  <a:schemeClr val="tx1">
                    <a:alpha val="60000"/>
                  </a:schemeClr>
                </a:solidFill>
              </a:rPr>
              <a:t>Coursera – IBM Certificate in Data Science Project Submission v</a:t>
            </a:r>
          </a:p>
          <a:p>
            <a:r>
              <a:rPr lang="en-GB" sz="1800" dirty="0">
                <a:solidFill>
                  <a:schemeClr val="tx1">
                    <a:alpha val="60000"/>
                  </a:schemeClr>
                </a:solidFill>
              </a:rPr>
              <a:t>July 2020</a:t>
            </a:r>
          </a:p>
        </p:txBody>
      </p:sp>
      <p:sp>
        <p:nvSpPr>
          <p:cNvPr id="13" name="Oval 12">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9523" y="445272"/>
            <a:ext cx="2925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5" name="Group 14">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8806076" y="5593929"/>
            <a:ext cx="667802" cy="513073"/>
            <a:chOff x="10478914" y="1506691"/>
            <a:chExt cx="667802" cy="631474"/>
          </a:xfrm>
        </p:grpSpPr>
        <p:sp>
          <p:nvSpPr>
            <p:cNvPr id="16" name="Freeform: Shape 15">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Rectangle 18">
            <a:extLst>
              <a:ext uri="{FF2B5EF4-FFF2-40B4-BE49-F238E27FC236}">
                <a16:creationId xmlns:a16="http://schemas.microsoft.com/office/drawing/2014/main" id="{3F7CD3B8-4EAD-4444-9EB3-CA03A6612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9906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6228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FEBB7-D63B-4B34-A4E9-EE629157000C}"/>
              </a:ext>
            </a:extLst>
          </p:cNvPr>
          <p:cNvSpPr>
            <a:spLocks noGrp="1"/>
          </p:cNvSpPr>
          <p:nvPr>
            <p:ph type="title"/>
          </p:nvPr>
        </p:nvSpPr>
        <p:spPr/>
        <p:txBody>
          <a:bodyPr/>
          <a:lstStyle/>
          <a:p>
            <a:r>
              <a:rPr lang="en-GB" dirty="0"/>
              <a:t>1. Introduction</a:t>
            </a:r>
          </a:p>
        </p:txBody>
      </p:sp>
      <p:sp>
        <p:nvSpPr>
          <p:cNvPr id="3" name="Content Placeholder 2">
            <a:extLst>
              <a:ext uri="{FF2B5EF4-FFF2-40B4-BE49-F238E27FC236}">
                <a16:creationId xmlns:a16="http://schemas.microsoft.com/office/drawing/2014/main" id="{4DFD5E2C-641A-4985-AF0C-8DA2D3346A16}"/>
              </a:ext>
            </a:extLst>
          </p:cNvPr>
          <p:cNvSpPr>
            <a:spLocks noGrp="1"/>
          </p:cNvSpPr>
          <p:nvPr>
            <p:ph idx="1"/>
          </p:nvPr>
        </p:nvSpPr>
        <p:spPr>
          <a:xfrm>
            <a:off x="550863" y="1224391"/>
            <a:ext cx="8777287" cy="4868434"/>
          </a:xfrm>
        </p:spPr>
        <p:txBody>
          <a:bodyPr>
            <a:normAutofit/>
          </a:bodyPr>
          <a:lstStyle/>
          <a:p>
            <a:pPr marL="0" indent="0" algn="just">
              <a:buNone/>
            </a:pPr>
            <a:r>
              <a:rPr lang="en-GB" sz="1400" dirty="0"/>
              <a:t>The IBM Certificate in Data Science course on Coursera culminates in a Capstone Project, which has a defined outline to the  requirements for qualifying and passing the final course assessment.</a:t>
            </a:r>
          </a:p>
          <a:p>
            <a:pPr marL="0" indent="0" algn="just">
              <a:buNone/>
            </a:pPr>
            <a:r>
              <a:rPr lang="en-GB" sz="1400" dirty="0"/>
              <a:t>The parameters of the Capstone project guide that users should apply the knowledge obtained during the course to a real life business  opportunity that would benefit from the techniques found in the  course.  Specifically for this one, the requirement is to apply the K-Clustering approach to the defined business opportunity.</a:t>
            </a:r>
          </a:p>
          <a:p>
            <a:pPr marL="0" indent="0" algn="just">
              <a:buNone/>
            </a:pPr>
            <a:r>
              <a:rPr lang="en-GB" sz="1400" dirty="0"/>
              <a:t>The other key parameter is that the submission </a:t>
            </a:r>
            <a:r>
              <a:rPr lang="en-GB" sz="1400" u="sng" dirty="0"/>
              <a:t>must</a:t>
            </a:r>
            <a:r>
              <a:rPr lang="en-GB" sz="1400" dirty="0"/>
              <a:t> use the </a:t>
            </a:r>
            <a:r>
              <a:rPr lang="en-GB" sz="1400" dirty="0" err="1"/>
              <a:t>FourSquare</a:t>
            </a:r>
            <a:r>
              <a:rPr lang="en-GB" sz="1400" dirty="0"/>
              <a:t> API to obtain venue data, which is to be used in the analysis.</a:t>
            </a:r>
          </a:p>
          <a:p>
            <a:pPr marL="0" indent="0" algn="just">
              <a:buNone/>
            </a:pPr>
            <a:r>
              <a:rPr lang="en-GB" sz="1400" dirty="0"/>
              <a:t>This presentation and its accompanying </a:t>
            </a:r>
            <a:r>
              <a:rPr lang="en-GB" sz="1400" dirty="0" err="1"/>
              <a:t>Jupyter</a:t>
            </a:r>
            <a:r>
              <a:rPr lang="en-GB" sz="1400" dirty="0"/>
              <a:t> notebook (which can be found at the link below) outline such a business opportunity and the associated analysis to address this need. </a:t>
            </a:r>
          </a:p>
          <a:p>
            <a:pPr marL="0" indent="0" algn="just">
              <a:buNone/>
            </a:pPr>
            <a:endParaRPr lang="en-GB" sz="1400" dirty="0"/>
          </a:p>
        </p:txBody>
      </p:sp>
    </p:spTree>
    <p:extLst>
      <p:ext uri="{BB962C8B-B14F-4D97-AF65-F5344CB8AC3E}">
        <p14:creationId xmlns:p14="http://schemas.microsoft.com/office/powerpoint/2010/main" val="3809159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5B91D-924D-4A38-B16C-EA05FB81F029}"/>
              </a:ext>
            </a:extLst>
          </p:cNvPr>
          <p:cNvSpPr>
            <a:spLocks noGrp="1"/>
          </p:cNvSpPr>
          <p:nvPr>
            <p:ph type="title"/>
          </p:nvPr>
        </p:nvSpPr>
        <p:spPr/>
        <p:txBody>
          <a:bodyPr/>
          <a:lstStyle/>
          <a:p>
            <a:r>
              <a:rPr lang="en-GB" dirty="0"/>
              <a:t>2. The Business Opportunity</a:t>
            </a:r>
          </a:p>
        </p:txBody>
      </p:sp>
      <p:sp>
        <p:nvSpPr>
          <p:cNvPr id="3" name="Content Placeholder 2">
            <a:extLst>
              <a:ext uri="{FF2B5EF4-FFF2-40B4-BE49-F238E27FC236}">
                <a16:creationId xmlns:a16="http://schemas.microsoft.com/office/drawing/2014/main" id="{E1367221-D930-4F6F-977D-62B7639040DA}"/>
              </a:ext>
            </a:extLst>
          </p:cNvPr>
          <p:cNvSpPr>
            <a:spLocks noGrp="1"/>
          </p:cNvSpPr>
          <p:nvPr>
            <p:ph idx="1"/>
          </p:nvPr>
        </p:nvSpPr>
        <p:spPr/>
        <p:txBody>
          <a:bodyPr>
            <a:normAutofit fontScale="85000" lnSpcReduction="10000"/>
          </a:bodyPr>
          <a:lstStyle/>
          <a:p>
            <a:r>
              <a:rPr lang="en-GB" dirty="0"/>
              <a:t>This business issue is a hypothetical one as I don't have a real case that </a:t>
            </a:r>
            <a:r>
              <a:rPr lang="en-GB" dirty="0" err="1"/>
              <a:t>fulfills</a:t>
            </a:r>
            <a:r>
              <a:rPr lang="en-GB" dirty="0"/>
              <a:t> the requirements for the Capstone </a:t>
            </a:r>
            <a:r>
              <a:rPr lang="en-GB" dirty="0" err="1"/>
              <a:t>Projectc</a:t>
            </a:r>
            <a:r>
              <a:rPr lang="en-GB" dirty="0"/>
              <a:t> i.e. use </a:t>
            </a:r>
            <a:r>
              <a:rPr lang="en-GB" dirty="0" err="1"/>
              <a:t>FourSquare</a:t>
            </a:r>
            <a:r>
              <a:rPr lang="en-GB" dirty="0"/>
              <a:t> API and data. This case involves a business with investments in the Food &amp; Beverage / Hospitality sector looking to expand into the Richmond-upon-Thames administration area. The Richmond-upon-Thames administration area lies within the boundaries of the Greater London are and consists of 19 main neighbourhoods. This includes famous landmarks such as the Twickenham Rugby Stadium, which is considered the home of </a:t>
            </a:r>
            <a:r>
              <a:rPr lang="en-GB" dirty="0" err="1"/>
              <a:t>rubgy</a:t>
            </a:r>
            <a:endParaRPr lang="en-GB" dirty="0"/>
          </a:p>
          <a:p>
            <a:r>
              <a:rPr lang="en-GB" dirty="0"/>
              <a:t>The business is looking to enter this area by opening another outlet. The business runs multiple arms in the business, which includes coffee shops, fast food joints, restaurants and wine bars. As a first step in opening an outlet, the business would like to get an initial understanding of the neighbourhoods and the clustering of food related companies operating in these regions. This will then feed into further analysis necessary for decision making including socio-economic distributions, footfall patterns, food venues opening/closing data, market gaps.</a:t>
            </a:r>
          </a:p>
          <a:p>
            <a:r>
              <a:rPr lang="en-GB" dirty="0"/>
              <a:t>Assumptions, business logic: The assumption behind the analysis is that we can use unsupervised machine learning to create clusters of districts that will provide us a list of areas for consideration for the restaurant. The intent is the opening will be ideally located in a potentially underserved neighbourhood or one with a gap in offerings (e.g. lack of a high-end burger place).</a:t>
            </a:r>
          </a:p>
          <a:p>
            <a:r>
              <a:rPr lang="en-GB" dirty="0"/>
              <a:t>This notebook addresses this first step in the analysis.</a:t>
            </a:r>
          </a:p>
          <a:p>
            <a:pPr marL="0" indent="0">
              <a:buNone/>
            </a:pPr>
            <a:endParaRPr lang="en-GB" dirty="0"/>
          </a:p>
        </p:txBody>
      </p:sp>
    </p:spTree>
    <p:extLst>
      <p:ext uri="{BB962C8B-B14F-4D97-AF65-F5344CB8AC3E}">
        <p14:creationId xmlns:p14="http://schemas.microsoft.com/office/powerpoint/2010/main" val="1085751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5F896-9174-4359-A2B6-DBCEFD0E0C85}"/>
              </a:ext>
            </a:extLst>
          </p:cNvPr>
          <p:cNvSpPr>
            <a:spLocks noGrp="1"/>
          </p:cNvSpPr>
          <p:nvPr>
            <p:ph type="title"/>
          </p:nvPr>
        </p:nvSpPr>
        <p:spPr/>
        <p:txBody>
          <a:bodyPr/>
          <a:lstStyle/>
          <a:p>
            <a:r>
              <a:rPr lang="en-GB" dirty="0"/>
              <a:t>3. The Data,  Scope, Approach, Assumptions and Limitations</a:t>
            </a:r>
          </a:p>
        </p:txBody>
      </p:sp>
      <p:sp>
        <p:nvSpPr>
          <p:cNvPr id="3" name="Content Placeholder 2">
            <a:extLst>
              <a:ext uri="{FF2B5EF4-FFF2-40B4-BE49-F238E27FC236}">
                <a16:creationId xmlns:a16="http://schemas.microsoft.com/office/drawing/2014/main" id="{D8E223C3-B216-4AC7-9CAC-4D7FAED157B0}"/>
              </a:ext>
            </a:extLst>
          </p:cNvPr>
          <p:cNvSpPr>
            <a:spLocks noGrp="1"/>
          </p:cNvSpPr>
          <p:nvPr>
            <p:ph idx="1"/>
          </p:nvPr>
        </p:nvSpPr>
        <p:spPr>
          <a:xfrm>
            <a:off x="550863" y="1009650"/>
            <a:ext cx="9060065" cy="5299075"/>
          </a:xfrm>
        </p:spPr>
        <p:txBody>
          <a:bodyPr>
            <a:normAutofit fontScale="70000" lnSpcReduction="20000"/>
          </a:bodyPr>
          <a:lstStyle/>
          <a:p>
            <a:pPr marL="0" indent="0">
              <a:buNone/>
            </a:pPr>
            <a:r>
              <a:rPr lang="en-GB" dirty="0"/>
              <a:t>The following are the key data sources to be used.</a:t>
            </a:r>
          </a:p>
          <a:p>
            <a:r>
              <a:rPr lang="en-GB" dirty="0"/>
              <a:t>List of the neighbourhoods in the Richmond admin area -&gt; This will be scraped from the website www.doogal.co.uk .. This provides some key location information.  I have used the Postcode, Ward (which I have renamed to </a:t>
            </a:r>
            <a:r>
              <a:rPr lang="en-GB" dirty="0" err="1"/>
              <a:t>Neighborhood</a:t>
            </a:r>
            <a:r>
              <a:rPr lang="en-GB" dirty="0"/>
              <a:t>), Latitude and Longitude</a:t>
            </a:r>
          </a:p>
          <a:p>
            <a:r>
              <a:rPr lang="en-GB" dirty="0"/>
              <a:t>Top venues of neighbourhoods -&gt; Foursquare API is used to collect the venue data such  as  Name, Category, geographic location details such as Latitude and Longitude </a:t>
            </a:r>
          </a:p>
          <a:p>
            <a:r>
              <a:rPr lang="en-GB" dirty="0"/>
              <a:t>Co-ordinate data is inherent in the data coming from www.doogal.co.uk</a:t>
            </a:r>
          </a:p>
          <a:p>
            <a:pPr marL="0" indent="0">
              <a:buNone/>
            </a:pPr>
            <a:r>
              <a:rPr lang="en-GB" u="sng" dirty="0">
                <a:solidFill>
                  <a:srgbClr val="FFFFFF"/>
                </a:solidFill>
              </a:rPr>
              <a:t>Scope, Approach, Assumptions and Limitations</a:t>
            </a:r>
          </a:p>
          <a:p>
            <a:r>
              <a:rPr lang="en-GB" dirty="0">
                <a:solidFill>
                  <a:srgbClr val="FFFFFF"/>
                </a:solidFill>
              </a:rPr>
              <a:t>Scope-</a:t>
            </a:r>
            <a:r>
              <a:rPr lang="en-GB" dirty="0"/>
              <a:t> we will work through all 19 neighbourhoods of the admin area. In doing this, though there is postcode data that provides greater granularity, for brevity and focus, we will look at the neighbourhood names and group all the subsequent processing on this attribute. Therefore analysis is performed at the neighbourhood level.</a:t>
            </a:r>
          </a:p>
          <a:p>
            <a:r>
              <a:rPr lang="en-GB" dirty="0">
                <a:solidFill>
                  <a:srgbClr val="FFFFFF"/>
                </a:solidFill>
              </a:rPr>
              <a:t>Approach</a:t>
            </a:r>
            <a:r>
              <a:rPr lang="en-GB" dirty="0"/>
              <a:t>: After tidying up the data, we will apply K-means machine learning technique for creating clusters of the neighbourhoods. We will use silhouette score for choosing the optimal number of clusters.</a:t>
            </a:r>
          </a:p>
          <a:p>
            <a:r>
              <a:rPr lang="en-GB" dirty="0">
                <a:solidFill>
                  <a:srgbClr val="FFFFFF"/>
                </a:solidFill>
              </a:rPr>
              <a:t>Assumption</a:t>
            </a:r>
            <a:r>
              <a:rPr lang="en-GB" dirty="0"/>
              <a:t>: The data obtained from both data sources is considered complete and accurate. No separate verification process has been performed.</a:t>
            </a:r>
          </a:p>
          <a:p>
            <a:r>
              <a:rPr lang="en-GB" dirty="0">
                <a:solidFill>
                  <a:srgbClr val="FFFFFF"/>
                </a:solidFill>
              </a:rPr>
              <a:t>Limitations</a:t>
            </a:r>
            <a:r>
              <a:rPr lang="en-GB" dirty="0"/>
              <a:t>: Due to multiple considerations, the data gathering from the </a:t>
            </a:r>
            <a:r>
              <a:rPr lang="en-GB" dirty="0" err="1"/>
              <a:t>FourSquare</a:t>
            </a:r>
            <a:r>
              <a:rPr lang="en-GB" dirty="0"/>
              <a:t> API is limited to 500m around the co-ordinates being used for each of the neighbourhoods. An initial limitation on the venues retrieved was set to 50. However, the results returned were limited so it was decided to increase this number to 100.</a:t>
            </a:r>
          </a:p>
          <a:p>
            <a:pPr marL="0" indent="0">
              <a:buNone/>
            </a:pPr>
            <a:endParaRPr lang="en-GB" dirty="0"/>
          </a:p>
        </p:txBody>
      </p:sp>
    </p:spTree>
    <p:extLst>
      <p:ext uri="{BB962C8B-B14F-4D97-AF65-F5344CB8AC3E}">
        <p14:creationId xmlns:p14="http://schemas.microsoft.com/office/powerpoint/2010/main" val="3525564963"/>
      </p:ext>
    </p:extLst>
  </p:cSld>
  <p:clrMapOvr>
    <a:masterClrMapping/>
  </p:clrMapOvr>
</p:sld>
</file>

<file path=ppt/theme/theme1.xml><?xml version="1.0" encoding="utf-8"?>
<a:theme xmlns:a="http://schemas.openxmlformats.org/drawingml/2006/main" name="3DFloatVTI">
  <a:themeElements>
    <a:clrScheme name="AnalogousFromRegularSeedLeftStep">
      <a:dk1>
        <a:srgbClr val="000000"/>
      </a:dk1>
      <a:lt1>
        <a:srgbClr val="FFFFFF"/>
      </a:lt1>
      <a:dk2>
        <a:srgbClr val="24412B"/>
      </a:dk2>
      <a:lt2>
        <a:srgbClr val="EBE7E6"/>
      </a:lt2>
      <a:accent1>
        <a:srgbClr val="36AFB9"/>
      </a:accent1>
      <a:accent2>
        <a:srgbClr val="29B584"/>
      </a:accent2>
      <a:accent3>
        <a:srgbClr val="35B654"/>
      </a:accent3>
      <a:accent4>
        <a:srgbClr val="42B629"/>
      </a:accent4>
      <a:accent5>
        <a:srgbClr val="7CAF33"/>
      </a:accent5>
      <a:accent6>
        <a:srgbClr val="A8A726"/>
      </a:accent6>
      <a:hlink>
        <a:srgbClr val="CA6861"/>
      </a:hlink>
      <a:folHlink>
        <a:srgbClr val="848484"/>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36</TotalTime>
  <Words>738</Words>
  <Application>Microsoft Office PowerPoint</Application>
  <PresentationFormat>A4 Paper (210x297 mm)</PresentationFormat>
  <Paragraphs>23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Gill Sans MT</vt:lpstr>
      <vt:lpstr>Walbaum Display</vt:lpstr>
      <vt:lpstr>3DFloatVTI</vt:lpstr>
      <vt:lpstr>Capstone Project – Detailed Report</vt:lpstr>
      <vt:lpstr>1. Introduction</vt:lpstr>
      <vt:lpstr>2. The Business Opportunity</vt:lpstr>
      <vt:lpstr>3. The Data,  Scope, Approach, Assumptions and 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Detailed Report</dc:title>
  <dc:creator>Vip Prem Bij</dc:creator>
  <cp:lastModifiedBy>Vip Prem Bij</cp:lastModifiedBy>
  <cp:revision>5</cp:revision>
  <dcterms:created xsi:type="dcterms:W3CDTF">2020-07-23T10:20:35Z</dcterms:created>
  <dcterms:modified xsi:type="dcterms:W3CDTF">2020-07-23T10:57:30Z</dcterms:modified>
</cp:coreProperties>
</file>