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93" d="100"/>
          <a:sy n="93" d="100"/>
        </p:scale>
        <p:origin x="92"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July 23,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4523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July 23,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856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July 23,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2979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9060065" cy="520768"/>
          </a:xfrm>
        </p:spPr>
        <p:txBody>
          <a:bodyPr vert="horz" wrap="square" lIns="0" tIns="0" rIns="0" bIns="0" rtlCol="0" anchor="t" anchorCtr="0">
            <a:normAutofit/>
          </a:bodyPr>
          <a:lstStyle>
            <a:lvl1pPr>
              <a:defRPr lang="en-US" sz="1600" dirty="0">
                <a:latin typeface="+mj-lt"/>
                <a:cs typeface="Calibri" panose="020F0502020204030204" pitchFamily="34" charset="0"/>
              </a:defRPr>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1224391"/>
            <a:ext cx="9060065" cy="4868434"/>
          </a:xfrm>
        </p:spPr>
        <p:txBody>
          <a:bodyPr>
            <a:normAutofit/>
          </a:bodyPr>
          <a:lstStyle>
            <a:lvl1pPr>
              <a:defRPr sz="1800">
                <a:latin typeface="+mj-lt"/>
                <a:cs typeface="Calibri" panose="020F0502020204030204" pitchFamily="34" charset="0"/>
              </a:defRPr>
            </a:lvl1pPr>
            <a:lvl2pPr>
              <a:defRPr sz="1200">
                <a:latin typeface="+mj-lt"/>
                <a:cs typeface="Calibri" panose="020F0502020204030204" pitchFamily="34" charset="0"/>
              </a:defRPr>
            </a:lvl2pPr>
            <a:lvl3pPr>
              <a:defRPr sz="1200">
                <a:latin typeface="+mj-lt"/>
                <a:cs typeface="Calibri" panose="020F0502020204030204" pitchFamily="34" charset="0"/>
              </a:defRPr>
            </a:lvl3pPr>
            <a:lvl4pPr>
              <a:defRPr sz="1200">
                <a:latin typeface="+mj-lt"/>
                <a:cs typeface="Calibri" panose="020F0502020204030204" pitchFamily="34" charset="0"/>
              </a:defRPr>
            </a:lvl4pPr>
            <a:lvl5pPr>
              <a:defRPr sz="1200">
                <a:latin typeface="+mj-lt"/>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July 23,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2879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dirty="0"/>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July 23,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1982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July 23,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258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July 23,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9543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July 23,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1683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July 23,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3887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July 23,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8762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July 23,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6234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July 23,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172942146"/>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doogal.co.u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6424EA-2FE7-47E5-99E5-7EDD3063F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D55F15-9170-473E-A6A5-FF6DF7B27C8F}"/>
              </a:ext>
            </a:extLst>
          </p:cNvPr>
          <p:cNvPicPr>
            <a:picLocks noChangeAspect="1"/>
          </p:cNvPicPr>
          <p:nvPr/>
        </p:nvPicPr>
        <p:blipFill rotWithShape="1">
          <a:blip r:embed="rId2"/>
          <a:srcRect t="16012" b="28493"/>
          <a:stretch/>
        </p:blipFill>
        <p:spPr>
          <a:xfrm>
            <a:off x="20" y="10"/>
            <a:ext cx="9905980" cy="6857990"/>
          </a:xfrm>
          <a:custGeom>
            <a:avLst/>
            <a:gdLst/>
            <a:ahLst/>
            <a:cxnLst/>
            <a:rect l="l" t="t" r="r" b="b"/>
            <a:pathLst>
              <a:path w="7448551" h="6858000">
                <a:moveTo>
                  <a:pt x="0" y="0"/>
                </a:moveTo>
                <a:lnTo>
                  <a:pt x="7448551" y="0"/>
                </a:lnTo>
                <a:lnTo>
                  <a:pt x="7448551" y="6858000"/>
                </a:lnTo>
                <a:lnTo>
                  <a:pt x="0" y="6858000"/>
                </a:lnTo>
                <a:close/>
              </a:path>
            </a:pathLst>
          </a:custGeom>
        </p:spPr>
      </p:pic>
      <p:sp useBgFill="1">
        <p:nvSpPr>
          <p:cNvPr id="11" name="Rectangle 1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1946" y="0"/>
            <a:ext cx="385405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54B12-E1F2-479C-A25E-EF496A0EC2BB}"/>
              </a:ext>
            </a:extLst>
          </p:cNvPr>
          <p:cNvSpPr>
            <a:spLocks noGrp="1"/>
          </p:cNvSpPr>
          <p:nvPr>
            <p:ph type="ctrTitle"/>
          </p:nvPr>
        </p:nvSpPr>
        <p:spPr>
          <a:xfrm>
            <a:off x="6499523" y="1051551"/>
            <a:ext cx="2896989" cy="1672599"/>
          </a:xfrm>
        </p:spPr>
        <p:txBody>
          <a:bodyPr anchor="b">
            <a:normAutofit/>
          </a:bodyPr>
          <a:lstStyle/>
          <a:p>
            <a:r>
              <a:rPr lang="en-GB" sz="2800" dirty="0"/>
              <a:t>Capstone Project – Detailed Report</a:t>
            </a:r>
          </a:p>
        </p:txBody>
      </p:sp>
      <p:sp>
        <p:nvSpPr>
          <p:cNvPr id="3" name="Subtitle 2">
            <a:extLst>
              <a:ext uri="{FF2B5EF4-FFF2-40B4-BE49-F238E27FC236}">
                <a16:creationId xmlns:a16="http://schemas.microsoft.com/office/drawing/2014/main" id="{B345E5D6-1F2D-4BE7-8DD0-E0105DEBC1B3}"/>
              </a:ext>
            </a:extLst>
          </p:cNvPr>
          <p:cNvSpPr>
            <a:spLocks noGrp="1"/>
          </p:cNvSpPr>
          <p:nvPr>
            <p:ph type="subTitle" idx="1"/>
          </p:nvPr>
        </p:nvSpPr>
        <p:spPr>
          <a:xfrm>
            <a:off x="6499523" y="3569008"/>
            <a:ext cx="2896989" cy="1731656"/>
          </a:xfrm>
        </p:spPr>
        <p:txBody>
          <a:bodyPr>
            <a:normAutofit/>
          </a:bodyPr>
          <a:lstStyle/>
          <a:p>
            <a:r>
              <a:rPr lang="en-GB" sz="1800" dirty="0">
                <a:solidFill>
                  <a:schemeClr val="tx1">
                    <a:alpha val="60000"/>
                  </a:schemeClr>
                </a:solidFill>
              </a:rPr>
              <a:t>Coursera – IBM Certificate in Data Science Project Submission v</a:t>
            </a:r>
          </a:p>
          <a:p>
            <a:r>
              <a:rPr lang="en-GB" sz="1800" dirty="0">
                <a:solidFill>
                  <a:schemeClr val="tx1">
                    <a:alpha val="60000"/>
                  </a:schemeClr>
                </a:solidFill>
              </a:rPr>
              <a:t>July 2020</a:t>
            </a:r>
          </a:p>
        </p:txBody>
      </p:sp>
      <p:sp>
        <p:nvSpPr>
          <p:cNvPr id="13" name="Oval 12">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523" y="445272"/>
            <a:ext cx="2925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8806076" y="5593929"/>
            <a:ext cx="667802" cy="513073"/>
            <a:chOff x="10478914" y="1506691"/>
            <a:chExt cx="667802" cy="631474"/>
          </a:xfrm>
        </p:grpSpPr>
        <p:sp>
          <p:nvSpPr>
            <p:cNvPr id="16" name="Freeform: Shape 15">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a:extLst>
              <a:ext uri="{FF2B5EF4-FFF2-40B4-BE49-F238E27FC236}">
                <a16:creationId xmlns:a16="http://schemas.microsoft.com/office/drawing/2014/main" id="{3F7CD3B8-4EAD-4444-9EB3-CA03A661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9906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22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8422-D5B8-40C5-9A5D-65D31466EC6E}"/>
              </a:ext>
            </a:extLst>
          </p:cNvPr>
          <p:cNvSpPr>
            <a:spLocks noGrp="1"/>
          </p:cNvSpPr>
          <p:nvPr>
            <p:ph type="title"/>
          </p:nvPr>
        </p:nvSpPr>
        <p:spPr/>
        <p:txBody>
          <a:bodyPr/>
          <a:lstStyle/>
          <a:p>
            <a:r>
              <a:rPr lang="en-GB" dirty="0"/>
              <a:t>4. Analysis (Cont’d)</a:t>
            </a:r>
          </a:p>
        </p:txBody>
      </p:sp>
      <p:sp>
        <p:nvSpPr>
          <p:cNvPr id="3" name="Content Placeholder 2">
            <a:extLst>
              <a:ext uri="{FF2B5EF4-FFF2-40B4-BE49-F238E27FC236}">
                <a16:creationId xmlns:a16="http://schemas.microsoft.com/office/drawing/2014/main" id="{9F16C623-F58C-40DE-9EA4-929B08918BF0}"/>
              </a:ext>
            </a:extLst>
          </p:cNvPr>
          <p:cNvSpPr>
            <a:spLocks noGrp="1"/>
          </p:cNvSpPr>
          <p:nvPr>
            <p:ph idx="1"/>
          </p:nvPr>
        </p:nvSpPr>
        <p:spPr/>
        <p:txBody>
          <a:bodyPr>
            <a:normAutofit/>
          </a:bodyPr>
          <a:lstStyle/>
          <a:p>
            <a:pPr marL="0" indent="0">
              <a:buNone/>
            </a:pPr>
            <a:r>
              <a:rPr lang="en-GB" sz="1400" dirty="0">
                <a:solidFill>
                  <a:srgbClr val="FFFFFF"/>
                </a:solidFill>
              </a:rPr>
              <a:t>Cluster 2 </a:t>
            </a:r>
          </a:p>
          <a:p>
            <a:pPr marL="0" indent="0">
              <a:buNone/>
            </a:pPr>
            <a:endParaRPr lang="en-GB" sz="1400" dirty="0"/>
          </a:p>
        </p:txBody>
      </p:sp>
      <p:pic>
        <p:nvPicPr>
          <p:cNvPr id="5" name="Picture 4">
            <a:extLst>
              <a:ext uri="{FF2B5EF4-FFF2-40B4-BE49-F238E27FC236}">
                <a16:creationId xmlns:a16="http://schemas.microsoft.com/office/drawing/2014/main" id="{2F3C3AE7-B3E0-421D-8293-9427F25F9658}"/>
              </a:ext>
            </a:extLst>
          </p:cNvPr>
          <p:cNvPicPr>
            <a:picLocks noChangeAspect="1"/>
          </p:cNvPicPr>
          <p:nvPr/>
        </p:nvPicPr>
        <p:blipFill>
          <a:blip r:embed="rId2"/>
          <a:stretch>
            <a:fillRect/>
          </a:stretch>
        </p:blipFill>
        <p:spPr>
          <a:xfrm>
            <a:off x="550862" y="1577787"/>
            <a:ext cx="7716993" cy="2890874"/>
          </a:xfrm>
          <a:prstGeom prst="rect">
            <a:avLst/>
          </a:prstGeom>
        </p:spPr>
      </p:pic>
    </p:spTree>
    <p:extLst>
      <p:ext uri="{BB962C8B-B14F-4D97-AF65-F5344CB8AC3E}">
        <p14:creationId xmlns:p14="http://schemas.microsoft.com/office/powerpoint/2010/main" val="313604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8422-D5B8-40C5-9A5D-65D31466EC6E}"/>
              </a:ext>
            </a:extLst>
          </p:cNvPr>
          <p:cNvSpPr>
            <a:spLocks noGrp="1"/>
          </p:cNvSpPr>
          <p:nvPr>
            <p:ph type="title"/>
          </p:nvPr>
        </p:nvSpPr>
        <p:spPr/>
        <p:txBody>
          <a:bodyPr/>
          <a:lstStyle/>
          <a:p>
            <a:r>
              <a:rPr lang="en-GB" dirty="0"/>
              <a:t>4. Analysis (Cont’d)</a:t>
            </a:r>
          </a:p>
        </p:txBody>
      </p:sp>
      <p:sp>
        <p:nvSpPr>
          <p:cNvPr id="3" name="Content Placeholder 2">
            <a:extLst>
              <a:ext uri="{FF2B5EF4-FFF2-40B4-BE49-F238E27FC236}">
                <a16:creationId xmlns:a16="http://schemas.microsoft.com/office/drawing/2014/main" id="{9F16C623-F58C-40DE-9EA4-929B08918BF0}"/>
              </a:ext>
            </a:extLst>
          </p:cNvPr>
          <p:cNvSpPr>
            <a:spLocks noGrp="1"/>
          </p:cNvSpPr>
          <p:nvPr>
            <p:ph idx="1"/>
          </p:nvPr>
        </p:nvSpPr>
        <p:spPr/>
        <p:txBody>
          <a:bodyPr>
            <a:normAutofit/>
          </a:bodyPr>
          <a:lstStyle/>
          <a:p>
            <a:pPr marL="0" indent="0">
              <a:buNone/>
            </a:pPr>
            <a:r>
              <a:rPr lang="en-GB" sz="1400" dirty="0">
                <a:solidFill>
                  <a:srgbClr val="FFFFFF"/>
                </a:solidFill>
              </a:rPr>
              <a:t>Cluster 3</a:t>
            </a:r>
          </a:p>
          <a:p>
            <a:pPr marL="0" indent="0">
              <a:buNone/>
            </a:pPr>
            <a:endParaRPr lang="en-GB" sz="1400" dirty="0">
              <a:solidFill>
                <a:srgbClr val="FFFFFF"/>
              </a:solidFill>
            </a:endParaRPr>
          </a:p>
          <a:p>
            <a:pPr marL="0" indent="0">
              <a:buNone/>
            </a:pPr>
            <a:endParaRPr lang="en-GB" sz="1400" dirty="0">
              <a:solidFill>
                <a:srgbClr val="FFFFFF"/>
              </a:solidFill>
            </a:endParaRPr>
          </a:p>
          <a:p>
            <a:pPr marL="0" indent="0">
              <a:buNone/>
            </a:pPr>
            <a:r>
              <a:rPr lang="en-GB" sz="1400" dirty="0">
                <a:solidFill>
                  <a:srgbClr val="FFFFFF"/>
                </a:solidFill>
              </a:rPr>
              <a:t>Cluster 4</a:t>
            </a:r>
          </a:p>
          <a:p>
            <a:pPr marL="0" indent="0">
              <a:buNone/>
            </a:pPr>
            <a:endParaRPr lang="en-GB" sz="1400" dirty="0">
              <a:solidFill>
                <a:srgbClr val="FFFFFF"/>
              </a:solidFill>
            </a:endParaRPr>
          </a:p>
          <a:p>
            <a:pPr marL="0" indent="0">
              <a:buNone/>
            </a:pPr>
            <a:endParaRPr lang="en-GB" sz="1400" dirty="0">
              <a:solidFill>
                <a:srgbClr val="FFFFFF"/>
              </a:solidFill>
            </a:endParaRPr>
          </a:p>
          <a:p>
            <a:pPr marL="0" indent="0">
              <a:buNone/>
            </a:pPr>
            <a:r>
              <a:rPr lang="en-GB" sz="1400" dirty="0">
                <a:solidFill>
                  <a:srgbClr val="FFFFFF"/>
                </a:solidFill>
              </a:rPr>
              <a:t>Cluster 4</a:t>
            </a:r>
          </a:p>
          <a:p>
            <a:pPr marL="0" indent="0">
              <a:buNone/>
            </a:pPr>
            <a:endParaRPr lang="en-GB" sz="1400" dirty="0">
              <a:solidFill>
                <a:srgbClr val="FFFFFF"/>
              </a:solidFill>
            </a:endParaRPr>
          </a:p>
          <a:p>
            <a:pPr marL="0" indent="0">
              <a:buNone/>
            </a:pPr>
            <a:endParaRPr lang="en-GB" sz="1400" dirty="0"/>
          </a:p>
        </p:txBody>
      </p:sp>
      <p:pic>
        <p:nvPicPr>
          <p:cNvPr id="6" name="Picture 5">
            <a:extLst>
              <a:ext uri="{FF2B5EF4-FFF2-40B4-BE49-F238E27FC236}">
                <a16:creationId xmlns:a16="http://schemas.microsoft.com/office/drawing/2014/main" id="{3A9577E9-D18B-4AD4-87E0-5D959D7B3967}"/>
              </a:ext>
            </a:extLst>
          </p:cNvPr>
          <p:cNvPicPr>
            <a:picLocks noChangeAspect="1"/>
          </p:cNvPicPr>
          <p:nvPr/>
        </p:nvPicPr>
        <p:blipFill>
          <a:blip r:embed="rId2"/>
          <a:stretch>
            <a:fillRect/>
          </a:stretch>
        </p:blipFill>
        <p:spPr>
          <a:xfrm>
            <a:off x="550862" y="1627786"/>
            <a:ext cx="8686800" cy="823369"/>
          </a:xfrm>
          <a:prstGeom prst="rect">
            <a:avLst/>
          </a:prstGeom>
        </p:spPr>
      </p:pic>
      <p:pic>
        <p:nvPicPr>
          <p:cNvPr id="8" name="Picture 7">
            <a:extLst>
              <a:ext uri="{FF2B5EF4-FFF2-40B4-BE49-F238E27FC236}">
                <a16:creationId xmlns:a16="http://schemas.microsoft.com/office/drawing/2014/main" id="{4A485E9B-8201-49A8-8030-B96C5B956F17}"/>
              </a:ext>
            </a:extLst>
          </p:cNvPr>
          <p:cNvPicPr>
            <a:picLocks noChangeAspect="1"/>
          </p:cNvPicPr>
          <p:nvPr/>
        </p:nvPicPr>
        <p:blipFill>
          <a:blip r:embed="rId3"/>
          <a:stretch>
            <a:fillRect/>
          </a:stretch>
        </p:blipFill>
        <p:spPr>
          <a:xfrm>
            <a:off x="550862" y="3074853"/>
            <a:ext cx="8686800" cy="708294"/>
          </a:xfrm>
          <a:prstGeom prst="rect">
            <a:avLst/>
          </a:prstGeom>
        </p:spPr>
      </p:pic>
      <p:pic>
        <p:nvPicPr>
          <p:cNvPr id="10" name="Picture 9">
            <a:extLst>
              <a:ext uri="{FF2B5EF4-FFF2-40B4-BE49-F238E27FC236}">
                <a16:creationId xmlns:a16="http://schemas.microsoft.com/office/drawing/2014/main" id="{47351644-4F7D-4FCD-8229-7B5849475E63}"/>
              </a:ext>
            </a:extLst>
          </p:cNvPr>
          <p:cNvPicPr>
            <a:picLocks noChangeAspect="1"/>
          </p:cNvPicPr>
          <p:nvPr/>
        </p:nvPicPr>
        <p:blipFill>
          <a:blip r:embed="rId4"/>
          <a:stretch>
            <a:fillRect/>
          </a:stretch>
        </p:blipFill>
        <p:spPr>
          <a:xfrm>
            <a:off x="550862" y="4429257"/>
            <a:ext cx="8686800" cy="702041"/>
          </a:xfrm>
          <a:prstGeom prst="rect">
            <a:avLst/>
          </a:prstGeom>
        </p:spPr>
      </p:pic>
    </p:spTree>
    <p:extLst>
      <p:ext uri="{BB962C8B-B14F-4D97-AF65-F5344CB8AC3E}">
        <p14:creationId xmlns:p14="http://schemas.microsoft.com/office/powerpoint/2010/main" val="284536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5E25-5967-4D18-BEDC-C72DC4664FD9}"/>
              </a:ext>
            </a:extLst>
          </p:cNvPr>
          <p:cNvSpPr>
            <a:spLocks noGrp="1"/>
          </p:cNvSpPr>
          <p:nvPr>
            <p:ph type="title"/>
          </p:nvPr>
        </p:nvSpPr>
        <p:spPr/>
        <p:txBody>
          <a:bodyPr/>
          <a:lstStyle/>
          <a:p>
            <a:r>
              <a:rPr lang="en-GB" dirty="0"/>
              <a:t>5. Conclusion</a:t>
            </a:r>
          </a:p>
        </p:txBody>
      </p:sp>
      <p:sp>
        <p:nvSpPr>
          <p:cNvPr id="3" name="Content Placeholder 2">
            <a:extLst>
              <a:ext uri="{FF2B5EF4-FFF2-40B4-BE49-F238E27FC236}">
                <a16:creationId xmlns:a16="http://schemas.microsoft.com/office/drawing/2014/main" id="{AF998230-2E6A-499F-8B19-3B18D5F41F3B}"/>
              </a:ext>
            </a:extLst>
          </p:cNvPr>
          <p:cNvSpPr>
            <a:spLocks noGrp="1"/>
          </p:cNvSpPr>
          <p:nvPr>
            <p:ph idx="1"/>
          </p:nvPr>
        </p:nvSpPr>
        <p:spPr/>
        <p:txBody>
          <a:bodyPr>
            <a:normAutofit lnSpcReduction="10000"/>
          </a:bodyPr>
          <a:lstStyle/>
          <a:p>
            <a:pPr marL="0" indent="0" algn="just">
              <a:buNone/>
            </a:pPr>
            <a:r>
              <a:rPr lang="en-GB" sz="1400" dirty="0"/>
              <a:t>At the onset, the question that was framed was to identify some neighbourhoods for further investigation and research.  The analysis will further be developed on two branches.</a:t>
            </a:r>
          </a:p>
          <a:p>
            <a:pPr marL="0" indent="0" algn="just">
              <a:buNone/>
            </a:pPr>
            <a:r>
              <a:rPr lang="en-GB" sz="1400" dirty="0">
                <a:solidFill>
                  <a:srgbClr val="FFFFFF"/>
                </a:solidFill>
              </a:rPr>
              <a:t>Branch 1</a:t>
            </a:r>
            <a:r>
              <a:rPr lang="en-GB" sz="1400" dirty="0"/>
              <a:t> </a:t>
            </a:r>
            <a:r>
              <a:rPr lang="en-GB" sz="1400" dirty="0">
                <a:solidFill>
                  <a:srgbClr val="FFFFFF"/>
                </a:solidFill>
              </a:rPr>
              <a:t>-  Underserved Locations</a:t>
            </a:r>
            <a:r>
              <a:rPr lang="en-GB" sz="1400" dirty="0"/>
              <a:t>.  This  branch will look at neighbourhoods that, based on this analysis, appear to be underserved by a variety of food outlets be these coffee shops or proper restaurants.  In this category, the business may look at the neighbourhoods in Cluster 1  or Cluster 3.  To elaborate with examples:-</a:t>
            </a:r>
          </a:p>
          <a:p>
            <a:pPr marL="0" indent="0" algn="just">
              <a:buNone/>
            </a:pPr>
            <a:r>
              <a:rPr lang="en-GB" sz="1400" dirty="0"/>
              <a:t>In Cluster 1,  Whitton looks promising.  It has a nearby Rugby stadium,  a park, a hotel and a museum which suggests footfall.  Yet it only has 1 restaurant.  This presents an underserved area.</a:t>
            </a:r>
          </a:p>
          <a:p>
            <a:pPr marL="0" indent="0" algn="just">
              <a:buNone/>
            </a:pPr>
            <a:r>
              <a:rPr lang="en-GB" sz="1400" dirty="0"/>
              <a:t>In Cluste3 ,  Heathfield has a similar scenario as above.  There is a cricket ground, a soccer field, a park, some stores but only 1 food establishment in the 10 ten.  There seems to be footfall albeit it could be time-based (busy on weekends etc)</a:t>
            </a:r>
          </a:p>
          <a:p>
            <a:pPr marL="0" indent="0" algn="just">
              <a:buNone/>
            </a:pPr>
            <a:r>
              <a:rPr lang="en-GB" sz="1400" dirty="0">
                <a:solidFill>
                  <a:srgbClr val="FFFFFF"/>
                </a:solidFill>
              </a:rPr>
              <a:t>Branch 2 – Gap in the Market.  </a:t>
            </a:r>
            <a:r>
              <a:rPr lang="en-GB" sz="1400" dirty="0"/>
              <a:t>Cluster 2 offers the best options for further investigations.   A lot of the neighbourhoods in this already have pubs as the most popular venues along with various types of restaurants.   A casual scan suggests a concentration of Italian and Asian restaurants along with some fast food places.  Is there a gap in the market for say something like a South American (say Mexican)  ? Or even further analysis of the Asian restaurants suggests a gap for a Japanese (sushi or izakaya) establishment.  Perhaps somewhere like Fulwell and Hampton Hill or North Richmond .</a:t>
            </a:r>
          </a:p>
          <a:p>
            <a:pPr marL="0" indent="0" algn="just">
              <a:buNone/>
            </a:pPr>
            <a:r>
              <a:rPr lang="en-GB" sz="1400" dirty="0"/>
              <a:t>Of course, further investigation and analysis is need to progress this into a real business plan but this starts off this by helping the business focus within certain neighbourhoods.</a:t>
            </a:r>
          </a:p>
        </p:txBody>
      </p:sp>
    </p:spTree>
    <p:extLst>
      <p:ext uri="{BB962C8B-B14F-4D97-AF65-F5344CB8AC3E}">
        <p14:creationId xmlns:p14="http://schemas.microsoft.com/office/powerpoint/2010/main" val="300975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EBB7-D63B-4B34-A4E9-EE629157000C}"/>
              </a:ext>
            </a:extLst>
          </p:cNvPr>
          <p:cNvSpPr>
            <a:spLocks noGrp="1"/>
          </p:cNvSpPr>
          <p:nvPr>
            <p:ph type="title"/>
          </p:nvPr>
        </p:nvSpPr>
        <p:spPr/>
        <p:txBody>
          <a:bodyPr/>
          <a:lstStyle/>
          <a:p>
            <a:r>
              <a:rPr lang="en-GB" dirty="0"/>
              <a:t>1. Introduction</a:t>
            </a:r>
          </a:p>
        </p:txBody>
      </p:sp>
      <p:sp>
        <p:nvSpPr>
          <p:cNvPr id="3" name="Content Placeholder 2">
            <a:extLst>
              <a:ext uri="{FF2B5EF4-FFF2-40B4-BE49-F238E27FC236}">
                <a16:creationId xmlns:a16="http://schemas.microsoft.com/office/drawing/2014/main" id="{4DFD5E2C-641A-4985-AF0C-8DA2D3346A16}"/>
              </a:ext>
            </a:extLst>
          </p:cNvPr>
          <p:cNvSpPr>
            <a:spLocks noGrp="1"/>
          </p:cNvSpPr>
          <p:nvPr>
            <p:ph idx="1"/>
          </p:nvPr>
        </p:nvSpPr>
        <p:spPr>
          <a:xfrm>
            <a:off x="550863" y="1224391"/>
            <a:ext cx="8777287" cy="4868434"/>
          </a:xfrm>
        </p:spPr>
        <p:txBody>
          <a:bodyPr>
            <a:normAutofit/>
          </a:bodyPr>
          <a:lstStyle/>
          <a:p>
            <a:pPr marL="0" indent="0" algn="just">
              <a:buNone/>
            </a:pPr>
            <a:r>
              <a:rPr lang="en-GB" sz="1400" dirty="0"/>
              <a:t>The IBM Certificate in Data Science course on Coursera culminates in a Capstone Project, which has a defined outline to the  requirements for qualifying and passing the final course assessment.</a:t>
            </a:r>
          </a:p>
          <a:p>
            <a:pPr marL="0" indent="0" algn="just">
              <a:buNone/>
            </a:pPr>
            <a:r>
              <a:rPr lang="en-GB" sz="1400" dirty="0"/>
              <a:t>The parameters of the Capstone project guide that users should apply the knowledge obtained during the course to a real life business  opportunity that would benefit from the techniques found in the  course.  Specifically for this one, the requirement is to apply the K-Clustering approach to the defined business opportunity.</a:t>
            </a:r>
          </a:p>
          <a:p>
            <a:pPr marL="0" indent="0" algn="just">
              <a:buNone/>
            </a:pPr>
            <a:r>
              <a:rPr lang="en-GB" sz="1400" dirty="0"/>
              <a:t>The other key parameter is that the submission </a:t>
            </a:r>
            <a:r>
              <a:rPr lang="en-GB" sz="1400" u="sng" dirty="0"/>
              <a:t>must</a:t>
            </a:r>
            <a:r>
              <a:rPr lang="en-GB" sz="1400" dirty="0"/>
              <a:t> use the </a:t>
            </a:r>
            <a:r>
              <a:rPr lang="en-GB" sz="1400" dirty="0" err="1"/>
              <a:t>FourSquare</a:t>
            </a:r>
            <a:r>
              <a:rPr lang="en-GB" sz="1400" dirty="0"/>
              <a:t> API to obtain venue data, which is to be used in the analysis.</a:t>
            </a:r>
          </a:p>
          <a:p>
            <a:pPr marL="0" indent="0" algn="just">
              <a:buNone/>
            </a:pPr>
            <a:r>
              <a:rPr lang="en-GB" sz="1400" dirty="0"/>
              <a:t>This presentation and its accompanying </a:t>
            </a:r>
            <a:r>
              <a:rPr lang="en-GB" sz="1400" dirty="0" err="1"/>
              <a:t>Jupyter</a:t>
            </a:r>
            <a:r>
              <a:rPr lang="en-GB" sz="1400" dirty="0"/>
              <a:t> notebook (which can be found at the link below) outline such a business opportunity and the associated analysis to address this need. </a:t>
            </a:r>
          </a:p>
          <a:p>
            <a:pPr marL="0" indent="0" algn="just">
              <a:buNone/>
            </a:pPr>
            <a:endParaRPr lang="en-GB" sz="1400" dirty="0"/>
          </a:p>
        </p:txBody>
      </p:sp>
    </p:spTree>
    <p:extLst>
      <p:ext uri="{BB962C8B-B14F-4D97-AF65-F5344CB8AC3E}">
        <p14:creationId xmlns:p14="http://schemas.microsoft.com/office/powerpoint/2010/main" val="380915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B91D-924D-4A38-B16C-EA05FB81F029}"/>
              </a:ext>
            </a:extLst>
          </p:cNvPr>
          <p:cNvSpPr>
            <a:spLocks noGrp="1"/>
          </p:cNvSpPr>
          <p:nvPr>
            <p:ph type="title"/>
          </p:nvPr>
        </p:nvSpPr>
        <p:spPr/>
        <p:txBody>
          <a:bodyPr/>
          <a:lstStyle/>
          <a:p>
            <a:r>
              <a:rPr lang="en-GB" dirty="0"/>
              <a:t>2. The Business Opportunity</a:t>
            </a:r>
          </a:p>
        </p:txBody>
      </p:sp>
      <p:sp>
        <p:nvSpPr>
          <p:cNvPr id="3" name="Content Placeholder 2">
            <a:extLst>
              <a:ext uri="{FF2B5EF4-FFF2-40B4-BE49-F238E27FC236}">
                <a16:creationId xmlns:a16="http://schemas.microsoft.com/office/drawing/2014/main" id="{E1367221-D930-4F6F-977D-62B7639040DA}"/>
              </a:ext>
            </a:extLst>
          </p:cNvPr>
          <p:cNvSpPr>
            <a:spLocks noGrp="1"/>
          </p:cNvSpPr>
          <p:nvPr>
            <p:ph idx="1"/>
          </p:nvPr>
        </p:nvSpPr>
        <p:spPr/>
        <p:txBody>
          <a:bodyPr>
            <a:normAutofit/>
          </a:bodyPr>
          <a:lstStyle/>
          <a:p>
            <a:pPr marL="0" indent="0" algn="just">
              <a:buNone/>
            </a:pPr>
            <a:r>
              <a:rPr lang="en-GB" sz="1400" dirty="0"/>
              <a:t>This business issue is a hypothetical one as I don't have a real case that fulfils the requirements for the Capstone Project i.e. use </a:t>
            </a:r>
            <a:r>
              <a:rPr lang="en-GB" sz="1400" dirty="0" err="1"/>
              <a:t>FourSquare</a:t>
            </a:r>
            <a:r>
              <a:rPr lang="en-GB" sz="1400" dirty="0"/>
              <a:t> API and data. This case involves a business with investments in the Food &amp; Beverage / Hospitality sector looking to expand into the Richmond-upon-Thames administration area. The Richmond-upon-Thames administration area lies within the boundaries of the Greater London are and consists of 19 main neighbourhoods. This includes famous landmarks such as the Twickenham Rugby Stadium, which is considered the home of </a:t>
            </a:r>
            <a:r>
              <a:rPr lang="en-GB" sz="1400" dirty="0" err="1"/>
              <a:t>rubgy</a:t>
            </a:r>
            <a:endParaRPr lang="en-GB" sz="1400" dirty="0"/>
          </a:p>
          <a:p>
            <a:pPr marL="0" indent="0" algn="just">
              <a:buNone/>
            </a:pPr>
            <a:r>
              <a:rPr lang="en-GB" sz="1400" dirty="0"/>
              <a:t>The business is looking to enter this area by opening another outlet. The business runs multiple arms in the business, which includes coffee shops, fast food joints, restaurants and wine bars. As a first step in opening an outlet, the business would like to get an initial understanding of the neighbourhoods and the clustering of food related companies operating in these regions. This will then feed into further analysis necessary for decision making including socio-economic distributions, footfall patterns, food venues opening/closing data, market gaps.</a:t>
            </a:r>
          </a:p>
          <a:p>
            <a:pPr marL="0" indent="0" algn="just">
              <a:buNone/>
            </a:pPr>
            <a:r>
              <a:rPr lang="en-GB" sz="1400" dirty="0"/>
              <a:t>Assumptions, business logic: The assumption behind the analysis is that we can use unsupervised machine learning to create clusters of neighbourhoods that will provide us a list of areas for consideration for the restaurant. The intent is the opening will be ideally located in a potentially underserved neighbourhood or one with a gap in offerings (e.g. lack of a high-end burger place).</a:t>
            </a:r>
          </a:p>
          <a:p>
            <a:pPr marL="0" indent="0" algn="just">
              <a:buNone/>
            </a:pPr>
            <a:r>
              <a:rPr lang="en-GB" sz="1400" dirty="0"/>
              <a:t>This notebook addresses this first step in the analysis.</a:t>
            </a:r>
          </a:p>
          <a:p>
            <a:pPr marL="0" indent="0" algn="just">
              <a:buNone/>
            </a:pPr>
            <a:endParaRPr lang="en-GB" sz="1400" dirty="0"/>
          </a:p>
        </p:txBody>
      </p:sp>
    </p:spTree>
    <p:extLst>
      <p:ext uri="{BB962C8B-B14F-4D97-AF65-F5344CB8AC3E}">
        <p14:creationId xmlns:p14="http://schemas.microsoft.com/office/powerpoint/2010/main" val="108575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5F896-9174-4359-A2B6-DBCEFD0E0C85}"/>
              </a:ext>
            </a:extLst>
          </p:cNvPr>
          <p:cNvSpPr>
            <a:spLocks noGrp="1"/>
          </p:cNvSpPr>
          <p:nvPr>
            <p:ph type="title"/>
          </p:nvPr>
        </p:nvSpPr>
        <p:spPr/>
        <p:txBody>
          <a:bodyPr/>
          <a:lstStyle/>
          <a:p>
            <a:r>
              <a:rPr lang="en-GB" dirty="0"/>
              <a:t>3. The Data,  Scope, Approach, Assumptions and Limitations</a:t>
            </a:r>
          </a:p>
        </p:txBody>
      </p:sp>
      <p:sp>
        <p:nvSpPr>
          <p:cNvPr id="3" name="Content Placeholder 2">
            <a:extLst>
              <a:ext uri="{FF2B5EF4-FFF2-40B4-BE49-F238E27FC236}">
                <a16:creationId xmlns:a16="http://schemas.microsoft.com/office/drawing/2014/main" id="{D8E223C3-B216-4AC7-9CAC-4D7FAED157B0}"/>
              </a:ext>
            </a:extLst>
          </p:cNvPr>
          <p:cNvSpPr>
            <a:spLocks noGrp="1"/>
          </p:cNvSpPr>
          <p:nvPr>
            <p:ph idx="1"/>
          </p:nvPr>
        </p:nvSpPr>
        <p:spPr>
          <a:xfrm>
            <a:off x="550863" y="1009650"/>
            <a:ext cx="9060065" cy="5562600"/>
          </a:xfrm>
        </p:spPr>
        <p:txBody>
          <a:bodyPr>
            <a:normAutofit fontScale="92500" lnSpcReduction="10000"/>
          </a:bodyPr>
          <a:lstStyle/>
          <a:p>
            <a:pPr marL="0" indent="0">
              <a:buNone/>
            </a:pPr>
            <a:r>
              <a:rPr lang="en-GB" sz="1400" dirty="0"/>
              <a:t>The following are the key data sources to be used.</a:t>
            </a:r>
          </a:p>
          <a:p>
            <a:r>
              <a:rPr lang="en-GB" sz="1400" dirty="0"/>
              <a:t>List of the neighbourhoods in the Richmond admin area -&gt; This will be scraped from the website www.doogal.co.uk .. This provides some key location information.  I have used the Postcode, Ward (which I have renamed to </a:t>
            </a:r>
            <a:r>
              <a:rPr lang="en-GB" sz="1400" dirty="0" err="1"/>
              <a:t>Neighborhood</a:t>
            </a:r>
            <a:r>
              <a:rPr lang="en-GB" sz="1400" dirty="0"/>
              <a:t>), Latitude and Longitude</a:t>
            </a:r>
          </a:p>
          <a:p>
            <a:r>
              <a:rPr lang="en-GB" sz="1400" dirty="0"/>
              <a:t>Top venues of neighbourhoods -&gt; Foursquare API is used to collect the venue data such  as  Name, Category, geographic location details such as Latitude and Longitude </a:t>
            </a:r>
          </a:p>
          <a:p>
            <a:r>
              <a:rPr lang="en-GB" sz="1400" dirty="0"/>
              <a:t>Co-ordinate data is inherent in the data coming from www.doogal.co.uk</a:t>
            </a:r>
          </a:p>
          <a:p>
            <a:pPr marL="0" indent="0">
              <a:buNone/>
            </a:pPr>
            <a:r>
              <a:rPr lang="en-GB" sz="1400" u="sng" dirty="0">
                <a:solidFill>
                  <a:srgbClr val="FFFFFF"/>
                </a:solidFill>
              </a:rPr>
              <a:t>Scope, Approach, Assumptions and Limitations</a:t>
            </a:r>
          </a:p>
          <a:p>
            <a:r>
              <a:rPr lang="en-GB" sz="1400" dirty="0">
                <a:solidFill>
                  <a:srgbClr val="FFFFFF"/>
                </a:solidFill>
              </a:rPr>
              <a:t>Scope-</a:t>
            </a:r>
            <a:r>
              <a:rPr lang="en-GB" sz="1400" dirty="0"/>
              <a:t> we will work through all 19 neighbourhoods of the admin area. In doing this, though there is postcode data that provides greater granularity, for brevity and focus, we will look at the neighbourhood names and group all the subsequent processing on this attribute. Therefore analysis is performed at the neighbourhood level.</a:t>
            </a:r>
          </a:p>
          <a:p>
            <a:r>
              <a:rPr lang="en-GB" sz="1400" dirty="0">
                <a:solidFill>
                  <a:srgbClr val="FFFFFF"/>
                </a:solidFill>
              </a:rPr>
              <a:t>Approach</a:t>
            </a:r>
            <a:r>
              <a:rPr lang="en-GB" sz="1400" dirty="0"/>
              <a:t>: After tidying up the data, we will apply K-means machine learning technique for creating clusters of the neighbourhoods. We will use silhouette score for choosing the optimal number of clusters.</a:t>
            </a:r>
          </a:p>
          <a:p>
            <a:r>
              <a:rPr lang="en-GB" sz="1400" dirty="0">
                <a:solidFill>
                  <a:srgbClr val="FFFFFF"/>
                </a:solidFill>
              </a:rPr>
              <a:t>Assumption</a:t>
            </a:r>
            <a:r>
              <a:rPr lang="en-GB" sz="1400" dirty="0"/>
              <a:t>: The data obtained from both data sources is considered complete and accurate. No separate verification process has been performed.</a:t>
            </a:r>
          </a:p>
          <a:p>
            <a:r>
              <a:rPr lang="en-GB" sz="1400" dirty="0">
                <a:solidFill>
                  <a:srgbClr val="FFFFFF"/>
                </a:solidFill>
              </a:rPr>
              <a:t>Limitations</a:t>
            </a:r>
            <a:r>
              <a:rPr lang="en-GB" sz="1400" dirty="0"/>
              <a:t>: Due to multiple considerations, the data gathering from the </a:t>
            </a:r>
            <a:r>
              <a:rPr lang="en-GB" sz="1400" dirty="0" err="1"/>
              <a:t>FourSquare</a:t>
            </a:r>
            <a:r>
              <a:rPr lang="en-GB" sz="1400" dirty="0"/>
              <a:t> API is limited to 500m around the co-ordinates being used for each of the neighbourhoods. An initial limitation on the venues retrieved was set to 50. However, the results returned were limited so it was decided to increase this number to 100.</a:t>
            </a:r>
          </a:p>
          <a:p>
            <a:pPr marL="0" indent="0">
              <a:buNone/>
            </a:pPr>
            <a:endParaRPr lang="en-GB" sz="1400" dirty="0"/>
          </a:p>
        </p:txBody>
      </p:sp>
    </p:spTree>
    <p:extLst>
      <p:ext uri="{BB962C8B-B14F-4D97-AF65-F5344CB8AC3E}">
        <p14:creationId xmlns:p14="http://schemas.microsoft.com/office/powerpoint/2010/main" val="352556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8980-96DE-4722-A480-B5A77DFC581F}"/>
              </a:ext>
            </a:extLst>
          </p:cNvPr>
          <p:cNvSpPr>
            <a:spLocks noGrp="1"/>
          </p:cNvSpPr>
          <p:nvPr>
            <p:ph type="title"/>
          </p:nvPr>
        </p:nvSpPr>
        <p:spPr/>
        <p:txBody>
          <a:bodyPr/>
          <a:lstStyle/>
          <a:p>
            <a:r>
              <a:rPr lang="en-GB" dirty="0"/>
              <a:t>4. The Analysis</a:t>
            </a:r>
          </a:p>
        </p:txBody>
      </p:sp>
      <p:sp>
        <p:nvSpPr>
          <p:cNvPr id="3" name="Content Placeholder 2">
            <a:extLst>
              <a:ext uri="{FF2B5EF4-FFF2-40B4-BE49-F238E27FC236}">
                <a16:creationId xmlns:a16="http://schemas.microsoft.com/office/drawing/2014/main" id="{A775BCEC-612A-415F-B032-4E5694DDD464}"/>
              </a:ext>
            </a:extLst>
          </p:cNvPr>
          <p:cNvSpPr>
            <a:spLocks noGrp="1"/>
          </p:cNvSpPr>
          <p:nvPr>
            <p:ph idx="1"/>
          </p:nvPr>
        </p:nvSpPr>
        <p:spPr>
          <a:xfrm>
            <a:off x="550863" y="1070043"/>
            <a:ext cx="8853487" cy="5022782"/>
          </a:xfrm>
        </p:spPr>
        <p:txBody>
          <a:bodyPr>
            <a:normAutofit/>
          </a:bodyPr>
          <a:lstStyle/>
          <a:p>
            <a:pPr marL="0" indent="0" algn="just">
              <a:buNone/>
            </a:pPr>
            <a:r>
              <a:rPr lang="en-GB" sz="1400" dirty="0"/>
              <a:t>1.1. Data Cleansing</a:t>
            </a:r>
          </a:p>
          <a:p>
            <a:pPr marL="0" indent="0" algn="just">
              <a:buNone/>
            </a:pPr>
            <a:r>
              <a:rPr lang="en-GB" sz="1400" dirty="0"/>
              <a:t>As a first step, the data was scraped from the website (</a:t>
            </a:r>
            <a:r>
              <a:rPr lang="en-GB" sz="1400" dirty="0">
                <a:hlinkClick r:id="rId2"/>
              </a:rPr>
              <a:t>www.doogal.co.uk</a:t>
            </a:r>
            <a:r>
              <a:rPr lang="en-GB" sz="1400" dirty="0"/>
              <a:t>) and examined.  This highlighted duplications of the  neighbourhoods based primarily on the postcodes.  For the purposes of this assessment, this would introduce a very large set of datasets to assess.  So I made a decision to limit the number of neighbourhoods on the names rather than unique postcodes.  This produced the following results:-</a:t>
            </a:r>
          </a:p>
          <a:p>
            <a:pPr marL="0" indent="0" algn="just">
              <a:buNone/>
            </a:pPr>
            <a:endParaRPr lang="en-GB" sz="1400" dirty="0"/>
          </a:p>
          <a:p>
            <a:pPr marL="0" indent="0" algn="just">
              <a:buNone/>
            </a:pPr>
            <a:endParaRPr lang="en-GB" sz="1400" dirty="0"/>
          </a:p>
        </p:txBody>
      </p:sp>
      <p:pic>
        <p:nvPicPr>
          <p:cNvPr id="5" name="Picture 4">
            <a:extLst>
              <a:ext uri="{FF2B5EF4-FFF2-40B4-BE49-F238E27FC236}">
                <a16:creationId xmlns:a16="http://schemas.microsoft.com/office/drawing/2014/main" id="{96E31E7C-D12A-46C1-88AF-F25B212412A6}"/>
              </a:ext>
            </a:extLst>
          </p:cNvPr>
          <p:cNvPicPr>
            <a:picLocks noChangeAspect="1"/>
          </p:cNvPicPr>
          <p:nvPr/>
        </p:nvPicPr>
        <p:blipFill>
          <a:blip r:embed="rId3"/>
          <a:stretch>
            <a:fillRect/>
          </a:stretch>
        </p:blipFill>
        <p:spPr>
          <a:xfrm>
            <a:off x="550862" y="2648372"/>
            <a:ext cx="3594418" cy="1952625"/>
          </a:xfrm>
          <a:prstGeom prst="rect">
            <a:avLst/>
          </a:prstGeom>
        </p:spPr>
      </p:pic>
      <p:pic>
        <p:nvPicPr>
          <p:cNvPr id="7" name="Picture 6">
            <a:extLst>
              <a:ext uri="{FF2B5EF4-FFF2-40B4-BE49-F238E27FC236}">
                <a16:creationId xmlns:a16="http://schemas.microsoft.com/office/drawing/2014/main" id="{A0D6B4B8-738B-433A-931C-FF93CF32257A}"/>
              </a:ext>
            </a:extLst>
          </p:cNvPr>
          <p:cNvPicPr>
            <a:picLocks noChangeAspect="1"/>
          </p:cNvPicPr>
          <p:nvPr/>
        </p:nvPicPr>
        <p:blipFill>
          <a:blip r:embed="rId4"/>
          <a:stretch>
            <a:fillRect/>
          </a:stretch>
        </p:blipFill>
        <p:spPr>
          <a:xfrm>
            <a:off x="5624089" y="2648371"/>
            <a:ext cx="3594418" cy="1952625"/>
          </a:xfrm>
          <a:prstGeom prst="rect">
            <a:avLst/>
          </a:prstGeom>
        </p:spPr>
      </p:pic>
      <p:sp>
        <p:nvSpPr>
          <p:cNvPr id="8" name="TextBox 7">
            <a:extLst>
              <a:ext uri="{FF2B5EF4-FFF2-40B4-BE49-F238E27FC236}">
                <a16:creationId xmlns:a16="http://schemas.microsoft.com/office/drawing/2014/main" id="{25F9A15E-5494-48E0-90E2-977C02219BB0}"/>
              </a:ext>
            </a:extLst>
          </p:cNvPr>
          <p:cNvSpPr txBox="1"/>
          <p:nvPr/>
        </p:nvSpPr>
        <p:spPr>
          <a:xfrm>
            <a:off x="550862" y="4820337"/>
            <a:ext cx="8739188" cy="1384995"/>
          </a:xfrm>
          <a:prstGeom prst="rect">
            <a:avLst/>
          </a:prstGeom>
          <a:noFill/>
        </p:spPr>
        <p:txBody>
          <a:bodyPr wrap="square" rtlCol="0">
            <a:spAutoFit/>
          </a:bodyPr>
          <a:lstStyle/>
          <a:p>
            <a:r>
              <a:rPr lang="en-GB" sz="1400" dirty="0">
                <a:solidFill>
                  <a:schemeClr val="tx1">
                    <a:alpha val="60000"/>
                  </a:schemeClr>
                </a:solidFill>
                <a:latin typeface="+mj-lt"/>
                <a:cs typeface="Calibri" panose="020F0502020204030204" pitchFamily="34" charset="0"/>
              </a:rPr>
              <a:t>The box on the left shows the Shape of the data before cleaning, whilst the box on the right shows the resultant cleaned data frame.</a:t>
            </a:r>
          </a:p>
          <a:p>
            <a:endParaRPr lang="en-GB" sz="1400" dirty="0">
              <a:solidFill>
                <a:schemeClr val="tx1">
                  <a:alpha val="60000"/>
                </a:schemeClr>
              </a:solidFill>
              <a:latin typeface="+mj-lt"/>
              <a:cs typeface="Calibri" panose="020F0502020204030204" pitchFamily="34" charset="0"/>
            </a:endParaRPr>
          </a:p>
          <a:p>
            <a:r>
              <a:rPr lang="en-GB" sz="1400" dirty="0">
                <a:solidFill>
                  <a:schemeClr val="tx1">
                    <a:alpha val="60000"/>
                  </a:schemeClr>
                </a:solidFill>
                <a:latin typeface="+mj-lt"/>
                <a:cs typeface="Calibri" panose="020F0502020204030204" pitchFamily="34" charset="0"/>
              </a:rPr>
              <a:t>NB.   In a real life business case,  I would have chosen a different approach in streamlining this data without losing the granularity that is offered by the initial dataset.  However, this approach would be governed by the business needs.</a:t>
            </a:r>
          </a:p>
        </p:txBody>
      </p:sp>
    </p:spTree>
    <p:extLst>
      <p:ext uri="{BB962C8B-B14F-4D97-AF65-F5344CB8AC3E}">
        <p14:creationId xmlns:p14="http://schemas.microsoft.com/office/powerpoint/2010/main" val="418847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A645-F52B-40A2-B520-71EBA1C480B8}"/>
              </a:ext>
            </a:extLst>
          </p:cNvPr>
          <p:cNvSpPr>
            <a:spLocks noGrp="1"/>
          </p:cNvSpPr>
          <p:nvPr>
            <p:ph type="title"/>
          </p:nvPr>
        </p:nvSpPr>
        <p:spPr/>
        <p:txBody>
          <a:bodyPr/>
          <a:lstStyle/>
          <a:p>
            <a:r>
              <a:rPr lang="en-GB" dirty="0"/>
              <a:t>4. Analysis (Cont’d)</a:t>
            </a:r>
          </a:p>
        </p:txBody>
      </p:sp>
      <p:sp>
        <p:nvSpPr>
          <p:cNvPr id="3" name="Content Placeholder 2">
            <a:extLst>
              <a:ext uri="{FF2B5EF4-FFF2-40B4-BE49-F238E27FC236}">
                <a16:creationId xmlns:a16="http://schemas.microsoft.com/office/drawing/2014/main" id="{F9F9A749-4B16-4D48-A3D4-3D169908DB8B}"/>
              </a:ext>
            </a:extLst>
          </p:cNvPr>
          <p:cNvSpPr>
            <a:spLocks noGrp="1"/>
          </p:cNvSpPr>
          <p:nvPr>
            <p:ph idx="1"/>
          </p:nvPr>
        </p:nvSpPr>
        <p:spPr/>
        <p:txBody>
          <a:bodyPr>
            <a:normAutofit/>
          </a:bodyPr>
          <a:lstStyle/>
          <a:p>
            <a:pPr marL="0" indent="0">
              <a:buNone/>
            </a:pPr>
            <a:r>
              <a:rPr lang="en-GB" sz="1400" dirty="0"/>
              <a:t>1.2 Obtaining Venue Information from </a:t>
            </a:r>
            <a:r>
              <a:rPr lang="en-GB" sz="1400" dirty="0" err="1"/>
              <a:t>FourSquare</a:t>
            </a:r>
            <a:r>
              <a:rPr lang="en-GB" sz="1400" dirty="0"/>
              <a:t> </a:t>
            </a:r>
          </a:p>
          <a:p>
            <a:pPr marL="0" indent="0">
              <a:buNone/>
            </a:pPr>
            <a:r>
              <a:rPr lang="en-GB" sz="1400" dirty="0"/>
              <a:t>The next step after the data cleansing is to obtain venue information from the </a:t>
            </a:r>
            <a:r>
              <a:rPr lang="en-GB" sz="1400" dirty="0" err="1"/>
              <a:t>FourSquare</a:t>
            </a:r>
            <a:r>
              <a:rPr lang="en-GB" sz="1400" dirty="0"/>
              <a:t> API.  In this step,  we use the selected neighbourhoods and use their geographic information (latitude and longitude) to base as the centre of the query whilst limiting  the search to 500m around this point.  We capture 100 venues at the maximum.</a:t>
            </a:r>
          </a:p>
        </p:txBody>
      </p:sp>
      <p:pic>
        <p:nvPicPr>
          <p:cNvPr id="5" name="Picture 4">
            <a:extLst>
              <a:ext uri="{FF2B5EF4-FFF2-40B4-BE49-F238E27FC236}">
                <a16:creationId xmlns:a16="http://schemas.microsoft.com/office/drawing/2014/main" id="{E5F99A7E-6443-4597-8511-BF446FF0BD32}"/>
              </a:ext>
            </a:extLst>
          </p:cNvPr>
          <p:cNvPicPr>
            <a:picLocks noChangeAspect="1"/>
          </p:cNvPicPr>
          <p:nvPr/>
        </p:nvPicPr>
        <p:blipFill rotWithShape="1">
          <a:blip r:embed="rId2"/>
          <a:srcRect t="2156" b="8038"/>
          <a:stretch/>
        </p:blipFill>
        <p:spPr>
          <a:xfrm>
            <a:off x="1198879" y="2614507"/>
            <a:ext cx="6488324" cy="2221653"/>
          </a:xfrm>
          <a:prstGeom prst="rect">
            <a:avLst/>
          </a:prstGeom>
        </p:spPr>
      </p:pic>
      <p:sp>
        <p:nvSpPr>
          <p:cNvPr id="6" name="Content Placeholder 2">
            <a:extLst>
              <a:ext uri="{FF2B5EF4-FFF2-40B4-BE49-F238E27FC236}">
                <a16:creationId xmlns:a16="http://schemas.microsoft.com/office/drawing/2014/main" id="{363528C2-0956-489B-B125-209B3D9B6B10}"/>
              </a:ext>
            </a:extLst>
          </p:cNvPr>
          <p:cNvSpPr txBox="1">
            <a:spLocks/>
          </p:cNvSpPr>
          <p:nvPr/>
        </p:nvSpPr>
        <p:spPr>
          <a:xfrm>
            <a:off x="550861" y="4990507"/>
            <a:ext cx="9060065" cy="106528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alpha val="60000"/>
                  </a:schemeClr>
                </a:solidFill>
                <a:latin typeface="+mj-lt"/>
                <a:ea typeface="+mn-ea"/>
                <a:cs typeface="Calibri" panose="020F050202020403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alpha val="60000"/>
                  </a:schemeClr>
                </a:solidFill>
                <a:latin typeface="+mj-lt"/>
                <a:ea typeface="+mn-ea"/>
                <a:cs typeface="Calibri" panose="020F050202020403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alpha val="60000"/>
                  </a:schemeClr>
                </a:solidFill>
                <a:latin typeface="+mj-lt"/>
                <a:ea typeface="+mn-ea"/>
                <a:cs typeface="Calibri" panose="020F050202020403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alpha val="60000"/>
                  </a:schemeClr>
                </a:solidFill>
                <a:latin typeface="+mj-lt"/>
                <a:ea typeface="+mn-ea"/>
                <a:cs typeface="Calibri" panose="020F050202020403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alpha val="60000"/>
                  </a:schemeClr>
                </a:solidFill>
                <a:latin typeface="+mj-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above table shows the first 5 rows of the resultant data frame that contains the neighbourhood details and the venue details (name, category, latitude, longitude).   This will be used for the next stages of the analysis.</a:t>
            </a:r>
          </a:p>
        </p:txBody>
      </p:sp>
    </p:spTree>
    <p:extLst>
      <p:ext uri="{BB962C8B-B14F-4D97-AF65-F5344CB8AC3E}">
        <p14:creationId xmlns:p14="http://schemas.microsoft.com/office/powerpoint/2010/main" val="409632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7C31-B933-4530-8854-CD0DA3528E2B}"/>
              </a:ext>
            </a:extLst>
          </p:cNvPr>
          <p:cNvSpPr>
            <a:spLocks noGrp="1"/>
          </p:cNvSpPr>
          <p:nvPr>
            <p:ph type="title"/>
          </p:nvPr>
        </p:nvSpPr>
        <p:spPr/>
        <p:txBody>
          <a:bodyPr/>
          <a:lstStyle/>
          <a:p>
            <a:r>
              <a:rPr lang="en-GB" dirty="0"/>
              <a:t>4. Analysis (Cont’d)</a:t>
            </a:r>
          </a:p>
        </p:txBody>
      </p:sp>
      <p:sp>
        <p:nvSpPr>
          <p:cNvPr id="3" name="Content Placeholder 2">
            <a:extLst>
              <a:ext uri="{FF2B5EF4-FFF2-40B4-BE49-F238E27FC236}">
                <a16:creationId xmlns:a16="http://schemas.microsoft.com/office/drawing/2014/main" id="{D3A982C7-BFD9-49E0-8E35-FC6A20FA29C9}"/>
              </a:ext>
            </a:extLst>
          </p:cNvPr>
          <p:cNvSpPr>
            <a:spLocks noGrp="1"/>
          </p:cNvSpPr>
          <p:nvPr>
            <p:ph idx="1"/>
          </p:nvPr>
        </p:nvSpPr>
        <p:spPr>
          <a:xfrm>
            <a:off x="550863" y="900853"/>
            <a:ext cx="9060065" cy="5191972"/>
          </a:xfrm>
        </p:spPr>
        <p:txBody>
          <a:bodyPr>
            <a:normAutofit lnSpcReduction="10000"/>
          </a:bodyPr>
          <a:lstStyle/>
          <a:p>
            <a:pPr marL="0" indent="0">
              <a:buNone/>
            </a:pPr>
            <a:r>
              <a:rPr lang="en-GB" sz="1400" dirty="0"/>
              <a:t>1.3 Prepare the Data for K-Clustering.</a:t>
            </a:r>
          </a:p>
          <a:p>
            <a:pPr marL="0" indent="0">
              <a:buNone/>
            </a:pPr>
            <a:r>
              <a:rPr lang="en-GB" sz="1400" dirty="0"/>
              <a:t>The first stage in this process is to perform the One-Hot encoding.  The picture below shows  samples of the output from this stage.</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The data frame is now ready for the clustering analysis.  However, before we do the clustering, we will run the Silhouette Scoring algorithms to identify the optimal cluster size.</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p:txBody>
      </p:sp>
      <p:pic>
        <p:nvPicPr>
          <p:cNvPr id="5" name="Picture 4">
            <a:extLst>
              <a:ext uri="{FF2B5EF4-FFF2-40B4-BE49-F238E27FC236}">
                <a16:creationId xmlns:a16="http://schemas.microsoft.com/office/drawing/2014/main" id="{C4A7B2C7-5E4C-46EA-BA19-58064844F33D}"/>
              </a:ext>
            </a:extLst>
          </p:cNvPr>
          <p:cNvPicPr>
            <a:picLocks noChangeAspect="1"/>
          </p:cNvPicPr>
          <p:nvPr/>
        </p:nvPicPr>
        <p:blipFill>
          <a:blip r:embed="rId2"/>
          <a:stretch>
            <a:fillRect/>
          </a:stretch>
        </p:blipFill>
        <p:spPr>
          <a:xfrm>
            <a:off x="558948" y="2013870"/>
            <a:ext cx="2318181" cy="1482969"/>
          </a:xfrm>
          <a:prstGeom prst="rect">
            <a:avLst/>
          </a:prstGeom>
        </p:spPr>
      </p:pic>
      <p:pic>
        <p:nvPicPr>
          <p:cNvPr id="7" name="Picture 6">
            <a:extLst>
              <a:ext uri="{FF2B5EF4-FFF2-40B4-BE49-F238E27FC236}">
                <a16:creationId xmlns:a16="http://schemas.microsoft.com/office/drawing/2014/main" id="{78FF9C1A-42A4-4703-9726-8393C3B157BA}"/>
              </a:ext>
            </a:extLst>
          </p:cNvPr>
          <p:cNvPicPr>
            <a:picLocks noChangeAspect="1"/>
          </p:cNvPicPr>
          <p:nvPr/>
        </p:nvPicPr>
        <p:blipFill>
          <a:blip r:embed="rId3"/>
          <a:stretch>
            <a:fillRect/>
          </a:stretch>
        </p:blipFill>
        <p:spPr>
          <a:xfrm>
            <a:off x="2962226" y="2013870"/>
            <a:ext cx="6733799" cy="1482969"/>
          </a:xfrm>
          <a:prstGeom prst="rect">
            <a:avLst/>
          </a:prstGeom>
        </p:spPr>
      </p:pic>
      <p:pic>
        <p:nvPicPr>
          <p:cNvPr id="9" name="Picture 8">
            <a:extLst>
              <a:ext uri="{FF2B5EF4-FFF2-40B4-BE49-F238E27FC236}">
                <a16:creationId xmlns:a16="http://schemas.microsoft.com/office/drawing/2014/main" id="{26BCA7D6-9545-4066-846F-3BF83A525E49}"/>
              </a:ext>
            </a:extLst>
          </p:cNvPr>
          <p:cNvPicPr>
            <a:picLocks noChangeAspect="1"/>
          </p:cNvPicPr>
          <p:nvPr/>
        </p:nvPicPr>
        <p:blipFill>
          <a:blip r:embed="rId4"/>
          <a:stretch>
            <a:fillRect/>
          </a:stretch>
        </p:blipFill>
        <p:spPr>
          <a:xfrm>
            <a:off x="558948" y="3584149"/>
            <a:ext cx="9137077" cy="1713034"/>
          </a:xfrm>
          <a:prstGeom prst="rect">
            <a:avLst/>
          </a:prstGeom>
        </p:spPr>
      </p:pic>
    </p:spTree>
    <p:extLst>
      <p:ext uri="{BB962C8B-B14F-4D97-AF65-F5344CB8AC3E}">
        <p14:creationId xmlns:p14="http://schemas.microsoft.com/office/powerpoint/2010/main" val="301348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E90E8C-C1AF-4807-95DB-40A0BF97CC7B}"/>
              </a:ext>
            </a:extLst>
          </p:cNvPr>
          <p:cNvPicPr>
            <a:picLocks noChangeAspect="1"/>
          </p:cNvPicPr>
          <p:nvPr/>
        </p:nvPicPr>
        <p:blipFill>
          <a:blip r:embed="rId2"/>
          <a:stretch>
            <a:fillRect/>
          </a:stretch>
        </p:blipFill>
        <p:spPr>
          <a:xfrm>
            <a:off x="1082447" y="2261783"/>
            <a:ext cx="6731204" cy="3288297"/>
          </a:xfrm>
          <a:prstGeom prst="rect">
            <a:avLst/>
          </a:prstGeom>
        </p:spPr>
      </p:pic>
      <p:sp>
        <p:nvSpPr>
          <p:cNvPr id="2" name="Title 1">
            <a:extLst>
              <a:ext uri="{FF2B5EF4-FFF2-40B4-BE49-F238E27FC236}">
                <a16:creationId xmlns:a16="http://schemas.microsoft.com/office/drawing/2014/main" id="{88A57C31-B933-4530-8854-CD0DA3528E2B}"/>
              </a:ext>
            </a:extLst>
          </p:cNvPr>
          <p:cNvSpPr>
            <a:spLocks noGrp="1"/>
          </p:cNvSpPr>
          <p:nvPr>
            <p:ph type="title"/>
          </p:nvPr>
        </p:nvSpPr>
        <p:spPr/>
        <p:txBody>
          <a:bodyPr/>
          <a:lstStyle/>
          <a:p>
            <a:r>
              <a:rPr lang="en-GB" dirty="0"/>
              <a:t>4. Analysis (Cont’d)</a:t>
            </a:r>
          </a:p>
        </p:txBody>
      </p:sp>
      <p:sp>
        <p:nvSpPr>
          <p:cNvPr id="3" name="Content Placeholder 2">
            <a:extLst>
              <a:ext uri="{FF2B5EF4-FFF2-40B4-BE49-F238E27FC236}">
                <a16:creationId xmlns:a16="http://schemas.microsoft.com/office/drawing/2014/main" id="{D3A982C7-BFD9-49E0-8E35-FC6A20FA29C9}"/>
              </a:ext>
            </a:extLst>
          </p:cNvPr>
          <p:cNvSpPr>
            <a:spLocks noGrp="1"/>
          </p:cNvSpPr>
          <p:nvPr>
            <p:ph idx="1"/>
          </p:nvPr>
        </p:nvSpPr>
        <p:spPr/>
        <p:txBody>
          <a:bodyPr>
            <a:normAutofit fontScale="92500" lnSpcReduction="10000"/>
          </a:bodyPr>
          <a:lstStyle/>
          <a:p>
            <a:pPr marL="0" indent="0">
              <a:buNone/>
            </a:pPr>
            <a:r>
              <a:rPr lang="en-GB" sz="1400" dirty="0"/>
              <a:t>1.4 Silhouette Scoring</a:t>
            </a:r>
          </a:p>
          <a:p>
            <a:pPr marL="0" indent="0">
              <a:buNone/>
            </a:pPr>
            <a:r>
              <a:rPr lang="en-GB" sz="1400" dirty="0"/>
              <a:t>The second stage is to run the Silhouette Scoring on the data to understand and confirm the ideal cluster size.  The following is the resultant output from this step.</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This shows that the optimal cluster size would be 5.  This is what will be used to complete the analysis .</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p:txBody>
      </p:sp>
      <p:sp>
        <p:nvSpPr>
          <p:cNvPr id="7" name="Flowchart: Connector 6">
            <a:extLst>
              <a:ext uri="{FF2B5EF4-FFF2-40B4-BE49-F238E27FC236}">
                <a16:creationId xmlns:a16="http://schemas.microsoft.com/office/drawing/2014/main" id="{8F64B616-7BB5-4FD2-9E9F-D3FE396CEDCD}"/>
              </a:ext>
            </a:extLst>
          </p:cNvPr>
          <p:cNvSpPr>
            <a:spLocks noChangeAspect="1"/>
          </p:cNvSpPr>
          <p:nvPr/>
        </p:nvSpPr>
        <p:spPr>
          <a:xfrm>
            <a:off x="5035632" y="5051894"/>
            <a:ext cx="180000" cy="18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llout: Bent Line 7">
            <a:extLst>
              <a:ext uri="{FF2B5EF4-FFF2-40B4-BE49-F238E27FC236}">
                <a16:creationId xmlns:a16="http://schemas.microsoft.com/office/drawing/2014/main" id="{832A004B-29F2-4DF5-8276-72730271B41D}"/>
              </a:ext>
            </a:extLst>
          </p:cNvPr>
          <p:cNvSpPr/>
          <p:nvPr/>
        </p:nvSpPr>
        <p:spPr>
          <a:xfrm>
            <a:off x="5696272" y="3806101"/>
            <a:ext cx="986410" cy="374014"/>
          </a:xfrm>
          <a:prstGeom prst="borderCallout2">
            <a:avLst>
              <a:gd name="adj1" fmla="val 18750"/>
              <a:gd name="adj2" fmla="val -8333"/>
              <a:gd name="adj3" fmla="val 18750"/>
              <a:gd name="adj4" fmla="val -16667"/>
              <a:gd name="adj5" fmla="val 327246"/>
              <a:gd name="adj6" fmla="val -494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rgbClr val="FF0000"/>
                </a:solidFill>
              </a:rPr>
              <a:t>Optimal Cluster Size </a:t>
            </a:r>
          </a:p>
        </p:txBody>
      </p:sp>
    </p:spTree>
    <p:extLst>
      <p:ext uri="{BB962C8B-B14F-4D97-AF65-F5344CB8AC3E}">
        <p14:creationId xmlns:p14="http://schemas.microsoft.com/office/powerpoint/2010/main" val="23091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62C6-3514-46FA-864D-47C80663B0A4}"/>
              </a:ext>
            </a:extLst>
          </p:cNvPr>
          <p:cNvSpPr>
            <a:spLocks noGrp="1"/>
          </p:cNvSpPr>
          <p:nvPr>
            <p:ph type="title"/>
          </p:nvPr>
        </p:nvSpPr>
        <p:spPr/>
        <p:txBody>
          <a:bodyPr/>
          <a:lstStyle/>
          <a:p>
            <a:r>
              <a:rPr lang="en-GB" dirty="0"/>
              <a:t>4. Analysis (Cont’d)</a:t>
            </a:r>
          </a:p>
        </p:txBody>
      </p:sp>
      <p:sp>
        <p:nvSpPr>
          <p:cNvPr id="3" name="Content Placeholder 2">
            <a:extLst>
              <a:ext uri="{FF2B5EF4-FFF2-40B4-BE49-F238E27FC236}">
                <a16:creationId xmlns:a16="http://schemas.microsoft.com/office/drawing/2014/main" id="{9E8DAE4A-020C-4DE6-82F3-484A84DA9C69}"/>
              </a:ext>
            </a:extLst>
          </p:cNvPr>
          <p:cNvSpPr>
            <a:spLocks noGrp="1"/>
          </p:cNvSpPr>
          <p:nvPr>
            <p:ph idx="1"/>
          </p:nvPr>
        </p:nvSpPr>
        <p:spPr>
          <a:xfrm>
            <a:off x="550863" y="976277"/>
            <a:ext cx="9060065" cy="5116548"/>
          </a:xfrm>
        </p:spPr>
        <p:txBody>
          <a:bodyPr>
            <a:normAutofit/>
          </a:bodyPr>
          <a:lstStyle/>
          <a:p>
            <a:pPr marL="0" indent="0">
              <a:buNone/>
            </a:pPr>
            <a:r>
              <a:rPr lang="en-GB" sz="1400" dirty="0"/>
              <a:t>1.5  Clustering and Analysing Output. </a:t>
            </a:r>
          </a:p>
          <a:p>
            <a:pPr marL="0" indent="0">
              <a:buNone/>
            </a:pPr>
            <a:r>
              <a:rPr lang="en-GB" sz="1400" dirty="0"/>
              <a:t>After running the clustering algorithms the following table shows the final data frame which I will be analysing.</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I now start looking at each cluster starting with </a:t>
            </a:r>
            <a:r>
              <a:rPr lang="en-GB" sz="1400" u="sng" dirty="0">
                <a:solidFill>
                  <a:srgbClr val="FFFFFF"/>
                </a:solidFill>
              </a:rPr>
              <a:t>Cluster 1  </a:t>
            </a:r>
          </a:p>
        </p:txBody>
      </p:sp>
      <p:pic>
        <p:nvPicPr>
          <p:cNvPr id="5" name="Picture 4">
            <a:extLst>
              <a:ext uri="{FF2B5EF4-FFF2-40B4-BE49-F238E27FC236}">
                <a16:creationId xmlns:a16="http://schemas.microsoft.com/office/drawing/2014/main" id="{BC0DBE43-DAEE-4571-AFD5-452C832DDE48}"/>
              </a:ext>
            </a:extLst>
          </p:cNvPr>
          <p:cNvPicPr>
            <a:picLocks noChangeAspect="1"/>
          </p:cNvPicPr>
          <p:nvPr/>
        </p:nvPicPr>
        <p:blipFill>
          <a:blip r:embed="rId2"/>
          <a:stretch>
            <a:fillRect/>
          </a:stretch>
        </p:blipFill>
        <p:spPr>
          <a:xfrm>
            <a:off x="550863" y="1801906"/>
            <a:ext cx="8897938" cy="1893268"/>
          </a:xfrm>
          <a:prstGeom prst="rect">
            <a:avLst/>
          </a:prstGeom>
        </p:spPr>
      </p:pic>
      <p:pic>
        <p:nvPicPr>
          <p:cNvPr id="9" name="Picture 8">
            <a:extLst>
              <a:ext uri="{FF2B5EF4-FFF2-40B4-BE49-F238E27FC236}">
                <a16:creationId xmlns:a16="http://schemas.microsoft.com/office/drawing/2014/main" id="{6715E4D9-5543-4BA3-A48A-BD0AA7BD0729}"/>
              </a:ext>
            </a:extLst>
          </p:cNvPr>
          <p:cNvPicPr>
            <a:picLocks noChangeAspect="1"/>
          </p:cNvPicPr>
          <p:nvPr/>
        </p:nvPicPr>
        <p:blipFill>
          <a:blip r:embed="rId3"/>
          <a:stretch>
            <a:fillRect/>
          </a:stretch>
        </p:blipFill>
        <p:spPr>
          <a:xfrm>
            <a:off x="504031" y="4547162"/>
            <a:ext cx="8897938" cy="1545663"/>
          </a:xfrm>
          <a:prstGeom prst="rect">
            <a:avLst/>
          </a:prstGeom>
        </p:spPr>
      </p:pic>
    </p:spTree>
    <p:extLst>
      <p:ext uri="{BB962C8B-B14F-4D97-AF65-F5344CB8AC3E}">
        <p14:creationId xmlns:p14="http://schemas.microsoft.com/office/powerpoint/2010/main" val="602536482"/>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24412B"/>
      </a:dk2>
      <a:lt2>
        <a:srgbClr val="EBE7E6"/>
      </a:lt2>
      <a:accent1>
        <a:srgbClr val="36AFB9"/>
      </a:accent1>
      <a:accent2>
        <a:srgbClr val="29B584"/>
      </a:accent2>
      <a:accent3>
        <a:srgbClr val="35B654"/>
      </a:accent3>
      <a:accent4>
        <a:srgbClr val="42B629"/>
      </a:accent4>
      <a:accent5>
        <a:srgbClr val="7CAF33"/>
      </a:accent5>
      <a:accent6>
        <a:srgbClr val="A8A726"/>
      </a:accent6>
      <a:hlink>
        <a:srgbClr val="CA6861"/>
      </a:hlink>
      <a:folHlink>
        <a:srgbClr val="848484"/>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176</TotalTime>
  <Words>1537</Words>
  <Application>Microsoft Office PowerPoint</Application>
  <PresentationFormat>A4 Paper (210x297 mm)</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Walbaum Display</vt:lpstr>
      <vt:lpstr>3DFloatVTI</vt:lpstr>
      <vt:lpstr>Capstone Project – Detailed Report</vt:lpstr>
      <vt:lpstr>1. Introduction</vt:lpstr>
      <vt:lpstr>2. The Business Opportunity</vt:lpstr>
      <vt:lpstr>3. The Data,  Scope, Approach, Assumptions and Limitations</vt:lpstr>
      <vt:lpstr>4. The Analysis</vt:lpstr>
      <vt:lpstr>4. Analysis (Cont’d)</vt:lpstr>
      <vt:lpstr>4. Analysis (Cont’d)</vt:lpstr>
      <vt:lpstr>4. Analysis (Cont’d)</vt:lpstr>
      <vt:lpstr>4. Analysis (Cont’d)</vt:lpstr>
      <vt:lpstr>4. Analysis (Cont’d)</vt:lpstr>
      <vt:lpstr>4. Analysis (Cont’d)</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Detailed Report</dc:title>
  <dc:creator>Vip Prem Bij</dc:creator>
  <cp:lastModifiedBy>Vip Prem Bij</cp:lastModifiedBy>
  <cp:revision>18</cp:revision>
  <dcterms:created xsi:type="dcterms:W3CDTF">2020-07-23T10:20:35Z</dcterms:created>
  <dcterms:modified xsi:type="dcterms:W3CDTF">2020-07-23T13:17:22Z</dcterms:modified>
</cp:coreProperties>
</file>