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C51-D0FD-410A-9594-064F066512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CB021B-6BB0-457A-BF8D-710842D1E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85C924-86D2-4832-84AC-922EF42A63E5}"/>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5" name="Footer Placeholder 4">
            <a:extLst>
              <a:ext uri="{FF2B5EF4-FFF2-40B4-BE49-F238E27FC236}">
                <a16:creationId xmlns:a16="http://schemas.microsoft.com/office/drawing/2014/main" id="{0D69C42E-C52C-45C4-9AA1-BC637F79C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4D248-D37A-4B1B-95B6-D41B1C068CE0}"/>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177352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EE02-ED00-436D-99BC-26FE06E502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28599-797C-4953-8120-1CA0E87D2C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7E436A-CF44-4F42-A8B6-F6ED344B9587}"/>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5" name="Footer Placeholder 4">
            <a:extLst>
              <a:ext uri="{FF2B5EF4-FFF2-40B4-BE49-F238E27FC236}">
                <a16:creationId xmlns:a16="http://schemas.microsoft.com/office/drawing/2014/main" id="{A886B517-B5FF-437B-A5D1-6547D8C58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48165B-B084-4D54-81AF-335F516FE8F6}"/>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247828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826A1-678F-4C3B-8350-E6A102B9FF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7F567-B8F4-44D2-A681-32344B61F9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80ABB7-B8AD-4D9B-B7DA-8DEB721F56A9}"/>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5" name="Footer Placeholder 4">
            <a:extLst>
              <a:ext uri="{FF2B5EF4-FFF2-40B4-BE49-F238E27FC236}">
                <a16:creationId xmlns:a16="http://schemas.microsoft.com/office/drawing/2014/main" id="{26AAE1FD-FA81-4BEE-8070-450BBF2D3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4151B-BC72-4D73-BBA7-7A37CF83E269}"/>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12673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D643-E44C-4677-A885-87BD2E25C5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7EC1A0-7F53-4ADC-999A-C5F441FD7E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8A8813-471A-4AEB-806E-45150D0C50C5}"/>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5" name="Footer Placeholder 4">
            <a:extLst>
              <a:ext uri="{FF2B5EF4-FFF2-40B4-BE49-F238E27FC236}">
                <a16:creationId xmlns:a16="http://schemas.microsoft.com/office/drawing/2014/main" id="{22DCDD1D-D40E-48B4-8EC0-F3FAD758C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9C0AA-43AA-47BA-95DC-32491C70E8B0}"/>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284177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6500-3095-4DC8-8434-D743041FC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A7899C-FDEC-4B4B-BEA9-CA5651D00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0D4315-9BA8-45B1-9A8F-61D7C4E110A2}"/>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5" name="Footer Placeholder 4">
            <a:extLst>
              <a:ext uri="{FF2B5EF4-FFF2-40B4-BE49-F238E27FC236}">
                <a16:creationId xmlns:a16="http://schemas.microsoft.com/office/drawing/2014/main" id="{AB19188B-4D29-4FDF-B8B9-BC8BAB929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26856A-8DDE-41FB-9021-F24D62695E1F}"/>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131511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0467-2C88-4698-9062-0795328F01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9E5B91-97AE-4FF0-8932-C46F6163D4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4ABB0F-8950-4AAF-A126-EEE7B8FB34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8ACE66-F3BD-408F-8FF5-678D823F9459}"/>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6" name="Footer Placeholder 5">
            <a:extLst>
              <a:ext uri="{FF2B5EF4-FFF2-40B4-BE49-F238E27FC236}">
                <a16:creationId xmlns:a16="http://schemas.microsoft.com/office/drawing/2014/main" id="{7F8CC5F0-FBB4-4D3C-AB24-13333236B4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75EF8F-57C4-4E94-9C9E-3A7071812803}"/>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98826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A7EC-AE8D-47E9-986D-7E3458CE95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534B18-185F-4F15-9CEF-3DA20F935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BEEE80-20E6-4712-BA56-4A7F7F38B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D7AE29-A989-4B00-B2E2-4D6F01F69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D4E8B1-6B50-4C2A-A247-F40A41D3FA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9C0DF0-6746-4B62-BFBD-AD7946A25AAF}"/>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8" name="Footer Placeholder 7">
            <a:extLst>
              <a:ext uri="{FF2B5EF4-FFF2-40B4-BE49-F238E27FC236}">
                <a16:creationId xmlns:a16="http://schemas.microsoft.com/office/drawing/2014/main" id="{42ACBCBF-809A-4508-9AB5-FABD2BFE07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0461D0-366B-4D81-AE5C-B3AFF74D4AB7}"/>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91136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B75F-B242-4911-BC5E-FAB718AF05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CE671E-6087-408C-A177-122E3E9387E7}"/>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4" name="Footer Placeholder 3">
            <a:extLst>
              <a:ext uri="{FF2B5EF4-FFF2-40B4-BE49-F238E27FC236}">
                <a16:creationId xmlns:a16="http://schemas.microsoft.com/office/drawing/2014/main" id="{CD3FA1E6-384F-4B24-814C-95B599BBF2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B2C85F-D42D-4246-BFE5-F388C2E7CD50}"/>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77931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B8CD4E-F4AC-458C-BED2-4A3589141E05}"/>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3" name="Footer Placeholder 2">
            <a:extLst>
              <a:ext uri="{FF2B5EF4-FFF2-40B4-BE49-F238E27FC236}">
                <a16:creationId xmlns:a16="http://schemas.microsoft.com/office/drawing/2014/main" id="{3E79D0F9-1890-4C56-A763-4AB0350BB5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E04C4A-6124-429E-B8CE-81A2C9885089}"/>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51212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F29B-08B6-4DEC-852D-F44686573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DF0C7C-5975-42B5-8693-15AED9011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F9B8ED-DF1D-4FA5-B1A3-B4ADFEB50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204E89-3B8D-485B-B163-07098D4FF810}"/>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6" name="Footer Placeholder 5">
            <a:extLst>
              <a:ext uri="{FF2B5EF4-FFF2-40B4-BE49-F238E27FC236}">
                <a16:creationId xmlns:a16="http://schemas.microsoft.com/office/drawing/2014/main" id="{477C886E-4870-4B88-970B-958AAA627D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05C464-01D3-4CAC-ACDC-0AEE8CFE2601}"/>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184989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F1B5-AB84-4EFE-99B7-5BA177AA2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CBEAB5-B851-4504-BC53-830F5893B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102ECF-1804-47FF-9304-2A54FEB46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4A0091-8001-48EA-8980-45CC31C5B126}"/>
              </a:ext>
            </a:extLst>
          </p:cNvPr>
          <p:cNvSpPr>
            <a:spLocks noGrp="1"/>
          </p:cNvSpPr>
          <p:nvPr>
            <p:ph type="dt" sz="half" idx="10"/>
          </p:nvPr>
        </p:nvSpPr>
        <p:spPr/>
        <p:txBody>
          <a:bodyPr/>
          <a:lstStyle/>
          <a:p>
            <a:fld id="{19D23D3D-59B9-4EFB-AEF8-377A33379275}" type="datetimeFigureOut">
              <a:rPr lang="en-IN" smtClean="0"/>
              <a:t>06-08-2018</a:t>
            </a:fld>
            <a:endParaRPr lang="en-IN"/>
          </a:p>
        </p:txBody>
      </p:sp>
      <p:sp>
        <p:nvSpPr>
          <p:cNvPr id="6" name="Footer Placeholder 5">
            <a:extLst>
              <a:ext uri="{FF2B5EF4-FFF2-40B4-BE49-F238E27FC236}">
                <a16:creationId xmlns:a16="http://schemas.microsoft.com/office/drawing/2014/main" id="{1D6B2CD4-D8B4-44CB-989F-88D3BF393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36C3C-C435-4C3B-B1EF-2B77F1A53D97}"/>
              </a:ext>
            </a:extLst>
          </p:cNvPr>
          <p:cNvSpPr>
            <a:spLocks noGrp="1"/>
          </p:cNvSpPr>
          <p:nvPr>
            <p:ph type="sldNum" sz="quarter" idx="12"/>
          </p:nvPr>
        </p:nvSpPr>
        <p:spPr/>
        <p:txBody>
          <a:bodyPr/>
          <a:lstStyle/>
          <a:p>
            <a:fld id="{0AFFA9C8-B2E0-4EE4-B297-430989E60538}" type="slidenum">
              <a:rPr lang="en-IN" smtClean="0"/>
              <a:t>‹#›</a:t>
            </a:fld>
            <a:endParaRPr lang="en-IN"/>
          </a:p>
        </p:txBody>
      </p:sp>
    </p:spTree>
    <p:extLst>
      <p:ext uri="{BB962C8B-B14F-4D97-AF65-F5344CB8AC3E}">
        <p14:creationId xmlns:p14="http://schemas.microsoft.com/office/powerpoint/2010/main" val="150440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5B3C60-BD68-442E-858B-20686A10B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A4488E-3491-4B6F-A3DB-268AF9C0A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5EA83D-FFCA-45DF-B1F6-1338F7529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23D3D-59B9-4EFB-AEF8-377A33379275}" type="datetimeFigureOut">
              <a:rPr lang="en-IN" smtClean="0"/>
              <a:t>06-08-2018</a:t>
            </a:fld>
            <a:endParaRPr lang="en-IN"/>
          </a:p>
        </p:txBody>
      </p:sp>
      <p:sp>
        <p:nvSpPr>
          <p:cNvPr id="5" name="Footer Placeholder 4">
            <a:extLst>
              <a:ext uri="{FF2B5EF4-FFF2-40B4-BE49-F238E27FC236}">
                <a16:creationId xmlns:a16="http://schemas.microsoft.com/office/drawing/2014/main" id="{F8F13292-FF00-4B8D-BEB4-5AD65DBC1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67227E-0FA6-40AE-B832-9778650D5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FA9C8-B2E0-4EE4-B297-430989E60538}" type="slidenum">
              <a:rPr lang="en-IN" smtClean="0"/>
              <a:t>‹#›</a:t>
            </a:fld>
            <a:endParaRPr lang="en-IN"/>
          </a:p>
        </p:txBody>
      </p:sp>
    </p:spTree>
    <p:extLst>
      <p:ext uri="{BB962C8B-B14F-4D97-AF65-F5344CB8AC3E}">
        <p14:creationId xmlns:p14="http://schemas.microsoft.com/office/powerpoint/2010/main" val="302358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aeaccess.org/research/volume4/number1/banu-2016-cae-651990.pdf" TargetMode="External"/><Relationship Id="rId2" Type="http://schemas.openxmlformats.org/officeDocument/2006/relationships/hyperlink" Target="http://www.indjst.org/index.php/indjst/article/download/93705/71830" TargetMode="External"/><Relationship Id="rId1" Type="http://schemas.openxmlformats.org/officeDocument/2006/relationships/slideLayout" Target="../slideLayouts/slideLayout2.xml"/><Relationship Id="rId6" Type="http://schemas.openxmlformats.org/officeDocument/2006/relationships/hyperlink" Target="http://ijesc.org/upload/ef06f1ef6b0feb76822f3b72b2515809.Applying%20Classification%20Algorithms%20to%20Predict%20Thyroid%20Disease.pdf" TargetMode="External"/><Relationship Id="rId5" Type="http://schemas.openxmlformats.org/officeDocument/2006/relationships/hyperlink" Target="https://www.researchgate.net/publication/308983859" TargetMode="External"/><Relationship Id="rId4" Type="http://schemas.openxmlformats.org/officeDocument/2006/relationships/hyperlink" Target="https://pdfs.semanticscholar.org/5254/a6bc467b49f27c00f4654d03dc5d69d9d38d.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9022-8835-484F-9955-4DB21CEC6C92}"/>
              </a:ext>
            </a:extLst>
          </p:cNvPr>
          <p:cNvSpPr>
            <a:spLocks noGrp="1"/>
          </p:cNvSpPr>
          <p:nvPr>
            <p:ph type="ctrTitle"/>
          </p:nvPr>
        </p:nvSpPr>
        <p:spPr/>
        <p:txBody>
          <a:bodyPr>
            <a:normAutofit/>
          </a:bodyPr>
          <a:lstStyle/>
          <a:p>
            <a:r>
              <a:rPr lang="en-IN" sz="4800" dirty="0"/>
              <a:t>Implementation of Thyroid Disease Prediction System using LDA and PCA Algorithm</a:t>
            </a:r>
          </a:p>
        </p:txBody>
      </p:sp>
      <p:sp>
        <p:nvSpPr>
          <p:cNvPr id="3" name="Subtitle 2">
            <a:extLst>
              <a:ext uri="{FF2B5EF4-FFF2-40B4-BE49-F238E27FC236}">
                <a16:creationId xmlns:a16="http://schemas.microsoft.com/office/drawing/2014/main" id="{EA1D1CFE-8CB6-4EEA-BBC4-1428FA32472A}"/>
              </a:ext>
            </a:extLst>
          </p:cNvPr>
          <p:cNvSpPr>
            <a:spLocks noGrp="1"/>
          </p:cNvSpPr>
          <p:nvPr>
            <p:ph type="subTitle" idx="1"/>
          </p:nvPr>
        </p:nvSpPr>
        <p:spPr/>
        <p:txBody>
          <a:bodyPr>
            <a:normAutofit lnSpcReduction="10000"/>
          </a:bodyPr>
          <a:lstStyle/>
          <a:p>
            <a:pPr algn="l"/>
            <a:r>
              <a:rPr lang="en-IN" dirty="0"/>
              <a:t>Group Members - 				Project Guide-</a:t>
            </a:r>
          </a:p>
          <a:p>
            <a:pPr algn="l"/>
            <a:r>
              <a:rPr lang="en-IN" dirty="0"/>
              <a:t>Viral </a:t>
            </a:r>
            <a:r>
              <a:rPr lang="en-IN" dirty="0" err="1"/>
              <a:t>Haria</a:t>
            </a:r>
            <a:r>
              <a:rPr lang="en-IN" dirty="0"/>
              <a:t> (BE CMPN A 30)			       Mrs. </a:t>
            </a:r>
            <a:r>
              <a:rPr lang="en-IN" dirty="0" err="1"/>
              <a:t>Harshali</a:t>
            </a:r>
            <a:r>
              <a:rPr lang="en-IN" dirty="0"/>
              <a:t> Patil </a:t>
            </a:r>
          </a:p>
          <a:p>
            <a:pPr algn="l"/>
            <a:r>
              <a:rPr lang="en-IN" dirty="0"/>
              <a:t>Suraksha More (BE CMPN A 57)</a:t>
            </a:r>
          </a:p>
          <a:p>
            <a:pPr algn="l"/>
            <a:r>
              <a:rPr lang="en-IN" dirty="0"/>
              <a:t>Bijal Patel (BE CMPN </a:t>
            </a:r>
            <a:r>
              <a:rPr lang="en-IN"/>
              <a:t>A 65)</a:t>
            </a:r>
            <a:endParaRPr lang="en-IN" dirty="0"/>
          </a:p>
        </p:txBody>
      </p:sp>
    </p:spTree>
    <p:extLst>
      <p:ext uri="{BB962C8B-B14F-4D97-AF65-F5344CB8AC3E}">
        <p14:creationId xmlns:p14="http://schemas.microsoft.com/office/powerpoint/2010/main" val="110153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3C47-0FD2-4888-93A2-FD15B109BC8C}"/>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35BC069C-7B32-4C90-9133-F65AF702175D}"/>
              </a:ext>
            </a:extLst>
          </p:cNvPr>
          <p:cNvSpPr>
            <a:spLocks noGrp="1"/>
          </p:cNvSpPr>
          <p:nvPr>
            <p:ph idx="1"/>
          </p:nvPr>
        </p:nvSpPr>
        <p:spPr>
          <a:xfrm>
            <a:off x="838200" y="1504076"/>
            <a:ext cx="10515600" cy="4351338"/>
          </a:xfrm>
        </p:spPr>
        <p:txBody>
          <a:bodyPr>
            <a:normAutofit/>
          </a:bodyPr>
          <a:lstStyle/>
          <a:p>
            <a:pPr marL="0" indent="0">
              <a:buNone/>
            </a:pPr>
            <a:r>
              <a:rPr lang="en-US" dirty="0"/>
              <a:t>Disease diagnosis is a very complex and tedious task; as it requires lots of experience and knowledge. The main task is to provide disease diagnosis at early stages with higher accuracy. Data mining plays a vital role in medical field for disease diagnosis. Thyroid disease is very common disease in human. Nowadays most of the women suffering from thyroid disease than male. These diseases giving many side effects such as weight gain, weight loss, stress and so on to our human body. If this disease is detected in earlier stage, then physician can give proper treatment to the patients. Collecting all the past data, analyzing it with the help of two algorithms and compare the end results.</a:t>
            </a:r>
            <a:endParaRPr lang="en-IN" dirty="0"/>
          </a:p>
        </p:txBody>
      </p:sp>
    </p:spTree>
    <p:extLst>
      <p:ext uri="{BB962C8B-B14F-4D97-AF65-F5344CB8AC3E}">
        <p14:creationId xmlns:p14="http://schemas.microsoft.com/office/powerpoint/2010/main" val="373885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0CFF-DB46-4A6A-A1C7-4D711F0FB326}"/>
              </a:ext>
            </a:extLst>
          </p:cNvPr>
          <p:cNvSpPr>
            <a:spLocks noGrp="1"/>
          </p:cNvSpPr>
          <p:nvPr>
            <p:ph type="title"/>
          </p:nvPr>
        </p:nvSpPr>
        <p:spPr>
          <a:xfrm>
            <a:off x="838200" y="113198"/>
            <a:ext cx="10515600" cy="1325563"/>
          </a:xfrm>
        </p:spPr>
        <p:txBody>
          <a:bodyPr/>
          <a:lstStyle/>
          <a:p>
            <a:r>
              <a:rPr lang="en-IN" dirty="0"/>
              <a:t>Literature Survey</a:t>
            </a:r>
          </a:p>
        </p:txBody>
      </p:sp>
      <p:graphicFrame>
        <p:nvGraphicFramePr>
          <p:cNvPr id="4" name="Content Placeholder 3">
            <a:extLst>
              <a:ext uri="{FF2B5EF4-FFF2-40B4-BE49-F238E27FC236}">
                <a16:creationId xmlns:a16="http://schemas.microsoft.com/office/drawing/2014/main" id="{8E5A5CC7-1AD3-468C-A1FC-927972AC4257}"/>
              </a:ext>
            </a:extLst>
          </p:cNvPr>
          <p:cNvGraphicFramePr>
            <a:graphicFrameLocks noGrp="1"/>
          </p:cNvGraphicFramePr>
          <p:nvPr>
            <p:ph idx="1"/>
            <p:extLst>
              <p:ext uri="{D42A27DB-BD31-4B8C-83A1-F6EECF244321}">
                <p14:modId xmlns:p14="http://schemas.microsoft.com/office/powerpoint/2010/main" val="1810939601"/>
              </p:ext>
            </p:extLst>
          </p:nvPr>
        </p:nvGraphicFramePr>
        <p:xfrm>
          <a:off x="838200" y="1690687"/>
          <a:ext cx="10515600" cy="4485640"/>
        </p:xfrm>
        <a:graphic>
          <a:graphicData uri="http://schemas.openxmlformats.org/drawingml/2006/table">
            <a:tbl>
              <a:tblPr firstRow="1" bandRow="1">
                <a:tableStyleId>{10A1B5D5-9B99-4C35-A422-299274C87663}</a:tableStyleId>
              </a:tblPr>
              <a:tblGrid>
                <a:gridCol w="1295400">
                  <a:extLst>
                    <a:ext uri="{9D8B030D-6E8A-4147-A177-3AD203B41FA5}">
                      <a16:colId xmlns:a16="http://schemas.microsoft.com/office/drawing/2014/main" val="1679048279"/>
                    </a:ext>
                  </a:extLst>
                </a:gridCol>
                <a:gridCol w="2736980">
                  <a:extLst>
                    <a:ext uri="{9D8B030D-6E8A-4147-A177-3AD203B41FA5}">
                      <a16:colId xmlns:a16="http://schemas.microsoft.com/office/drawing/2014/main" val="1234947760"/>
                    </a:ext>
                  </a:extLst>
                </a:gridCol>
                <a:gridCol w="2649893">
                  <a:extLst>
                    <a:ext uri="{9D8B030D-6E8A-4147-A177-3AD203B41FA5}">
                      <a16:colId xmlns:a16="http://schemas.microsoft.com/office/drawing/2014/main" val="2244885817"/>
                    </a:ext>
                  </a:extLst>
                </a:gridCol>
                <a:gridCol w="3833327">
                  <a:extLst>
                    <a:ext uri="{9D8B030D-6E8A-4147-A177-3AD203B41FA5}">
                      <a16:colId xmlns:a16="http://schemas.microsoft.com/office/drawing/2014/main" val="2922896370"/>
                    </a:ext>
                  </a:extLst>
                </a:gridCol>
              </a:tblGrid>
              <a:tr h="370840">
                <a:tc>
                  <a:txBody>
                    <a:bodyPr/>
                    <a:lstStyle/>
                    <a:p>
                      <a:pPr algn="ctr"/>
                      <a:r>
                        <a:rPr lang="en-IN" dirty="0"/>
                        <a:t>Year</a:t>
                      </a:r>
                    </a:p>
                  </a:txBody>
                  <a:tcPr/>
                </a:tc>
                <a:tc>
                  <a:txBody>
                    <a:bodyPr/>
                    <a:lstStyle/>
                    <a:p>
                      <a:pPr algn="ctr"/>
                      <a:r>
                        <a:rPr lang="en-IN" dirty="0"/>
                        <a:t>Paper</a:t>
                      </a:r>
                    </a:p>
                  </a:txBody>
                  <a:tcPr/>
                </a:tc>
                <a:tc>
                  <a:txBody>
                    <a:bodyPr/>
                    <a:lstStyle/>
                    <a:p>
                      <a:pPr algn="ctr"/>
                      <a:r>
                        <a:rPr lang="en-IN" dirty="0"/>
                        <a:t>Author Name</a:t>
                      </a:r>
                    </a:p>
                  </a:txBody>
                  <a:tcPr/>
                </a:tc>
                <a:tc>
                  <a:txBody>
                    <a:bodyPr/>
                    <a:lstStyle/>
                    <a:p>
                      <a:pPr algn="ctr"/>
                      <a:r>
                        <a:rPr lang="en-IN" dirty="0"/>
                        <a:t>Description</a:t>
                      </a:r>
                    </a:p>
                  </a:txBody>
                  <a:tcPr/>
                </a:tc>
                <a:extLst>
                  <a:ext uri="{0D108BD9-81ED-4DB2-BD59-A6C34878D82A}">
                    <a16:rowId xmlns:a16="http://schemas.microsoft.com/office/drawing/2014/main" val="3814043420"/>
                  </a:ext>
                </a:extLst>
              </a:tr>
              <a:tr h="370840">
                <a:tc>
                  <a:txBody>
                    <a:bodyPr/>
                    <a:lstStyle/>
                    <a:p>
                      <a:pPr algn="ctr"/>
                      <a:r>
                        <a:rPr lang="en-IN" dirty="0"/>
                        <a:t>July 2016</a:t>
                      </a:r>
                    </a:p>
                  </a:txBody>
                  <a:tcPr/>
                </a:tc>
                <a:tc>
                  <a:txBody>
                    <a:bodyPr/>
                    <a:lstStyle/>
                    <a:p>
                      <a:pPr algn="l"/>
                      <a:r>
                        <a:rPr lang="en-US" dirty="0"/>
                        <a:t>Machine Learning Techniques for Thyroid Disease Diagnosis – A Review</a:t>
                      </a:r>
                      <a:endParaRPr lang="en-IN" dirty="0"/>
                    </a:p>
                  </a:txBody>
                  <a:tcPr/>
                </a:tc>
                <a:tc>
                  <a:txBody>
                    <a:bodyPr/>
                    <a:lstStyle/>
                    <a:p>
                      <a:pPr marL="342900" indent="-342900" algn="l">
                        <a:buFont typeface="+mj-lt"/>
                        <a:buAutoNum type="arabicPeriod"/>
                      </a:pPr>
                      <a:r>
                        <a:rPr lang="en-IN" dirty="0"/>
                        <a:t>Shaik Razia</a:t>
                      </a:r>
                    </a:p>
                    <a:p>
                      <a:pPr marL="342900" indent="-342900" algn="l">
                        <a:buFont typeface="+mj-lt"/>
                        <a:buAutoNum type="arabicPeriod"/>
                      </a:pPr>
                      <a:r>
                        <a:rPr lang="en-IN" dirty="0"/>
                        <a:t>M. R. </a:t>
                      </a:r>
                      <a:r>
                        <a:rPr lang="en-IN" dirty="0" err="1"/>
                        <a:t>Narasinga</a:t>
                      </a:r>
                      <a:r>
                        <a:rPr lang="en-IN" dirty="0"/>
                        <a:t> Rao</a:t>
                      </a:r>
                    </a:p>
                  </a:txBody>
                  <a:tcPr/>
                </a:tc>
                <a:tc>
                  <a:txBody>
                    <a:bodyPr/>
                    <a:lstStyle/>
                    <a:p>
                      <a:pPr algn="l"/>
                      <a:r>
                        <a:rPr lang="en-US" dirty="0"/>
                        <a:t>The method used for thyroid disease diagnosis is called as ESTDD (Expert System Thyroid Disease Diagnosis). It gives an accuracy of 95.33%.</a:t>
                      </a:r>
                      <a:endParaRPr lang="en-IN" dirty="0"/>
                    </a:p>
                  </a:txBody>
                  <a:tcPr/>
                </a:tc>
                <a:extLst>
                  <a:ext uri="{0D108BD9-81ED-4DB2-BD59-A6C34878D82A}">
                    <a16:rowId xmlns:a16="http://schemas.microsoft.com/office/drawing/2014/main" val="1266875854"/>
                  </a:ext>
                </a:extLst>
              </a:tr>
              <a:tr h="370840">
                <a:tc>
                  <a:txBody>
                    <a:bodyPr/>
                    <a:lstStyle/>
                    <a:p>
                      <a:pPr algn="ctr"/>
                      <a:r>
                        <a:rPr lang="en-IN" dirty="0"/>
                        <a:t>Jan 2016</a:t>
                      </a:r>
                    </a:p>
                  </a:txBody>
                  <a:tcPr/>
                </a:tc>
                <a:tc>
                  <a:txBody>
                    <a:bodyPr/>
                    <a:lstStyle/>
                    <a:p>
                      <a:pPr algn="l"/>
                      <a:r>
                        <a:rPr lang="en-US" dirty="0"/>
                        <a:t>Predicting Thyroid Disease using Linear Discriminant Analysis (LDA) Data Mining Technique</a:t>
                      </a:r>
                      <a:endParaRPr lang="en-IN" dirty="0"/>
                    </a:p>
                  </a:txBody>
                  <a:tcPr/>
                </a:tc>
                <a:tc>
                  <a:txBody>
                    <a:bodyPr/>
                    <a:lstStyle/>
                    <a:p>
                      <a:pPr marL="342900" indent="-342900" algn="l">
                        <a:buFont typeface="+mj-lt"/>
                        <a:buAutoNum type="arabicPeriod"/>
                      </a:pPr>
                      <a:r>
                        <a:rPr lang="en-IN" dirty="0"/>
                        <a:t>G. </a:t>
                      </a:r>
                      <a:r>
                        <a:rPr lang="en-IN" dirty="0" err="1"/>
                        <a:t>Rasitha</a:t>
                      </a:r>
                      <a:r>
                        <a:rPr lang="en-IN" dirty="0"/>
                        <a:t> Banu</a:t>
                      </a:r>
                    </a:p>
                  </a:txBody>
                  <a:tcPr/>
                </a:tc>
                <a:tc>
                  <a:txBody>
                    <a:bodyPr/>
                    <a:lstStyle/>
                    <a:p>
                      <a:pPr algn="l"/>
                      <a:r>
                        <a:rPr lang="en-US" dirty="0"/>
                        <a:t>This paper focuses on data mining techniques like LDA and K-</a:t>
                      </a:r>
                      <a:r>
                        <a:rPr lang="en-US" dirty="0" err="1"/>
                        <a:t>Foldcross</a:t>
                      </a:r>
                      <a:r>
                        <a:rPr lang="en-US" dirty="0"/>
                        <a:t> Validation to predict thyroid disease.</a:t>
                      </a:r>
                      <a:endParaRPr lang="en-IN" dirty="0"/>
                    </a:p>
                  </a:txBody>
                  <a:tcPr/>
                </a:tc>
                <a:extLst>
                  <a:ext uri="{0D108BD9-81ED-4DB2-BD59-A6C34878D82A}">
                    <a16:rowId xmlns:a16="http://schemas.microsoft.com/office/drawing/2014/main" val="1039471858"/>
                  </a:ext>
                </a:extLst>
              </a:tr>
              <a:tr h="370840">
                <a:tc>
                  <a:txBody>
                    <a:bodyPr/>
                    <a:lstStyle/>
                    <a:p>
                      <a:pPr algn="ctr"/>
                      <a:r>
                        <a:rPr lang="en-IN" dirty="0"/>
                        <a:t>April 2015</a:t>
                      </a:r>
                    </a:p>
                  </a:txBody>
                  <a:tcPr/>
                </a:tc>
                <a:tc>
                  <a:txBody>
                    <a:bodyPr/>
                    <a:lstStyle/>
                    <a:p>
                      <a:pPr algn="l"/>
                      <a:r>
                        <a:rPr lang="en-US" dirty="0"/>
                        <a:t>Predictive Data Mining for Diagnosis of Thyroid Disease using Neural Network</a:t>
                      </a:r>
                      <a:endParaRPr lang="en-IN" dirty="0"/>
                    </a:p>
                  </a:txBody>
                  <a:tcPr/>
                </a:tc>
                <a:tc>
                  <a:txBody>
                    <a:bodyPr/>
                    <a:lstStyle/>
                    <a:p>
                      <a:pPr marL="342900" indent="-342900" algn="l">
                        <a:buFont typeface="+mj-lt"/>
                        <a:buAutoNum type="arabicPeriod"/>
                      </a:pPr>
                      <a:r>
                        <a:rPr lang="en-IN" dirty="0" err="1"/>
                        <a:t>Prerana</a:t>
                      </a:r>
                      <a:r>
                        <a:rPr lang="en-IN" dirty="0"/>
                        <a:t> </a:t>
                      </a:r>
                    </a:p>
                    <a:p>
                      <a:pPr marL="342900" indent="-342900" algn="l">
                        <a:buFont typeface="+mj-lt"/>
                        <a:buAutoNum type="arabicPeriod"/>
                      </a:pPr>
                      <a:r>
                        <a:rPr lang="en-IN" dirty="0"/>
                        <a:t>Parveen Sehgal</a:t>
                      </a:r>
                    </a:p>
                    <a:p>
                      <a:pPr marL="342900" indent="-342900" algn="l">
                        <a:buFont typeface="+mj-lt"/>
                        <a:buAutoNum type="arabicPeriod"/>
                      </a:pPr>
                      <a:r>
                        <a:rPr lang="en-IN" dirty="0"/>
                        <a:t>Khushboo Taneja</a:t>
                      </a:r>
                    </a:p>
                  </a:txBody>
                  <a:tcPr/>
                </a:tc>
                <a:tc>
                  <a:txBody>
                    <a:bodyPr/>
                    <a:lstStyle/>
                    <a:p>
                      <a:pPr algn="l"/>
                      <a:r>
                        <a:rPr lang="en-IN" dirty="0"/>
                        <a:t>Classifies the data of thyroid disease in MATLAB Neural Network Toolbox software and concludes that </a:t>
                      </a:r>
                      <a:r>
                        <a:rPr lang="en-IN" dirty="0" err="1"/>
                        <a:t>Levenberg</a:t>
                      </a:r>
                      <a:r>
                        <a:rPr lang="en-IN" dirty="0"/>
                        <a:t> Marquardt method has better performance compared to Simple Gradient Descent algorithm.</a:t>
                      </a:r>
                    </a:p>
                  </a:txBody>
                  <a:tcPr/>
                </a:tc>
                <a:extLst>
                  <a:ext uri="{0D108BD9-81ED-4DB2-BD59-A6C34878D82A}">
                    <a16:rowId xmlns:a16="http://schemas.microsoft.com/office/drawing/2014/main" val="2292782938"/>
                  </a:ext>
                </a:extLst>
              </a:tr>
            </a:tbl>
          </a:graphicData>
        </a:graphic>
      </p:graphicFrame>
    </p:spTree>
    <p:extLst>
      <p:ext uri="{BB962C8B-B14F-4D97-AF65-F5344CB8AC3E}">
        <p14:creationId xmlns:p14="http://schemas.microsoft.com/office/powerpoint/2010/main" val="346916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53C2-1E28-4C0F-B4F7-DE10D11C59E2}"/>
              </a:ext>
            </a:extLst>
          </p:cNvPr>
          <p:cNvSpPr>
            <a:spLocks noGrp="1"/>
          </p:cNvSpPr>
          <p:nvPr>
            <p:ph type="title"/>
          </p:nvPr>
        </p:nvSpPr>
        <p:spPr/>
        <p:txBody>
          <a:bodyPr/>
          <a:lstStyle/>
          <a:p>
            <a:r>
              <a:rPr lang="en-IN" dirty="0"/>
              <a:t>Block Diagram</a:t>
            </a:r>
          </a:p>
        </p:txBody>
      </p:sp>
      <p:pic>
        <p:nvPicPr>
          <p:cNvPr id="7" name="Content Placeholder 6">
            <a:extLst>
              <a:ext uri="{FF2B5EF4-FFF2-40B4-BE49-F238E27FC236}">
                <a16:creationId xmlns:a16="http://schemas.microsoft.com/office/drawing/2014/main" id="{18AA60C3-BDCA-4428-9D2F-C5DCBDCC7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8215" y="1690688"/>
            <a:ext cx="5375569" cy="4187598"/>
          </a:xfrm>
        </p:spPr>
      </p:pic>
    </p:spTree>
    <p:extLst>
      <p:ext uri="{BB962C8B-B14F-4D97-AF65-F5344CB8AC3E}">
        <p14:creationId xmlns:p14="http://schemas.microsoft.com/office/powerpoint/2010/main" val="161239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9696-5B35-460F-BF1B-07C914AF145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B15F781D-EBDC-4AC0-8E32-7BC11230C18A}"/>
              </a:ext>
            </a:extLst>
          </p:cNvPr>
          <p:cNvSpPr>
            <a:spLocks noGrp="1"/>
          </p:cNvSpPr>
          <p:nvPr>
            <p:ph idx="1"/>
          </p:nvPr>
        </p:nvSpPr>
        <p:spPr/>
        <p:txBody>
          <a:bodyPr/>
          <a:lstStyle/>
          <a:p>
            <a:r>
              <a:rPr lang="en-IN" dirty="0"/>
              <a:t>Input data set</a:t>
            </a:r>
          </a:p>
          <a:p>
            <a:r>
              <a:rPr lang="en-IN" dirty="0"/>
              <a:t>Algorithms </a:t>
            </a:r>
          </a:p>
          <a:p>
            <a:pPr lvl="1"/>
            <a:r>
              <a:rPr lang="en-IN" dirty="0"/>
              <a:t>Linear Discriminant Analysis (LDA)</a:t>
            </a:r>
          </a:p>
          <a:p>
            <a:pPr lvl="1"/>
            <a:r>
              <a:rPr lang="en-IN" dirty="0"/>
              <a:t>Principal Component Analysis (PCA)</a:t>
            </a:r>
          </a:p>
          <a:p>
            <a:r>
              <a:rPr lang="en-IN" dirty="0"/>
              <a:t>Programming language used – python </a:t>
            </a:r>
          </a:p>
        </p:txBody>
      </p:sp>
    </p:spTree>
    <p:extLst>
      <p:ext uri="{BB962C8B-B14F-4D97-AF65-F5344CB8AC3E}">
        <p14:creationId xmlns:p14="http://schemas.microsoft.com/office/powerpoint/2010/main" val="214077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BDE2-846E-4854-91C9-157F17DF7D68}"/>
              </a:ext>
            </a:extLst>
          </p:cNvPr>
          <p:cNvSpPr>
            <a:spLocks noGrp="1"/>
          </p:cNvSpPr>
          <p:nvPr>
            <p:ph type="title"/>
          </p:nvPr>
        </p:nvSpPr>
        <p:spPr/>
        <p:txBody>
          <a:bodyPr/>
          <a:lstStyle/>
          <a:p>
            <a:r>
              <a:rPr lang="en-IN" dirty="0"/>
              <a:t>Project Application and Societal benefit</a:t>
            </a:r>
          </a:p>
        </p:txBody>
      </p:sp>
      <p:sp>
        <p:nvSpPr>
          <p:cNvPr id="3" name="Content Placeholder 2">
            <a:extLst>
              <a:ext uri="{FF2B5EF4-FFF2-40B4-BE49-F238E27FC236}">
                <a16:creationId xmlns:a16="http://schemas.microsoft.com/office/drawing/2014/main" id="{E5D3C134-90B9-4E62-9918-5D7E7E8AAA88}"/>
              </a:ext>
            </a:extLst>
          </p:cNvPr>
          <p:cNvSpPr>
            <a:spLocks noGrp="1"/>
          </p:cNvSpPr>
          <p:nvPr>
            <p:ph idx="1"/>
          </p:nvPr>
        </p:nvSpPr>
        <p:spPr/>
        <p:txBody>
          <a:bodyPr>
            <a:normAutofit/>
          </a:bodyPr>
          <a:lstStyle/>
          <a:p>
            <a:r>
              <a:rPr lang="en-US" dirty="0"/>
              <a:t>Disease diagnosis plays a major role and it is indispensable for any busy clinician. Thyroid disease is one such disease and prediction of which is a difficult aspect without a computer technology.</a:t>
            </a:r>
          </a:p>
          <a:p>
            <a:r>
              <a:rPr lang="en-US" dirty="0"/>
              <a:t>Various data mining techniques has proven to be very helpful in decision making.</a:t>
            </a:r>
          </a:p>
          <a:p>
            <a:r>
              <a:rPr lang="en-US" dirty="0"/>
              <a:t>The user can predict and test their health with the symptoms. The user can predict the thyroid disease with related symptoms, before going to the hospital and check with the doctor. The user can predict the disease with relevant symptoms.</a:t>
            </a:r>
            <a:endParaRPr lang="en-IN" dirty="0"/>
          </a:p>
        </p:txBody>
      </p:sp>
    </p:spTree>
    <p:extLst>
      <p:ext uri="{BB962C8B-B14F-4D97-AF65-F5344CB8AC3E}">
        <p14:creationId xmlns:p14="http://schemas.microsoft.com/office/powerpoint/2010/main" val="170154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C338-04CC-4188-A8CA-2B038B838939}"/>
              </a:ext>
            </a:extLst>
          </p:cNvPr>
          <p:cNvSpPr>
            <a:spLocks noGrp="1"/>
          </p:cNvSpPr>
          <p:nvPr>
            <p:ph type="title"/>
          </p:nvPr>
        </p:nvSpPr>
        <p:spPr>
          <a:xfrm>
            <a:off x="838200" y="365125"/>
            <a:ext cx="10515600" cy="1325563"/>
          </a:xfrm>
        </p:spPr>
        <p:txBody>
          <a:bodyPr/>
          <a:lstStyle/>
          <a:p>
            <a:r>
              <a:rPr lang="en-IN" dirty="0"/>
              <a:t>References</a:t>
            </a:r>
          </a:p>
        </p:txBody>
      </p:sp>
      <p:sp>
        <p:nvSpPr>
          <p:cNvPr id="3" name="Content Placeholder 2">
            <a:extLst>
              <a:ext uri="{FF2B5EF4-FFF2-40B4-BE49-F238E27FC236}">
                <a16:creationId xmlns:a16="http://schemas.microsoft.com/office/drawing/2014/main" id="{9521B089-DF60-4F20-BB25-6D8051BCF4E8}"/>
              </a:ext>
            </a:extLst>
          </p:cNvPr>
          <p:cNvSpPr>
            <a:spLocks noGrp="1"/>
          </p:cNvSpPr>
          <p:nvPr>
            <p:ph idx="1"/>
          </p:nvPr>
        </p:nvSpPr>
        <p:spPr/>
        <p:txBody>
          <a:bodyPr>
            <a:normAutofit/>
          </a:bodyPr>
          <a:lstStyle/>
          <a:p>
            <a:pPr marL="0" indent="0">
              <a:buNone/>
            </a:pPr>
            <a:r>
              <a:rPr lang="en-IN" dirty="0"/>
              <a:t>[1] </a:t>
            </a:r>
            <a:r>
              <a:rPr lang="en-IN" dirty="0">
                <a:hlinkClick r:id="rId2"/>
              </a:rPr>
              <a:t>www.indjst.org/index.php/indjst/article/download/93705/71830</a:t>
            </a:r>
            <a:br>
              <a:rPr lang="en-IN" dirty="0"/>
            </a:br>
            <a:r>
              <a:rPr lang="en-IN" dirty="0"/>
              <a:t>[2] </a:t>
            </a:r>
            <a:r>
              <a:rPr lang="en-IN" dirty="0">
                <a:hlinkClick r:id="rId3"/>
              </a:rPr>
              <a:t>https://www.caeaccess.org/research/volume4/number1/banu-2016-cae-651990.pdf</a:t>
            </a:r>
            <a:endParaRPr lang="en-IN" dirty="0"/>
          </a:p>
          <a:p>
            <a:pPr marL="0" indent="0">
              <a:buNone/>
            </a:pPr>
            <a:r>
              <a:rPr lang="en-IN" dirty="0"/>
              <a:t>[3]</a:t>
            </a:r>
            <a:r>
              <a:rPr lang="en-IN" dirty="0">
                <a:hlinkClick r:id="rId4"/>
              </a:rPr>
              <a:t>https://pdfs.semanticscholar.org/5254/a6bc467b49f27c00f4654d03dc5d69d9d38d.pdf</a:t>
            </a:r>
            <a:endParaRPr lang="en-IN" dirty="0"/>
          </a:p>
          <a:p>
            <a:pPr marL="0" indent="0">
              <a:buNone/>
            </a:pPr>
            <a:r>
              <a:rPr lang="en-IN" dirty="0"/>
              <a:t>[4] </a:t>
            </a:r>
            <a:r>
              <a:rPr lang="en-IN" dirty="0">
                <a:hlinkClick r:id="rId5"/>
              </a:rPr>
              <a:t>https://www.researchgate.net/publication/308983859</a:t>
            </a:r>
            <a:endParaRPr lang="en-IN" dirty="0"/>
          </a:p>
          <a:p>
            <a:pPr marL="0" indent="0">
              <a:buNone/>
            </a:pPr>
            <a:r>
              <a:rPr lang="en-IN" dirty="0"/>
              <a:t>[5]</a:t>
            </a:r>
            <a:r>
              <a:rPr lang="en-IN" dirty="0">
                <a:hlinkClick r:id="rId6"/>
              </a:rPr>
              <a:t>http://ijesc.org/upload/ef06f1ef6b0feb76822f3b72b2515809.Applying%20Classification%20Algorithms%20to%20Predict%20Thyroid%20Disease.pdf</a:t>
            </a:r>
            <a:endParaRPr lang="en-IN" dirty="0"/>
          </a:p>
        </p:txBody>
      </p:sp>
    </p:spTree>
    <p:extLst>
      <p:ext uri="{BB962C8B-B14F-4D97-AF65-F5344CB8AC3E}">
        <p14:creationId xmlns:p14="http://schemas.microsoft.com/office/powerpoint/2010/main" val="376040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7B6D-D5D9-44BD-8489-EEEA4CC7DA1D}"/>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282EDABD-30AF-40D2-A712-58C6C363EE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8182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655</TotalTime>
  <Words>425</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Implementation of Thyroid Disease Prediction System using LDA and PCA Algorithm</vt:lpstr>
      <vt:lpstr>Problem Definition</vt:lpstr>
      <vt:lpstr>Literature Survey</vt:lpstr>
      <vt:lpstr>Block Diagram</vt:lpstr>
      <vt:lpstr>Implementation</vt:lpstr>
      <vt:lpstr>Project Application and Societal benefit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thyroid disease prediction system using machine learning techniques</dc:title>
  <dc:creator>Bijal Patel</dc:creator>
  <cp:lastModifiedBy>Bijal Patel</cp:lastModifiedBy>
  <cp:revision>30</cp:revision>
  <dcterms:created xsi:type="dcterms:W3CDTF">2018-08-03T08:35:40Z</dcterms:created>
  <dcterms:modified xsi:type="dcterms:W3CDTF">2018-08-06T07:49:27Z</dcterms:modified>
</cp:coreProperties>
</file>