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1" r:id="rId5"/>
    <p:sldId id="273" r:id="rId6"/>
    <p:sldId id="267" r:id="rId7"/>
    <p:sldId id="264" r:id="rId8"/>
    <p:sldId id="265" r:id="rId9"/>
    <p:sldId id="268" r:id="rId10"/>
    <p:sldId id="270" r:id="rId11"/>
    <p:sldId id="271" r:id="rId12"/>
    <p:sldId id="27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5D0D8DFC-5B16-492D-9A23-43E9E4759C48}" type="datetimeFigureOut">
              <a:rPr lang="en-IN" smtClean="0"/>
              <a:t>31-05-2024</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52ED168E-92A5-43EE-9D3A-C795AD31FE74}" type="slidenum">
              <a:rPr lang="en-IN" smtClean="0"/>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D0D8DFC-5B16-492D-9A23-43E9E4759C48}" type="datetimeFigureOut">
              <a:rPr lang="en-IN" smtClean="0"/>
              <a:t>31-05-2024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ED168E-92A5-43EE-9D3A-C795AD31FE7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D0D8DFC-5B16-492D-9A23-43E9E4759C48}" type="datetimeFigureOut">
              <a:rPr lang="en-IN" smtClean="0"/>
              <a:t>31-05-2024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ED168E-92A5-43EE-9D3A-C795AD31FE7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D0D8DFC-5B16-492D-9A23-43E9E4759C48}" type="datetimeFigureOut">
              <a:rPr lang="en-IN" smtClean="0"/>
              <a:t>31-05-2024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ED168E-92A5-43EE-9D3A-C795AD31FE7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D0D8DFC-5B16-492D-9A23-43E9E4759C48}" type="datetimeFigureOut">
              <a:rPr lang="en-IN" smtClean="0"/>
              <a:t>31-05-2024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52ED168E-92A5-43EE-9D3A-C795AD31FE74}"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D0D8DFC-5B16-492D-9A23-43E9E4759C48}" type="datetimeFigureOut">
              <a:rPr lang="en-IN" smtClean="0"/>
              <a:t>31-05-2024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ED168E-92A5-43EE-9D3A-C795AD31FE7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D0D8DFC-5B16-492D-9A23-43E9E4759C48}" type="datetimeFigureOut">
              <a:rPr lang="en-IN" smtClean="0"/>
              <a:t>31-05-2024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ED168E-92A5-43EE-9D3A-C795AD31FE7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D0D8DFC-5B16-492D-9A23-43E9E4759C48}" type="datetimeFigureOut">
              <a:rPr lang="en-IN" smtClean="0"/>
              <a:t>31-05-2024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ED168E-92A5-43EE-9D3A-C795AD31FE7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0D8DFC-5B16-492D-9A23-43E9E4759C48}" type="datetimeFigureOut">
              <a:rPr lang="en-IN" smtClean="0"/>
              <a:t>31-05-2024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ED168E-92A5-43EE-9D3A-C795AD31FE7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D0D8DFC-5B16-492D-9A23-43E9E4759C48}" type="datetimeFigureOut">
              <a:rPr lang="en-IN" smtClean="0"/>
              <a:t>31-05-2024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ED168E-92A5-43EE-9D3A-C795AD31FE7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D0D8DFC-5B16-492D-9A23-43E9E4759C48}" type="datetimeFigureOut">
              <a:rPr lang="en-IN" smtClean="0"/>
              <a:t>31-05-2024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ED168E-92A5-43EE-9D3A-C795AD31FE7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5D0D8DFC-5B16-492D-9A23-43E9E4759C48}" type="datetimeFigureOut">
              <a:rPr lang="en-IN" smtClean="0"/>
              <a:t>31-05-2024</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2ED168E-92A5-43EE-9D3A-C795AD31FE74}"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404664"/>
            <a:ext cx="8229600" cy="2795736"/>
          </a:xfrm>
        </p:spPr>
        <p:txBody>
          <a:bodyPr>
            <a:normAutofit fontScale="90000"/>
          </a:bodyPr>
          <a:lstStyle/>
          <a:p>
            <a:r>
              <a:rPr lang="en-US" dirty="0"/>
              <a:t>Psychological Mental Health Analyzer CLASSIFICATION USING MACHINE LEARNING</a:t>
            </a:r>
            <a:endParaRPr lang="en-IN" dirty="0"/>
          </a:p>
        </p:txBody>
      </p:sp>
      <p:sp>
        <p:nvSpPr>
          <p:cNvPr id="3" name="Subtitle 2"/>
          <p:cNvSpPr>
            <a:spLocks noGrp="1"/>
          </p:cNvSpPr>
          <p:nvPr>
            <p:ph type="subTitle" idx="1"/>
          </p:nvPr>
        </p:nvSpPr>
        <p:spPr>
          <a:xfrm>
            <a:off x="1371600" y="3886200"/>
            <a:ext cx="6728792" cy="2135088"/>
          </a:xfrm>
        </p:spPr>
        <p:txBody>
          <a:bodyPr>
            <a:normAutofit fontScale="62500" lnSpcReduction="20000"/>
          </a:bodyPr>
          <a:lstStyle/>
          <a:p>
            <a:r>
              <a:rPr lang="en-US" dirty="0"/>
              <a:t>Group Members:</a:t>
            </a:r>
          </a:p>
          <a:p>
            <a:r>
              <a:rPr lang="en-US" dirty="0" err="1"/>
              <a:t>Hritik</a:t>
            </a:r>
            <a:r>
              <a:rPr lang="en-US" dirty="0"/>
              <a:t> Negi(2018384)</a:t>
            </a:r>
          </a:p>
          <a:p>
            <a:r>
              <a:rPr lang="en-US" dirty="0"/>
              <a:t>Rishabh </a:t>
            </a:r>
            <a:r>
              <a:rPr lang="en-US" dirty="0" err="1"/>
              <a:t>Nautiyal</a:t>
            </a:r>
            <a:r>
              <a:rPr lang="en-US" dirty="0"/>
              <a:t>(2018631)</a:t>
            </a:r>
          </a:p>
          <a:p>
            <a:r>
              <a:rPr lang="en-US" dirty="0"/>
              <a:t>Saksham </a:t>
            </a:r>
            <a:r>
              <a:rPr lang="en-US" dirty="0" err="1"/>
              <a:t>Bijalwan</a:t>
            </a:r>
            <a:r>
              <a:rPr lang="en-US" dirty="0"/>
              <a:t>(2018684)</a:t>
            </a:r>
          </a:p>
          <a:p>
            <a:r>
              <a:rPr lang="en-US" dirty="0"/>
              <a:t>Anjali(2018439)</a:t>
            </a:r>
          </a:p>
          <a:p>
            <a:r>
              <a:rPr lang="en-US" dirty="0"/>
              <a:t>                                                Guided By:</a:t>
            </a:r>
          </a:p>
          <a:p>
            <a:r>
              <a:rPr lang="en-US" dirty="0"/>
              <a:t>                                                            Miss. </a:t>
            </a:r>
            <a:r>
              <a:rPr lang="en-US" dirty="0" err="1"/>
              <a:t>Manika</a:t>
            </a:r>
            <a:r>
              <a:rPr lang="en-US" dirty="0"/>
              <a:t> </a:t>
            </a:r>
            <a:r>
              <a:rPr lang="en-US" dirty="0" err="1"/>
              <a:t>Manwal</a:t>
            </a:r>
            <a:endParaRPr lang="en-US" dirty="0"/>
          </a:p>
          <a:p>
            <a:endParaRPr lang="en-IN" dirty="0"/>
          </a:p>
        </p:txBody>
      </p:sp>
    </p:spTree>
    <p:extLst>
      <p:ext uri="{BB962C8B-B14F-4D97-AF65-F5344CB8AC3E}">
        <p14:creationId xmlns:p14="http://schemas.microsoft.com/office/powerpoint/2010/main" val="3032563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p:txBody>
          <a:bodyPr>
            <a:normAutofit lnSpcReduction="10000"/>
          </a:bodyPr>
          <a:lstStyle/>
          <a:p>
            <a:r>
              <a:rPr lang="en-US" dirty="0"/>
              <a:t>The project focuses on Natural Language Processing (NLP) techniques to predict psychological health, aiming to improve healthcare services.</a:t>
            </a:r>
          </a:p>
          <a:p>
            <a:r>
              <a:rPr lang="en-US" dirty="0"/>
              <a:t>Emphasizes the importance of addressing the rising prevalence of mental health issues globally.</a:t>
            </a:r>
          </a:p>
          <a:p>
            <a:r>
              <a:rPr lang="en-US" dirty="0"/>
              <a:t>Highlights the need for effective diagnostic tools and intervention strategies, utilizing advancements in ML and NLP for real-time psychological analysis.</a:t>
            </a:r>
          </a:p>
          <a:p>
            <a:endParaRPr lang="en-IN" dirty="0"/>
          </a:p>
        </p:txBody>
      </p:sp>
    </p:spTree>
    <p:extLst>
      <p:ext uri="{BB962C8B-B14F-4D97-AF65-F5344CB8AC3E}">
        <p14:creationId xmlns:p14="http://schemas.microsoft.com/office/powerpoint/2010/main" val="3511065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933"/>
            <a:ext cx="8229600" cy="1143000"/>
          </a:xfrm>
        </p:spPr>
        <p:txBody>
          <a:bodyPr/>
          <a:lstStyle/>
          <a:p>
            <a:r>
              <a:rPr lang="en-US" dirty="0"/>
              <a:t>FUTURE ENHANCEMENT</a:t>
            </a:r>
            <a:endParaRPr lang="en-IN" dirty="0"/>
          </a:p>
        </p:txBody>
      </p:sp>
      <p:sp>
        <p:nvSpPr>
          <p:cNvPr id="5" name="Rectangle 2">
            <a:extLst>
              <a:ext uri="{FF2B5EF4-FFF2-40B4-BE49-F238E27FC236}">
                <a16:creationId xmlns:a16="http://schemas.microsoft.com/office/drawing/2014/main" id="{A29FCE37-25F5-41D2-BF81-29F7E1BA589B}"/>
              </a:ext>
            </a:extLst>
          </p:cNvPr>
          <p:cNvSpPr>
            <a:spLocks noGrp="1" noChangeArrowheads="1"/>
          </p:cNvSpPr>
          <p:nvPr>
            <p:ph idx="1"/>
          </p:nvPr>
        </p:nvSpPr>
        <p:spPr bwMode="auto">
          <a:xfrm>
            <a:off x="179512" y="1077067"/>
            <a:ext cx="8856984"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Diverse and Extensive Dataset: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605790" lvl="1" indent="-285750" eaLnBrk="0" fontAlgn="base" hangingPunct="0">
              <a:spcBef>
                <a:spcPct val="0"/>
              </a:spcBef>
              <a:spcAft>
                <a:spcPct val="0"/>
              </a:spcAft>
              <a:buClrTx/>
              <a:buSzTx/>
              <a:buFont typeface="Wingdings" panose="05000000000000000000" pitchFamily="2" charset="2"/>
              <a:buChar char="v"/>
            </a:pPr>
            <a:r>
              <a:rPr kumimoji="0" lang="en-US" altLang="en-US" sz="1600" b="0" i="0" u="none" strike="noStrike" cap="none" normalizeH="0" baseline="0" dirty="0">
                <a:ln>
                  <a:noFill/>
                </a:ln>
                <a:solidFill>
                  <a:schemeClr val="tx1"/>
                </a:solidFill>
                <a:effectLst/>
                <a:latin typeface="Arial" panose="020B0604020202020204" pitchFamily="34" charset="0"/>
              </a:rPr>
              <a:t>Collect data from various sources beyond social media, such as electronic health records, online forums, and mental health surveys.</a:t>
            </a:r>
          </a:p>
          <a:p>
            <a:pPr marL="605790" lvl="1" indent="-285750" eaLnBrk="0" fontAlgn="base" hangingPunct="0">
              <a:spcBef>
                <a:spcPct val="0"/>
              </a:spcBef>
              <a:spcAft>
                <a:spcPct val="0"/>
              </a:spcAft>
              <a:buClrTx/>
              <a:buSzTx/>
              <a:buFont typeface="Wingdings" panose="05000000000000000000" pitchFamily="2" charset="2"/>
              <a:buChar char="v"/>
            </a:pPr>
            <a:r>
              <a:rPr kumimoji="0" lang="en-US" altLang="en-US" sz="1600" b="0" i="0" u="none" strike="noStrike" cap="none" normalizeH="0" baseline="0" dirty="0">
                <a:ln>
                  <a:noFill/>
                </a:ln>
                <a:solidFill>
                  <a:schemeClr val="tx1"/>
                </a:solidFill>
                <a:effectLst/>
                <a:latin typeface="Arial" panose="020B0604020202020204" pitchFamily="34" charset="0"/>
              </a:rPr>
              <a:t>Incorporate data from multiple languages and cultural contexts to create more generalizable models applicable to a global population.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Expanding Psychological Conditions: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605790" lvl="1" indent="-285750" eaLnBrk="0" fontAlgn="base" hangingPunct="0">
              <a:spcBef>
                <a:spcPct val="0"/>
              </a:spcBef>
              <a:spcAft>
                <a:spcPct val="0"/>
              </a:spcAft>
              <a:buClrTx/>
              <a:buSzTx/>
              <a:buFont typeface="Wingdings" panose="05000000000000000000" pitchFamily="2" charset="2"/>
              <a:buChar char="v"/>
            </a:pPr>
            <a:r>
              <a:rPr kumimoji="0" lang="en-US" altLang="en-US" sz="1600" b="0" i="0" u="none" strike="noStrike" cap="none" normalizeH="0" baseline="0" dirty="0">
                <a:ln>
                  <a:noFill/>
                </a:ln>
                <a:solidFill>
                  <a:schemeClr val="tx1"/>
                </a:solidFill>
                <a:effectLst/>
                <a:latin typeface="Arial" panose="020B0604020202020204" pitchFamily="34" charset="0"/>
              </a:rPr>
              <a:t>Include a broader range of psychological conditions beyond anxiety disorders, such as depression, bipolar disorder, schizophrenia, and PTSD.</a:t>
            </a:r>
          </a:p>
          <a:p>
            <a:pPr marL="605790" lvl="1" indent="-285750" eaLnBrk="0" fontAlgn="base" hangingPunct="0">
              <a:spcBef>
                <a:spcPct val="0"/>
              </a:spcBef>
              <a:spcAft>
                <a:spcPct val="0"/>
              </a:spcAft>
              <a:buClrTx/>
              <a:buSzTx/>
              <a:buFont typeface="Wingdings" panose="05000000000000000000" pitchFamily="2" charset="2"/>
              <a:buChar char="v"/>
            </a:pPr>
            <a:r>
              <a:rPr kumimoji="0" lang="en-US" altLang="en-US" sz="1600" b="0" i="0" u="none" strike="noStrike" cap="none" normalizeH="0" baseline="0" dirty="0">
                <a:ln>
                  <a:noFill/>
                </a:ln>
                <a:solidFill>
                  <a:schemeClr val="tx1"/>
                </a:solidFill>
                <a:effectLst/>
                <a:latin typeface="Arial" panose="020B0604020202020204" pitchFamily="34" charset="0"/>
              </a:rPr>
              <a:t>Understand linguistic and emotional markers of these conditions to enhance diagnosis and prediction.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Longitudinal Data Analysis: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605790" lvl="1" indent="-285750" eaLnBrk="0" fontAlgn="base" hangingPunct="0">
              <a:spcBef>
                <a:spcPct val="0"/>
              </a:spcBef>
              <a:spcAft>
                <a:spcPct val="0"/>
              </a:spcAft>
              <a:buClrTx/>
              <a:buSzTx/>
              <a:buFont typeface="Wingdings" panose="05000000000000000000" pitchFamily="2" charset="2"/>
              <a:buChar char="v"/>
            </a:pPr>
            <a:r>
              <a:rPr kumimoji="0" lang="en-US" altLang="en-US" sz="1600" b="0" i="0" u="none" strike="noStrike" cap="none" normalizeH="0" baseline="0" dirty="0">
                <a:ln>
                  <a:noFill/>
                </a:ln>
                <a:solidFill>
                  <a:schemeClr val="tx1"/>
                </a:solidFill>
                <a:effectLst/>
                <a:latin typeface="Arial" panose="020B0604020202020204" pitchFamily="34" charset="0"/>
              </a:rPr>
              <a:t>Incorporate longitudinal data to understand how psychological states change over time and identify early signs of mental health issues.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Integration into Clinical Practice: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605790" lvl="1" indent="-285750" eaLnBrk="0" fontAlgn="base" hangingPunct="0">
              <a:spcBef>
                <a:spcPct val="0"/>
              </a:spcBef>
              <a:spcAft>
                <a:spcPct val="0"/>
              </a:spcAft>
              <a:buClrTx/>
              <a:buSzTx/>
              <a:buFont typeface="Wingdings" panose="05000000000000000000" pitchFamily="2" charset="2"/>
              <a:buChar char="v"/>
            </a:pPr>
            <a:r>
              <a:rPr kumimoji="0" lang="en-US" altLang="en-US" sz="1600" b="0" i="0" u="none" strike="noStrike" cap="none" normalizeH="0" baseline="0" dirty="0">
                <a:ln>
                  <a:noFill/>
                </a:ln>
                <a:solidFill>
                  <a:schemeClr val="tx1"/>
                </a:solidFill>
                <a:effectLst/>
                <a:latin typeface="Arial" panose="020B0604020202020204" pitchFamily="34" charset="0"/>
              </a:rPr>
              <a:t>Collaborate with healthcare providers to integrate AI and NLP tools into clinical practice for real-time analysis of patient communication and decision support.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Personalized Treatment Recommendations: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605790" lvl="1" indent="-285750" eaLnBrk="0" fontAlgn="base" hangingPunct="0">
              <a:spcBef>
                <a:spcPct val="0"/>
              </a:spcBef>
              <a:spcAft>
                <a:spcPct val="0"/>
              </a:spcAft>
              <a:buClrTx/>
              <a:buSzTx/>
              <a:buFont typeface="Wingdings" panose="05000000000000000000" pitchFamily="2" charset="2"/>
              <a:buChar char="v"/>
            </a:pPr>
            <a:r>
              <a:rPr kumimoji="0" lang="en-US" altLang="en-US" sz="1600" b="0" i="0" u="none" strike="noStrike" cap="none" normalizeH="0" baseline="0" dirty="0">
                <a:ln>
                  <a:noFill/>
                </a:ln>
                <a:solidFill>
                  <a:schemeClr val="tx1"/>
                </a:solidFill>
                <a:effectLst/>
                <a:latin typeface="Arial" panose="020B0604020202020204" pitchFamily="34" charset="0"/>
              </a:rPr>
              <a:t>Develop algorithms that recommend personalized treatment plans based on individual patient data, including medical history and treatment responses.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Real-Time Monitoring:</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605790" lvl="1" indent="-285750" eaLnBrk="0" fontAlgn="base" hangingPunct="0">
              <a:spcBef>
                <a:spcPct val="0"/>
              </a:spcBef>
              <a:spcAft>
                <a:spcPct val="0"/>
              </a:spcAft>
              <a:buClrTx/>
              <a:buSzTx/>
              <a:buFont typeface="Wingdings" panose="05000000000000000000" pitchFamily="2" charset="2"/>
              <a:buChar char="v"/>
            </a:pPr>
            <a:r>
              <a:rPr kumimoji="0" lang="en-US" altLang="en-US" sz="1600" b="0" i="0" u="none" strike="noStrike" cap="none" normalizeH="0" baseline="0" dirty="0">
                <a:ln>
                  <a:noFill/>
                </a:ln>
                <a:solidFill>
                  <a:schemeClr val="tx1"/>
                </a:solidFill>
                <a:effectLst/>
                <a:latin typeface="Arial" panose="020B0604020202020204" pitchFamily="34" charset="0"/>
              </a:rPr>
              <a:t>Develop systems for real-time monitoring of psychological health through continuous data collection and analysis via mobile applications and wearable devices.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1792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38400" y="2496457"/>
            <a:ext cx="4180114" cy="923330"/>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54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Thank You</a:t>
            </a:r>
            <a:endParaRPr lang="en-US" sz="5400" b="1" cap="none" spc="0" dirty="0">
              <a:ln w="50800"/>
              <a:solidFill>
                <a:schemeClr val="bg1">
                  <a:shade val="50000"/>
                </a:schemeClr>
              </a:solidFill>
              <a:effectLst/>
            </a:endParaRPr>
          </a:p>
        </p:txBody>
      </p:sp>
    </p:spTree>
    <p:extLst>
      <p:ext uri="{BB962C8B-B14F-4D97-AF65-F5344CB8AC3E}">
        <p14:creationId xmlns:p14="http://schemas.microsoft.com/office/powerpoint/2010/main" val="303167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5" name="Rectangle 2">
            <a:extLst>
              <a:ext uri="{FF2B5EF4-FFF2-40B4-BE49-F238E27FC236}">
                <a16:creationId xmlns:a16="http://schemas.microsoft.com/office/drawing/2014/main" id="{1D954012-7E98-4ABA-9F1E-FD3B38CBDC89}"/>
              </a:ext>
            </a:extLst>
          </p:cNvPr>
          <p:cNvSpPr>
            <a:spLocks noGrp="1" noChangeArrowheads="1"/>
          </p:cNvSpPr>
          <p:nvPr>
            <p:ph idx="1"/>
          </p:nvPr>
        </p:nvSpPr>
        <p:spPr bwMode="auto">
          <a:xfrm>
            <a:off x="457200" y="1969621"/>
            <a:ext cx="843528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Domain: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Real-time psychological analysis using pre-stored information and advanced Natural Language Processing (NLP) techniques.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Objective: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Enhance precision and accuracy of psychological evaluations by analyzing language patterns in live conversations.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Target Audience: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University students, working professionals, and introverted individuals.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Focus: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Stress prediction and identification of stress and depression.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Approach:</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Leveraging NLP and machine learning techniques to detect subtle linguistic cues indicating psychological distress.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Methodology: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Comprehensive comparative analysis of various methods for discerning depressive states from textual data.</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Contribution: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Advancement in understanding live text patterns and implications for mental health, with significant implications for personalized mental health interventions. </a:t>
            </a:r>
          </a:p>
        </p:txBody>
      </p:sp>
    </p:spTree>
    <p:extLst>
      <p:ext uri="{BB962C8B-B14F-4D97-AF65-F5344CB8AC3E}">
        <p14:creationId xmlns:p14="http://schemas.microsoft.com/office/powerpoint/2010/main" val="863627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1143000"/>
          </a:xfrm>
        </p:spPr>
        <p:txBody>
          <a:bodyPr/>
          <a:lstStyle/>
          <a:p>
            <a:r>
              <a:rPr lang="en-US" dirty="0"/>
              <a:t>EXISTING SYSTEM</a:t>
            </a:r>
            <a:endParaRPr lang="en-IN" dirty="0"/>
          </a:p>
        </p:txBody>
      </p:sp>
      <p:sp>
        <p:nvSpPr>
          <p:cNvPr id="3" name="Content Placeholder 2"/>
          <p:cNvSpPr>
            <a:spLocks noGrp="1"/>
          </p:cNvSpPr>
          <p:nvPr>
            <p:ph idx="1"/>
          </p:nvPr>
        </p:nvSpPr>
        <p:spPr>
          <a:xfrm>
            <a:off x="457200" y="2148840"/>
            <a:ext cx="8229600" cy="4709160"/>
          </a:xfrm>
        </p:spPr>
        <p:txBody>
          <a:bodyPr/>
          <a:lstStyle/>
          <a:p>
            <a:r>
              <a:rPr lang="en-US" dirty="0"/>
              <a:t>Existing systems for psychological mental health analyzer classification using machine learning encompass a range of methodologies and approaches tailored to different data modalities and classification goals.</a:t>
            </a:r>
          </a:p>
          <a:p>
            <a:r>
              <a:rPr lang="en-US" dirty="0"/>
              <a:t> These systems leverage ML algorithms to analyze various types of data like text.</a:t>
            </a:r>
          </a:p>
          <a:p>
            <a:endParaRPr lang="en-IN" dirty="0"/>
          </a:p>
        </p:txBody>
      </p:sp>
    </p:spTree>
    <p:extLst>
      <p:ext uri="{BB962C8B-B14F-4D97-AF65-F5344CB8AC3E}">
        <p14:creationId xmlns:p14="http://schemas.microsoft.com/office/powerpoint/2010/main" val="4195647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REQUIREMENTS</a:t>
            </a:r>
            <a:endParaRPr lang="en-IN" dirty="0"/>
          </a:p>
        </p:txBody>
      </p:sp>
      <p:sp>
        <p:nvSpPr>
          <p:cNvPr id="3" name="Text Placeholder 2"/>
          <p:cNvSpPr>
            <a:spLocks noGrp="1"/>
          </p:cNvSpPr>
          <p:nvPr>
            <p:ph type="body" idx="1"/>
          </p:nvPr>
        </p:nvSpPr>
        <p:spPr/>
        <p:txBody>
          <a:bodyPr/>
          <a:lstStyle/>
          <a:p>
            <a:r>
              <a:rPr lang="en-US" dirty="0"/>
              <a:t>HARDWARE</a:t>
            </a:r>
            <a:endParaRPr lang="en-IN" dirty="0"/>
          </a:p>
        </p:txBody>
      </p:sp>
      <p:sp>
        <p:nvSpPr>
          <p:cNvPr id="4" name="Text Placeholder 3"/>
          <p:cNvSpPr>
            <a:spLocks noGrp="1"/>
          </p:cNvSpPr>
          <p:nvPr>
            <p:ph type="body" sz="half" idx="3"/>
          </p:nvPr>
        </p:nvSpPr>
        <p:spPr/>
        <p:txBody>
          <a:bodyPr/>
          <a:lstStyle/>
          <a:p>
            <a:r>
              <a:rPr lang="en-US" dirty="0"/>
              <a:t>SOFTWARE</a:t>
            </a:r>
            <a:endParaRPr lang="en-IN" dirty="0"/>
          </a:p>
        </p:txBody>
      </p:sp>
      <p:sp>
        <p:nvSpPr>
          <p:cNvPr id="5" name="Content Placeholder 4"/>
          <p:cNvSpPr>
            <a:spLocks noGrp="1"/>
          </p:cNvSpPr>
          <p:nvPr>
            <p:ph sz="quarter" idx="2"/>
          </p:nvPr>
        </p:nvSpPr>
        <p:spPr/>
        <p:txBody>
          <a:bodyPr/>
          <a:lstStyle/>
          <a:p>
            <a:r>
              <a:rPr lang="en-US" dirty="0"/>
              <a:t>System: </a:t>
            </a:r>
            <a:r>
              <a:rPr lang="en-US" dirty="0" err="1"/>
              <a:t>Ryzen</a:t>
            </a:r>
            <a:r>
              <a:rPr lang="en-US" dirty="0"/>
              <a:t> 5/Intel i5 or i7.</a:t>
            </a:r>
          </a:p>
          <a:p>
            <a:r>
              <a:rPr lang="en-US" dirty="0"/>
              <a:t>Hard Disk: 500 GB</a:t>
            </a:r>
          </a:p>
          <a:p>
            <a:r>
              <a:rPr lang="en-US" dirty="0"/>
              <a:t>Ram: 4 GB</a:t>
            </a:r>
            <a:endParaRPr lang="en-IN" dirty="0"/>
          </a:p>
        </p:txBody>
      </p:sp>
      <p:sp>
        <p:nvSpPr>
          <p:cNvPr id="6" name="Content Placeholder 5"/>
          <p:cNvSpPr>
            <a:spLocks noGrp="1"/>
          </p:cNvSpPr>
          <p:nvPr>
            <p:ph sz="quarter" idx="4"/>
          </p:nvPr>
        </p:nvSpPr>
        <p:spPr/>
        <p:txBody>
          <a:bodyPr/>
          <a:lstStyle/>
          <a:p>
            <a:r>
              <a:rPr lang="en-US" dirty="0"/>
              <a:t>Operating System: Windows 8/10</a:t>
            </a:r>
          </a:p>
          <a:p>
            <a:r>
              <a:rPr lang="en-US" dirty="0"/>
              <a:t>IDE: Anaconda IDE, </a:t>
            </a:r>
          </a:p>
          <a:p>
            <a:pPr marL="137160" indent="0">
              <a:buNone/>
            </a:pPr>
            <a:r>
              <a:rPr lang="en-US" dirty="0"/>
              <a:t>	     VS Code</a:t>
            </a:r>
          </a:p>
          <a:p>
            <a:r>
              <a:rPr lang="en-US" dirty="0"/>
              <a:t>Coding Language: Python</a:t>
            </a:r>
          </a:p>
        </p:txBody>
      </p:sp>
    </p:spTree>
    <p:extLst>
      <p:ext uri="{BB962C8B-B14F-4D97-AF65-F5344CB8AC3E}">
        <p14:creationId xmlns:p14="http://schemas.microsoft.com/office/powerpoint/2010/main" val="693932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DB07F-C1B0-4110-847F-AC854298B21C}"/>
              </a:ext>
            </a:extLst>
          </p:cNvPr>
          <p:cNvSpPr>
            <a:spLocks noGrp="1"/>
          </p:cNvSpPr>
          <p:nvPr>
            <p:ph type="ctrTitle"/>
          </p:nvPr>
        </p:nvSpPr>
        <p:spPr>
          <a:xfrm>
            <a:off x="827584" y="116632"/>
            <a:ext cx="6923112" cy="920080"/>
          </a:xfrm>
        </p:spPr>
        <p:txBody>
          <a:bodyPr>
            <a:normAutofit fontScale="90000"/>
          </a:bodyPr>
          <a:lstStyle/>
          <a:p>
            <a:r>
              <a:rPr lang="en-US" dirty="0"/>
              <a:t>DATA PRE-PROCESSING</a:t>
            </a:r>
          </a:p>
        </p:txBody>
      </p:sp>
      <p:sp>
        <p:nvSpPr>
          <p:cNvPr id="4" name="Rectangle 1">
            <a:extLst>
              <a:ext uri="{FF2B5EF4-FFF2-40B4-BE49-F238E27FC236}">
                <a16:creationId xmlns:a16="http://schemas.microsoft.com/office/drawing/2014/main" id="{A49F9DB7-8C18-4D15-8BD7-057BE69E1E71}"/>
              </a:ext>
            </a:extLst>
          </p:cNvPr>
          <p:cNvSpPr>
            <a:spLocks noGrp="1" noChangeArrowheads="1"/>
          </p:cNvSpPr>
          <p:nvPr>
            <p:ph type="subTitle" idx="1"/>
          </p:nvPr>
        </p:nvSpPr>
        <p:spPr bwMode="auto">
          <a:xfrm>
            <a:off x="179512" y="1272046"/>
            <a:ext cx="8784976"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Remove Non-Alphabetic Characters: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742950" lvl="1" indent="-285750" algn="l" eaLnBrk="0" fontAlgn="base" hangingPunct="0">
              <a:spcBef>
                <a:spcPct val="0"/>
              </a:spcBef>
              <a:spcAft>
                <a:spcPct val="0"/>
              </a:spcAft>
              <a:buClrTx/>
              <a:buSzTx/>
              <a:buFont typeface="Wingdings" panose="05000000000000000000" pitchFamily="2" charset="2"/>
              <a:buChar char="v"/>
            </a:pPr>
            <a:r>
              <a:rPr kumimoji="0" lang="en-US" altLang="en-US" sz="1800" b="0" i="0" u="none" strike="noStrike" cap="none" normalizeH="0" baseline="0" dirty="0">
                <a:ln>
                  <a:noFill/>
                </a:ln>
                <a:solidFill>
                  <a:schemeClr val="tx1"/>
                </a:solidFill>
                <a:effectLst/>
                <a:latin typeface="Arial" panose="020B0604020202020204" pitchFamily="34" charset="0"/>
              </a:rPr>
              <a:t>Eliminate non-alphabetic characters from the dataset.</a:t>
            </a:r>
          </a:p>
          <a:p>
            <a:pPr marL="742950" lvl="1" indent="-285750" algn="l" eaLnBrk="0" fontAlgn="base" hangingPunct="0">
              <a:spcBef>
                <a:spcPct val="0"/>
              </a:spcBef>
              <a:spcAft>
                <a:spcPct val="0"/>
              </a:spcAft>
              <a:buClrTx/>
              <a:buSzTx/>
              <a:buFont typeface="Wingdings" panose="05000000000000000000" pitchFamily="2" charset="2"/>
              <a:buChar char="v"/>
            </a:pPr>
            <a:r>
              <a:rPr kumimoji="0" lang="en-US" altLang="en-US" sz="1800" b="0" i="0" u="none" strike="noStrike" cap="none" normalizeH="0" baseline="0" dirty="0">
                <a:ln>
                  <a:noFill/>
                </a:ln>
                <a:solidFill>
                  <a:schemeClr val="tx1"/>
                </a:solidFill>
                <a:effectLst/>
                <a:latin typeface="Arial" panose="020B0604020202020204" pitchFamily="34" charset="0"/>
              </a:rPr>
              <a:t>Retain only letters 'a-z' and 'A-Z' along with specific symbols.</a:t>
            </a:r>
          </a:p>
          <a:p>
            <a:pPr marL="742950" lvl="1" indent="-285750" algn="l" eaLnBrk="0" fontAlgn="base" hangingPunct="0">
              <a:spcBef>
                <a:spcPct val="0"/>
              </a:spcBef>
              <a:spcAft>
                <a:spcPct val="0"/>
              </a:spcAft>
              <a:buClrTx/>
              <a:buSzTx/>
              <a:buFont typeface="Wingdings" panose="05000000000000000000" pitchFamily="2" charset="2"/>
              <a:buChar char="v"/>
            </a:pPr>
            <a:r>
              <a:rPr kumimoji="0" lang="en-US" altLang="en-US" sz="1800" b="0" i="0" u="none" strike="noStrike" cap="none" normalizeH="0" baseline="0" dirty="0">
                <a:ln>
                  <a:noFill/>
                </a:ln>
                <a:solidFill>
                  <a:schemeClr val="tx1"/>
                </a:solidFill>
                <a:effectLst/>
                <a:latin typeface="Arial" panose="020B0604020202020204" pitchFamily="34" charset="0"/>
              </a:rPr>
              <a:t>Cleanses the dataset of unreadable format characters for better compatibility with computer vision.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Remove Special Symbols: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742950" lvl="1" indent="-285750" algn="l" eaLnBrk="0" fontAlgn="base" hangingPunct="0">
              <a:spcBef>
                <a:spcPct val="0"/>
              </a:spcBef>
              <a:spcAft>
                <a:spcPct val="0"/>
              </a:spcAft>
              <a:buClrTx/>
              <a:buSzTx/>
              <a:buFont typeface="Wingdings" panose="05000000000000000000" pitchFamily="2" charset="2"/>
              <a:buChar char="v"/>
            </a:pPr>
            <a:r>
              <a:rPr kumimoji="0" lang="en-US" altLang="en-US" sz="1800" b="0" i="0" u="none" strike="noStrike" cap="none" normalizeH="0" baseline="0" dirty="0">
                <a:ln>
                  <a:noFill/>
                </a:ln>
                <a:solidFill>
                  <a:schemeClr val="tx1"/>
                </a:solidFill>
                <a:effectLst/>
                <a:latin typeface="Arial" panose="020B0604020202020204" pitchFamily="34" charset="0"/>
              </a:rPr>
              <a:t>Methodically eliminate inappropriate special characters commonly found in social media posts.</a:t>
            </a:r>
          </a:p>
          <a:p>
            <a:pPr marL="742950" lvl="1" indent="-285750" algn="l" eaLnBrk="0" fontAlgn="base" hangingPunct="0">
              <a:spcBef>
                <a:spcPct val="0"/>
              </a:spcBef>
              <a:spcAft>
                <a:spcPct val="0"/>
              </a:spcAft>
              <a:buClrTx/>
              <a:buSzTx/>
              <a:buFont typeface="Wingdings" panose="05000000000000000000" pitchFamily="2" charset="2"/>
              <a:buChar char="v"/>
            </a:pPr>
            <a:r>
              <a:rPr kumimoji="0" lang="en-US" altLang="en-US" sz="1800" b="0" i="0" u="none" strike="noStrike" cap="none" normalizeH="0" baseline="0" dirty="0">
                <a:ln>
                  <a:noFill/>
                </a:ln>
                <a:solidFill>
                  <a:schemeClr val="tx1"/>
                </a:solidFill>
                <a:effectLst/>
                <a:latin typeface="Arial" panose="020B0604020202020204" pitchFamily="34" charset="0"/>
              </a:rPr>
              <a:t>Symbols like "! @, #, $, %, &amp; *" are removed to improve algorithm performance.</a:t>
            </a:r>
          </a:p>
          <a:p>
            <a:pPr marL="742950" lvl="1" indent="-285750" algn="l" eaLnBrk="0" fontAlgn="base" hangingPunct="0">
              <a:spcBef>
                <a:spcPct val="0"/>
              </a:spcBef>
              <a:spcAft>
                <a:spcPct val="0"/>
              </a:spcAft>
              <a:buClrTx/>
              <a:buSzTx/>
              <a:buFont typeface="Wingdings" panose="05000000000000000000" pitchFamily="2" charset="2"/>
              <a:buChar char="v"/>
            </a:pPr>
            <a:r>
              <a:rPr kumimoji="0" lang="en-US" altLang="en-US" sz="1800" b="0" i="0" u="none" strike="noStrike" cap="none" normalizeH="0" baseline="0" dirty="0">
                <a:ln>
                  <a:noFill/>
                </a:ln>
                <a:solidFill>
                  <a:schemeClr val="tx1"/>
                </a:solidFill>
                <a:effectLst/>
                <a:latin typeface="Arial" panose="020B0604020202020204" pitchFamily="34" charset="0"/>
              </a:rPr>
              <a:t>Ensures efficiency and seamless analysis of textual content.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Remove Stop Words: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742950" lvl="1" indent="-285750" algn="l" eaLnBrk="0" fontAlgn="base" hangingPunct="0">
              <a:spcBef>
                <a:spcPct val="0"/>
              </a:spcBef>
              <a:spcAft>
                <a:spcPct val="0"/>
              </a:spcAft>
              <a:buClrTx/>
              <a:buSzTx/>
              <a:buFont typeface="Wingdings" panose="05000000000000000000" pitchFamily="2" charset="2"/>
              <a:buChar char="v"/>
            </a:pPr>
            <a:r>
              <a:rPr kumimoji="0" lang="en-US" altLang="en-US" sz="1800" b="0" i="0" u="none" strike="noStrike" cap="none" normalizeH="0" baseline="0" dirty="0">
                <a:ln>
                  <a:noFill/>
                </a:ln>
                <a:solidFill>
                  <a:schemeClr val="tx1"/>
                </a:solidFill>
                <a:effectLst/>
                <a:latin typeface="Arial" panose="020B0604020202020204" pitchFamily="34" charset="0"/>
              </a:rPr>
              <a:t>Systematically remove typical stop words using the NLTK library.</a:t>
            </a:r>
          </a:p>
          <a:p>
            <a:pPr marL="742950" lvl="1" indent="-285750" algn="l" eaLnBrk="0" fontAlgn="base" hangingPunct="0">
              <a:spcBef>
                <a:spcPct val="0"/>
              </a:spcBef>
              <a:spcAft>
                <a:spcPct val="0"/>
              </a:spcAft>
              <a:buClrTx/>
              <a:buSzTx/>
              <a:buFont typeface="Wingdings" panose="05000000000000000000" pitchFamily="2" charset="2"/>
              <a:buChar char="v"/>
            </a:pPr>
            <a:r>
              <a:rPr kumimoji="0" lang="en-US" altLang="en-US" sz="1800" b="0" i="0" u="none" strike="noStrike" cap="none" normalizeH="0" baseline="0" dirty="0">
                <a:ln>
                  <a:noFill/>
                </a:ln>
                <a:solidFill>
                  <a:schemeClr val="tx1"/>
                </a:solidFill>
                <a:effectLst/>
                <a:latin typeface="Arial" panose="020B0604020202020204" pitchFamily="34" charset="0"/>
              </a:rPr>
              <a:t>Stop words like "is," "if," "of," etc., are eliminated to refine the language.</a:t>
            </a:r>
          </a:p>
          <a:p>
            <a:pPr marL="742950" lvl="1" indent="-285750" algn="l" eaLnBrk="0" fontAlgn="base" hangingPunct="0">
              <a:spcBef>
                <a:spcPct val="0"/>
              </a:spcBef>
              <a:spcAft>
                <a:spcPct val="0"/>
              </a:spcAft>
              <a:buClrTx/>
              <a:buSzTx/>
              <a:buFont typeface="Wingdings" panose="05000000000000000000" pitchFamily="2" charset="2"/>
              <a:buChar char="v"/>
            </a:pPr>
            <a:r>
              <a:rPr kumimoji="0" lang="en-US" altLang="en-US" sz="1800" b="0" i="0" u="none" strike="noStrike" cap="none" normalizeH="0" baseline="0" dirty="0">
                <a:ln>
                  <a:noFill/>
                </a:ln>
                <a:solidFill>
                  <a:schemeClr val="tx1"/>
                </a:solidFill>
                <a:effectLst/>
                <a:latin typeface="Arial" panose="020B0604020202020204" pitchFamily="34" charset="0"/>
              </a:rPr>
              <a:t>Enhances algorithmic efficiency by focusing on more insightful and relevant linguistic patterns.</a:t>
            </a:r>
          </a:p>
          <a:p>
            <a:pPr marL="742950" lvl="1" indent="-285750" algn="l" eaLnBrk="0" fontAlgn="base" hangingPunct="0">
              <a:spcBef>
                <a:spcPct val="0"/>
              </a:spcBef>
              <a:spcAft>
                <a:spcPct val="0"/>
              </a:spcAft>
              <a:buClrTx/>
              <a:buSzTx/>
              <a:buFont typeface="Wingdings" panose="05000000000000000000" pitchFamily="2" charset="2"/>
              <a:buChar char="v"/>
            </a:pPr>
            <a:r>
              <a:rPr kumimoji="0" lang="en-US" altLang="en-US" sz="1800" b="0" i="0" u="none" strike="noStrike" cap="none" normalizeH="0" baseline="0" dirty="0">
                <a:ln>
                  <a:noFill/>
                </a:ln>
                <a:solidFill>
                  <a:schemeClr val="tx1"/>
                </a:solidFill>
                <a:effectLst/>
                <a:latin typeface="Arial" panose="020B0604020202020204" pitchFamily="34" charset="0"/>
              </a:rPr>
              <a:t>Optimizes performance by streamlining input data and facilitating accurate analysis of emotional content within social media posts.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3756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TRAINING</a:t>
            </a:r>
            <a:endParaRPr lang="en-IN" dirty="0"/>
          </a:p>
        </p:txBody>
      </p:sp>
      <p:sp>
        <p:nvSpPr>
          <p:cNvPr id="3" name="Content Placeholder 2"/>
          <p:cNvSpPr>
            <a:spLocks noGrp="1"/>
          </p:cNvSpPr>
          <p:nvPr>
            <p:ph idx="1"/>
          </p:nvPr>
        </p:nvSpPr>
        <p:spPr>
          <a:xfrm>
            <a:off x="457200" y="1600200"/>
            <a:ext cx="8229600" cy="4349080"/>
          </a:xfrm>
        </p:spPr>
        <p:txBody>
          <a:bodyPr>
            <a:normAutofit lnSpcReduction="10000"/>
          </a:bodyPr>
          <a:lstStyle/>
          <a:p>
            <a:r>
              <a:rPr lang="en-US" dirty="0">
                <a:latin typeface="Book Antiqua (Body)"/>
                <a:cs typeface="Times New Roman" panose="02020603050405020304" pitchFamily="18" charset="0"/>
              </a:rPr>
              <a:t>Train the selected model using the training dataset. During training, the model learns to map input features to the corresponding target labels Use techniques such as logistic regression, naive bayes, support vector machines (</a:t>
            </a:r>
            <a:r>
              <a:rPr lang="en-US" dirty="0" err="1">
                <a:latin typeface="Book Antiqua (Body)"/>
                <a:cs typeface="Times New Roman" panose="02020603050405020304" pitchFamily="18" charset="0"/>
              </a:rPr>
              <a:t>svm</a:t>
            </a:r>
            <a:r>
              <a:rPr lang="en-US" dirty="0">
                <a:latin typeface="Book Antiqua (Body)"/>
                <a:cs typeface="Times New Roman" panose="02020603050405020304" pitchFamily="18" charset="0"/>
              </a:rPr>
              <a:t>)</a:t>
            </a:r>
          </a:p>
          <a:p>
            <a:pPr marL="137160" indent="0">
              <a:buNone/>
            </a:pPr>
            <a:endParaRPr lang="en-US" dirty="0"/>
          </a:p>
          <a:p>
            <a:r>
              <a:rPr lang="en-US" dirty="0"/>
              <a:t>Monitor training progress using metrics such as loss function value and accuracy on the validation set.</a:t>
            </a:r>
            <a:endParaRPr lang="en-IN" dirty="0"/>
          </a:p>
        </p:txBody>
      </p:sp>
    </p:spTree>
    <p:extLst>
      <p:ext uri="{BB962C8B-B14F-4D97-AF65-F5344CB8AC3E}">
        <p14:creationId xmlns:p14="http://schemas.microsoft.com/office/powerpoint/2010/main" val="856303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15528"/>
            <a:ext cx="5486400" cy="522288"/>
          </a:xfrm>
        </p:spPr>
        <p:txBody>
          <a:bodyPr/>
          <a:lstStyle/>
          <a:p>
            <a:r>
              <a:rPr lang="en-US" dirty="0"/>
              <a:t>MODEL TESTING AND  EVALUATION</a:t>
            </a:r>
            <a:endParaRPr lang="en-IN" dirty="0"/>
          </a:p>
        </p:txBody>
      </p:sp>
      <p:sp>
        <p:nvSpPr>
          <p:cNvPr id="4" name="Picture Placeholder 3">
            <a:extLst>
              <a:ext uri="{FF2B5EF4-FFF2-40B4-BE49-F238E27FC236}">
                <a16:creationId xmlns:a16="http://schemas.microsoft.com/office/drawing/2014/main" id="{5A4956AA-2B01-4A85-A217-DB702065454A}"/>
              </a:ext>
            </a:extLst>
          </p:cNvPr>
          <p:cNvSpPr>
            <a:spLocks noGrp="1"/>
          </p:cNvSpPr>
          <p:nvPr>
            <p:ph type="pic" idx="1"/>
          </p:nvPr>
        </p:nvSpPr>
        <p:spPr/>
      </p:sp>
      <p:pic>
        <p:nvPicPr>
          <p:cNvPr id="6" name="Picture 5">
            <a:extLst>
              <a:ext uri="{FF2B5EF4-FFF2-40B4-BE49-F238E27FC236}">
                <a16:creationId xmlns:a16="http://schemas.microsoft.com/office/drawing/2014/main" id="{63431625-3C82-4ECD-AD1E-E78B773502C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5536" y="1063626"/>
            <a:ext cx="8280920" cy="5317702"/>
          </a:xfrm>
          <a:prstGeom prst="rect">
            <a:avLst/>
          </a:prstGeom>
          <a:noFill/>
          <a:ln>
            <a:noFill/>
          </a:ln>
        </p:spPr>
      </p:pic>
    </p:spTree>
    <p:extLst>
      <p:ext uri="{BB962C8B-B14F-4D97-AF65-F5344CB8AC3E}">
        <p14:creationId xmlns:p14="http://schemas.microsoft.com/office/powerpoint/2010/main" val="1245889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ALGORITHMS</a:t>
            </a:r>
          </a:p>
        </p:txBody>
      </p:sp>
      <p:sp>
        <p:nvSpPr>
          <p:cNvPr id="4" name="Rectangle 1">
            <a:extLst>
              <a:ext uri="{FF2B5EF4-FFF2-40B4-BE49-F238E27FC236}">
                <a16:creationId xmlns:a16="http://schemas.microsoft.com/office/drawing/2014/main" id="{A41885EB-2F88-4E26-A87D-B0F48085E804}"/>
              </a:ext>
            </a:extLst>
          </p:cNvPr>
          <p:cNvSpPr>
            <a:spLocks noGrp="1" noChangeArrowheads="1"/>
          </p:cNvSpPr>
          <p:nvPr>
            <p:ph idx="1"/>
          </p:nvPr>
        </p:nvSpPr>
        <p:spPr bwMode="auto">
          <a:xfrm>
            <a:off x="323528" y="1782317"/>
            <a:ext cx="10585176" cy="4124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Logistic Regression: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20040" lvl="1" indent="0" eaLnBrk="0" fontAlgn="base" hangingPunct="0">
              <a:spcBef>
                <a:spcPct val="0"/>
              </a:spcBef>
              <a:spcAft>
                <a:spcPct val="0"/>
              </a:spcAft>
              <a:buClrTx/>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Fundamental statistical technique for binary classification tasks.</a:t>
            </a:r>
          </a:p>
          <a:p>
            <a:pPr marL="320040" lvl="1" indent="0" eaLnBrk="0" fontAlgn="base" hangingPunct="0">
              <a:spcBef>
                <a:spcPct val="0"/>
              </a:spcBef>
              <a:spcAft>
                <a:spcPct val="0"/>
              </a:spcAft>
              <a:buClrTx/>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Predicts probabilities for binary outcomes using the logistic function.</a:t>
            </a:r>
          </a:p>
          <a:p>
            <a:pPr marL="320040" lvl="1" indent="0" eaLnBrk="0" fontAlgn="base" hangingPunct="0">
              <a:spcBef>
                <a:spcPct val="0"/>
              </a:spcBef>
              <a:spcAft>
                <a:spcPct val="0"/>
              </a:spcAft>
              <a:buClrTx/>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Widely used in healthcare, finance, marketing, and social sciences.</a:t>
            </a:r>
          </a:p>
          <a:p>
            <a:pPr marL="320040" lvl="1" indent="0" eaLnBrk="0" fontAlgn="base" hangingPunct="0">
              <a:spcBef>
                <a:spcPct val="0"/>
              </a:spcBef>
              <a:spcAft>
                <a:spcPct val="0"/>
              </a:spcAft>
              <a:buClrTx/>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Limitations include assumptions of linearity and sensitivity to multicollinearity.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Naive Bayes: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20040" lvl="1" indent="0" eaLnBrk="0" fontAlgn="base" hangingPunct="0">
              <a:spcBef>
                <a:spcPct val="0"/>
              </a:spcBef>
              <a:spcAft>
                <a:spcPct val="0"/>
              </a:spcAft>
              <a:buClrTx/>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Based on Bayes' Theorem for classification tasks.</a:t>
            </a:r>
          </a:p>
          <a:p>
            <a:pPr marL="320040" lvl="1" indent="0" eaLnBrk="0" fontAlgn="base" hangingPunct="0">
              <a:spcBef>
                <a:spcPct val="0"/>
              </a:spcBef>
              <a:spcAft>
                <a:spcPct val="0"/>
              </a:spcAft>
              <a:buClrTx/>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Efficient and scalable with large datasets.</a:t>
            </a:r>
          </a:p>
          <a:p>
            <a:pPr marL="320040" lvl="1" indent="0" eaLnBrk="0" fontAlgn="base" hangingPunct="0">
              <a:spcBef>
                <a:spcPct val="0"/>
              </a:spcBef>
              <a:spcAft>
                <a:spcPct val="0"/>
              </a:spcAft>
              <a:buClrTx/>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Particularly suited for natural language processing (NLP) tasks like sentiment analysis.</a:t>
            </a:r>
          </a:p>
          <a:p>
            <a:pPr marL="320040" lvl="1" indent="0" eaLnBrk="0" fontAlgn="base" hangingPunct="0">
              <a:spcBef>
                <a:spcPct val="0"/>
              </a:spcBef>
              <a:spcAft>
                <a:spcPct val="0"/>
              </a:spcAft>
              <a:buClrTx/>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Flexible and reliable technique for probabilistic classification.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Support Vector Machines (SVM):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20040" lvl="1" indent="0" eaLnBrk="0" fontAlgn="base" hangingPunct="0">
              <a:spcBef>
                <a:spcPct val="0"/>
              </a:spcBef>
              <a:spcAft>
                <a:spcPct val="0"/>
              </a:spcAft>
              <a:buClrTx/>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Robust algorithms for classification and regression tasks.</a:t>
            </a:r>
          </a:p>
          <a:p>
            <a:pPr marL="320040" lvl="1" indent="0" eaLnBrk="0" fontAlgn="base" hangingPunct="0">
              <a:spcBef>
                <a:spcPct val="0"/>
              </a:spcBef>
              <a:spcAft>
                <a:spcPct val="0"/>
              </a:spcAft>
              <a:buClrTx/>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Effective for categorical problems without assumptions about data distribution.</a:t>
            </a:r>
          </a:p>
          <a:p>
            <a:pPr marL="320040" lvl="1" indent="0" eaLnBrk="0" fontAlgn="base" hangingPunct="0">
              <a:spcBef>
                <a:spcPct val="0"/>
              </a:spcBef>
              <a:spcAft>
                <a:spcPct val="0"/>
              </a:spcAft>
              <a:buClrTx/>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Finds optimal hyperplane to distinctly classify data points, maximizing margin between classes.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2076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6712"/>
            <a:ext cx="8229600" cy="1143000"/>
          </a:xfrm>
        </p:spPr>
        <p:txBody>
          <a:bodyPr>
            <a:normAutofit fontScale="90000"/>
          </a:bodyPr>
          <a:lstStyle/>
          <a:p>
            <a:r>
              <a:rPr lang="en-US" dirty="0"/>
              <a:t>MODEL TESTING AND EVALUATION</a:t>
            </a:r>
            <a:endParaRPr lang="en-IN" dirty="0"/>
          </a:p>
        </p:txBody>
      </p:sp>
      <p:sp>
        <p:nvSpPr>
          <p:cNvPr id="3" name="Content Placeholder 2"/>
          <p:cNvSpPr>
            <a:spLocks noGrp="1"/>
          </p:cNvSpPr>
          <p:nvPr>
            <p:ph idx="1"/>
          </p:nvPr>
        </p:nvSpPr>
        <p:spPr>
          <a:xfrm>
            <a:off x="457200" y="2564904"/>
            <a:ext cx="8229600" cy="4709160"/>
          </a:xfrm>
        </p:spPr>
        <p:txBody>
          <a:bodyPr/>
          <a:lstStyle/>
          <a:p>
            <a:r>
              <a:rPr lang="en-US" dirty="0"/>
              <a:t>Evaluate the trained model's performance on the validation set to assess its generalization ability. Compute evaluation metrics such as accuracy, precision, recall, F1-score, and confusion matrix.</a:t>
            </a:r>
          </a:p>
          <a:p>
            <a:pPr marL="137160" indent="0">
              <a:buNone/>
            </a:pPr>
            <a:endParaRPr lang="en-IN" dirty="0"/>
          </a:p>
        </p:txBody>
      </p:sp>
    </p:spTree>
    <p:extLst>
      <p:ext uri="{BB962C8B-B14F-4D97-AF65-F5344CB8AC3E}">
        <p14:creationId xmlns:p14="http://schemas.microsoft.com/office/powerpoint/2010/main" val="2330705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1361</TotalTime>
  <Words>868</Words>
  <Application>Microsoft Office PowerPoint</Application>
  <PresentationFormat>On-screen Show (4:3)</PresentationFormat>
  <Paragraphs>87</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Book Antiqua</vt:lpstr>
      <vt:lpstr>Book Antiqua (Body)</vt:lpstr>
      <vt:lpstr>Lucida Sans</vt:lpstr>
      <vt:lpstr>Times New Roman</vt:lpstr>
      <vt:lpstr>Wingdings</vt:lpstr>
      <vt:lpstr>Wingdings 2</vt:lpstr>
      <vt:lpstr>Wingdings 3</vt:lpstr>
      <vt:lpstr>Apex</vt:lpstr>
      <vt:lpstr>Psychological Mental Health Analyzer CLASSIFICATION USING MACHINE LEARNING</vt:lpstr>
      <vt:lpstr>ABSTRACT</vt:lpstr>
      <vt:lpstr>EXISTING SYSTEM</vt:lpstr>
      <vt:lpstr>SYSTEM REQUIREMENTS</vt:lpstr>
      <vt:lpstr>DATA PRE-PROCESSING</vt:lpstr>
      <vt:lpstr>MODEL TRAINING</vt:lpstr>
      <vt:lpstr>MODEL TESTING AND  EVALUATION</vt:lpstr>
      <vt:lpstr>ALGORITHMS</vt:lpstr>
      <vt:lpstr>MODEL TESTING AND EVALUATION</vt:lpstr>
      <vt:lpstr>CONCLUSION</vt:lpstr>
      <vt:lpstr>FUTURE ENHANCEMENT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HRITIK  NEGI</cp:lastModifiedBy>
  <cp:revision>16</cp:revision>
  <dcterms:created xsi:type="dcterms:W3CDTF">2024-05-29T16:16:45Z</dcterms:created>
  <dcterms:modified xsi:type="dcterms:W3CDTF">2024-05-31T05:40:17Z</dcterms:modified>
</cp:coreProperties>
</file>