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342" r:id="rId3"/>
    <p:sldId id="355" r:id="rId4"/>
    <p:sldId id="356" r:id="rId5"/>
    <p:sldId id="357" r:id="rId6"/>
    <p:sldId id="358" r:id="rId7"/>
    <p:sldId id="359" r:id="rId8"/>
    <p:sldId id="360" r:id="rId9"/>
    <p:sldId id="361" r:id="rId10"/>
    <p:sldId id="362" r:id="rId11"/>
    <p:sldId id="363" r:id="rId12"/>
    <p:sldId id="364" r:id="rId13"/>
    <p:sldId id="365" r:id="rId14"/>
    <p:sldId id="366" r:id="rId15"/>
    <p:sldId id="376" r:id="rId16"/>
    <p:sldId id="368" r:id="rId17"/>
    <p:sldId id="369" r:id="rId18"/>
    <p:sldId id="370" r:id="rId19"/>
    <p:sldId id="371" r:id="rId20"/>
    <p:sldId id="372" r:id="rId21"/>
    <p:sldId id="373" r:id="rId22"/>
    <p:sldId id="374" r:id="rId23"/>
    <p:sldId id="378" r:id="rId24"/>
    <p:sldId id="375" r:id="rId25"/>
    <p:sldId id="346" r:id="rId26"/>
    <p:sldId id="379" r:id="rId27"/>
    <p:sldId id="347" r:id="rId28"/>
    <p:sldId id="380" r:id="rId29"/>
    <p:sldId id="344" r:id="rId30"/>
    <p:sldId id="381" r:id="rId31"/>
    <p:sldId id="350" r:id="rId32"/>
    <p:sldId id="352" r:id="rId33"/>
    <p:sldId id="353" r:id="rId34"/>
    <p:sldId id="351" r:id="rId35"/>
    <p:sldId id="304" r:id="rId36"/>
    <p:sldId id="38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EF058-D2E7-49B9-A0E6-A18FFBEA79B3}" type="datetimeFigureOut">
              <a:rPr lang="id-ID" smtClean="0"/>
              <a:t>21/05/2018</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5FDB6-4637-4CFE-950D-A6E79ADB3C10}" type="slidenum">
              <a:rPr lang="id-ID" smtClean="0"/>
              <a:t>‹#›</a:t>
            </a:fld>
            <a:endParaRPr lang="id-ID"/>
          </a:p>
        </p:txBody>
      </p:sp>
    </p:spTree>
    <p:extLst>
      <p:ext uri="{BB962C8B-B14F-4D97-AF65-F5344CB8AC3E}">
        <p14:creationId xmlns:p14="http://schemas.microsoft.com/office/powerpoint/2010/main" val="387037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a:t>
            </a:fld>
            <a:endParaRPr lang="id-ID"/>
          </a:p>
        </p:txBody>
      </p:sp>
    </p:spTree>
    <p:extLst>
      <p:ext uri="{BB962C8B-B14F-4D97-AF65-F5344CB8AC3E}">
        <p14:creationId xmlns:p14="http://schemas.microsoft.com/office/powerpoint/2010/main" val="192427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11</a:t>
            </a:fld>
            <a:endParaRPr lang="id-ID"/>
          </a:p>
        </p:txBody>
      </p:sp>
    </p:spTree>
    <p:extLst>
      <p:ext uri="{BB962C8B-B14F-4D97-AF65-F5344CB8AC3E}">
        <p14:creationId xmlns:p14="http://schemas.microsoft.com/office/powerpoint/2010/main" val="1874647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12</a:t>
            </a:fld>
            <a:endParaRPr lang="id-ID"/>
          </a:p>
        </p:txBody>
      </p:sp>
    </p:spTree>
    <p:extLst>
      <p:ext uri="{BB962C8B-B14F-4D97-AF65-F5344CB8AC3E}">
        <p14:creationId xmlns:p14="http://schemas.microsoft.com/office/powerpoint/2010/main" val="904324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13</a:t>
            </a:fld>
            <a:endParaRPr lang="id-ID"/>
          </a:p>
        </p:txBody>
      </p:sp>
    </p:spTree>
    <p:extLst>
      <p:ext uri="{BB962C8B-B14F-4D97-AF65-F5344CB8AC3E}">
        <p14:creationId xmlns:p14="http://schemas.microsoft.com/office/powerpoint/2010/main" val="2605804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14</a:t>
            </a:fld>
            <a:endParaRPr lang="id-ID"/>
          </a:p>
        </p:txBody>
      </p:sp>
    </p:spTree>
    <p:extLst>
      <p:ext uri="{BB962C8B-B14F-4D97-AF65-F5344CB8AC3E}">
        <p14:creationId xmlns:p14="http://schemas.microsoft.com/office/powerpoint/2010/main" val="394685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15</a:t>
            </a:fld>
            <a:endParaRPr lang="id-ID"/>
          </a:p>
        </p:txBody>
      </p:sp>
    </p:spTree>
    <p:extLst>
      <p:ext uri="{BB962C8B-B14F-4D97-AF65-F5344CB8AC3E}">
        <p14:creationId xmlns:p14="http://schemas.microsoft.com/office/powerpoint/2010/main" val="4010761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16</a:t>
            </a:fld>
            <a:endParaRPr lang="id-ID"/>
          </a:p>
        </p:txBody>
      </p:sp>
    </p:spTree>
    <p:extLst>
      <p:ext uri="{BB962C8B-B14F-4D97-AF65-F5344CB8AC3E}">
        <p14:creationId xmlns:p14="http://schemas.microsoft.com/office/powerpoint/2010/main" val="1148059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17</a:t>
            </a:fld>
            <a:endParaRPr lang="id-ID"/>
          </a:p>
        </p:txBody>
      </p:sp>
    </p:spTree>
    <p:extLst>
      <p:ext uri="{BB962C8B-B14F-4D97-AF65-F5344CB8AC3E}">
        <p14:creationId xmlns:p14="http://schemas.microsoft.com/office/powerpoint/2010/main" val="18016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18</a:t>
            </a:fld>
            <a:endParaRPr lang="id-ID"/>
          </a:p>
        </p:txBody>
      </p:sp>
    </p:spTree>
    <p:extLst>
      <p:ext uri="{BB962C8B-B14F-4D97-AF65-F5344CB8AC3E}">
        <p14:creationId xmlns:p14="http://schemas.microsoft.com/office/powerpoint/2010/main" val="3254148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19</a:t>
            </a:fld>
            <a:endParaRPr lang="id-ID"/>
          </a:p>
        </p:txBody>
      </p:sp>
    </p:spTree>
    <p:extLst>
      <p:ext uri="{BB962C8B-B14F-4D97-AF65-F5344CB8AC3E}">
        <p14:creationId xmlns:p14="http://schemas.microsoft.com/office/powerpoint/2010/main" val="2810535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20</a:t>
            </a:fld>
            <a:endParaRPr lang="id-ID"/>
          </a:p>
        </p:txBody>
      </p:sp>
    </p:spTree>
    <p:extLst>
      <p:ext uri="{BB962C8B-B14F-4D97-AF65-F5344CB8AC3E}">
        <p14:creationId xmlns:p14="http://schemas.microsoft.com/office/powerpoint/2010/main" val="214227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3</a:t>
            </a:fld>
            <a:endParaRPr lang="id-ID"/>
          </a:p>
        </p:txBody>
      </p:sp>
    </p:spTree>
    <p:extLst>
      <p:ext uri="{BB962C8B-B14F-4D97-AF65-F5344CB8AC3E}">
        <p14:creationId xmlns:p14="http://schemas.microsoft.com/office/powerpoint/2010/main" val="2976374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21</a:t>
            </a:fld>
            <a:endParaRPr lang="id-ID"/>
          </a:p>
        </p:txBody>
      </p:sp>
    </p:spTree>
    <p:extLst>
      <p:ext uri="{BB962C8B-B14F-4D97-AF65-F5344CB8AC3E}">
        <p14:creationId xmlns:p14="http://schemas.microsoft.com/office/powerpoint/2010/main" val="2337999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22</a:t>
            </a:fld>
            <a:endParaRPr lang="id-ID"/>
          </a:p>
        </p:txBody>
      </p:sp>
    </p:spTree>
    <p:extLst>
      <p:ext uri="{BB962C8B-B14F-4D97-AF65-F5344CB8AC3E}">
        <p14:creationId xmlns:p14="http://schemas.microsoft.com/office/powerpoint/2010/main" val="3886352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23</a:t>
            </a:fld>
            <a:endParaRPr lang="id-ID"/>
          </a:p>
        </p:txBody>
      </p:sp>
    </p:spTree>
    <p:extLst>
      <p:ext uri="{BB962C8B-B14F-4D97-AF65-F5344CB8AC3E}">
        <p14:creationId xmlns:p14="http://schemas.microsoft.com/office/powerpoint/2010/main" val="2411986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24</a:t>
            </a:fld>
            <a:endParaRPr lang="id-ID"/>
          </a:p>
        </p:txBody>
      </p:sp>
    </p:spTree>
    <p:extLst>
      <p:ext uri="{BB962C8B-B14F-4D97-AF65-F5344CB8AC3E}">
        <p14:creationId xmlns:p14="http://schemas.microsoft.com/office/powerpoint/2010/main" val="2542562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25</a:t>
            </a:fld>
            <a:endParaRPr lang="id-ID"/>
          </a:p>
        </p:txBody>
      </p:sp>
    </p:spTree>
    <p:extLst>
      <p:ext uri="{BB962C8B-B14F-4D97-AF65-F5344CB8AC3E}">
        <p14:creationId xmlns:p14="http://schemas.microsoft.com/office/powerpoint/2010/main" val="3212007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26</a:t>
            </a:fld>
            <a:endParaRPr lang="id-ID"/>
          </a:p>
        </p:txBody>
      </p:sp>
    </p:spTree>
    <p:extLst>
      <p:ext uri="{BB962C8B-B14F-4D97-AF65-F5344CB8AC3E}">
        <p14:creationId xmlns:p14="http://schemas.microsoft.com/office/powerpoint/2010/main" val="1022998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27</a:t>
            </a:fld>
            <a:endParaRPr lang="id-ID"/>
          </a:p>
        </p:txBody>
      </p:sp>
    </p:spTree>
    <p:extLst>
      <p:ext uri="{BB962C8B-B14F-4D97-AF65-F5344CB8AC3E}">
        <p14:creationId xmlns:p14="http://schemas.microsoft.com/office/powerpoint/2010/main" val="3547995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28</a:t>
            </a:fld>
            <a:endParaRPr lang="id-ID"/>
          </a:p>
        </p:txBody>
      </p:sp>
    </p:spTree>
    <p:extLst>
      <p:ext uri="{BB962C8B-B14F-4D97-AF65-F5344CB8AC3E}">
        <p14:creationId xmlns:p14="http://schemas.microsoft.com/office/powerpoint/2010/main" val="3970432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29</a:t>
            </a:fld>
            <a:endParaRPr lang="id-ID"/>
          </a:p>
        </p:txBody>
      </p:sp>
    </p:spTree>
    <p:extLst>
      <p:ext uri="{BB962C8B-B14F-4D97-AF65-F5344CB8AC3E}">
        <p14:creationId xmlns:p14="http://schemas.microsoft.com/office/powerpoint/2010/main" val="4168932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30</a:t>
            </a:fld>
            <a:endParaRPr lang="id-ID"/>
          </a:p>
        </p:txBody>
      </p:sp>
    </p:spTree>
    <p:extLst>
      <p:ext uri="{BB962C8B-B14F-4D97-AF65-F5344CB8AC3E}">
        <p14:creationId xmlns:p14="http://schemas.microsoft.com/office/powerpoint/2010/main" val="230454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4</a:t>
            </a:fld>
            <a:endParaRPr lang="id-ID"/>
          </a:p>
        </p:txBody>
      </p:sp>
    </p:spTree>
    <p:extLst>
      <p:ext uri="{BB962C8B-B14F-4D97-AF65-F5344CB8AC3E}">
        <p14:creationId xmlns:p14="http://schemas.microsoft.com/office/powerpoint/2010/main" val="3894803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31</a:t>
            </a:fld>
            <a:endParaRPr lang="id-ID"/>
          </a:p>
        </p:txBody>
      </p:sp>
    </p:spTree>
    <p:extLst>
      <p:ext uri="{BB962C8B-B14F-4D97-AF65-F5344CB8AC3E}">
        <p14:creationId xmlns:p14="http://schemas.microsoft.com/office/powerpoint/2010/main" val="1298737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32</a:t>
            </a:fld>
            <a:endParaRPr lang="id-ID"/>
          </a:p>
        </p:txBody>
      </p:sp>
    </p:spTree>
    <p:extLst>
      <p:ext uri="{BB962C8B-B14F-4D97-AF65-F5344CB8AC3E}">
        <p14:creationId xmlns:p14="http://schemas.microsoft.com/office/powerpoint/2010/main" val="2631740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33</a:t>
            </a:fld>
            <a:endParaRPr lang="id-ID"/>
          </a:p>
        </p:txBody>
      </p:sp>
    </p:spTree>
    <p:extLst>
      <p:ext uri="{BB962C8B-B14F-4D97-AF65-F5344CB8AC3E}">
        <p14:creationId xmlns:p14="http://schemas.microsoft.com/office/powerpoint/2010/main" val="1107403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34</a:t>
            </a:fld>
            <a:endParaRPr lang="id-ID"/>
          </a:p>
        </p:txBody>
      </p:sp>
    </p:spTree>
    <p:extLst>
      <p:ext uri="{BB962C8B-B14F-4D97-AF65-F5344CB8AC3E}">
        <p14:creationId xmlns:p14="http://schemas.microsoft.com/office/powerpoint/2010/main" val="2558513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5</a:t>
            </a:fld>
            <a:endParaRPr lang="id-ID"/>
          </a:p>
        </p:txBody>
      </p:sp>
    </p:spTree>
    <p:extLst>
      <p:ext uri="{BB962C8B-B14F-4D97-AF65-F5344CB8AC3E}">
        <p14:creationId xmlns:p14="http://schemas.microsoft.com/office/powerpoint/2010/main" val="76312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6</a:t>
            </a:fld>
            <a:endParaRPr lang="id-ID"/>
          </a:p>
        </p:txBody>
      </p:sp>
    </p:spTree>
    <p:extLst>
      <p:ext uri="{BB962C8B-B14F-4D97-AF65-F5344CB8AC3E}">
        <p14:creationId xmlns:p14="http://schemas.microsoft.com/office/powerpoint/2010/main" val="329292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7</a:t>
            </a:fld>
            <a:endParaRPr lang="id-ID"/>
          </a:p>
        </p:txBody>
      </p:sp>
    </p:spTree>
    <p:extLst>
      <p:ext uri="{BB962C8B-B14F-4D97-AF65-F5344CB8AC3E}">
        <p14:creationId xmlns:p14="http://schemas.microsoft.com/office/powerpoint/2010/main" val="1804965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8</a:t>
            </a:fld>
            <a:endParaRPr lang="id-ID"/>
          </a:p>
        </p:txBody>
      </p:sp>
    </p:spTree>
    <p:extLst>
      <p:ext uri="{BB962C8B-B14F-4D97-AF65-F5344CB8AC3E}">
        <p14:creationId xmlns:p14="http://schemas.microsoft.com/office/powerpoint/2010/main" val="407210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9</a:t>
            </a:fld>
            <a:endParaRPr lang="id-ID"/>
          </a:p>
        </p:txBody>
      </p:sp>
    </p:spTree>
    <p:extLst>
      <p:ext uri="{BB962C8B-B14F-4D97-AF65-F5344CB8AC3E}">
        <p14:creationId xmlns:p14="http://schemas.microsoft.com/office/powerpoint/2010/main" val="415462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81B816E-977C-4A4F-B264-DC45E55EC5BA}" type="slidenum">
              <a:rPr lang="id-ID" smtClean="0"/>
              <a:t>10</a:t>
            </a:fld>
            <a:endParaRPr lang="id-ID"/>
          </a:p>
        </p:txBody>
      </p:sp>
    </p:spTree>
    <p:extLst>
      <p:ext uri="{BB962C8B-B14F-4D97-AF65-F5344CB8AC3E}">
        <p14:creationId xmlns:p14="http://schemas.microsoft.com/office/powerpoint/2010/main" val="207029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1071B1-22B9-4943-8F60-FFFBA35F575E}" type="datetimeFigureOut">
              <a:rPr lang="id-ID" smtClean="0"/>
              <a:t>21/05/2018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172648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071B1-22B9-4943-8F60-FFFBA35F575E}" type="datetimeFigureOut">
              <a:rPr lang="id-ID" smtClean="0"/>
              <a:t>21/05/2018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296758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071B1-22B9-4943-8F60-FFFBA35F575E}" type="datetimeFigureOut">
              <a:rPr lang="id-ID" smtClean="0"/>
              <a:t>21/05/2018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300879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071B1-22B9-4943-8F60-FFFBA35F575E}" type="datetimeFigureOut">
              <a:rPr lang="id-ID" smtClean="0"/>
              <a:t>21/05/2018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300227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1071B1-22B9-4943-8F60-FFFBA35F575E}" type="datetimeFigureOut">
              <a:rPr lang="id-ID" smtClean="0"/>
              <a:t>21/05/2018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142559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1071B1-22B9-4943-8F60-FFFBA35F575E}" type="datetimeFigureOut">
              <a:rPr lang="id-ID" smtClean="0"/>
              <a:t>21/05/2018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27123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071B1-22B9-4943-8F60-FFFBA35F575E}" type="datetimeFigureOut">
              <a:rPr lang="id-ID" smtClean="0"/>
              <a:t>21/05/2018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388464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1071B1-22B9-4943-8F60-FFFBA35F575E}" type="datetimeFigureOut">
              <a:rPr lang="id-ID" smtClean="0"/>
              <a:t>21/05/2018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189235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071B1-22B9-4943-8F60-FFFBA35F575E}" type="datetimeFigureOut">
              <a:rPr lang="id-ID" smtClean="0"/>
              <a:t>21/05/2018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380546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1071B1-22B9-4943-8F60-FFFBA35F575E}" type="datetimeFigureOut">
              <a:rPr lang="id-ID" smtClean="0"/>
              <a:t>21/05/2018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107815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1071B1-22B9-4943-8F60-FFFBA35F575E}" type="datetimeFigureOut">
              <a:rPr lang="id-ID" smtClean="0"/>
              <a:t>21/05/2018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DD06601-8D79-4312-A98D-B57C14A058E2}" type="slidenum">
              <a:rPr lang="id-ID" smtClean="0"/>
              <a:t>‹#›</a:t>
            </a:fld>
            <a:endParaRPr lang="id-ID"/>
          </a:p>
        </p:txBody>
      </p:sp>
    </p:spTree>
    <p:extLst>
      <p:ext uri="{BB962C8B-B14F-4D97-AF65-F5344CB8AC3E}">
        <p14:creationId xmlns:p14="http://schemas.microsoft.com/office/powerpoint/2010/main" val="183508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071B1-22B9-4943-8F60-FFFBA35F575E}" type="datetimeFigureOut">
              <a:rPr lang="id-ID" smtClean="0"/>
              <a:t>21/05/2018</a:t>
            </a:fld>
            <a:endParaRPr lang="id-ID"/>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06601-8D79-4312-A98D-B57C14A058E2}" type="slidenum">
              <a:rPr lang="id-ID" smtClean="0"/>
              <a:t>‹#›</a:t>
            </a:fld>
            <a:endParaRPr lang="id-ID"/>
          </a:p>
        </p:txBody>
      </p:sp>
    </p:spTree>
    <p:extLst>
      <p:ext uri="{BB962C8B-B14F-4D97-AF65-F5344CB8AC3E}">
        <p14:creationId xmlns:p14="http://schemas.microsoft.com/office/powerpoint/2010/main" val="3932088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1586"/>
          <a:stretch/>
        </p:blipFill>
        <p:spPr>
          <a:xfrm>
            <a:off x="-5802" y="2689720"/>
            <a:ext cx="9149802" cy="4209952"/>
          </a:xfrm>
          <a:prstGeom prst="rect">
            <a:avLst/>
          </a:prstGeom>
        </p:spPr>
      </p:pic>
      <p:sp>
        <p:nvSpPr>
          <p:cNvPr id="2" name="Title 1"/>
          <p:cNvSpPr>
            <a:spLocks noGrp="1"/>
          </p:cNvSpPr>
          <p:nvPr>
            <p:ph type="ctrTitle"/>
          </p:nvPr>
        </p:nvSpPr>
        <p:spPr>
          <a:xfrm>
            <a:off x="499408" y="393305"/>
            <a:ext cx="5811239" cy="656157"/>
          </a:xfrm>
        </p:spPr>
        <p:txBody>
          <a:bodyPr>
            <a:noAutofit/>
          </a:bodyPr>
          <a:lstStyle/>
          <a:p>
            <a:pPr>
              <a:lnSpc>
                <a:spcPct val="150000"/>
              </a:lnSpc>
            </a:pPr>
            <a:r>
              <a:rPr lang="en-US" sz="3600" b="1" dirty="0">
                <a:solidFill>
                  <a:schemeClr val="accent1"/>
                </a:solidFill>
                <a:latin typeface="Times New Roman" panose="02020603050405020304" pitchFamily="18" charset="0"/>
                <a:cs typeface="Times New Roman" panose="02020603050405020304" pitchFamily="18" charset="0"/>
              </a:rPr>
              <a:t>MANAJEMEN PROSES</a:t>
            </a:r>
            <a:endParaRPr lang="id-ID"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23449" y="1364345"/>
            <a:ext cx="4563155" cy="989086"/>
          </a:xfrm>
        </p:spPr>
        <p:txBody>
          <a:bodyPr>
            <a:noAutofit/>
          </a:bodyPr>
          <a:lstStyle/>
          <a:p>
            <a:pPr>
              <a:lnSpc>
                <a:spcPct val="150000"/>
              </a:lnSpc>
              <a:spcBef>
                <a:spcPts val="0"/>
              </a:spcBef>
            </a:pPr>
            <a:r>
              <a:rPr lang="en-US" sz="2000" b="1" dirty="0" err="1">
                <a:cs typeface="Times New Roman" panose="02020603050405020304" pitchFamily="18" charset="0"/>
              </a:rPr>
              <a:t>Disusun</a:t>
            </a:r>
            <a:r>
              <a:rPr lang="en-US" sz="2000" b="1" dirty="0">
                <a:cs typeface="Times New Roman" panose="02020603050405020304" pitchFamily="18" charset="0"/>
              </a:rPr>
              <a:t> Oleh :</a:t>
            </a:r>
          </a:p>
          <a:p>
            <a:pPr>
              <a:lnSpc>
                <a:spcPct val="150000"/>
              </a:lnSpc>
              <a:spcBef>
                <a:spcPts val="0"/>
              </a:spcBef>
            </a:pPr>
            <a:r>
              <a:rPr lang="en-US" sz="2000" b="1" dirty="0" err="1">
                <a:cs typeface="Times New Roman" panose="02020603050405020304" pitchFamily="18" charset="0"/>
              </a:rPr>
              <a:t>Febry</a:t>
            </a:r>
            <a:r>
              <a:rPr lang="en-US" sz="2000" b="1" dirty="0">
                <a:cs typeface="Times New Roman" panose="02020603050405020304" pitchFamily="18" charset="0"/>
              </a:rPr>
              <a:t> </a:t>
            </a:r>
            <a:r>
              <a:rPr lang="en-US" sz="2000" b="1" dirty="0" err="1">
                <a:cs typeface="Times New Roman" panose="02020603050405020304" pitchFamily="18" charset="0"/>
              </a:rPr>
              <a:t>Eka</a:t>
            </a:r>
            <a:r>
              <a:rPr lang="en-US" sz="2000" b="1" dirty="0">
                <a:cs typeface="Times New Roman" panose="02020603050405020304" pitchFamily="18" charset="0"/>
              </a:rPr>
              <a:t> </a:t>
            </a:r>
            <a:r>
              <a:rPr lang="en-US" sz="2000" b="1" dirty="0" err="1">
                <a:cs typeface="Times New Roman" panose="02020603050405020304" pitchFamily="18" charset="0"/>
              </a:rPr>
              <a:t>Purwiantono</a:t>
            </a:r>
            <a:r>
              <a:rPr lang="en-US" sz="2000" b="1" dirty="0">
                <a:cs typeface="Times New Roman" panose="02020603050405020304" pitchFamily="18" charset="0"/>
              </a:rPr>
              <a:t>, </a:t>
            </a:r>
            <a:r>
              <a:rPr lang="en-US" sz="2000" b="1" dirty="0" err="1">
                <a:cs typeface="Times New Roman" panose="02020603050405020304" pitchFamily="18" charset="0"/>
              </a:rPr>
              <a:t>M.Kom</a:t>
            </a:r>
            <a:endParaRPr lang="id-ID" sz="2000" b="1" dirty="0">
              <a:cs typeface="Times New Roman" panose="02020603050405020304" pitchFamily="18" charset="0"/>
            </a:endParaRPr>
          </a:p>
        </p:txBody>
      </p:sp>
      <p:pic>
        <p:nvPicPr>
          <p:cNvPr id="8" name="Picture 7">
            <a:extLst>
              <a:ext uri="{FF2B5EF4-FFF2-40B4-BE49-F238E27FC236}">
                <a16:creationId xmlns:a16="http://schemas.microsoft.com/office/drawing/2014/main" id="{EB19F9D4-AA66-4500-85A4-8DFF142EE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799" y="174875"/>
            <a:ext cx="2135885" cy="2199962"/>
          </a:xfrm>
          <a:prstGeom prst="rect">
            <a:avLst/>
          </a:prstGeom>
        </p:spPr>
      </p:pic>
    </p:spTree>
    <p:extLst>
      <p:ext uri="{BB962C8B-B14F-4D97-AF65-F5344CB8AC3E}">
        <p14:creationId xmlns:p14="http://schemas.microsoft.com/office/powerpoint/2010/main" val="66612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2308324"/>
          </a:xfrm>
          <a:prstGeom prst="rect">
            <a:avLst/>
          </a:prstGeom>
          <a:noFill/>
        </p:spPr>
        <p:txBody>
          <a:bodyPr wrap="square" rtlCol="0">
            <a:spAutoFit/>
          </a:bodyPr>
          <a:lstStyle/>
          <a:p>
            <a:pPr algn="just"/>
            <a:r>
              <a:rPr lang="id-ID" sz="2400" b="1" dirty="0"/>
              <a:t>Stack Pointer Register (SP)</a:t>
            </a:r>
            <a:r>
              <a:rPr lang="id-ID" sz="2400" dirty="0"/>
              <a:t> : Digunakan untuk operasi stack seperti menyimpan alamat return saat memanggil subroutine (prosedur). SP merupakan register yang secara implisit digunakan oleh perintah PUSH dan POP untuk menyimpan dan mengambil kembali dari stack.</a:t>
            </a:r>
          </a:p>
        </p:txBody>
      </p:sp>
      <p:grpSp>
        <p:nvGrpSpPr>
          <p:cNvPr id="3" name="Group 2">
            <a:extLst>
              <a:ext uri="{FF2B5EF4-FFF2-40B4-BE49-F238E27FC236}">
                <a16:creationId xmlns:a16="http://schemas.microsoft.com/office/drawing/2014/main" id="{BC46A669-889F-4360-9B60-1CD5C19199DB}"/>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Pointer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3</a:t>
              </a:r>
            </a:p>
          </p:txBody>
        </p:sp>
      </p:grpSp>
      <p:sp>
        <p:nvSpPr>
          <p:cNvPr id="7" name="TextBox 6">
            <a:extLst>
              <a:ext uri="{FF2B5EF4-FFF2-40B4-BE49-F238E27FC236}">
                <a16:creationId xmlns:a16="http://schemas.microsoft.com/office/drawing/2014/main" id="{493AA815-CAA0-4208-BDCA-0F241AF0A36B}"/>
              </a:ext>
            </a:extLst>
          </p:cNvPr>
          <p:cNvSpPr txBox="1"/>
          <p:nvPr/>
        </p:nvSpPr>
        <p:spPr>
          <a:xfrm>
            <a:off x="1770846" y="5421975"/>
            <a:ext cx="6767847" cy="1200329"/>
          </a:xfrm>
          <a:prstGeom prst="rect">
            <a:avLst/>
          </a:prstGeom>
          <a:noFill/>
        </p:spPr>
        <p:txBody>
          <a:bodyPr wrap="square" rtlCol="0">
            <a:spAutoFit/>
          </a:bodyPr>
          <a:lstStyle/>
          <a:p>
            <a:pPr algn="just"/>
            <a:r>
              <a:rPr lang="id-ID" sz="2400" b="1" dirty="0"/>
              <a:t>Base Pointer Register (BP) </a:t>
            </a:r>
            <a:r>
              <a:rPr lang="id-ID" sz="2400" dirty="0"/>
              <a:t>: Sebagai penunjuk utama dalam stack yang disediakan untuk penyimpanan data.</a:t>
            </a:r>
          </a:p>
        </p:txBody>
      </p:sp>
    </p:spTree>
    <p:extLst>
      <p:ext uri="{BB962C8B-B14F-4D97-AF65-F5344CB8AC3E}">
        <p14:creationId xmlns:p14="http://schemas.microsoft.com/office/powerpoint/2010/main" val="4138926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1" nodeType="clickEffect">
                                  <p:stCondLst>
                                    <p:cond delay="0"/>
                                  </p:stCondLst>
                                  <p:childTnLst>
                                    <p:animEffect transition="out" filter="wipe(left)">
                                      <p:cBhvr>
                                        <p:cTn id="16" dur="200"/>
                                        <p:tgtEl>
                                          <p:spTgt spid="14"/>
                                        </p:tgtEl>
                                      </p:cBhvr>
                                    </p:animEffect>
                                    <p:set>
                                      <p:cBhvr>
                                        <p:cTn id="17" dur="1" fill="hold">
                                          <p:stCondLst>
                                            <p:cond delay="199"/>
                                          </p:stCondLst>
                                        </p:cTn>
                                        <p:tgtEl>
                                          <p:spTgt spid="14"/>
                                        </p:tgtEl>
                                        <p:attrNameLst>
                                          <p:attrName>style.visibility</p:attrName>
                                        </p:attrNameLst>
                                      </p:cBhvr>
                                      <p:to>
                                        <p:strVal val="hidden"/>
                                      </p:to>
                                    </p:set>
                                  </p:childTnLst>
                                </p:cTn>
                              </p:par>
                              <p:par>
                                <p:cTn id="18" presetID="22" presetClass="exit" presetSubtype="8" fill="hold" grpId="1" nodeType="withEffect">
                                  <p:stCondLst>
                                    <p:cond delay="100"/>
                                  </p:stCondLst>
                                  <p:childTnLst>
                                    <p:animEffect transition="out" filter="wipe(left)">
                                      <p:cBhvr>
                                        <p:cTn id="19" dur="400"/>
                                        <p:tgtEl>
                                          <p:spTgt spid="7"/>
                                        </p:tgtEl>
                                      </p:cBhvr>
                                    </p:animEffect>
                                    <p:set>
                                      <p:cBhvr>
                                        <p:cTn id="20" dur="1" fill="hold">
                                          <p:stCondLst>
                                            <p:cond delay="399"/>
                                          </p:stCondLst>
                                        </p:cTn>
                                        <p:tgtEl>
                                          <p:spTgt spid="7"/>
                                        </p:tgtEl>
                                        <p:attrNameLst>
                                          <p:attrName>style.visibility</p:attrName>
                                        </p:attrNameLst>
                                      </p:cBhvr>
                                      <p:to>
                                        <p:strVal val="hidden"/>
                                      </p:to>
                                    </p:set>
                                  </p:childTnLst>
                                </p:cTn>
                              </p:par>
                              <p:par>
                                <p:cTn id="21" presetID="22" presetClass="exit" presetSubtype="8" fill="hold" nodeType="withEffect">
                                  <p:stCondLst>
                                    <p:cond delay="100"/>
                                  </p:stCondLst>
                                  <p:childTnLst>
                                    <p:animEffect transition="out" filter="wipe(left)">
                                      <p:cBhvr>
                                        <p:cTn id="22" dur="400"/>
                                        <p:tgtEl>
                                          <p:spTgt spid="3"/>
                                        </p:tgtEl>
                                      </p:cBhvr>
                                    </p:animEffect>
                                    <p:set>
                                      <p:cBhvr>
                                        <p:cTn id="23" dur="1" fill="hold">
                                          <p:stCondLst>
                                            <p:cond delay="3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569660"/>
          </a:xfrm>
          <a:prstGeom prst="rect">
            <a:avLst/>
          </a:prstGeom>
          <a:noFill/>
        </p:spPr>
        <p:txBody>
          <a:bodyPr wrap="square" rtlCol="0">
            <a:spAutoFit/>
          </a:bodyPr>
          <a:lstStyle/>
          <a:p>
            <a:pPr algn="just"/>
            <a:r>
              <a:rPr lang="id-ID" sz="2400" b="1" dirty="0"/>
              <a:t>Source Index (SI) </a:t>
            </a:r>
            <a:r>
              <a:rPr lang="id-ID" sz="2400" dirty="0"/>
              <a:t>: Dipakai sebagai pointer atau tempat penyimpan data yang mana menunjuk ke  alamat sumber dari byte atau word dalam sebuah string.</a:t>
            </a:r>
          </a:p>
        </p:txBody>
      </p:sp>
      <p:grpSp>
        <p:nvGrpSpPr>
          <p:cNvPr id="3" name="Group 2">
            <a:extLst>
              <a:ext uri="{FF2B5EF4-FFF2-40B4-BE49-F238E27FC236}">
                <a16:creationId xmlns:a16="http://schemas.microsoft.com/office/drawing/2014/main" id="{A85417C3-CA7E-4513-ACAD-A9D887831CAF}"/>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Index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2800" dirty="0"/>
                <a:t>4</a:t>
              </a:r>
            </a:p>
          </p:txBody>
        </p:sp>
      </p:grpSp>
      <p:sp>
        <p:nvSpPr>
          <p:cNvPr id="8" name="TextBox 7">
            <a:extLst>
              <a:ext uri="{FF2B5EF4-FFF2-40B4-BE49-F238E27FC236}">
                <a16:creationId xmlns:a16="http://schemas.microsoft.com/office/drawing/2014/main" id="{0971AD3E-7670-4E6C-ACB1-EF9C0EE85802}"/>
              </a:ext>
            </a:extLst>
          </p:cNvPr>
          <p:cNvSpPr txBox="1"/>
          <p:nvPr/>
        </p:nvSpPr>
        <p:spPr>
          <a:xfrm>
            <a:off x="1783725" y="4687879"/>
            <a:ext cx="6767847" cy="1569660"/>
          </a:xfrm>
          <a:prstGeom prst="rect">
            <a:avLst/>
          </a:prstGeom>
          <a:noFill/>
        </p:spPr>
        <p:txBody>
          <a:bodyPr wrap="square" rtlCol="0">
            <a:spAutoFit/>
          </a:bodyPr>
          <a:lstStyle/>
          <a:p>
            <a:pPr algn="just"/>
            <a:r>
              <a:rPr lang="id-ID" sz="2400" b="1" dirty="0"/>
              <a:t>Destination Index (DI) </a:t>
            </a:r>
            <a:r>
              <a:rPr lang="id-ID" sz="2400" dirty="0"/>
              <a:t>: Dipakai sebagai pointer atau tempat penyimpan data yang mana menunjuk ke  alamat tujuan dari byte atau word dalam sebuah string.</a:t>
            </a:r>
          </a:p>
        </p:txBody>
      </p:sp>
    </p:spTree>
    <p:extLst>
      <p:ext uri="{BB962C8B-B14F-4D97-AF65-F5344CB8AC3E}">
        <p14:creationId xmlns:p14="http://schemas.microsoft.com/office/powerpoint/2010/main" val="28772310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200"/>
                                        <p:tgtEl>
                                          <p:spTgt spid="3"/>
                                        </p:tgtEl>
                                      </p:cBhvr>
                                    </p:animEffect>
                                    <p:set>
                                      <p:cBhvr>
                                        <p:cTn id="22" dur="1" fill="hold">
                                          <p:stCondLst>
                                            <p:cond delay="199"/>
                                          </p:stCondLst>
                                        </p:cTn>
                                        <p:tgtEl>
                                          <p:spTgt spid="3"/>
                                        </p:tgtEl>
                                        <p:attrNameLst>
                                          <p:attrName>style.visibility</p:attrName>
                                        </p:attrNameLst>
                                      </p:cBhvr>
                                      <p:to>
                                        <p:strVal val="hidden"/>
                                      </p:to>
                                    </p:set>
                                  </p:childTnLst>
                                </p:cTn>
                              </p:par>
                              <p:par>
                                <p:cTn id="23" presetID="22" presetClass="exit" presetSubtype="8" fill="hold" grpId="1" nodeType="withEffect">
                                  <p:stCondLst>
                                    <p:cond delay="100"/>
                                  </p:stCondLst>
                                  <p:childTnLst>
                                    <p:animEffect transition="out" filter="wipe(left)">
                                      <p:cBhvr>
                                        <p:cTn id="24" dur="400"/>
                                        <p:tgtEl>
                                          <p:spTgt spid="14"/>
                                        </p:tgtEl>
                                      </p:cBhvr>
                                    </p:animEffect>
                                    <p:set>
                                      <p:cBhvr>
                                        <p:cTn id="25" dur="1" fill="hold">
                                          <p:stCondLst>
                                            <p:cond delay="399"/>
                                          </p:stCondLst>
                                        </p:cTn>
                                        <p:tgtEl>
                                          <p:spTgt spid="14"/>
                                        </p:tgtEl>
                                        <p:attrNameLst>
                                          <p:attrName>style.visibility</p:attrName>
                                        </p:attrNameLst>
                                      </p:cBhvr>
                                      <p:to>
                                        <p:strVal val="hidden"/>
                                      </p:to>
                                    </p:set>
                                  </p:childTnLst>
                                </p:cTn>
                              </p:par>
                              <p:par>
                                <p:cTn id="26" presetID="22" presetClass="exit" presetSubtype="8" fill="hold" grpId="1" nodeType="withEffect">
                                  <p:stCondLst>
                                    <p:cond delay="100"/>
                                  </p:stCondLst>
                                  <p:childTnLst>
                                    <p:animEffect transition="out" filter="wipe(left)">
                                      <p:cBhvr>
                                        <p:cTn id="27" dur="400"/>
                                        <p:tgtEl>
                                          <p:spTgt spid="8"/>
                                        </p:tgtEl>
                                      </p:cBhvr>
                                    </p:animEffect>
                                    <p:set>
                                      <p:cBhvr>
                                        <p:cTn id="28" dur="1" fill="hold">
                                          <p:stCondLst>
                                            <p:cond delay="3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grpSp>
        <p:nvGrpSpPr>
          <p:cNvPr id="3" name="Group 2">
            <a:extLst>
              <a:ext uri="{FF2B5EF4-FFF2-40B4-BE49-F238E27FC236}">
                <a16:creationId xmlns:a16="http://schemas.microsoft.com/office/drawing/2014/main" id="{4C1AA412-DE3B-48E2-BB7F-BBCA998A4291}"/>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gr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938992"/>
          </a:xfrm>
          <a:prstGeom prst="rect">
            <a:avLst/>
          </a:prstGeom>
          <a:noFill/>
        </p:spPr>
        <p:txBody>
          <a:bodyPr wrap="square" rtlCol="0">
            <a:spAutoFit/>
          </a:bodyPr>
          <a:lstStyle/>
          <a:p>
            <a:pPr algn="just"/>
            <a:r>
              <a:rPr lang="id-ID" sz="2400" b="1" dirty="0"/>
              <a:t>Carry Flag (CF) </a:t>
            </a:r>
            <a:r>
              <a:rPr lang="id-ID" sz="2400" dirty="0"/>
              <a:t>: Sebuah bit dalam register yang digunakan untuk menunjukkan kapan sebuah aritmatika Carry Out atau Borrow dihasilkan oleh posisi bit yang paling signifikan pada ALU (Aritmetic Logic Unit).</a:t>
            </a:r>
          </a:p>
        </p:txBody>
      </p:sp>
      <p:sp>
        <p:nvSpPr>
          <p:cNvPr id="7" name="TextBox 6">
            <a:extLst>
              <a:ext uri="{FF2B5EF4-FFF2-40B4-BE49-F238E27FC236}">
                <a16:creationId xmlns:a16="http://schemas.microsoft.com/office/drawing/2014/main" id="{0EBE1B22-F477-4C34-86CC-B9A49432ABC6}"/>
              </a:ext>
            </a:extLst>
          </p:cNvPr>
          <p:cNvSpPr txBox="1"/>
          <p:nvPr/>
        </p:nvSpPr>
        <p:spPr>
          <a:xfrm>
            <a:off x="1783725" y="5089694"/>
            <a:ext cx="6767847" cy="830997"/>
          </a:xfrm>
          <a:prstGeom prst="rect">
            <a:avLst/>
          </a:prstGeom>
          <a:noFill/>
        </p:spPr>
        <p:txBody>
          <a:bodyPr wrap="square" rtlCol="0">
            <a:spAutoFit/>
          </a:bodyPr>
          <a:lstStyle/>
          <a:p>
            <a:pPr algn="just"/>
            <a:r>
              <a:rPr lang="id-ID" sz="2400" dirty="0"/>
              <a:t>8 + 1 = 9 (Carry Out 0)</a:t>
            </a:r>
          </a:p>
          <a:p>
            <a:pPr algn="just"/>
            <a:r>
              <a:rPr lang="id-ID" sz="2400" dirty="0"/>
              <a:t>8 + 8 = 16 (Carry Out 1)</a:t>
            </a:r>
          </a:p>
        </p:txBody>
      </p:sp>
    </p:spTree>
    <p:extLst>
      <p:ext uri="{BB962C8B-B14F-4D97-AF65-F5344CB8AC3E}">
        <p14:creationId xmlns:p14="http://schemas.microsoft.com/office/powerpoint/2010/main" val="42047584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1" nodeType="clickEffect">
                                  <p:stCondLst>
                                    <p:cond delay="0"/>
                                  </p:stCondLst>
                                  <p:childTnLst>
                                    <p:animEffect transition="out" filter="wipe(left)">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938992"/>
          </a:xfrm>
          <a:prstGeom prst="rect">
            <a:avLst/>
          </a:prstGeom>
          <a:noFill/>
        </p:spPr>
        <p:txBody>
          <a:bodyPr wrap="square" rtlCol="0">
            <a:spAutoFit/>
          </a:bodyPr>
          <a:lstStyle/>
          <a:p>
            <a:pPr algn="just"/>
            <a:r>
              <a:rPr lang="id-ID" sz="2400" b="1" dirty="0"/>
              <a:t>Carry Flag (CF) </a:t>
            </a:r>
            <a:r>
              <a:rPr lang="id-ID" sz="2400" dirty="0"/>
              <a:t>: Sebuah bit dalam register yang digunakan untuk menunjukkan kapan sebuah aritmatika </a:t>
            </a:r>
            <a:r>
              <a:rPr lang="en-US" sz="2400" dirty="0"/>
              <a:t>C</a:t>
            </a:r>
            <a:r>
              <a:rPr lang="id-ID" sz="2400" dirty="0"/>
              <a:t>arry </a:t>
            </a:r>
            <a:r>
              <a:rPr lang="en-US" sz="2400" dirty="0"/>
              <a:t>O</a:t>
            </a:r>
            <a:r>
              <a:rPr lang="id-ID" sz="2400" dirty="0"/>
              <a:t>ut atau </a:t>
            </a:r>
            <a:r>
              <a:rPr lang="en-US" sz="2400" dirty="0"/>
              <a:t>B</a:t>
            </a:r>
            <a:r>
              <a:rPr lang="id-ID" sz="2400" dirty="0"/>
              <a:t>orrow dihasilkan oleh posisi bit yang paling signifikan pada ALU (Aritmetic Logic Unit).</a:t>
            </a:r>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sp>
        <p:nvSpPr>
          <p:cNvPr id="7" name="TextBox 6">
            <a:extLst>
              <a:ext uri="{FF2B5EF4-FFF2-40B4-BE49-F238E27FC236}">
                <a16:creationId xmlns:a16="http://schemas.microsoft.com/office/drawing/2014/main" id="{0EBE1B22-F477-4C34-86CC-B9A49432ABC6}"/>
              </a:ext>
            </a:extLst>
          </p:cNvPr>
          <p:cNvSpPr txBox="1"/>
          <p:nvPr/>
        </p:nvSpPr>
        <p:spPr>
          <a:xfrm>
            <a:off x="1783725" y="5089694"/>
            <a:ext cx="6767847" cy="830997"/>
          </a:xfrm>
          <a:prstGeom prst="rect">
            <a:avLst/>
          </a:prstGeom>
          <a:noFill/>
        </p:spPr>
        <p:txBody>
          <a:bodyPr wrap="square" rtlCol="0">
            <a:spAutoFit/>
          </a:bodyPr>
          <a:lstStyle/>
          <a:p>
            <a:pPr algn="just"/>
            <a:r>
              <a:rPr lang="id-ID" sz="2400" dirty="0"/>
              <a:t>23 </a:t>
            </a:r>
            <a:r>
              <a:rPr lang="en-US" sz="2400" dirty="0"/>
              <a:t>-</a:t>
            </a:r>
            <a:r>
              <a:rPr lang="id-ID" sz="2400" dirty="0"/>
              <a:t> 1 = 22 (Borrow 0)</a:t>
            </a:r>
          </a:p>
          <a:p>
            <a:pPr algn="just"/>
            <a:r>
              <a:rPr lang="id-ID" sz="2400" dirty="0"/>
              <a:t>23 </a:t>
            </a:r>
            <a:r>
              <a:rPr lang="en-US" sz="2400" dirty="0"/>
              <a:t>-</a:t>
            </a:r>
            <a:r>
              <a:rPr lang="id-ID" sz="2400" dirty="0"/>
              <a:t> 5 = 1</a:t>
            </a:r>
            <a:r>
              <a:rPr lang="en-US" sz="2400" dirty="0"/>
              <a:t>8</a:t>
            </a:r>
            <a:r>
              <a:rPr lang="id-ID" sz="2400" dirty="0"/>
              <a:t> (3 Borrow 1 dari angka 2)</a:t>
            </a:r>
          </a:p>
        </p:txBody>
      </p:sp>
    </p:spTree>
    <p:extLst>
      <p:ext uri="{BB962C8B-B14F-4D97-AF65-F5344CB8AC3E}">
        <p14:creationId xmlns:p14="http://schemas.microsoft.com/office/powerpoint/2010/main" val="78371380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300"/>
                                        <p:tgtEl>
                                          <p:spTgt spid="7"/>
                                        </p:tgtEl>
                                      </p:cBhvr>
                                    </p:animEffect>
                                    <p:set>
                                      <p:cBhvr>
                                        <p:cTn id="12" dur="1" fill="hold">
                                          <p:stCondLst>
                                            <p:cond delay="299"/>
                                          </p:stCondLst>
                                        </p:cTn>
                                        <p:tgtEl>
                                          <p:spTgt spid="7"/>
                                        </p:tgtEl>
                                        <p:attrNameLst>
                                          <p:attrName>style.visibility</p:attrName>
                                        </p:attrNameLst>
                                      </p:cBhvr>
                                      <p:to>
                                        <p:strVal val="hidden"/>
                                      </p:to>
                                    </p:set>
                                  </p:childTnLst>
                                </p:cTn>
                              </p:par>
                              <p:par>
                                <p:cTn id="13" presetID="22" presetClass="exit" presetSubtype="8" fill="hold" grpId="0" nodeType="withEffect">
                                  <p:stCondLst>
                                    <p:cond delay="0"/>
                                  </p:stCondLst>
                                  <p:childTnLst>
                                    <p:animEffect transition="out" filter="wipe(left)">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938992"/>
          </a:xfrm>
          <a:prstGeom prst="rect">
            <a:avLst/>
          </a:prstGeom>
          <a:noFill/>
        </p:spPr>
        <p:txBody>
          <a:bodyPr wrap="square" rtlCol="0">
            <a:spAutoFit/>
          </a:bodyPr>
          <a:lstStyle/>
          <a:p>
            <a:pPr algn="just"/>
            <a:r>
              <a:rPr lang="id-ID" sz="2400" b="1" dirty="0"/>
              <a:t>Parity Flag (PF) </a:t>
            </a:r>
            <a:r>
              <a:rPr lang="id-ID" sz="2400" dirty="0"/>
              <a:t>: Menset nilai </a:t>
            </a:r>
            <a:r>
              <a:rPr lang="en-US" sz="2400" dirty="0"/>
              <a:t>odd (</a:t>
            </a:r>
            <a:r>
              <a:rPr lang="en-US" sz="2400" dirty="0" err="1"/>
              <a:t>ganjil</a:t>
            </a:r>
            <a:r>
              <a:rPr lang="en-US" sz="2400" dirty="0"/>
              <a:t>) or even (</a:t>
            </a:r>
            <a:r>
              <a:rPr lang="id-ID" sz="2400" dirty="0"/>
              <a:t>genap</a:t>
            </a:r>
            <a:r>
              <a:rPr lang="en-US" sz="2400" dirty="0"/>
              <a:t>)</a:t>
            </a:r>
            <a:r>
              <a:rPr lang="id-ID" sz="2400" dirty="0"/>
              <a:t> di dalam representasi bilangan biner dari hasil operasi terakhir.</a:t>
            </a:r>
            <a:r>
              <a:rPr lang="en-US" sz="2400" dirty="0"/>
              <a:t> </a:t>
            </a:r>
            <a:r>
              <a:rPr lang="en-US" sz="2400" dirty="0" err="1"/>
              <a:t>Jika</a:t>
            </a:r>
            <a:r>
              <a:rPr lang="en-US" sz="2400" dirty="0"/>
              <a:t> </a:t>
            </a:r>
            <a:r>
              <a:rPr lang="en-US" sz="2400" dirty="0" err="1"/>
              <a:t>hasilnya</a:t>
            </a:r>
            <a:r>
              <a:rPr lang="en-US" sz="2400" dirty="0"/>
              <a:t> </a:t>
            </a:r>
            <a:r>
              <a:rPr lang="en-US" sz="2400" dirty="0" err="1"/>
              <a:t>adalah</a:t>
            </a:r>
            <a:r>
              <a:rPr lang="en-US" sz="2400" dirty="0"/>
              <a:t> </a:t>
            </a:r>
            <a:r>
              <a:rPr lang="en-US" sz="2400" dirty="0" err="1"/>
              <a:t>genap</a:t>
            </a:r>
            <a:r>
              <a:rPr lang="en-US" sz="2400" dirty="0"/>
              <a:t>, </a:t>
            </a:r>
            <a:r>
              <a:rPr lang="en-US" sz="2400" dirty="0" err="1"/>
              <a:t>maka</a:t>
            </a:r>
            <a:r>
              <a:rPr lang="en-US" sz="2400" dirty="0"/>
              <a:t> </a:t>
            </a:r>
            <a:r>
              <a:rPr lang="en-US" sz="2400" dirty="0" err="1"/>
              <a:t>nilai</a:t>
            </a:r>
            <a:r>
              <a:rPr lang="en-US" sz="2400" dirty="0"/>
              <a:t> </a:t>
            </a:r>
            <a:r>
              <a:rPr lang="en-US" sz="2400" dirty="0" err="1"/>
              <a:t>diset</a:t>
            </a:r>
            <a:r>
              <a:rPr lang="en-US" sz="2400" dirty="0"/>
              <a:t> </a:t>
            </a:r>
            <a:r>
              <a:rPr lang="en-US" sz="2400" dirty="0" err="1"/>
              <a:t>menjadi</a:t>
            </a:r>
            <a:r>
              <a:rPr lang="en-US" sz="2400" dirty="0"/>
              <a:t> 1, </a:t>
            </a:r>
            <a:r>
              <a:rPr lang="en-US" sz="2400" dirty="0" err="1"/>
              <a:t>sedangkan</a:t>
            </a:r>
            <a:r>
              <a:rPr lang="en-US" sz="2400" dirty="0"/>
              <a:t> </a:t>
            </a:r>
            <a:r>
              <a:rPr lang="en-US" sz="2400" dirty="0" err="1"/>
              <a:t>jika</a:t>
            </a:r>
            <a:r>
              <a:rPr lang="en-US" sz="2400" dirty="0"/>
              <a:t> </a:t>
            </a:r>
            <a:r>
              <a:rPr lang="en-US" sz="2400" dirty="0" err="1"/>
              <a:t>hasilnya</a:t>
            </a:r>
            <a:r>
              <a:rPr lang="en-US" sz="2400" dirty="0"/>
              <a:t> </a:t>
            </a:r>
            <a:r>
              <a:rPr lang="en-US" sz="2400" dirty="0" err="1"/>
              <a:t>adalah</a:t>
            </a:r>
            <a:r>
              <a:rPr lang="en-US" sz="2400" dirty="0"/>
              <a:t> </a:t>
            </a:r>
            <a:r>
              <a:rPr lang="en-US" sz="2400" dirty="0" err="1"/>
              <a:t>ganjil</a:t>
            </a:r>
            <a:r>
              <a:rPr lang="en-US" sz="2400" dirty="0"/>
              <a:t>, </a:t>
            </a:r>
            <a:r>
              <a:rPr lang="en-US" sz="2400" dirty="0" err="1"/>
              <a:t>maka</a:t>
            </a:r>
            <a:r>
              <a:rPr lang="en-US" sz="2400" dirty="0"/>
              <a:t> </a:t>
            </a:r>
            <a:r>
              <a:rPr lang="en-US" sz="2400" dirty="0" err="1"/>
              <a:t>nilai</a:t>
            </a:r>
            <a:r>
              <a:rPr lang="en-US" sz="2400" dirty="0"/>
              <a:t> </a:t>
            </a:r>
            <a:r>
              <a:rPr lang="en-US" sz="2400" dirty="0" err="1"/>
              <a:t>diset</a:t>
            </a:r>
            <a:r>
              <a:rPr lang="en-US" sz="2400" dirty="0"/>
              <a:t> </a:t>
            </a:r>
            <a:r>
              <a:rPr lang="en-US" sz="2400" dirty="0" err="1"/>
              <a:t>menjadi</a:t>
            </a:r>
            <a:r>
              <a:rPr lang="en-US" sz="2400" dirty="0"/>
              <a:t> 0.</a:t>
            </a:r>
            <a:endParaRPr lang="id-ID"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sp>
        <p:nvSpPr>
          <p:cNvPr id="7" name="TextBox 6">
            <a:extLst>
              <a:ext uri="{FF2B5EF4-FFF2-40B4-BE49-F238E27FC236}">
                <a16:creationId xmlns:a16="http://schemas.microsoft.com/office/drawing/2014/main" id="{DC27157A-4044-4AA3-B4EC-769777F56037}"/>
              </a:ext>
            </a:extLst>
          </p:cNvPr>
          <p:cNvSpPr txBox="1"/>
          <p:nvPr/>
        </p:nvSpPr>
        <p:spPr>
          <a:xfrm>
            <a:off x="1783724" y="5074245"/>
            <a:ext cx="6767847" cy="830997"/>
          </a:xfrm>
          <a:prstGeom prst="rect">
            <a:avLst/>
          </a:prstGeom>
          <a:noFill/>
        </p:spPr>
        <p:txBody>
          <a:bodyPr wrap="square" rtlCol="0">
            <a:spAutoFit/>
          </a:bodyPr>
          <a:lstStyle/>
          <a:p>
            <a:pPr algn="just"/>
            <a:r>
              <a:rPr lang="en-US" sz="2400" dirty="0"/>
              <a:t>26 = 11010 (Parity 0)</a:t>
            </a:r>
          </a:p>
          <a:p>
            <a:pPr algn="just"/>
            <a:r>
              <a:rPr lang="en-US" sz="2400" dirty="0"/>
              <a:t>58 = 111010 (Parity 1)</a:t>
            </a:r>
            <a:endParaRPr lang="id-ID" sz="2400" dirty="0"/>
          </a:p>
        </p:txBody>
      </p:sp>
    </p:spTree>
    <p:extLst>
      <p:ext uri="{BB962C8B-B14F-4D97-AF65-F5344CB8AC3E}">
        <p14:creationId xmlns:p14="http://schemas.microsoft.com/office/powerpoint/2010/main" val="1587908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1" nodeType="clickEffect">
                                  <p:stCondLst>
                                    <p:cond delay="0"/>
                                  </p:stCondLst>
                                  <p:childTnLst>
                                    <p:animEffect transition="out" filter="wipe(left)">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22" presetClass="exit" presetSubtype="8" fill="hold" grpId="1" nodeType="withEffect">
                                  <p:stCondLst>
                                    <p:cond delay="0"/>
                                  </p:stCondLst>
                                  <p:childTnLst>
                                    <p:animEffect transition="out" filter="wipe(left)">
                                      <p:cBhvr>
                                        <p:cTn id="19" dur="200"/>
                                        <p:tgtEl>
                                          <p:spTgt spid="7"/>
                                        </p:tgtEl>
                                      </p:cBhvr>
                                    </p:animEffect>
                                    <p:set>
                                      <p:cBhvr>
                                        <p:cTn id="20" dur="1" fill="hold">
                                          <p:stCondLst>
                                            <p:cond delay="1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7" grpId="0"/>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938992"/>
          </a:xfrm>
          <a:prstGeom prst="rect">
            <a:avLst/>
          </a:prstGeom>
          <a:noFill/>
        </p:spPr>
        <p:txBody>
          <a:bodyPr wrap="square" rtlCol="0">
            <a:spAutoFit/>
          </a:bodyPr>
          <a:lstStyle/>
          <a:p>
            <a:pPr algn="just"/>
            <a:r>
              <a:rPr lang="id-ID" sz="2400" b="1" dirty="0"/>
              <a:t>Auxiliary Flag</a:t>
            </a:r>
            <a:r>
              <a:rPr lang="en-US" sz="2400" b="1" dirty="0"/>
              <a:t> </a:t>
            </a:r>
            <a:r>
              <a:rPr lang="id-ID" sz="2400" b="1" dirty="0"/>
              <a:t>(</a:t>
            </a:r>
            <a:r>
              <a:rPr lang="en-US" sz="2400" b="1" dirty="0"/>
              <a:t>A</a:t>
            </a:r>
            <a:r>
              <a:rPr lang="id-ID" sz="2400" b="1" dirty="0"/>
              <a:t>F) </a:t>
            </a:r>
            <a:r>
              <a:rPr lang="id-ID" sz="2400" dirty="0"/>
              <a:t>: Digunakan oleh instruksi pegaturan de</a:t>
            </a:r>
            <a:r>
              <a:rPr lang="en-US" sz="2400" dirty="0"/>
              <a:t>s</a:t>
            </a:r>
            <a:r>
              <a:rPr lang="id-ID" sz="2400" dirty="0"/>
              <a:t>imal</a:t>
            </a:r>
            <a:r>
              <a:rPr lang="en-US" sz="2400" dirty="0"/>
              <a:t> yang mana m</a:t>
            </a:r>
            <a:r>
              <a:rPr lang="id-ID" sz="2400" dirty="0"/>
              <a:t>enset nilai menjadi 1, jika dalam penjumlahan/pengurangan pada bit ke 4 atau 3 menghasilkan Carry Out/Borrow, jika </a:t>
            </a:r>
            <a:r>
              <a:rPr lang="en-US" sz="2400" dirty="0" err="1"/>
              <a:t>sebaliknya</a:t>
            </a:r>
            <a:r>
              <a:rPr lang="id-ID" sz="2400" dirty="0"/>
              <a:t>, maka nilai diset menjadi 0.</a:t>
            </a:r>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grpSp>
        <p:nvGrpSpPr>
          <p:cNvPr id="3" name="Group 2">
            <a:extLst>
              <a:ext uri="{FF2B5EF4-FFF2-40B4-BE49-F238E27FC236}">
                <a16:creationId xmlns:a16="http://schemas.microsoft.com/office/drawing/2014/main" id="{E46FC2DC-8E68-496C-88E9-6CA4A0469E9D}"/>
              </a:ext>
            </a:extLst>
          </p:cNvPr>
          <p:cNvGrpSpPr/>
          <p:nvPr/>
        </p:nvGrpSpPr>
        <p:grpSpPr>
          <a:xfrm>
            <a:off x="1783725" y="4951857"/>
            <a:ext cx="3383923" cy="1569660"/>
            <a:chOff x="1783725" y="4951857"/>
            <a:chExt cx="3383923" cy="1569660"/>
          </a:xfrm>
        </p:grpSpPr>
        <p:sp>
          <p:nvSpPr>
            <p:cNvPr id="7" name="TextBox 6">
              <a:extLst>
                <a:ext uri="{FF2B5EF4-FFF2-40B4-BE49-F238E27FC236}">
                  <a16:creationId xmlns:a16="http://schemas.microsoft.com/office/drawing/2014/main" id="{A7E18CAB-17EC-4821-A2C7-9DF24BBCDB63}"/>
                </a:ext>
              </a:extLst>
            </p:cNvPr>
            <p:cNvSpPr txBox="1"/>
            <p:nvPr/>
          </p:nvSpPr>
          <p:spPr>
            <a:xfrm>
              <a:off x="1783725" y="4951857"/>
              <a:ext cx="1577661" cy="1569660"/>
            </a:xfrm>
            <a:prstGeom prst="rect">
              <a:avLst/>
            </a:prstGeom>
            <a:noFill/>
          </p:spPr>
          <p:txBody>
            <a:bodyPr wrap="square" rtlCol="0">
              <a:spAutoFit/>
            </a:bodyPr>
            <a:lstStyle/>
            <a:p>
              <a:pPr algn="just"/>
              <a:r>
                <a:rPr lang="en-US" sz="2400" dirty="0"/>
                <a:t>101001</a:t>
              </a:r>
            </a:p>
            <a:p>
              <a:pPr algn="just"/>
              <a:r>
                <a:rPr lang="en-US" sz="2400" dirty="0"/>
                <a:t>001100</a:t>
              </a:r>
            </a:p>
            <a:p>
              <a:pPr algn="just"/>
              <a:r>
                <a:rPr lang="en-US" sz="2400" dirty="0"/>
                <a:t>--------- +</a:t>
              </a:r>
            </a:p>
            <a:p>
              <a:pPr algn="just"/>
              <a:r>
                <a:rPr lang="en-US" sz="2400" dirty="0"/>
                <a:t>110101</a:t>
              </a:r>
              <a:endParaRPr lang="id-ID" sz="2400" dirty="0"/>
            </a:p>
          </p:txBody>
        </p:sp>
        <p:sp>
          <p:nvSpPr>
            <p:cNvPr id="8" name="TextBox 7">
              <a:extLst>
                <a:ext uri="{FF2B5EF4-FFF2-40B4-BE49-F238E27FC236}">
                  <a16:creationId xmlns:a16="http://schemas.microsoft.com/office/drawing/2014/main" id="{FDE65180-361F-4093-95A8-1712EEEB2A4F}"/>
                </a:ext>
              </a:extLst>
            </p:cNvPr>
            <p:cNvSpPr txBox="1"/>
            <p:nvPr/>
          </p:nvSpPr>
          <p:spPr>
            <a:xfrm>
              <a:off x="3330264" y="5294271"/>
              <a:ext cx="1837384" cy="461665"/>
            </a:xfrm>
            <a:prstGeom prst="rect">
              <a:avLst/>
            </a:prstGeom>
            <a:noFill/>
          </p:spPr>
          <p:txBody>
            <a:bodyPr wrap="square" rtlCol="0">
              <a:spAutoFit/>
            </a:bodyPr>
            <a:lstStyle/>
            <a:p>
              <a:pPr algn="just"/>
              <a:r>
                <a:rPr lang="en-US" sz="2400" dirty="0"/>
                <a:t>AF = 1</a:t>
              </a:r>
              <a:endParaRPr lang="id-ID" sz="2400" dirty="0"/>
            </a:p>
          </p:txBody>
        </p:sp>
      </p:grpSp>
      <p:grpSp>
        <p:nvGrpSpPr>
          <p:cNvPr id="5" name="Group 4">
            <a:extLst>
              <a:ext uri="{FF2B5EF4-FFF2-40B4-BE49-F238E27FC236}">
                <a16:creationId xmlns:a16="http://schemas.microsoft.com/office/drawing/2014/main" id="{6C26CCE5-46D2-489A-8CC0-025EC9A36DB2}"/>
              </a:ext>
            </a:extLst>
          </p:cNvPr>
          <p:cNvGrpSpPr/>
          <p:nvPr/>
        </p:nvGrpSpPr>
        <p:grpSpPr>
          <a:xfrm>
            <a:off x="5167649" y="4932608"/>
            <a:ext cx="3383923" cy="1569660"/>
            <a:chOff x="5167649" y="4932608"/>
            <a:chExt cx="3383923" cy="1569660"/>
          </a:xfrm>
        </p:grpSpPr>
        <p:sp>
          <p:nvSpPr>
            <p:cNvPr id="9" name="TextBox 8">
              <a:extLst>
                <a:ext uri="{FF2B5EF4-FFF2-40B4-BE49-F238E27FC236}">
                  <a16:creationId xmlns:a16="http://schemas.microsoft.com/office/drawing/2014/main" id="{EF68F63A-57C0-41D0-A7A7-7C9E01507CF3}"/>
                </a:ext>
              </a:extLst>
            </p:cNvPr>
            <p:cNvSpPr txBox="1"/>
            <p:nvPr/>
          </p:nvSpPr>
          <p:spPr>
            <a:xfrm>
              <a:off x="5167649" y="4932608"/>
              <a:ext cx="1577661" cy="1569660"/>
            </a:xfrm>
            <a:prstGeom prst="rect">
              <a:avLst/>
            </a:prstGeom>
            <a:noFill/>
          </p:spPr>
          <p:txBody>
            <a:bodyPr wrap="square" rtlCol="0">
              <a:spAutoFit/>
            </a:bodyPr>
            <a:lstStyle/>
            <a:p>
              <a:pPr algn="just"/>
              <a:r>
                <a:rPr lang="en-US" sz="2400" dirty="0"/>
                <a:t>101001</a:t>
              </a:r>
            </a:p>
            <a:p>
              <a:pPr algn="just"/>
              <a:r>
                <a:rPr lang="en-US" sz="2400" dirty="0"/>
                <a:t>001100</a:t>
              </a:r>
            </a:p>
            <a:p>
              <a:pPr algn="just"/>
              <a:r>
                <a:rPr lang="en-US" sz="2400" dirty="0"/>
                <a:t>--------- -</a:t>
              </a:r>
            </a:p>
            <a:p>
              <a:pPr algn="just"/>
              <a:r>
                <a:rPr lang="en-US" sz="2400" dirty="0"/>
                <a:t>011101</a:t>
              </a:r>
              <a:endParaRPr lang="id-ID" sz="2400" dirty="0"/>
            </a:p>
          </p:txBody>
        </p:sp>
        <p:sp>
          <p:nvSpPr>
            <p:cNvPr id="10" name="TextBox 9">
              <a:extLst>
                <a:ext uri="{FF2B5EF4-FFF2-40B4-BE49-F238E27FC236}">
                  <a16:creationId xmlns:a16="http://schemas.microsoft.com/office/drawing/2014/main" id="{71DDAA84-362A-41CE-8133-7B61EFB8080E}"/>
                </a:ext>
              </a:extLst>
            </p:cNvPr>
            <p:cNvSpPr txBox="1"/>
            <p:nvPr/>
          </p:nvSpPr>
          <p:spPr>
            <a:xfrm>
              <a:off x="6714188" y="5275022"/>
              <a:ext cx="1837384" cy="461665"/>
            </a:xfrm>
            <a:prstGeom prst="rect">
              <a:avLst/>
            </a:prstGeom>
            <a:noFill/>
          </p:spPr>
          <p:txBody>
            <a:bodyPr wrap="square" rtlCol="0">
              <a:spAutoFit/>
            </a:bodyPr>
            <a:lstStyle/>
            <a:p>
              <a:pPr algn="just"/>
              <a:r>
                <a:rPr lang="en-US" sz="2400" dirty="0"/>
                <a:t>AF = 1</a:t>
              </a:r>
              <a:endParaRPr lang="id-ID" sz="2400" dirty="0"/>
            </a:p>
          </p:txBody>
        </p:sp>
      </p:grpSp>
    </p:spTree>
    <p:extLst>
      <p:ext uri="{BB962C8B-B14F-4D97-AF65-F5344CB8AC3E}">
        <p14:creationId xmlns:p14="http://schemas.microsoft.com/office/powerpoint/2010/main" val="36502631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1" nodeType="clickEffect">
                                  <p:stCondLst>
                                    <p:cond delay="0"/>
                                  </p:stCondLst>
                                  <p:childTnLst>
                                    <p:animEffect transition="out" filter="wipe(left)">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par>
                                <p:cTn id="23" presetID="22" presetClass="exit" presetSubtype="8" fill="hold" nodeType="withEffect">
                                  <p:stCondLst>
                                    <p:cond delay="0"/>
                                  </p:stCondLst>
                                  <p:childTnLst>
                                    <p:animEffect transition="out" filter="wipe(left)">
                                      <p:cBhvr>
                                        <p:cTn id="24" dur="200"/>
                                        <p:tgtEl>
                                          <p:spTgt spid="3"/>
                                        </p:tgtEl>
                                      </p:cBhvr>
                                    </p:animEffect>
                                    <p:set>
                                      <p:cBhvr>
                                        <p:cTn id="25" dur="1" fill="hold">
                                          <p:stCondLst>
                                            <p:cond delay="199"/>
                                          </p:stCondLst>
                                        </p:cTn>
                                        <p:tgtEl>
                                          <p:spTgt spid="3"/>
                                        </p:tgtEl>
                                        <p:attrNameLst>
                                          <p:attrName>style.visibility</p:attrName>
                                        </p:attrNameLst>
                                      </p:cBhvr>
                                      <p:to>
                                        <p:strVal val="hidden"/>
                                      </p:to>
                                    </p:set>
                                  </p:childTnLst>
                                </p:cTn>
                              </p:par>
                              <p:par>
                                <p:cTn id="26" presetID="22" presetClass="exit" presetSubtype="8" fill="hold" nodeType="withEffect">
                                  <p:stCondLst>
                                    <p:cond delay="200"/>
                                  </p:stCondLst>
                                  <p:childTnLst>
                                    <p:animEffect transition="out" filter="wipe(left)">
                                      <p:cBhvr>
                                        <p:cTn id="27" dur="200"/>
                                        <p:tgtEl>
                                          <p:spTgt spid="5"/>
                                        </p:tgtEl>
                                      </p:cBhvr>
                                    </p:animEffect>
                                    <p:set>
                                      <p:cBhvr>
                                        <p:cTn id="28" dur="1" fill="hold">
                                          <p:stCondLst>
                                            <p:cond delay="1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830997"/>
          </a:xfrm>
          <a:prstGeom prst="rect">
            <a:avLst/>
          </a:prstGeom>
          <a:noFill/>
        </p:spPr>
        <p:txBody>
          <a:bodyPr wrap="square" rtlCol="0">
            <a:spAutoFit/>
          </a:bodyPr>
          <a:lstStyle/>
          <a:p>
            <a:pPr algn="just"/>
            <a:r>
              <a:rPr lang="id-ID" sz="2400" b="1" dirty="0"/>
              <a:t>Zero Flag</a:t>
            </a:r>
            <a:r>
              <a:rPr lang="en-US" sz="2400" b="1" dirty="0"/>
              <a:t> (ZF</a:t>
            </a:r>
            <a:r>
              <a:rPr lang="id-ID" sz="2400" b="1" dirty="0"/>
              <a:t>)</a:t>
            </a:r>
            <a:r>
              <a:rPr lang="en-US" sz="2400" dirty="0"/>
              <a:t> : </a:t>
            </a:r>
            <a:r>
              <a:rPr lang="id-ID" sz="2400" dirty="0"/>
              <a:t>Menset nilai </a:t>
            </a:r>
            <a:r>
              <a:rPr lang="en-US" sz="2400" dirty="0" err="1"/>
              <a:t>menjadi</a:t>
            </a:r>
            <a:r>
              <a:rPr lang="en-US" sz="2400" dirty="0"/>
              <a:t> </a:t>
            </a:r>
            <a:r>
              <a:rPr lang="id-ID" sz="2400" dirty="0"/>
              <a:t>1, jika hasil instruksi adalah 0</a:t>
            </a:r>
            <a:r>
              <a:rPr lang="en-US" sz="2400" dirty="0"/>
              <a:t> </a:t>
            </a:r>
            <a:r>
              <a:rPr lang="en-US" sz="2400" dirty="0" err="1"/>
              <a:t>atau</a:t>
            </a:r>
            <a:r>
              <a:rPr lang="en-US" sz="2400" dirty="0"/>
              <a:t> null</a:t>
            </a:r>
            <a:r>
              <a:rPr lang="id-ID" sz="2400" dirty="0"/>
              <a:t>.</a:t>
            </a:r>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sp>
        <p:nvSpPr>
          <p:cNvPr id="8" name="TextBox 7">
            <a:extLst>
              <a:ext uri="{FF2B5EF4-FFF2-40B4-BE49-F238E27FC236}">
                <a16:creationId xmlns:a16="http://schemas.microsoft.com/office/drawing/2014/main" id="{9DD622FB-0CDA-4BC5-8F47-3A9CD9168707}"/>
              </a:ext>
            </a:extLst>
          </p:cNvPr>
          <p:cNvSpPr txBox="1"/>
          <p:nvPr/>
        </p:nvSpPr>
        <p:spPr>
          <a:xfrm>
            <a:off x="1783724" y="3953783"/>
            <a:ext cx="6767847" cy="1200329"/>
          </a:xfrm>
          <a:prstGeom prst="rect">
            <a:avLst/>
          </a:prstGeom>
          <a:noFill/>
        </p:spPr>
        <p:txBody>
          <a:bodyPr wrap="square" rtlCol="0">
            <a:spAutoFit/>
          </a:bodyPr>
          <a:lstStyle/>
          <a:p>
            <a:pPr algn="just"/>
            <a:r>
              <a:rPr lang="id-ID" sz="2400" b="1" dirty="0"/>
              <a:t>Sign Flag</a:t>
            </a:r>
            <a:r>
              <a:rPr lang="en-US" sz="2400" b="1" dirty="0"/>
              <a:t> (SF</a:t>
            </a:r>
            <a:r>
              <a:rPr lang="id-ID" sz="2400" b="1" dirty="0"/>
              <a:t>)</a:t>
            </a:r>
            <a:r>
              <a:rPr lang="en-US" sz="2400" b="1" dirty="0"/>
              <a:t> </a:t>
            </a:r>
            <a:r>
              <a:rPr lang="en-US" sz="2400" dirty="0"/>
              <a:t>: M</a:t>
            </a:r>
            <a:r>
              <a:rPr lang="id-ID" sz="2400" dirty="0"/>
              <a:t>enset nilai </a:t>
            </a:r>
            <a:r>
              <a:rPr lang="en-US" sz="2400" dirty="0" err="1"/>
              <a:t>menjadi</a:t>
            </a:r>
            <a:r>
              <a:rPr lang="en-US" sz="2400" dirty="0"/>
              <a:t> </a:t>
            </a:r>
            <a:r>
              <a:rPr lang="id-ID" sz="2400" dirty="0"/>
              <a:t>1, jika hasilnya adalah negatif dan bernilai 0 jika </a:t>
            </a:r>
            <a:r>
              <a:rPr lang="en-US" sz="2400" dirty="0" err="1"/>
              <a:t>hasilnya</a:t>
            </a:r>
            <a:r>
              <a:rPr lang="en-US" sz="2400" dirty="0"/>
              <a:t> </a:t>
            </a:r>
            <a:r>
              <a:rPr lang="en-US" sz="2400" dirty="0" err="1"/>
              <a:t>adalah</a:t>
            </a:r>
            <a:r>
              <a:rPr lang="en-US" sz="2400" dirty="0"/>
              <a:t> </a:t>
            </a:r>
            <a:r>
              <a:rPr lang="id-ID" sz="2400" dirty="0"/>
              <a:t>positif.</a:t>
            </a:r>
          </a:p>
        </p:txBody>
      </p:sp>
      <p:sp>
        <p:nvSpPr>
          <p:cNvPr id="9" name="TextBox 8">
            <a:extLst>
              <a:ext uri="{FF2B5EF4-FFF2-40B4-BE49-F238E27FC236}">
                <a16:creationId xmlns:a16="http://schemas.microsoft.com/office/drawing/2014/main" id="{074FA980-F652-41BB-A8FE-DE8898028B05}"/>
              </a:ext>
            </a:extLst>
          </p:cNvPr>
          <p:cNvSpPr txBox="1"/>
          <p:nvPr/>
        </p:nvSpPr>
        <p:spPr>
          <a:xfrm>
            <a:off x="1783725" y="5415673"/>
            <a:ext cx="1783724" cy="461665"/>
          </a:xfrm>
          <a:prstGeom prst="rect">
            <a:avLst/>
          </a:prstGeom>
          <a:noFill/>
        </p:spPr>
        <p:txBody>
          <a:bodyPr wrap="square" rtlCol="0">
            <a:spAutoFit/>
          </a:bodyPr>
          <a:lstStyle/>
          <a:p>
            <a:pPr algn="just"/>
            <a:r>
              <a:rPr lang="en-US" sz="2400" dirty="0"/>
              <a:t>5 – 21 = -16</a:t>
            </a:r>
            <a:endParaRPr lang="id-ID" sz="2400" dirty="0"/>
          </a:p>
        </p:txBody>
      </p:sp>
      <p:grpSp>
        <p:nvGrpSpPr>
          <p:cNvPr id="20" name="Group 19">
            <a:extLst>
              <a:ext uri="{FF2B5EF4-FFF2-40B4-BE49-F238E27FC236}">
                <a16:creationId xmlns:a16="http://schemas.microsoft.com/office/drawing/2014/main" id="{90334DB4-CD82-4298-92D7-73A7642E86B9}"/>
              </a:ext>
            </a:extLst>
          </p:cNvPr>
          <p:cNvGrpSpPr/>
          <p:nvPr/>
        </p:nvGrpSpPr>
        <p:grpSpPr>
          <a:xfrm>
            <a:off x="3850783" y="5100738"/>
            <a:ext cx="3395192" cy="1569660"/>
            <a:chOff x="3850783" y="5100738"/>
            <a:chExt cx="3395192" cy="1569660"/>
          </a:xfrm>
        </p:grpSpPr>
        <p:sp>
          <p:nvSpPr>
            <p:cNvPr id="12" name="TextBox 11">
              <a:extLst>
                <a:ext uri="{FF2B5EF4-FFF2-40B4-BE49-F238E27FC236}">
                  <a16:creationId xmlns:a16="http://schemas.microsoft.com/office/drawing/2014/main" id="{B39F18CB-ABA9-418B-B875-057441CA58E6}"/>
                </a:ext>
              </a:extLst>
            </p:cNvPr>
            <p:cNvSpPr txBox="1"/>
            <p:nvPr/>
          </p:nvSpPr>
          <p:spPr>
            <a:xfrm>
              <a:off x="5668314" y="5100738"/>
              <a:ext cx="1577661" cy="1569660"/>
            </a:xfrm>
            <a:prstGeom prst="rect">
              <a:avLst/>
            </a:prstGeom>
            <a:noFill/>
          </p:spPr>
          <p:txBody>
            <a:bodyPr wrap="square" rtlCol="0">
              <a:spAutoFit/>
            </a:bodyPr>
            <a:lstStyle/>
            <a:p>
              <a:pPr algn="just"/>
              <a:r>
                <a:rPr lang="en-US" sz="2400" dirty="0"/>
                <a:t>10101</a:t>
              </a:r>
            </a:p>
            <a:p>
              <a:pPr algn="just"/>
              <a:r>
                <a:rPr lang="en-US" sz="2400" dirty="0"/>
                <a:t>00101</a:t>
              </a:r>
            </a:p>
            <a:p>
              <a:pPr algn="just"/>
              <a:r>
                <a:rPr lang="en-US" sz="2400" dirty="0"/>
                <a:t>-------- -</a:t>
              </a:r>
            </a:p>
            <a:p>
              <a:pPr algn="just"/>
              <a:r>
                <a:rPr lang="en-US" sz="2400" b="1" dirty="0"/>
                <a:t>10000</a:t>
              </a:r>
            </a:p>
          </p:txBody>
        </p:sp>
        <p:cxnSp>
          <p:nvCxnSpPr>
            <p:cNvPr id="5" name="Straight Arrow Connector 4">
              <a:extLst>
                <a:ext uri="{FF2B5EF4-FFF2-40B4-BE49-F238E27FC236}">
                  <a16:creationId xmlns:a16="http://schemas.microsoft.com/office/drawing/2014/main" id="{44658E9A-66EA-451E-9F8F-752EEBC2C860}"/>
                </a:ext>
              </a:extLst>
            </p:cNvPr>
            <p:cNvCxnSpPr/>
            <p:nvPr/>
          </p:nvCxnSpPr>
          <p:spPr>
            <a:xfrm>
              <a:off x="3850783" y="5646505"/>
              <a:ext cx="13168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grpSp>
        <p:nvGrpSpPr>
          <p:cNvPr id="17" name="Group 16">
            <a:extLst>
              <a:ext uri="{FF2B5EF4-FFF2-40B4-BE49-F238E27FC236}">
                <a16:creationId xmlns:a16="http://schemas.microsoft.com/office/drawing/2014/main" id="{BA0ACCCE-05B6-4D35-8E17-DDC84EF1B1CD}"/>
              </a:ext>
            </a:extLst>
          </p:cNvPr>
          <p:cNvGrpSpPr/>
          <p:nvPr/>
        </p:nvGrpSpPr>
        <p:grpSpPr>
          <a:xfrm>
            <a:off x="2440547" y="6208733"/>
            <a:ext cx="2727100" cy="461665"/>
            <a:chOff x="2440547" y="6208733"/>
            <a:chExt cx="2727100" cy="461665"/>
          </a:xfrm>
        </p:grpSpPr>
        <p:cxnSp>
          <p:nvCxnSpPr>
            <p:cNvPr id="15" name="Straight Arrow Connector 14">
              <a:extLst>
                <a:ext uri="{FF2B5EF4-FFF2-40B4-BE49-F238E27FC236}">
                  <a16:creationId xmlns:a16="http://schemas.microsoft.com/office/drawing/2014/main" id="{2000B3F6-EC92-4C9A-99A9-5E4D0B2DACFC}"/>
                </a:ext>
              </a:extLst>
            </p:cNvPr>
            <p:cNvCxnSpPr>
              <a:cxnSpLocks/>
            </p:cNvCxnSpPr>
            <p:nvPr/>
          </p:nvCxnSpPr>
          <p:spPr>
            <a:xfrm flipH="1">
              <a:off x="3850783" y="6439565"/>
              <a:ext cx="131686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E2AC4927-0E7D-40C0-9AD2-F2555E7FB381}"/>
                </a:ext>
              </a:extLst>
            </p:cNvPr>
            <p:cNvSpPr txBox="1"/>
            <p:nvPr/>
          </p:nvSpPr>
          <p:spPr>
            <a:xfrm>
              <a:off x="2440547" y="6208733"/>
              <a:ext cx="1023870" cy="461665"/>
            </a:xfrm>
            <a:prstGeom prst="rect">
              <a:avLst/>
            </a:prstGeom>
            <a:noFill/>
          </p:spPr>
          <p:txBody>
            <a:bodyPr wrap="square" rtlCol="0">
              <a:spAutoFit/>
            </a:bodyPr>
            <a:lstStyle/>
            <a:p>
              <a:pPr algn="just"/>
              <a:r>
                <a:rPr lang="en-US" sz="2400" b="1" dirty="0"/>
                <a:t>01111</a:t>
              </a:r>
              <a:endParaRPr lang="id-ID" sz="2400" b="1" dirty="0"/>
            </a:p>
          </p:txBody>
        </p:sp>
      </p:grpSp>
    </p:spTree>
    <p:extLst>
      <p:ext uri="{BB962C8B-B14F-4D97-AF65-F5344CB8AC3E}">
        <p14:creationId xmlns:p14="http://schemas.microsoft.com/office/powerpoint/2010/main" val="196051959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1" nodeType="clickEffect">
                                  <p:stCondLst>
                                    <p:cond delay="0"/>
                                  </p:stCondLst>
                                  <p:childTnLst>
                                    <p:animEffect transition="out" filter="wipe(left)">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22" presetClass="exit" presetSubtype="8" fill="hold" grpId="1" nodeType="withEffect">
                                  <p:stCondLst>
                                    <p:cond delay="0"/>
                                  </p:stCondLst>
                                  <p:childTnLst>
                                    <p:animEffect transition="out" filter="wipe(left)">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22" presetClass="exit" presetSubtype="8" fill="hold" grpId="1" nodeType="withEffect">
                                  <p:stCondLst>
                                    <p:cond delay="0"/>
                                  </p:stCondLst>
                                  <p:childTnLst>
                                    <p:animEffect transition="out" filter="wipe(left)">
                                      <p:cBhvr>
                                        <p:cTn id="37" dur="200"/>
                                        <p:tgtEl>
                                          <p:spTgt spid="9"/>
                                        </p:tgtEl>
                                      </p:cBhvr>
                                    </p:animEffect>
                                    <p:set>
                                      <p:cBhvr>
                                        <p:cTn id="38" dur="1" fill="hold">
                                          <p:stCondLst>
                                            <p:cond delay="199"/>
                                          </p:stCondLst>
                                        </p:cTn>
                                        <p:tgtEl>
                                          <p:spTgt spid="9"/>
                                        </p:tgtEl>
                                        <p:attrNameLst>
                                          <p:attrName>style.visibility</p:attrName>
                                        </p:attrNameLst>
                                      </p:cBhvr>
                                      <p:to>
                                        <p:strVal val="hidden"/>
                                      </p:to>
                                    </p:set>
                                  </p:childTnLst>
                                </p:cTn>
                              </p:par>
                              <p:par>
                                <p:cTn id="39" presetID="22" presetClass="exit" presetSubtype="8" fill="hold" nodeType="withEffect">
                                  <p:stCondLst>
                                    <p:cond delay="200"/>
                                  </p:stCondLst>
                                  <p:childTnLst>
                                    <p:animEffect transition="out" filter="wipe(left)">
                                      <p:cBhvr>
                                        <p:cTn id="40" dur="200"/>
                                        <p:tgtEl>
                                          <p:spTgt spid="20"/>
                                        </p:tgtEl>
                                      </p:cBhvr>
                                    </p:animEffect>
                                    <p:set>
                                      <p:cBhvr>
                                        <p:cTn id="41" dur="1" fill="hold">
                                          <p:stCondLst>
                                            <p:cond delay="199"/>
                                          </p:stCondLst>
                                        </p:cTn>
                                        <p:tgtEl>
                                          <p:spTgt spid="20"/>
                                        </p:tgtEl>
                                        <p:attrNameLst>
                                          <p:attrName>style.visibility</p:attrName>
                                        </p:attrNameLst>
                                      </p:cBhvr>
                                      <p:to>
                                        <p:strVal val="hidden"/>
                                      </p:to>
                                    </p:set>
                                  </p:childTnLst>
                                </p:cTn>
                              </p:par>
                              <p:par>
                                <p:cTn id="42" presetID="22" presetClass="exit" presetSubtype="8" fill="hold" nodeType="withEffect">
                                  <p:stCondLst>
                                    <p:cond delay="100"/>
                                  </p:stCondLst>
                                  <p:childTnLst>
                                    <p:animEffect transition="out" filter="wipe(left)">
                                      <p:cBhvr>
                                        <p:cTn id="43" dur="300"/>
                                        <p:tgtEl>
                                          <p:spTgt spid="17"/>
                                        </p:tgtEl>
                                      </p:cBhvr>
                                    </p:animEffect>
                                    <p:set>
                                      <p:cBhvr>
                                        <p:cTn id="44" dur="1" fill="hold">
                                          <p:stCondLst>
                                            <p:cond delay="2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8" grpId="0"/>
      <p:bldP spid="8" grpId="1"/>
      <p:bldP spid="9" grpId="0"/>
      <p:bldP spid="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Flag Register</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6" y="2861225"/>
            <a:ext cx="2337514" cy="1569660"/>
          </a:xfrm>
          <a:prstGeom prst="rect">
            <a:avLst/>
          </a:prstGeom>
          <a:noFill/>
        </p:spPr>
        <p:txBody>
          <a:bodyPr wrap="square" rtlCol="0">
            <a:spAutoFit/>
          </a:bodyPr>
          <a:lstStyle/>
          <a:p>
            <a:pPr algn="just"/>
            <a:r>
              <a:rPr lang="en-US" sz="2400" dirty="0"/>
              <a:t>011001</a:t>
            </a:r>
          </a:p>
          <a:p>
            <a:pPr algn="just"/>
            <a:r>
              <a:rPr lang="en-US" sz="2400" dirty="0"/>
              <a:t>010111</a:t>
            </a:r>
          </a:p>
          <a:p>
            <a:pPr algn="just"/>
            <a:r>
              <a:rPr lang="en-US" sz="2400" dirty="0"/>
              <a:t>------------ +</a:t>
            </a:r>
          </a:p>
          <a:p>
            <a:pPr algn="just"/>
            <a:r>
              <a:rPr lang="en-US" sz="2400" dirty="0"/>
              <a:t>110000</a:t>
            </a:r>
            <a:endParaRPr lang="id-ID"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2800" dirty="0"/>
              <a:t>5</a:t>
            </a:r>
          </a:p>
        </p:txBody>
      </p:sp>
      <p:sp>
        <p:nvSpPr>
          <p:cNvPr id="7" name="TextBox 6">
            <a:extLst>
              <a:ext uri="{FF2B5EF4-FFF2-40B4-BE49-F238E27FC236}">
                <a16:creationId xmlns:a16="http://schemas.microsoft.com/office/drawing/2014/main" id="{6409BD3D-F00E-47B2-9BDE-F9AA66A6BCF0}"/>
              </a:ext>
            </a:extLst>
          </p:cNvPr>
          <p:cNvSpPr txBox="1"/>
          <p:nvPr/>
        </p:nvSpPr>
        <p:spPr>
          <a:xfrm>
            <a:off x="4572000" y="2848315"/>
            <a:ext cx="2337514" cy="1569660"/>
          </a:xfrm>
          <a:prstGeom prst="rect">
            <a:avLst/>
          </a:prstGeom>
          <a:noFill/>
        </p:spPr>
        <p:txBody>
          <a:bodyPr wrap="square" rtlCol="0">
            <a:spAutoFit/>
          </a:bodyPr>
          <a:lstStyle/>
          <a:p>
            <a:pPr algn="just"/>
            <a:r>
              <a:rPr lang="da-DK" sz="2400" dirty="0"/>
              <a:t>011001</a:t>
            </a:r>
          </a:p>
          <a:p>
            <a:pPr algn="just"/>
            <a:r>
              <a:rPr lang="da-DK" sz="2400" dirty="0"/>
              <a:t>010111</a:t>
            </a:r>
          </a:p>
          <a:p>
            <a:pPr algn="just"/>
            <a:r>
              <a:rPr lang="da-DK" sz="2400" dirty="0"/>
              <a:t>------------ -</a:t>
            </a:r>
          </a:p>
          <a:p>
            <a:pPr algn="just"/>
            <a:r>
              <a:rPr lang="da-DK" sz="2400" dirty="0"/>
              <a:t>000010</a:t>
            </a:r>
            <a:endParaRPr lang="id-ID" sz="2400" dirty="0"/>
          </a:p>
        </p:txBody>
      </p:sp>
      <p:sp>
        <p:nvSpPr>
          <p:cNvPr id="9" name="TextBox 8">
            <a:extLst>
              <a:ext uri="{FF2B5EF4-FFF2-40B4-BE49-F238E27FC236}">
                <a16:creationId xmlns:a16="http://schemas.microsoft.com/office/drawing/2014/main" id="{53E55183-4CAE-4A41-AA97-46143147F37A}"/>
              </a:ext>
            </a:extLst>
          </p:cNvPr>
          <p:cNvSpPr txBox="1"/>
          <p:nvPr/>
        </p:nvSpPr>
        <p:spPr>
          <a:xfrm>
            <a:off x="1783726" y="4689626"/>
            <a:ext cx="2337514" cy="1938992"/>
          </a:xfrm>
          <a:prstGeom prst="rect">
            <a:avLst/>
          </a:prstGeom>
          <a:noFill/>
        </p:spPr>
        <p:txBody>
          <a:bodyPr wrap="square" rtlCol="0">
            <a:spAutoFit/>
          </a:bodyPr>
          <a:lstStyle/>
          <a:p>
            <a:pPr algn="just"/>
            <a:r>
              <a:rPr lang="da-DK" sz="2400" dirty="0"/>
              <a:t>CF = 0</a:t>
            </a:r>
          </a:p>
          <a:p>
            <a:pPr algn="just"/>
            <a:r>
              <a:rPr lang="da-DK" sz="2400" dirty="0"/>
              <a:t>PF = 1</a:t>
            </a:r>
          </a:p>
          <a:p>
            <a:pPr algn="just"/>
            <a:r>
              <a:rPr lang="da-DK" sz="2400" dirty="0"/>
              <a:t>AF = </a:t>
            </a:r>
            <a:r>
              <a:rPr lang="id-ID" sz="2400" dirty="0"/>
              <a:t>1</a:t>
            </a:r>
            <a:endParaRPr lang="da-DK" sz="2400" dirty="0"/>
          </a:p>
          <a:p>
            <a:pPr algn="just"/>
            <a:r>
              <a:rPr lang="da-DK" sz="2400" dirty="0"/>
              <a:t>ZF = 0</a:t>
            </a:r>
          </a:p>
          <a:p>
            <a:pPr algn="just"/>
            <a:r>
              <a:rPr lang="da-DK" sz="2400" dirty="0"/>
              <a:t>SF = 0</a:t>
            </a:r>
            <a:endParaRPr lang="id-ID" sz="2400" dirty="0"/>
          </a:p>
        </p:txBody>
      </p:sp>
      <p:sp>
        <p:nvSpPr>
          <p:cNvPr id="8" name="Arrow: Right 7">
            <a:hlinkClick r:id="" action="ppaction://hlinkshowjump?jump=nextslide"/>
            <a:extLst>
              <a:ext uri="{FF2B5EF4-FFF2-40B4-BE49-F238E27FC236}">
                <a16:creationId xmlns:a16="http://schemas.microsoft.com/office/drawing/2014/main" id="{0A4A0DC7-A127-4E34-BC09-387FB284F3A9}"/>
              </a:ext>
            </a:extLst>
          </p:cNvPr>
          <p:cNvSpPr/>
          <p:nvPr/>
        </p:nvSpPr>
        <p:spPr>
          <a:xfrm>
            <a:off x="6722773" y="5528142"/>
            <a:ext cx="1815920" cy="1118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Kembali</a:t>
            </a:r>
            <a:endParaRPr lang="id-ID" dirty="0"/>
          </a:p>
        </p:txBody>
      </p:sp>
      <p:sp>
        <p:nvSpPr>
          <p:cNvPr id="10" name="TextBox 9">
            <a:extLst>
              <a:ext uri="{FF2B5EF4-FFF2-40B4-BE49-F238E27FC236}">
                <a16:creationId xmlns:a16="http://schemas.microsoft.com/office/drawing/2014/main" id="{2E1AFA58-7CFF-4293-B10B-AF0A52D42FF7}"/>
              </a:ext>
            </a:extLst>
          </p:cNvPr>
          <p:cNvSpPr txBox="1"/>
          <p:nvPr/>
        </p:nvSpPr>
        <p:spPr>
          <a:xfrm>
            <a:off x="4543023" y="4689626"/>
            <a:ext cx="2025202" cy="1938992"/>
          </a:xfrm>
          <a:prstGeom prst="rect">
            <a:avLst/>
          </a:prstGeom>
          <a:noFill/>
        </p:spPr>
        <p:txBody>
          <a:bodyPr wrap="square" rtlCol="0">
            <a:spAutoFit/>
          </a:bodyPr>
          <a:lstStyle/>
          <a:p>
            <a:pPr algn="just"/>
            <a:r>
              <a:rPr lang="da-DK" sz="2400" dirty="0"/>
              <a:t>CF = 0</a:t>
            </a:r>
          </a:p>
          <a:p>
            <a:pPr algn="just"/>
            <a:r>
              <a:rPr lang="da-DK" sz="2400" dirty="0"/>
              <a:t>PF = 0</a:t>
            </a:r>
          </a:p>
          <a:p>
            <a:pPr algn="just"/>
            <a:r>
              <a:rPr lang="da-DK" sz="2400" dirty="0"/>
              <a:t>AF = </a:t>
            </a:r>
            <a:r>
              <a:rPr lang="id-ID" sz="2400" dirty="0"/>
              <a:t>0</a:t>
            </a:r>
            <a:endParaRPr lang="da-DK" sz="2400" dirty="0"/>
          </a:p>
          <a:p>
            <a:pPr algn="just"/>
            <a:r>
              <a:rPr lang="da-DK" sz="2400" dirty="0"/>
              <a:t>ZF = 0</a:t>
            </a:r>
          </a:p>
          <a:p>
            <a:pPr algn="just"/>
            <a:r>
              <a:rPr lang="da-DK" sz="2400" dirty="0"/>
              <a:t>SF = 0</a:t>
            </a:r>
            <a:endParaRPr lang="id-ID" sz="2400" dirty="0"/>
          </a:p>
        </p:txBody>
      </p:sp>
    </p:spTree>
    <p:extLst>
      <p:ext uri="{BB962C8B-B14F-4D97-AF65-F5344CB8AC3E}">
        <p14:creationId xmlns:p14="http://schemas.microsoft.com/office/powerpoint/2010/main" val="38236898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200"/>
                                        <p:tgtEl>
                                          <p:spTgt spid="10"/>
                                        </p:tgtEl>
                                      </p:cBhvr>
                                    </p:animEffect>
                                  </p:childTnLst>
                                </p:cTn>
                              </p:par>
                              <p:par>
                                <p:cTn id="23" presetID="22" presetClass="entr" presetSubtype="8"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9" grpId="0"/>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Konten</a:t>
            </a:r>
            <a:r>
              <a:rPr lang="en-US" dirty="0"/>
              <a:t> Proses</a:t>
            </a:r>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Proses </a:t>
            </a:r>
            <a:r>
              <a:rPr lang="en-US" sz="2400" dirty="0" err="1"/>
              <a:t>biasanya</a:t>
            </a:r>
            <a:r>
              <a:rPr lang="en-US" sz="2400" dirty="0"/>
              <a:t> </a:t>
            </a:r>
            <a:r>
              <a:rPr lang="id-ID" sz="2400" dirty="0"/>
              <a:t>berisi </a:t>
            </a:r>
            <a:r>
              <a:rPr lang="en-US" sz="2400" dirty="0"/>
              <a:t>:</a:t>
            </a:r>
          </a:p>
        </p:txBody>
      </p:sp>
      <p:grpSp>
        <p:nvGrpSpPr>
          <p:cNvPr id="15" name="Group 14">
            <a:extLst>
              <a:ext uri="{FF2B5EF4-FFF2-40B4-BE49-F238E27FC236}">
                <a16:creationId xmlns:a16="http://schemas.microsoft.com/office/drawing/2014/main" id="{273F031B-7375-4DB9-A3DB-DC295028A1F5}"/>
              </a:ext>
            </a:extLst>
          </p:cNvPr>
          <p:cNvGrpSpPr/>
          <p:nvPr/>
        </p:nvGrpSpPr>
        <p:grpSpPr>
          <a:xfrm>
            <a:off x="740535" y="1954321"/>
            <a:ext cx="7798158" cy="720229"/>
            <a:chOff x="740535" y="1954321"/>
            <a:chExt cx="7798158" cy="720229"/>
          </a:xfrm>
        </p:grpSpPr>
        <p:sp>
          <p:nvSpPr>
            <p:cNvPr id="5" name="TextBox 4">
              <a:extLst>
                <a:ext uri="{FF2B5EF4-FFF2-40B4-BE49-F238E27FC236}">
                  <a16:creationId xmlns:a16="http://schemas.microsoft.com/office/drawing/2014/main" id="{D8320AEE-D05B-4A46-8905-E5138B98DDB0}"/>
                </a:ext>
              </a:extLst>
            </p:cNvPr>
            <p:cNvSpPr txBox="1"/>
            <p:nvPr/>
          </p:nvSpPr>
          <p:spPr>
            <a:xfrm>
              <a:off x="1770846" y="2083602"/>
              <a:ext cx="6767847" cy="461665"/>
            </a:xfrm>
            <a:prstGeom prst="rect">
              <a:avLst/>
            </a:prstGeom>
            <a:noFill/>
          </p:spPr>
          <p:txBody>
            <a:bodyPr wrap="square" rtlCol="0">
              <a:spAutoFit/>
            </a:bodyPr>
            <a:lstStyle/>
            <a:p>
              <a:pPr algn="just"/>
              <a:r>
                <a:rPr lang="en-US" sz="2400" b="1" dirty="0"/>
                <a:t>Data</a:t>
              </a:r>
              <a:r>
                <a:rPr lang="en-US" sz="2400" dirty="0"/>
                <a:t> </a:t>
              </a:r>
              <a:r>
                <a:rPr lang="id-ID" sz="2400" dirty="0"/>
                <a:t>: K</a:t>
              </a:r>
              <a:r>
                <a:rPr lang="en-US" sz="2400" dirty="0" err="1"/>
                <a:t>umpulan</a:t>
              </a:r>
              <a:r>
                <a:rPr lang="en-US" sz="2400" dirty="0"/>
                <a:t> </a:t>
              </a:r>
              <a:r>
                <a:rPr lang="id-ID" sz="2400" dirty="0"/>
                <a:t>informasi di dalam proses</a:t>
              </a:r>
              <a:r>
                <a:rPr lang="en-US" sz="2400" dirty="0"/>
                <a:t>.</a:t>
              </a:r>
            </a:p>
          </p:txBody>
        </p:sp>
        <p:sp>
          <p:nvSpPr>
            <p:cNvPr id="6" name="Rectangle 5">
              <a:extLst>
                <a:ext uri="{FF2B5EF4-FFF2-40B4-BE49-F238E27FC236}">
                  <a16:creationId xmlns:a16="http://schemas.microsoft.com/office/drawing/2014/main" id="{4F9A46A8-0CFF-4D86-8D4B-A34A8DD2ED96}"/>
                </a:ext>
              </a:extLst>
            </p:cNvPr>
            <p:cNvSpPr/>
            <p:nvPr/>
          </p:nvSpPr>
          <p:spPr>
            <a:xfrm>
              <a:off x="740535" y="195432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endParaRPr lang="id-ID" sz="2800" dirty="0"/>
            </a:p>
          </p:txBody>
        </p:sp>
      </p:grpSp>
      <p:grpSp>
        <p:nvGrpSpPr>
          <p:cNvPr id="14" name="Group 13">
            <a:extLst>
              <a:ext uri="{FF2B5EF4-FFF2-40B4-BE49-F238E27FC236}">
                <a16:creationId xmlns:a16="http://schemas.microsoft.com/office/drawing/2014/main" id="{4E798A22-B326-4669-86B9-C2FD7725C8D7}"/>
              </a:ext>
            </a:extLst>
          </p:cNvPr>
          <p:cNvGrpSpPr/>
          <p:nvPr/>
        </p:nvGrpSpPr>
        <p:grpSpPr>
          <a:xfrm>
            <a:off x="740535" y="2861225"/>
            <a:ext cx="7798157" cy="830997"/>
            <a:chOff x="740535" y="2861225"/>
            <a:chExt cx="7798157" cy="830997"/>
          </a:xfrm>
        </p:grpSpPr>
        <p:sp>
          <p:nvSpPr>
            <p:cNvPr id="7" name="TextBox 6">
              <a:extLst>
                <a:ext uri="{FF2B5EF4-FFF2-40B4-BE49-F238E27FC236}">
                  <a16:creationId xmlns:a16="http://schemas.microsoft.com/office/drawing/2014/main" id="{61861852-362F-48F9-B4F0-8CAA794C6D9A}"/>
                </a:ext>
              </a:extLst>
            </p:cNvPr>
            <p:cNvSpPr txBox="1"/>
            <p:nvPr/>
          </p:nvSpPr>
          <p:spPr>
            <a:xfrm>
              <a:off x="1770845" y="2861225"/>
              <a:ext cx="6767847" cy="830997"/>
            </a:xfrm>
            <a:prstGeom prst="rect">
              <a:avLst/>
            </a:prstGeom>
            <a:noFill/>
          </p:spPr>
          <p:txBody>
            <a:bodyPr wrap="square" rtlCol="0">
              <a:spAutoFit/>
            </a:bodyPr>
            <a:lstStyle/>
            <a:p>
              <a:pPr algn="just"/>
              <a:r>
                <a:rPr lang="id-ID" sz="2400" b="1" dirty="0"/>
                <a:t>Instruksi</a:t>
              </a:r>
              <a:r>
                <a:rPr lang="en-US" sz="2400" dirty="0"/>
                <a:t> </a:t>
              </a:r>
              <a:r>
                <a:rPr lang="id-ID" sz="2400" dirty="0"/>
                <a:t>: Arahan atau perintah untuk melakukan sesuatu.</a:t>
              </a:r>
              <a:endParaRPr lang="en-US" sz="2400" dirty="0"/>
            </a:p>
          </p:txBody>
        </p:sp>
        <p:sp>
          <p:nvSpPr>
            <p:cNvPr id="8" name="Rectangle 7">
              <a:extLst>
                <a:ext uri="{FF2B5EF4-FFF2-40B4-BE49-F238E27FC236}">
                  <a16:creationId xmlns:a16="http://schemas.microsoft.com/office/drawing/2014/main" id="{760713FB-B712-450A-9FDC-7579ACAA1C7F}"/>
                </a:ext>
              </a:extLst>
            </p:cNvPr>
            <p:cNvSpPr/>
            <p:nvPr/>
          </p:nvSpPr>
          <p:spPr>
            <a:xfrm>
              <a:off x="740535" y="2916610"/>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2</a:t>
              </a:r>
            </a:p>
          </p:txBody>
        </p:sp>
      </p:grpSp>
      <p:grpSp>
        <p:nvGrpSpPr>
          <p:cNvPr id="10" name="Group 9">
            <a:extLst>
              <a:ext uri="{FF2B5EF4-FFF2-40B4-BE49-F238E27FC236}">
                <a16:creationId xmlns:a16="http://schemas.microsoft.com/office/drawing/2014/main" id="{2701A8C5-086D-4ED9-B810-5D2901C22A52}"/>
              </a:ext>
            </a:extLst>
          </p:cNvPr>
          <p:cNvGrpSpPr/>
          <p:nvPr/>
        </p:nvGrpSpPr>
        <p:grpSpPr>
          <a:xfrm>
            <a:off x="740535" y="3823514"/>
            <a:ext cx="7798157" cy="830997"/>
            <a:chOff x="740535" y="3823514"/>
            <a:chExt cx="7798157" cy="830997"/>
          </a:xfrm>
        </p:grpSpPr>
        <p:sp>
          <p:nvSpPr>
            <p:cNvPr id="9" name="Rectangle 8">
              <a:extLst>
                <a:ext uri="{FF2B5EF4-FFF2-40B4-BE49-F238E27FC236}">
                  <a16:creationId xmlns:a16="http://schemas.microsoft.com/office/drawing/2014/main" id="{2300733C-1689-41B1-844F-58D93883EC68}"/>
                </a:ext>
              </a:extLst>
            </p:cNvPr>
            <p:cNvSpPr/>
            <p:nvPr/>
          </p:nvSpPr>
          <p:spPr>
            <a:xfrm>
              <a:off x="740535" y="3878899"/>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3</a:t>
              </a:r>
            </a:p>
          </p:txBody>
        </p:sp>
        <p:sp>
          <p:nvSpPr>
            <p:cNvPr id="12" name="TextBox 11">
              <a:extLst>
                <a:ext uri="{FF2B5EF4-FFF2-40B4-BE49-F238E27FC236}">
                  <a16:creationId xmlns:a16="http://schemas.microsoft.com/office/drawing/2014/main" id="{B82F1C90-F7E7-4E65-B66A-BC2386BD3F02}"/>
                </a:ext>
              </a:extLst>
            </p:cNvPr>
            <p:cNvSpPr txBox="1"/>
            <p:nvPr/>
          </p:nvSpPr>
          <p:spPr>
            <a:xfrm>
              <a:off x="1770845" y="3823514"/>
              <a:ext cx="6767847" cy="830997"/>
            </a:xfrm>
            <a:prstGeom prst="rect">
              <a:avLst/>
            </a:prstGeom>
            <a:noFill/>
          </p:spPr>
          <p:txBody>
            <a:bodyPr wrap="square" rtlCol="0">
              <a:spAutoFit/>
            </a:bodyPr>
            <a:lstStyle/>
            <a:p>
              <a:pPr algn="just"/>
              <a:r>
                <a:rPr lang="id-ID" sz="2400" b="1" dirty="0"/>
                <a:t>Register Pemroses </a:t>
              </a:r>
              <a:r>
                <a:rPr lang="id-ID" sz="2400" dirty="0"/>
                <a:t>: Lokasi yang tersedia dan mudah diakses oleh CPU (Central Processing Unit).</a:t>
              </a:r>
            </a:p>
          </p:txBody>
        </p:sp>
      </p:grpSp>
      <p:grpSp>
        <p:nvGrpSpPr>
          <p:cNvPr id="3" name="Group 2">
            <a:extLst>
              <a:ext uri="{FF2B5EF4-FFF2-40B4-BE49-F238E27FC236}">
                <a16:creationId xmlns:a16="http://schemas.microsoft.com/office/drawing/2014/main" id="{7AB59DE5-49F6-42F9-AFCA-C1A1360C06BC}"/>
              </a:ext>
            </a:extLst>
          </p:cNvPr>
          <p:cNvGrpSpPr/>
          <p:nvPr/>
        </p:nvGrpSpPr>
        <p:grpSpPr>
          <a:xfrm>
            <a:off x="740535" y="4841188"/>
            <a:ext cx="7798157" cy="1200329"/>
            <a:chOff x="740535" y="4841188"/>
            <a:chExt cx="7798157" cy="1200329"/>
          </a:xfrm>
        </p:grpSpPr>
        <p:sp>
          <p:nvSpPr>
            <p:cNvPr id="11" name="Rectangle 10">
              <a:extLst>
                <a:ext uri="{FF2B5EF4-FFF2-40B4-BE49-F238E27FC236}">
                  <a16:creationId xmlns:a16="http://schemas.microsoft.com/office/drawing/2014/main" id="{95DE67C1-076C-4A12-8A5A-3E25AE09FA94}"/>
                </a:ext>
              </a:extLst>
            </p:cNvPr>
            <p:cNvSpPr/>
            <p:nvPr/>
          </p:nvSpPr>
          <p:spPr>
            <a:xfrm>
              <a:off x="740535" y="5016458"/>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endParaRPr lang="id-ID" sz="2800" dirty="0"/>
            </a:p>
          </p:txBody>
        </p:sp>
        <p:sp>
          <p:nvSpPr>
            <p:cNvPr id="13" name="TextBox 12">
              <a:extLst>
                <a:ext uri="{FF2B5EF4-FFF2-40B4-BE49-F238E27FC236}">
                  <a16:creationId xmlns:a16="http://schemas.microsoft.com/office/drawing/2014/main" id="{A02893C2-3193-4D72-8E8C-2F08CE56E3A9}"/>
                </a:ext>
              </a:extLst>
            </p:cNvPr>
            <p:cNvSpPr txBox="1"/>
            <p:nvPr/>
          </p:nvSpPr>
          <p:spPr>
            <a:xfrm>
              <a:off x="1770845" y="4841188"/>
              <a:ext cx="6767847" cy="1200329"/>
            </a:xfrm>
            <a:prstGeom prst="rect">
              <a:avLst/>
            </a:prstGeom>
            <a:noFill/>
          </p:spPr>
          <p:txBody>
            <a:bodyPr wrap="square" rtlCol="0">
              <a:spAutoFit/>
            </a:bodyPr>
            <a:lstStyle/>
            <a:p>
              <a:pPr algn="just"/>
              <a:r>
                <a:rPr lang="en-US" sz="2400" b="1" dirty="0"/>
                <a:t>Program Counter</a:t>
              </a:r>
              <a:r>
                <a:rPr lang="id-ID" sz="2400" b="1" dirty="0"/>
                <a:t> </a:t>
              </a:r>
              <a:r>
                <a:rPr lang="id-ID" sz="2400" dirty="0"/>
                <a:t>: </a:t>
              </a:r>
              <a:r>
                <a:rPr lang="en-US" sz="2400" dirty="0"/>
                <a:t>R</a:t>
              </a:r>
              <a:r>
                <a:rPr lang="id-ID" sz="2400" dirty="0"/>
                <a:t>egister yang digunakan untuk menyimpan alamat lokasi dari memori utama yang berisi instruksi yang sedang diproses.</a:t>
              </a:r>
            </a:p>
          </p:txBody>
        </p:sp>
      </p:grpSp>
    </p:spTree>
    <p:extLst>
      <p:ext uri="{BB962C8B-B14F-4D97-AF65-F5344CB8AC3E}">
        <p14:creationId xmlns:p14="http://schemas.microsoft.com/office/powerpoint/2010/main" val="164080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22" presetClass="exit" presetSubtype="8" fill="hold" nodeType="withEffect">
                                  <p:stCondLst>
                                    <p:cond delay="0"/>
                                  </p:stCondLst>
                                  <p:childTnLst>
                                    <p:animEffect transition="out" filter="wipe(left)">
                                      <p:cBhvr>
                                        <p:cTn id="14" dur="400"/>
                                        <p:tgtEl>
                                          <p:spTgt spid="15"/>
                                        </p:tgtEl>
                                      </p:cBhvr>
                                    </p:animEffect>
                                    <p:set>
                                      <p:cBhvr>
                                        <p:cTn id="15" dur="1" fill="hold">
                                          <p:stCondLst>
                                            <p:cond delay="399"/>
                                          </p:stCondLst>
                                        </p:cTn>
                                        <p:tgtEl>
                                          <p:spTgt spid="15"/>
                                        </p:tgtEl>
                                        <p:attrNameLst>
                                          <p:attrName>style.visibility</p:attrName>
                                        </p:attrNameLst>
                                      </p:cBhvr>
                                      <p:to>
                                        <p:strVal val="hidden"/>
                                      </p:to>
                                    </p:set>
                                  </p:childTnLst>
                                </p:cTn>
                              </p:par>
                              <p:par>
                                <p:cTn id="16" presetID="22" presetClass="exit" presetSubtype="8" fill="hold" nodeType="withEffect">
                                  <p:stCondLst>
                                    <p:cond delay="0"/>
                                  </p:stCondLst>
                                  <p:childTnLst>
                                    <p:animEffect transition="out" filter="wipe(left)">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par>
                                <p:cTn id="19" presetID="22" presetClass="exit" presetSubtype="8" fill="hold" nodeType="withEffect">
                                  <p:stCondLst>
                                    <p:cond delay="0"/>
                                  </p:stCondLst>
                                  <p:childTnLst>
                                    <p:animEffect transition="out" filter="wipe(left)">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Konten</a:t>
            </a:r>
            <a:r>
              <a:rPr lang="en-US" dirty="0"/>
              <a:t> Proses</a:t>
            </a:r>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Proses </a:t>
            </a:r>
            <a:r>
              <a:rPr lang="en-US" sz="2400" dirty="0" err="1"/>
              <a:t>biasanya</a:t>
            </a:r>
            <a:r>
              <a:rPr lang="en-US" sz="2400" dirty="0"/>
              <a:t> </a:t>
            </a:r>
            <a:r>
              <a:rPr lang="id-ID" sz="2400" dirty="0"/>
              <a:t>berisi </a:t>
            </a:r>
            <a:r>
              <a:rPr lang="en-US" sz="2400" dirty="0"/>
              <a:t>:</a:t>
            </a:r>
          </a:p>
        </p:txBody>
      </p:sp>
      <p:grpSp>
        <p:nvGrpSpPr>
          <p:cNvPr id="7" name="Group 6">
            <a:extLst>
              <a:ext uri="{FF2B5EF4-FFF2-40B4-BE49-F238E27FC236}">
                <a16:creationId xmlns:a16="http://schemas.microsoft.com/office/drawing/2014/main" id="{6D64A9A4-0B96-4774-8811-C33DBA06878B}"/>
              </a:ext>
            </a:extLst>
          </p:cNvPr>
          <p:cNvGrpSpPr/>
          <p:nvPr/>
        </p:nvGrpSpPr>
        <p:grpSpPr>
          <a:xfrm>
            <a:off x="740534" y="2083602"/>
            <a:ext cx="7798159" cy="1200329"/>
            <a:chOff x="740534" y="2083602"/>
            <a:chExt cx="7798159" cy="1200329"/>
          </a:xfrm>
        </p:grpSpPr>
        <p:sp>
          <p:nvSpPr>
            <p:cNvPr id="5" name="TextBox 4">
              <a:extLst>
                <a:ext uri="{FF2B5EF4-FFF2-40B4-BE49-F238E27FC236}">
                  <a16:creationId xmlns:a16="http://schemas.microsoft.com/office/drawing/2014/main" id="{D8320AEE-D05B-4A46-8905-E5138B98DDB0}"/>
                </a:ext>
              </a:extLst>
            </p:cNvPr>
            <p:cNvSpPr txBox="1"/>
            <p:nvPr/>
          </p:nvSpPr>
          <p:spPr>
            <a:xfrm>
              <a:off x="1770846" y="2083602"/>
              <a:ext cx="6767847" cy="1200329"/>
            </a:xfrm>
            <a:prstGeom prst="rect">
              <a:avLst/>
            </a:prstGeom>
            <a:noFill/>
          </p:spPr>
          <p:txBody>
            <a:bodyPr wrap="square" rtlCol="0">
              <a:spAutoFit/>
            </a:bodyPr>
            <a:lstStyle/>
            <a:p>
              <a:pPr algn="just"/>
              <a:r>
                <a:rPr lang="en-US" sz="2400" b="1" dirty="0"/>
                <a:t>Stack Data </a:t>
              </a:r>
              <a:r>
                <a:rPr lang="en-US" sz="2400" dirty="0"/>
                <a:t>:</a:t>
              </a:r>
              <a:r>
                <a:rPr lang="en-US" sz="2400" b="1" dirty="0"/>
                <a:t> </a:t>
              </a:r>
              <a:r>
                <a:rPr lang="en-US" sz="2400" dirty="0" err="1"/>
                <a:t>Suatu</a:t>
              </a:r>
              <a:r>
                <a:rPr lang="en-US" sz="2400" dirty="0"/>
                <a:t> data </a:t>
              </a:r>
              <a:r>
                <a:rPr lang="en-US" sz="2400" dirty="0" err="1"/>
                <a:t>dengan</a:t>
              </a:r>
              <a:r>
                <a:rPr lang="en-US" sz="2400" dirty="0"/>
                <a:t> </a:t>
              </a:r>
              <a:r>
                <a:rPr lang="en-US" sz="2400" dirty="0" err="1"/>
                <a:t>urutan</a:t>
              </a:r>
              <a:r>
                <a:rPr lang="en-US" sz="2400" dirty="0"/>
                <a:t> yang </a:t>
              </a:r>
              <a:r>
                <a:rPr lang="en-US" sz="2400" dirty="0" err="1"/>
                <a:t>elemennya</a:t>
              </a:r>
              <a:r>
                <a:rPr lang="en-US" sz="2400" dirty="0"/>
                <a:t> </a:t>
              </a:r>
              <a:r>
                <a:rPr lang="en-US" sz="2400" dirty="0" err="1"/>
                <a:t>dapat</a:t>
              </a:r>
              <a:r>
                <a:rPr lang="en-US" sz="2400" dirty="0"/>
                <a:t> </a:t>
              </a:r>
              <a:r>
                <a:rPr lang="en-US" sz="2400" dirty="0" err="1"/>
                <a:t>diambil</a:t>
              </a:r>
              <a:r>
                <a:rPr lang="en-US" sz="2400" dirty="0"/>
                <a:t> </a:t>
              </a:r>
              <a:r>
                <a:rPr lang="en-US" sz="2400" dirty="0" err="1"/>
                <a:t>dan</a:t>
              </a:r>
              <a:r>
                <a:rPr lang="en-US" sz="2400" dirty="0"/>
                <a:t> </a:t>
              </a:r>
              <a:r>
                <a:rPr lang="en-US" sz="2400" dirty="0" err="1"/>
                <a:t>ditambah</a:t>
              </a:r>
              <a:r>
                <a:rPr lang="en-US" sz="2400" dirty="0"/>
                <a:t> </a:t>
              </a:r>
              <a:r>
                <a:rPr lang="en-US" sz="2400" dirty="0" err="1"/>
                <a:t>hanya</a:t>
              </a:r>
              <a:r>
                <a:rPr lang="en-US" sz="2400" dirty="0"/>
                <a:t> </a:t>
              </a:r>
              <a:r>
                <a:rPr lang="en-US" sz="2400" dirty="0" err="1"/>
                <a:t>pada</a:t>
              </a:r>
              <a:r>
                <a:rPr lang="en-US" sz="2400" dirty="0"/>
                <a:t> </a:t>
              </a:r>
              <a:r>
                <a:rPr lang="en-US" sz="2400" dirty="0" err="1"/>
                <a:t>posisi</a:t>
              </a:r>
              <a:r>
                <a:rPr lang="en-US" sz="2400" dirty="0"/>
                <a:t> </a:t>
              </a:r>
              <a:r>
                <a:rPr lang="en-US" sz="2400" dirty="0" err="1"/>
                <a:t>akhir</a:t>
              </a:r>
              <a:r>
                <a:rPr lang="en-US" sz="2400" dirty="0"/>
                <a:t> (top) </a:t>
              </a:r>
              <a:r>
                <a:rPr lang="en-US" sz="2400" dirty="0" err="1"/>
                <a:t>saja</a:t>
              </a:r>
              <a:r>
                <a:rPr lang="en-US" sz="2400" dirty="0"/>
                <a:t>.</a:t>
              </a:r>
            </a:p>
          </p:txBody>
        </p:sp>
        <p:sp>
          <p:nvSpPr>
            <p:cNvPr id="6" name="Rectangle 5">
              <a:extLst>
                <a:ext uri="{FF2B5EF4-FFF2-40B4-BE49-F238E27FC236}">
                  <a16:creationId xmlns:a16="http://schemas.microsoft.com/office/drawing/2014/main" id="{4F9A46A8-0CFF-4D86-8D4B-A34A8DD2ED96}"/>
                </a:ext>
              </a:extLst>
            </p:cNvPr>
            <p:cNvSpPr/>
            <p:nvPr/>
          </p:nvSpPr>
          <p:spPr>
            <a:xfrm>
              <a:off x="740534" y="232365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endParaRPr lang="id-ID" sz="2800" dirty="0"/>
            </a:p>
          </p:txBody>
        </p:sp>
      </p:grpSp>
      <p:grpSp>
        <p:nvGrpSpPr>
          <p:cNvPr id="3" name="Group 2">
            <a:extLst>
              <a:ext uri="{FF2B5EF4-FFF2-40B4-BE49-F238E27FC236}">
                <a16:creationId xmlns:a16="http://schemas.microsoft.com/office/drawing/2014/main" id="{1CFF8DF9-18C9-454E-AD6A-7761DE5E8C7A}"/>
              </a:ext>
            </a:extLst>
          </p:cNvPr>
          <p:cNvGrpSpPr/>
          <p:nvPr/>
        </p:nvGrpSpPr>
        <p:grpSpPr>
          <a:xfrm>
            <a:off x="740534" y="3574070"/>
            <a:ext cx="7798159" cy="2308324"/>
            <a:chOff x="740534" y="3574070"/>
            <a:chExt cx="7798159" cy="2308324"/>
          </a:xfrm>
        </p:grpSpPr>
        <p:pic>
          <p:nvPicPr>
            <p:cNvPr id="10" name="Picture 9">
              <a:extLst>
                <a:ext uri="{FF2B5EF4-FFF2-40B4-BE49-F238E27FC236}">
                  <a16:creationId xmlns:a16="http://schemas.microsoft.com/office/drawing/2014/main" id="{2A3DDD0D-D27E-47D7-A2FC-902DFDD8F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34" y="3644318"/>
              <a:ext cx="3638282" cy="2176563"/>
            </a:xfrm>
            <a:prstGeom prst="rect">
              <a:avLst/>
            </a:prstGeom>
          </p:spPr>
        </p:pic>
        <p:sp>
          <p:nvSpPr>
            <p:cNvPr id="14" name="TextBox 13">
              <a:extLst>
                <a:ext uri="{FF2B5EF4-FFF2-40B4-BE49-F238E27FC236}">
                  <a16:creationId xmlns:a16="http://schemas.microsoft.com/office/drawing/2014/main" id="{618368A4-CE6C-416C-A081-F2E8834E3557}"/>
                </a:ext>
              </a:extLst>
            </p:cNvPr>
            <p:cNvSpPr txBox="1"/>
            <p:nvPr/>
          </p:nvSpPr>
          <p:spPr>
            <a:xfrm>
              <a:off x="4765185" y="3574070"/>
              <a:ext cx="3773508" cy="2308324"/>
            </a:xfrm>
            <a:prstGeom prst="rect">
              <a:avLst/>
            </a:prstGeom>
            <a:noFill/>
          </p:spPr>
          <p:txBody>
            <a:bodyPr wrap="square" rtlCol="0">
              <a:spAutoFit/>
            </a:bodyPr>
            <a:lstStyle/>
            <a:p>
              <a:pPr algn="just"/>
              <a:r>
                <a:rPr lang="en-US" sz="2400" dirty="0"/>
                <a:t>Stack Data </a:t>
              </a:r>
              <a:r>
                <a:rPr lang="en-US" sz="2400" dirty="0" err="1"/>
                <a:t>bersifat</a:t>
              </a:r>
              <a:r>
                <a:rPr lang="en-US" sz="2400" dirty="0"/>
                <a:t> </a:t>
              </a:r>
              <a:r>
                <a:rPr lang="en-US" sz="2400" b="1" dirty="0"/>
                <a:t>LIFO (Last In First Out)</a:t>
              </a:r>
              <a:r>
                <a:rPr lang="en-US" sz="2400" dirty="0"/>
                <a:t>. Data yang </a:t>
              </a:r>
              <a:r>
                <a:rPr lang="en-US" sz="2400" dirty="0" err="1"/>
                <a:t>terakhir</a:t>
              </a:r>
              <a:r>
                <a:rPr lang="en-US" sz="2400" dirty="0"/>
                <a:t> </a:t>
              </a:r>
              <a:r>
                <a:rPr lang="en-US" sz="2400" dirty="0" err="1"/>
                <a:t>masuk</a:t>
              </a:r>
              <a:r>
                <a:rPr lang="en-US" sz="2400" dirty="0"/>
                <a:t> </a:t>
              </a:r>
              <a:r>
                <a:rPr lang="en-US" sz="2400" dirty="0" err="1"/>
                <a:t>ke</a:t>
              </a:r>
              <a:r>
                <a:rPr lang="en-US" sz="2400" dirty="0"/>
                <a:t> </a:t>
              </a:r>
              <a:r>
                <a:rPr lang="en-US" sz="2400" dirty="0" err="1"/>
                <a:t>dalam</a:t>
              </a:r>
              <a:r>
                <a:rPr lang="en-US" sz="2400" dirty="0"/>
                <a:t> stack </a:t>
              </a:r>
              <a:r>
                <a:rPr lang="en-US" sz="2400" dirty="0" err="1"/>
                <a:t>akan</a:t>
              </a:r>
              <a:r>
                <a:rPr lang="en-US" sz="2400" dirty="0"/>
                <a:t> </a:t>
              </a:r>
              <a:r>
                <a:rPr lang="en-US" sz="2400" dirty="0" err="1"/>
                <a:t>menjadi</a:t>
              </a:r>
              <a:r>
                <a:rPr lang="en-US" sz="2400" dirty="0"/>
                <a:t> </a:t>
              </a:r>
              <a:r>
                <a:rPr lang="en-US" sz="2400" dirty="0" err="1"/>
                <a:t>benda</a:t>
              </a:r>
              <a:r>
                <a:rPr lang="en-US" sz="2400" dirty="0"/>
                <a:t> </a:t>
              </a:r>
              <a:r>
                <a:rPr lang="en-US" sz="2400" dirty="0" err="1"/>
                <a:t>pertama</a:t>
              </a:r>
              <a:r>
                <a:rPr lang="en-US" sz="2400" dirty="0"/>
                <a:t> yang </a:t>
              </a:r>
              <a:r>
                <a:rPr lang="en-US" sz="2400" dirty="0" err="1"/>
                <a:t>dikeluarkan</a:t>
              </a:r>
              <a:r>
                <a:rPr lang="en-US" sz="2400" dirty="0"/>
                <a:t> </a:t>
              </a:r>
              <a:r>
                <a:rPr lang="en-US" sz="2400" dirty="0" err="1"/>
                <a:t>dari</a:t>
              </a:r>
              <a:r>
                <a:rPr lang="en-US" sz="2400" dirty="0"/>
                <a:t> stack.</a:t>
              </a:r>
            </a:p>
          </p:txBody>
        </p:sp>
      </p:grpSp>
    </p:spTree>
    <p:extLst>
      <p:ext uri="{BB962C8B-B14F-4D97-AF65-F5344CB8AC3E}">
        <p14:creationId xmlns:p14="http://schemas.microsoft.com/office/powerpoint/2010/main" val="17565287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Definisi</a:t>
            </a:r>
            <a:r>
              <a:rPr lang="en-US" dirty="0"/>
              <a:t> Proses</a:t>
            </a:r>
          </a:p>
        </p:txBody>
      </p:sp>
      <p:grpSp>
        <p:nvGrpSpPr>
          <p:cNvPr id="3" name="Group 2">
            <a:extLst>
              <a:ext uri="{FF2B5EF4-FFF2-40B4-BE49-F238E27FC236}">
                <a16:creationId xmlns:a16="http://schemas.microsoft.com/office/drawing/2014/main" id="{9ACCFE24-A374-4F07-B7C5-513256D12B14}"/>
              </a:ext>
            </a:extLst>
          </p:cNvPr>
          <p:cNvGrpSpPr/>
          <p:nvPr/>
        </p:nvGrpSpPr>
        <p:grpSpPr>
          <a:xfrm>
            <a:off x="470079" y="1919803"/>
            <a:ext cx="8081493" cy="3984377"/>
            <a:chOff x="470079" y="1919803"/>
            <a:chExt cx="8081493" cy="3984377"/>
          </a:xfrm>
        </p:grpSpPr>
        <p:sp>
          <p:nvSpPr>
            <p:cNvPr id="4" name="TextBox 3">
              <a:extLst>
                <a:ext uri="{FF2B5EF4-FFF2-40B4-BE49-F238E27FC236}">
                  <a16:creationId xmlns:a16="http://schemas.microsoft.com/office/drawing/2014/main" id="{6CB593B7-0DE2-4BCD-A157-92A294973ADC}"/>
                </a:ext>
              </a:extLst>
            </p:cNvPr>
            <p:cNvSpPr txBox="1"/>
            <p:nvPr/>
          </p:nvSpPr>
          <p:spPr>
            <a:xfrm>
              <a:off x="1783725" y="1919803"/>
              <a:ext cx="6767847" cy="1200329"/>
            </a:xfrm>
            <a:prstGeom prst="rect">
              <a:avLst/>
            </a:prstGeom>
            <a:noFill/>
          </p:spPr>
          <p:txBody>
            <a:bodyPr wrap="square" rtlCol="0">
              <a:spAutoFit/>
            </a:bodyPr>
            <a:lstStyle/>
            <a:p>
              <a:pPr algn="just"/>
              <a:r>
                <a:rPr lang="id-ID" sz="2400" dirty="0"/>
                <a:t>Proses merupakan </a:t>
              </a:r>
              <a:r>
                <a:rPr lang="id-ID" sz="2400" b="1" dirty="0"/>
                <a:t>konsep pokok</a:t>
              </a:r>
              <a:r>
                <a:rPr lang="id-ID" sz="2400" dirty="0"/>
                <a:t> dalam sistem operasi, sehingga masalah manajemen proses adalah masalah</a:t>
              </a:r>
              <a:r>
                <a:rPr lang="en-US" sz="2400" dirty="0"/>
                <a:t> </a:t>
              </a:r>
              <a:r>
                <a:rPr lang="id-ID" sz="2400" dirty="0"/>
                <a:t>utama dalam perancangan sistem operasi.</a:t>
              </a:r>
              <a:endParaRPr lang="en-US" sz="2400" dirty="0"/>
            </a:p>
          </p:txBody>
        </p:sp>
        <p:sp>
          <p:nvSpPr>
            <p:cNvPr id="6" name="Rectangle 5">
              <a:extLst>
                <a:ext uri="{FF2B5EF4-FFF2-40B4-BE49-F238E27FC236}">
                  <a16:creationId xmlns:a16="http://schemas.microsoft.com/office/drawing/2014/main" id="{7E8C9A4D-B961-4D6E-876F-7BD89D6A9EC5}"/>
                </a:ext>
              </a:extLst>
            </p:cNvPr>
            <p:cNvSpPr/>
            <p:nvPr/>
          </p:nvSpPr>
          <p:spPr>
            <a:xfrm>
              <a:off x="470079" y="2030571"/>
              <a:ext cx="1017431" cy="97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a:t>
              </a:r>
              <a:endParaRPr lang="id-ID" sz="4000" dirty="0"/>
            </a:p>
          </p:txBody>
        </p:sp>
        <p:sp>
          <p:nvSpPr>
            <p:cNvPr id="7" name="TextBox 6">
              <a:extLst>
                <a:ext uri="{FF2B5EF4-FFF2-40B4-BE49-F238E27FC236}">
                  <a16:creationId xmlns:a16="http://schemas.microsoft.com/office/drawing/2014/main" id="{521E2AD1-6528-4C07-95DA-F89DFB9E9085}"/>
                </a:ext>
              </a:extLst>
            </p:cNvPr>
            <p:cNvSpPr txBox="1"/>
            <p:nvPr/>
          </p:nvSpPr>
          <p:spPr>
            <a:xfrm>
              <a:off x="1783725" y="3699017"/>
              <a:ext cx="6767847" cy="461665"/>
            </a:xfrm>
            <a:prstGeom prst="rect">
              <a:avLst/>
            </a:prstGeom>
            <a:noFill/>
          </p:spPr>
          <p:txBody>
            <a:bodyPr wrap="square" rtlCol="0">
              <a:spAutoFit/>
            </a:bodyPr>
            <a:lstStyle/>
            <a:p>
              <a:pPr algn="just"/>
              <a:r>
                <a:rPr lang="id-ID" sz="2400" dirty="0"/>
                <a:t>Proses adalah program yang sedang </a:t>
              </a:r>
              <a:r>
                <a:rPr lang="id-ID" sz="2400" b="1" dirty="0"/>
                <a:t>dieksekusi</a:t>
              </a:r>
              <a:r>
                <a:rPr lang="id-ID" sz="2400" dirty="0"/>
                <a:t>.</a:t>
              </a:r>
              <a:endParaRPr lang="en-US" sz="2400" dirty="0"/>
            </a:p>
          </p:txBody>
        </p:sp>
        <p:sp>
          <p:nvSpPr>
            <p:cNvPr id="8" name="Rectangle 7">
              <a:extLst>
                <a:ext uri="{FF2B5EF4-FFF2-40B4-BE49-F238E27FC236}">
                  <a16:creationId xmlns:a16="http://schemas.microsoft.com/office/drawing/2014/main" id="{F5B68963-9B4B-42A4-9D56-2FD3CFE0070C}"/>
                </a:ext>
              </a:extLst>
            </p:cNvPr>
            <p:cNvSpPr/>
            <p:nvPr/>
          </p:nvSpPr>
          <p:spPr>
            <a:xfrm>
              <a:off x="470079" y="3440453"/>
              <a:ext cx="1017431" cy="97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2</a:t>
              </a:r>
              <a:endParaRPr lang="id-ID" sz="4000" dirty="0"/>
            </a:p>
          </p:txBody>
        </p:sp>
        <p:sp>
          <p:nvSpPr>
            <p:cNvPr id="9" name="TextBox 8">
              <a:extLst>
                <a:ext uri="{FF2B5EF4-FFF2-40B4-BE49-F238E27FC236}">
                  <a16:creationId xmlns:a16="http://schemas.microsoft.com/office/drawing/2014/main" id="{8B5F3BC1-9113-4006-8CD1-7E899E6AF8FD}"/>
                </a:ext>
              </a:extLst>
            </p:cNvPr>
            <p:cNvSpPr txBox="1"/>
            <p:nvPr/>
          </p:nvSpPr>
          <p:spPr>
            <a:xfrm>
              <a:off x="1783725" y="4703851"/>
              <a:ext cx="6767847" cy="1200329"/>
            </a:xfrm>
            <a:prstGeom prst="rect">
              <a:avLst/>
            </a:prstGeom>
            <a:noFill/>
          </p:spPr>
          <p:txBody>
            <a:bodyPr wrap="square" rtlCol="0">
              <a:spAutoFit/>
            </a:bodyPr>
            <a:lstStyle/>
            <a:p>
              <a:pPr algn="just"/>
              <a:r>
                <a:rPr lang="id-ID" sz="2400" dirty="0"/>
                <a:t>Proses adalah </a:t>
              </a:r>
              <a:r>
                <a:rPr lang="id-ID" sz="2400" b="1" dirty="0"/>
                <a:t>unit kerja terkecil</a:t>
              </a:r>
              <a:r>
                <a:rPr lang="id-ID" sz="2400" dirty="0"/>
                <a:t> yang secara individu memiliki sumber daya dan dijadwalkan oleh</a:t>
              </a:r>
              <a:r>
                <a:rPr lang="en-US" sz="2400" dirty="0"/>
                <a:t> </a:t>
              </a:r>
              <a:r>
                <a:rPr lang="id-ID" sz="2400" dirty="0"/>
                <a:t>sistem operasi.</a:t>
              </a:r>
              <a:endParaRPr lang="en-US" sz="2400" dirty="0"/>
            </a:p>
          </p:txBody>
        </p:sp>
        <p:sp>
          <p:nvSpPr>
            <p:cNvPr id="10" name="Rectangle 9">
              <a:extLst>
                <a:ext uri="{FF2B5EF4-FFF2-40B4-BE49-F238E27FC236}">
                  <a16:creationId xmlns:a16="http://schemas.microsoft.com/office/drawing/2014/main" id="{BCDBD1E8-6C51-4DD5-A88E-C0E44778BFC5}"/>
                </a:ext>
              </a:extLst>
            </p:cNvPr>
            <p:cNvSpPr/>
            <p:nvPr/>
          </p:nvSpPr>
          <p:spPr>
            <a:xfrm>
              <a:off x="470079" y="4792875"/>
              <a:ext cx="1017431" cy="97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3</a:t>
              </a:r>
              <a:endParaRPr lang="id-ID" sz="4000" dirty="0"/>
            </a:p>
          </p:txBody>
        </p:sp>
      </p:grpSp>
    </p:spTree>
    <p:extLst>
      <p:ext uri="{BB962C8B-B14F-4D97-AF65-F5344CB8AC3E}">
        <p14:creationId xmlns:p14="http://schemas.microsoft.com/office/powerpoint/2010/main" val="2914013489"/>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Konten</a:t>
            </a:r>
            <a:r>
              <a:rPr lang="en-US" dirty="0"/>
              <a:t> Proses</a:t>
            </a:r>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Proses </a:t>
            </a:r>
            <a:r>
              <a:rPr lang="en-US" sz="2400" dirty="0" err="1"/>
              <a:t>biasanya</a:t>
            </a:r>
            <a:r>
              <a:rPr lang="en-US" sz="2400" dirty="0"/>
              <a:t> </a:t>
            </a:r>
            <a:r>
              <a:rPr lang="id-ID" sz="2400" dirty="0"/>
              <a:t>berisi </a:t>
            </a:r>
            <a:r>
              <a:rPr lang="en-US" sz="2400" dirty="0"/>
              <a:t>:</a:t>
            </a:r>
          </a:p>
        </p:txBody>
      </p:sp>
      <p:sp>
        <p:nvSpPr>
          <p:cNvPr id="5" name="TextBox 4">
            <a:extLst>
              <a:ext uri="{FF2B5EF4-FFF2-40B4-BE49-F238E27FC236}">
                <a16:creationId xmlns:a16="http://schemas.microsoft.com/office/drawing/2014/main" id="{D8320AEE-D05B-4A46-8905-E5138B98DDB0}"/>
              </a:ext>
            </a:extLst>
          </p:cNvPr>
          <p:cNvSpPr txBox="1"/>
          <p:nvPr/>
        </p:nvSpPr>
        <p:spPr>
          <a:xfrm>
            <a:off x="1770846" y="2083602"/>
            <a:ext cx="6767847" cy="1200329"/>
          </a:xfrm>
          <a:prstGeom prst="rect">
            <a:avLst/>
          </a:prstGeom>
          <a:noFill/>
        </p:spPr>
        <p:txBody>
          <a:bodyPr wrap="square" rtlCol="0">
            <a:spAutoFit/>
          </a:bodyPr>
          <a:lstStyle/>
          <a:p>
            <a:pPr algn="just"/>
            <a:r>
              <a:rPr lang="en-US" sz="2400" b="1" dirty="0"/>
              <a:t>Stack Data </a:t>
            </a:r>
            <a:r>
              <a:rPr lang="en-US" sz="2400" dirty="0"/>
              <a:t>:</a:t>
            </a:r>
            <a:r>
              <a:rPr lang="en-US" sz="2400" b="1" dirty="0"/>
              <a:t> </a:t>
            </a:r>
            <a:r>
              <a:rPr lang="en-US" sz="2400" dirty="0" err="1"/>
              <a:t>Suatu</a:t>
            </a:r>
            <a:r>
              <a:rPr lang="en-US" sz="2400" dirty="0"/>
              <a:t> data </a:t>
            </a:r>
            <a:r>
              <a:rPr lang="en-US" sz="2400" dirty="0" err="1"/>
              <a:t>dengan</a:t>
            </a:r>
            <a:r>
              <a:rPr lang="en-US" sz="2400" dirty="0"/>
              <a:t> </a:t>
            </a:r>
            <a:r>
              <a:rPr lang="en-US" sz="2400" dirty="0" err="1"/>
              <a:t>urutan</a:t>
            </a:r>
            <a:r>
              <a:rPr lang="en-US" sz="2400" dirty="0"/>
              <a:t> yang </a:t>
            </a:r>
            <a:r>
              <a:rPr lang="en-US" sz="2400" dirty="0" err="1"/>
              <a:t>elemennya</a:t>
            </a:r>
            <a:r>
              <a:rPr lang="en-US" sz="2400" dirty="0"/>
              <a:t> </a:t>
            </a:r>
            <a:r>
              <a:rPr lang="en-US" sz="2400" dirty="0" err="1"/>
              <a:t>dapat</a:t>
            </a:r>
            <a:r>
              <a:rPr lang="en-US" sz="2400" dirty="0"/>
              <a:t> </a:t>
            </a:r>
            <a:r>
              <a:rPr lang="en-US" sz="2400" dirty="0" err="1"/>
              <a:t>diambil</a:t>
            </a:r>
            <a:r>
              <a:rPr lang="en-US" sz="2400" dirty="0"/>
              <a:t> </a:t>
            </a:r>
            <a:r>
              <a:rPr lang="en-US" sz="2400" dirty="0" err="1"/>
              <a:t>dan</a:t>
            </a:r>
            <a:r>
              <a:rPr lang="en-US" sz="2400" dirty="0"/>
              <a:t> </a:t>
            </a:r>
            <a:r>
              <a:rPr lang="en-US" sz="2400" dirty="0" err="1"/>
              <a:t>ditambah</a:t>
            </a:r>
            <a:r>
              <a:rPr lang="en-US" sz="2400" dirty="0"/>
              <a:t> </a:t>
            </a:r>
            <a:r>
              <a:rPr lang="en-US" sz="2400" dirty="0" err="1"/>
              <a:t>hanya</a:t>
            </a:r>
            <a:r>
              <a:rPr lang="en-US" sz="2400" dirty="0"/>
              <a:t> </a:t>
            </a:r>
            <a:r>
              <a:rPr lang="en-US" sz="2400" dirty="0" err="1"/>
              <a:t>pada</a:t>
            </a:r>
            <a:r>
              <a:rPr lang="en-US" sz="2400" dirty="0"/>
              <a:t> </a:t>
            </a:r>
            <a:r>
              <a:rPr lang="en-US" sz="2400" dirty="0" err="1"/>
              <a:t>posisi</a:t>
            </a:r>
            <a:r>
              <a:rPr lang="en-US" sz="2400" dirty="0"/>
              <a:t> </a:t>
            </a:r>
            <a:r>
              <a:rPr lang="en-US" sz="2400" dirty="0" err="1"/>
              <a:t>akhir</a:t>
            </a:r>
            <a:r>
              <a:rPr lang="en-US" sz="2400" dirty="0"/>
              <a:t> (top) </a:t>
            </a:r>
            <a:r>
              <a:rPr lang="en-US" sz="2400" dirty="0" err="1"/>
              <a:t>saja</a:t>
            </a:r>
            <a:r>
              <a:rPr lang="en-US" sz="2400" dirty="0"/>
              <a:t>.</a:t>
            </a:r>
          </a:p>
        </p:txBody>
      </p:sp>
      <p:sp>
        <p:nvSpPr>
          <p:cNvPr id="6" name="Rectangle 5">
            <a:extLst>
              <a:ext uri="{FF2B5EF4-FFF2-40B4-BE49-F238E27FC236}">
                <a16:creationId xmlns:a16="http://schemas.microsoft.com/office/drawing/2014/main" id="{4F9A46A8-0CFF-4D86-8D4B-A34A8DD2ED96}"/>
              </a:ext>
            </a:extLst>
          </p:cNvPr>
          <p:cNvSpPr/>
          <p:nvPr/>
        </p:nvSpPr>
        <p:spPr>
          <a:xfrm>
            <a:off x="740534" y="232365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endParaRPr lang="id-ID" sz="2800" dirty="0"/>
          </a:p>
        </p:txBody>
      </p:sp>
      <p:sp>
        <p:nvSpPr>
          <p:cNvPr id="8" name="TextBox 7">
            <a:extLst>
              <a:ext uri="{FF2B5EF4-FFF2-40B4-BE49-F238E27FC236}">
                <a16:creationId xmlns:a16="http://schemas.microsoft.com/office/drawing/2014/main" id="{A4D49A94-4F85-46FE-B8EE-A32454FE6219}"/>
              </a:ext>
            </a:extLst>
          </p:cNvPr>
          <p:cNvSpPr txBox="1"/>
          <p:nvPr/>
        </p:nvSpPr>
        <p:spPr>
          <a:xfrm>
            <a:off x="1770846" y="3574070"/>
            <a:ext cx="6767847" cy="2677656"/>
          </a:xfrm>
          <a:prstGeom prst="rect">
            <a:avLst/>
          </a:prstGeom>
          <a:noFill/>
        </p:spPr>
        <p:txBody>
          <a:bodyPr wrap="square" rtlCol="0">
            <a:spAutoFit/>
          </a:bodyPr>
          <a:lstStyle/>
          <a:p>
            <a:pPr algn="just"/>
            <a:r>
              <a:rPr lang="sv-SE" sz="2400" dirty="0"/>
              <a:t>Ada 2 operasi penting yang wajib diketahui di Stack Data yaitu :</a:t>
            </a:r>
          </a:p>
          <a:p>
            <a:pPr marL="342900" indent="-342900" algn="just">
              <a:buFontTx/>
              <a:buChar char="-"/>
            </a:pPr>
            <a:r>
              <a:rPr lang="sv-SE" sz="2400" b="1" dirty="0"/>
              <a:t>Operasi PUSH</a:t>
            </a:r>
            <a:r>
              <a:rPr lang="sv-SE" sz="2400" dirty="0"/>
              <a:t> : Operasi menambahkan elemen pada urutan terakhir (paling atas).</a:t>
            </a:r>
          </a:p>
          <a:p>
            <a:pPr marL="342900" indent="-342900" algn="just">
              <a:buFontTx/>
              <a:buChar char="-"/>
            </a:pPr>
            <a:r>
              <a:rPr lang="sv-SE" sz="2400" b="1" dirty="0"/>
              <a:t>Operasi POP </a:t>
            </a:r>
            <a:r>
              <a:rPr lang="sv-SE" sz="2400" dirty="0"/>
              <a:t>: Mengambil sebuah elemen data pada urutan terakhir dan menghapus elemen tersebut dari stack.</a:t>
            </a:r>
            <a:endParaRPr lang="en-US" sz="2400" dirty="0"/>
          </a:p>
        </p:txBody>
      </p:sp>
    </p:spTree>
    <p:extLst>
      <p:ext uri="{BB962C8B-B14F-4D97-AF65-F5344CB8AC3E}">
        <p14:creationId xmlns:p14="http://schemas.microsoft.com/office/powerpoint/2010/main" val="18878565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Konten</a:t>
            </a:r>
            <a:r>
              <a:rPr lang="en-US" dirty="0"/>
              <a:t> Proses</a:t>
            </a:r>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Proses </a:t>
            </a:r>
            <a:r>
              <a:rPr lang="en-US" sz="2400" dirty="0" err="1"/>
              <a:t>biasanya</a:t>
            </a:r>
            <a:r>
              <a:rPr lang="en-US" sz="2400" dirty="0"/>
              <a:t> </a:t>
            </a:r>
            <a:r>
              <a:rPr lang="id-ID" sz="2400" dirty="0"/>
              <a:t>berisi </a:t>
            </a:r>
            <a:r>
              <a:rPr lang="en-US" sz="2400" dirty="0"/>
              <a:t>:</a:t>
            </a:r>
          </a:p>
        </p:txBody>
      </p:sp>
      <p:sp>
        <p:nvSpPr>
          <p:cNvPr id="5" name="TextBox 4">
            <a:extLst>
              <a:ext uri="{FF2B5EF4-FFF2-40B4-BE49-F238E27FC236}">
                <a16:creationId xmlns:a16="http://schemas.microsoft.com/office/drawing/2014/main" id="{D8320AEE-D05B-4A46-8905-E5138B98DDB0}"/>
              </a:ext>
            </a:extLst>
          </p:cNvPr>
          <p:cNvSpPr txBox="1"/>
          <p:nvPr/>
        </p:nvSpPr>
        <p:spPr>
          <a:xfrm>
            <a:off x="1770846" y="2083602"/>
            <a:ext cx="6767847" cy="1200329"/>
          </a:xfrm>
          <a:prstGeom prst="rect">
            <a:avLst/>
          </a:prstGeom>
          <a:noFill/>
        </p:spPr>
        <p:txBody>
          <a:bodyPr wrap="square" rtlCol="0">
            <a:spAutoFit/>
          </a:bodyPr>
          <a:lstStyle/>
          <a:p>
            <a:pPr algn="just"/>
            <a:r>
              <a:rPr lang="en-US" sz="2400" b="1" dirty="0"/>
              <a:t>Stack Data </a:t>
            </a:r>
            <a:r>
              <a:rPr lang="en-US" sz="2400" dirty="0"/>
              <a:t>:</a:t>
            </a:r>
            <a:r>
              <a:rPr lang="en-US" sz="2400" b="1" dirty="0"/>
              <a:t> </a:t>
            </a:r>
            <a:r>
              <a:rPr lang="en-US" sz="2400" dirty="0" err="1"/>
              <a:t>Suatu</a:t>
            </a:r>
            <a:r>
              <a:rPr lang="en-US" sz="2400" dirty="0"/>
              <a:t> data </a:t>
            </a:r>
            <a:r>
              <a:rPr lang="en-US" sz="2400" dirty="0" err="1"/>
              <a:t>dengan</a:t>
            </a:r>
            <a:r>
              <a:rPr lang="en-US" sz="2400" dirty="0"/>
              <a:t> </a:t>
            </a:r>
            <a:r>
              <a:rPr lang="en-US" sz="2400" dirty="0" err="1"/>
              <a:t>urutan</a:t>
            </a:r>
            <a:r>
              <a:rPr lang="en-US" sz="2400" dirty="0"/>
              <a:t> yang </a:t>
            </a:r>
            <a:r>
              <a:rPr lang="en-US" sz="2400" dirty="0" err="1"/>
              <a:t>elemennya</a:t>
            </a:r>
            <a:r>
              <a:rPr lang="en-US" sz="2400" dirty="0"/>
              <a:t> </a:t>
            </a:r>
            <a:r>
              <a:rPr lang="en-US" sz="2400" dirty="0" err="1"/>
              <a:t>dapat</a:t>
            </a:r>
            <a:r>
              <a:rPr lang="en-US" sz="2400" dirty="0"/>
              <a:t> </a:t>
            </a:r>
            <a:r>
              <a:rPr lang="en-US" sz="2400" dirty="0" err="1"/>
              <a:t>diambil</a:t>
            </a:r>
            <a:r>
              <a:rPr lang="en-US" sz="2400" dirty="0"/>
              <a:t> </a:t>
            </a:r>
            <a:r>
              <a:rPr lang="en-US" sz="2400" dirty="0" err="1"/>
              <a:t>dan</a:t>
            </a:r>
            <a:r>
              <a:rPr lang="en-US" sz="2400" dirty="0"/>
              <a:t> </a:t>
            </a:r>
            <a:r>
              <a:rPr lang="en-US" sz="2400" dirty="0" err="1"/>
              <a:t>ditambah</a:t>
            </a:r>
            <a:r>
              <a:rPr lang="en-US" sz="2400" dirty="0"/>
              <a:t> </a:t>
            </a:r>
            <a:r>
              <a:rPr lang="en-US" sz="2400" dirty="0" err="1"/>
              <a:t>hanya</a:t>
            </a:r>
            <a:r>
              <a:rPr lang="en-US" sz="2400" dirty="0"/>
              <a:t> </a:t>
            </a:r>
            <a:r>
              <a:rPr lang="en-US" sz="2400" dirty="0" err="1"/>
              <a:t>pada</a:t>
            </a:r>
            <a:r>
              <a:rPr lang="en-US" sz="2400" dirty="0"/>
              <a:t> </a:t>
            </a:r>
            <a:r>
              <a:rPr lang="en-US" sz="2400" dirty="0" err="1"/>
              <a:t>posisi</a:t>
            </a:r>
            <a:r>
              <a:rPr lang="en-US" sz="2400" dirty="0"/>
              <a:t> </a:t>
            </a:r>
            <a:r>
              <a:rPr lang="en-US" sz="2400" dirty="0" err="1"/>
              <a:t>akhir</a:t>
            </a:r>
            <a:r>
              <a:rPr lang="en-US" sz="2400" dirty="0"/>
              <a:t> (top) </a:t>
            </a:r>
            <a:r>
              <a:rPr lang="en-US" sz="2400" dirty="0" err="1"/>
              <a:t>saja</a:t>
            </a:r>
            <a:r>
              <a:rPr lang="en-US" sz="2400" dirty="0"/>
              <a:t>.</a:t>
            </a:r>
          </a:p>
        </p:txBody>
      </p:sp>
      <p:sp>
        <p:nvSpPr>
          <p:cNvPr id="6" name="Rectangle 5">
            <a:extLst>
              <a:ext uri="{FF2B5EF4-FFF2-40B4-BE49-F238E27FC236}">
                <a16:creationId xmlns:a16="http://schemas.microsoft.com/office/drawing/2014/main" id="{4F9A46A8-0CFF-4D86-8D4B-A34A8DD2ED96}"/>
              </a:ext>
            </a:extLst>
          </p:cNvPr>
          <p:cNvSpPr/>
          <p:nvPr/>
        </p:nvSpPr>
        <p:spPr>
          <a:xfrm>
            <a:off x="740534" y="232365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endParaRPr lang="id-ID" sz="2800" dirty="0"/>
          </a:p>
        </p:txBody>
      </p:sp>
      <p:sp>
        <p:nvSpPr>
          <p:cNvPr id="8" name="TextBox 7">
            <a:extLst>
              <a:ext uri="{FF2B5EF4-FFF2-40B4-BE49-F238E27FC236}">
                <a16:creationId xmlns:a16="http://schemas.microsoft.com/office/drawing/2014/main" id="{A4D49A94-4F85-46FE-B8EE-A32454FE6219}"/>
              </a:ext>
            </a:extLst>
          </p:cNvPr>
          <p:cNvSpPr txBox="1"/>
          <p:nvPr/>
        </p:nvSpPr>
        <p:spPr>
          <a:xfrm>
            <a:off x="1770846" y="3574070"/>
            <a:ext cx="6767847" cy="461665"/>
          </a:xfrm>
          <a:prstGeom prst="rect">
            <a:avLst/>
          </a:prstGeom>
          <a:noFill/>
        </p:spPr>
        <p:txBody>
          <a:bodyPr wrap="square" rtlCol="0">
            <a:spAutoFit/>
          </a:bodyPr>
          <a:lstStyle/>
          <a:p>
            <a:pPr algn="just"/>
            <a:r>
              <a:rPr lang="en-US" sz="2400" dirty="0"/>
              <a:t>PUSH(5), PUSH(7), POP, PUSH(3) </a:t>
            </a:r>
            <a:r>
              <a:rPr lang="en-US" sz="2400" dirty="0" err="1"/>
              <a:t>dan</a:t>
            </a:r>
            <a:r>
              <a:rPr lang="en-US" sz="2400" dirty="0"/>
              <a:t> PUSH(1)</a:t>
            </a:r>
          </a:p>
        </p:txBody>
      </p:sp>
      <p:sp>
        <p:nvSpPr>
          <p:cNvPr id="7" name="TextBox 6">
            <a:extLst>
              <a:ext uri="{FF2B5EF4-FFF2-40B4-BE49-F238E27FC236}">
                <a16:creationId xmlns:a16="http://schemas.microsoft.com/office/drawing/2014/main" id="{81C6EA16-01C2-4864-8F91-6C68F4104E0D}"/>
              </a:ext>
            </a:extLst>
          </p:cNvPr>
          <p:cNvSpPr txBox="1"/>
          <p:nvPr/>
        </p:nvSpPr>
        <p:spPr>
          <a:xfrm>
            <a:off x="1770846" y="4325874"/>
            <a:ext cx="1513268" cy="461665"/>
          </a:xfrm>
          <a:prstGeom prst="rect">
            <a:avLst/>
          </a:prstGeom>
          <a:noFill/>
        </p:spPr>
        <p:txBody>
          <a:bodyPr wrap="square" rtlCol="0">
            <a:spAutoFit/>
          </a:bodyPr>
          <a:lstStyle/>
          <a:p>
            <a:pPr algn="just"/>
            <a:r>
              <a:rPr lang="en-US" sz="2400" dirty="0"/>
              <a:t>PUSH(5)</a:t>
            </a:r>
          </a:p>
        </p:txBody>
      </p:sp>
      <p:sp>
        <p:nvSpPr>
          <p:cNvPr id="9" name="TextBox 8">
            <a:extLst>
              <a:ext uri="{FF2B5EF4-FFF2-40B4-BE49-F238E27FC236}">
                <a16:creationId xmlns:a16="http://schemas.microsoft.com/office/drawing/2014/main" id="{17DC656D-4535-447F-BABE-50BFBA8896F7}"/>
              </a:ext>
            </a:extLst>
          </p:cNvPr>
          <p:cNvSpPr txBox="1"/>
          <p:nvPr/>
        </p:nvSpPr>
        <p:spPr>
          <a:xfrm>
            <a:off x="1770846" y="4787539"/>
            <a:ext cx="1513268" cy="461665"/>
          </a:xfrm>
          <a:prstGeom prst="rect">
            <a:avLst/>
          </a:prstGeom>
          <a:noFill/>
        </p:spPr>
        <p:txBody>
          <a:bodyPr wrap="square" rtlCol="0">
            <a:spAutoFit/>
          </a:bodyPr>
          <a:lstStyle/>
          <a:p>
            <a:pPr algn="just"/>
            <a:r>
              <a:rPr lang="en-US" sz="2400" dirty="0"/>
              <a:t>PUSH(7)</a:t>
            </a:r>
          </a:p>
        </p:txBody>
      </p:sp>
      <p:sp>
        <p:nvSpPr>
          <p:cNvPr id="10" name="TextBox 9">
            <a:extLst>
              <a:ext uri="{FF2B5EF4-FFF2-40B4-BE49-F238E27FC236}">
                <a16:creationId xmlns:a16="http://schemas.microsoft.com/office/drawing/2014/main" id="{387041BE-D71D-43DE-81AB-0CB8A659D3B1}"/>
              </a:ext>
            </a:extLst>
          </p:cNvPr>
          <p:cNvSpPr txBox="1"/>
          <p:nvPr/>
        </p:nvSpPr>
        <p:spPr>
          <a:xfrm>
            <a:off x="1770846" y="5249204"/>
            <a:ext cx="1513268" cy="461665"/>
          </a:xfrm>
          <a:prstGeom prst="rect">
            <a:avLst/>
          </a:prstGeom>
          <a:noFill/>
        </p:spPr>
        <p:txBody>
          <a:bodyPr wrap="square" rtlCol="0">
            <a:spAutoFit/>
          </a:bodyPr>
          <a:lstStyle/>
          <a:p>
            <a:pPr algn="just"/>
            <a:r>
              <a:rPr lang="en-US" sz="2400" dirty="0"/>
              <a:t>POP</a:t>
            </a:r>
          </a:p>
        </p:txBody>
      </p:sp>
      <p:sp>
        <p:nvSpPr>
          <p:cNvPr id="3" name="Right Bracket 2">
            <a:extLst>
              <a:ext uri="{FF2B5EF4-FFF2-40B4-BE49-F238E27FC236}">
                <a16:creationId xmlns:a16="http://schemas.microsoft.com/office/drawing/2014/main" id="{6152C099-A330-4ABF-8840-7EA13F200DC3}"/>
              </a:ext>
            </a:extLst>
          </p:cNvPr>
          <p:cNvSpPr/>
          <p:nvPr/>
        </p:nvSpPr>
        <p:spPr>
          <a:xfrm rot="5400000">
            <a:off x="5208714" y="4623591"/>
            <a:ext cx="2139472" cy="171289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d-ID"/>
          </a:p>
        </p:txBody>
      </p:sp>
      <p:sp>
        <p:nvSpPr>
          <p:cNvPr id="13" name="Rectangle 12">
            <a:extLst>
              <a:ext uri="{FF2B5EF4-FFF2-40B4-BE49-F238E27FC236}">
                <a16:creationId xmlns:a16="http://schemas.microsoft.com/office/drawing/2014/main" id="{E940A8B5-0CD2-4AA7-937E-F56FC9C0FCA8}"/>
              </a:ext>
            </a:extLst>
          </p:cNvPr>
          <p:cNvSpPr/>
          <p:nvPr/>
        </p:nvSpPr>
        <p:spPr>
          <a:xfrm>
            <a:off x="5544354" y="6053024"/>
            <a:ext cx="14681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id-ID" dirty="0"/>
          </a:p>
        </p:txBody>
      </p:sp>
      <p:sp>
        <p:nvSpPr>
          <p:cNvPr id="14" name="Rectangle 13">
            <a:extLst>
              <a:ext uri="{FF2B5EF4-FFF2-40B4-BE49-F238E27FC236}">
                <a16:creationId xmlns:a16="http://schemas.microsoft.com/office/drawing/2014/main" id="{C8F812F8-F073-4366-81C3-D3270D83922F}"/>
              </a:ext>
            </a:extLst>
          </p:cNvPr>
          <p:cNvSpPr/>
          <p:nvPr/>
        </p:nvSpPr>
        <p:spPr>
          <a:xfrm>
            <a:off x="5544354" y="5556351"/>
            <a:ext cx="14681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id-ID" dirty="0"/>
          </a:p>
        </p:txBody>
      </p:sp>
    </p:spTree>
    <p:extLst>
      <p:ext uri="{BB962C8B-B14F-4D97-AF65-F5344CB8AC3E}">
        <p14:creationId xmlns:p14="http://schemas.microsoft.com/office/powerpoint/2010/main" val="39096028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1" fill="hold" grpId="0" nodeType="with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par>
                                <p:cTn id="16" presetID="22" presetClass="entr" presetSubtype="1" fill="hold" grpId="0" nodeType="withEffect">
                                  <p:stCondLst>
                                    <p:cond delay="100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1" fill="hold" grpId="0" nodeType="withEffect">
                                  <p:stCondLst>
                                    <p:cond delay="50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22" presetClass="exit" presetSubtype="4" fill="hold" grpId="1" nodeType="withEffect">
                                  <p:stCondLst>
                                    <p:cond delay="500"/>
                                  </p:stCondLst>
                                  <p:childTnLst>
                                    <p:animEffect transition="out" filter="wipe(down)">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p:bldP spid="10" grpId="0"/>
      <p:bldP spid="3" grpId="0" animBg="1"/>
      <p:bldP spid="13" grpId="0" animBg="1"/>
      <p:bldP spid="14" grpId="0" animBg="1"/>
      <p:bldP spid="1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Konten</a:t>
            </a:r>
            <a:r>
              <a:rPr lang="en-US" dirty="0"/>
              <a:t> Proses</a:t>
            </a:r>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Proses </a:t>
            </a:r>
            <a:r>
              <a:rPr lang="en-US" sz="2400" dirty="0" err="1"/>
              <a:t>biasanya</a:t>
            </a:r>
            <a:r>
              <a:rPr lang="en-US" sz="2400" dirty="0"/>
              <a:t> </a:t>
            </a:r>
            <a:r>
              <a:rPr lang="id-ID" sz="2400" dirty="0"/>
              <a:t>berisi </a:t>
            </a:r>
            <a:r>
              <a:rPr lang="en-US" sz="2400" dirty="0"/>
              <a:t>:</a:t>
            </a:r>
          </a:p>
        </p:txBody>
      </p:sp>
      <p:sp>
        <p:nvSpPr>
          <p:cNvPr id="5" name="TextBox 4">
            <a:extLst>
              <a:ext uri="{FF2B5EF4-FFF2-40B4-BE49-F238E27FC236}">
                <a16:creationId xmlns:a16="http://schemas.microsoft.com/office/drawing/2014/main" id="{D8320AEE-D05B-4A46-8905-E5138B98DDB0}"/>
              </a:ext>
            </a:extLst>
          </p:cNvPr>
          <p:cNvSpPr txBox="1"/>
          <p:nvPr/>
        </p:nvSpPr>
        <p:spPr>
          <a:xfrm>
            <a:off x="1770846" y="2083602"/>
            <a:ext cx="6767847" cy="1200329"/>
          </a:xfrm>
          <a:prstGeom prst="rect">
            <a:avLst/>
          </a:prstGeom>
          <a:noFill/>
        </p:spPr>
        <p:txBody>
          <a:bodyPr wrap="square" rtlCol="0">
            <a:spAutoFit/>
          </a:bodyPr>
          <a:lstStyle/>
          <a:p>
            <a:pPr algn="just"/>
            <a:r>
              <a:rPr lang="en-US" sz="2400" b="1" dirty="0"/>
              <a:t>Stack Data : </a:t>
            </a:r>
            <a:r>
              <a:rPr lang="en-US" sz="2400" dirty="0" err="1"/>
              <a:t>Suatu</a:t>
            </a:r>
            <a:r>
              <a:rPr lang="en-US" sz="2400" dirty="0"/>
              <a:t> data </a:t>
            </a:r>
            <a:r>
              <a:rPr lang="en-US" sz="2400" dirty="0" err="1"/>
              <a:t>dengan</a:t>
            </a:r>
            <a:r>
              <a:rPr lang="en-US" sz="2400" dirty="0"/>
              <a:t> </a:t>
            </a:r>
            <a:r>
              <a:rPr lang="en-US" sz="2400" dirty="0" err="1"/>
              <a:t>urutan</a:t>
            </a:r>
            <a:r>
              <a:rPr lang="en-US" sz="2400" dirty="0"/>
              <a:t> yang </a:t>
            </a:r>
            <a:r>
              <a:rPr lang="en-US" sz="2400" dirty="0" err="1"/>
              <a:t>elemennya</a:t>
            </a:r>
            <a:r>
              <a:rPr lang="en-US" sz="2400" dirty="0"/>
              <a:t> </a:t>
            </a:r>
            <a:r>
              <a:rPr lang="en-US" sz="2400" dirty="0" err="1"/>
              <a:t>dapat</a:t>
            </a:r>
            <a:r>
              <a:rPr lang="en-US" sz="2400" dirty="0"/>
              <a:t> </a:t>
            </a:r>
            <a:r>
              <a:rPr lang="en-US" sz="2400" dirty="0" err="1"/>
              <a:t>diambil</a:t>
            </a:r>
            <a:r>
              <a:rPr lang="en-US" sz="2400" dirty="0"/>
              <a:t> </a:t>
            </a:r>
            <a:r>
              <a:rPr lang="en-US" sz="2400" dirty="0" err="1"/>
              <a:t>dan</a:t>
            </a:r>
            <a:r>
              <a:rPr lang="en-US" sz="2400" dirty="0"/>
              <a:t> </a:t>
            </a:r>
            <a:r>
              <a:rPr lang="en-US" sz="2400" dirty="0" err="1"/>
              <a:t>ditambah</a:t>
            </a:r>
            <a:r>
              <a:rPr lang="en-US" sz="2400" dirty="0"/>
              <a:t> </a:t>
            </a:r>
            <a:r>
              <a:rPr lang="en-US" sz="2400" dirty="0" err="1"/>
              <a:t>hanya</a:t>
            </a:r>
            <a:r>
              <a:rPr lang="en-US" sz="2400" dirty="0"/>
              <a:t> </a:t>
            </a:r>
            <a:r>
              <a:rPr lang="en-US" sz="2400" dirty="0" err="1"/>
              <a:t>pada</a:t>
            </a:r>
            <a:r>
              <a:rPr lang="en-US" sz="2400" dirty="0"/>
              <a:t> </a:t>
            </a:r>
            <a:r>
              <a:rPr lang="en-US" sz="2400" dirty="0" err="1"/>
              <a:t>posisi</a:t>
            </a:r>
            <a:r>
              <a:rPr lang="en-US" sz="2400" dirty="0"/>
              <a:t> </a:t>
            </a:r>
            <a:r>
              <a:rPr lang="en-US" sz="2400" dirty="0" err="1"/>
              <a:t>akhir</a:t>
            </a:r>
            <a:r>
              <a:rPr lang="en-US" sz="2400" dirty="0"/>
              <a:t> (top) </a:t>
            </a:r>
            <a:r>
              <a:rPr lang="en-US" sz="2400" dirty="0" err="1"/>
              <a:t>saja</a:t>
            </a:r>
            <a:r>
              <a:rPr lang="en-US" sz="2400" dirty="0"/>
              <a:t>.</a:t>
            </a:r>
          </a:p>
        </p:txBody>
      </p:sp>
      <p:sp>
        <p:nvSpPr>
          <p:cNvPr id="6" name="Rectangle 5">
            <a:extLst>
              <a:ext uri="{FF2B5EF4-FFF2-40B4-BE49-F238E27FC236}">
                <a16:creationId xmlns:a16="http://schemas.microsoft.com/office/drawing/2014/main" id="{4F9A46A8-0CFF-4D86-8D4B-A34A8DD2ED96}"/>
              </a:ext>
            </a:extLst>
          </p:cNvPr>
          <p:cNvSpPr/>
          <p:nvPr/>
        </p:nvSpPr>
        <p:spPr>
          <a:xfrm>
            <a:off x="740534" y="232365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endParaRPr lang="id-ID" sz="2800" dirty="0"/>
          </a:p>
        </p:txBody>
      </p:sp>
      <p:sp>
        <p:nvSpPr>
          <p:cNvPr id="8" name="TextBox 7">
            <a:extLst>
              <a:ext uri="{FF2B5EF4-FFF2-40B4-BE49-F238E27FC236}">
                <a16:creationId xmlns:a16="http://schemas.microsoft.com/office/drawing/2014/main" id="{A4D49A94-4F85-46FE-B8EE-A32454FE6219}"/>
              </a:ext>
            </a:extLst>
          </p:cNvPr>
          <p:cNvSpPr txBox="1"/>
          <p:nvPr/>
        </p:nvSpPr>
        <p:spPr>
          <a:xfrm>
            <a:off x="1770846" y="3574070"/>
            <a:ext cx="6767847" cy="461665"/>
          </a:xfrm>
          <a:prstGeom prst="rect">
            <a:avLst/>
          </a:prstGeom>
          <a:noFill/>
        </p:spPr>
        <p:txBody>
          <a:bodyPr wrap="square" rtlCol="0">
            <a:spAutoFit/>
          </a:bodyPr>
          <a:lstStyle/>
          <a:p>
            <a:pPr algn="just"/>
            <a:r>
              <a:rPr lang="en-US" sz="2400" dirty="0"/>
              <a:t>PUSH(5), PUSH(7), POP, PUSH(3) </a:t>
            </a:r>
            <a:r>
              <a:rPr lang="en-US" sz="2400" dirty="0" err="1"/>
              <a:t>dan</a:t>
            </a:r>
            <a:r>
              <a:rPr lang="en-US" sz="2400" dirty="0"/>
              <a:t> PUSH(1)</a:t>
            </a:r>
          </a:p>
        </p:txBody>
      </p:sp>
      <p:sp>
        <p:nvSpPr>
          <p:cNvPr id="7" name="TextBox 6">
            <a:extLst>
              <a:ext uri="{FF2B5EF4-FFF2-40B4-BE49-F238E27FC236}">
                <a16:creationId xmlns:a16="http://schemas.microsoft.com/office/drawing/2014/main" id="{81C6EA16-01C2-4864-8F91-6C68F4104E0D}"/>
              </a:ext>
            </a:extLst>
          </p:cNvPr>
          <p:cNvSpPr txBox="1"/>
          <p:nvPr/>
        </p:nvSpPr>
        <p:spPr>
          <a:xfrm>
            <a:off x="1770846" y="4325874"/>
            <a:ext cx="1513268" cy="461665"/>
          </a:xfrm>
          <a:prstGeom prst="rect">
            <a:avLst/>
          </a:prstGeom>
          <a:noFill/>
        </p:spPr>
        <p:txBody>
          <a:bodyPr wrap="square" rtlCol="0">
            <a:spAutoFit/>
          </a:bodyPr>
          <a:lstStyle/>
          <a:p>
            <a:pPr algn="just"/>
            <a:r>
              <a:rPr lang="en-US" sz="2400" dirty="0"/>
              <a:t>PUSH(5)</a:t>
            </a:r>
          </a:p>
        </p:txBody>
      </p:sp>
      <p:sp>
        <p:nvSpPr>
          <p:cNvPr id="9" name="TextBox 8">
            <a:extLst>
              <a:ext uri="{FF2B5EF4-FFF2-40B4-BE49-F238E27FC236}">
                <a16:creationId xmlns:a16="http://schemas.microsoft.com/office/drawing/2014/main" id="{17DC656D-4535-447F-BABE-50BFBA8896F7}"/>
              </a:ext>
            </a:extLst>
          </p:cNvPr>
          <p:cNvSpPr txBox="1"/>
          <p:nvPr/>
        </p:nvSpPr>
        <p:spPr>
          <a:xfrm>
            <a:off x="1770846" y="4787539"/>
            <a:ext cx="1513268" cy="461665"/>
          </a:xfrm>
          <a:prstGeom prst="rect">
            <a:avLst/>
          </a:prstGeom>
          <a:noFill/>
        </p:spPr>
        <p:txBody>
          <a:bodyPr wrap="square" rtlCol="0">
            <a:spAutoFit/>
          </a:bodyPr>
          <a:lstStyle/>
          <a:p>
            <a:pPr algn="just"/>
            <a:r>
              <a:rPr lang="en-US" sz="2400" dirty="0"/>
              <a:t>PUSH(7)</a:t>
            </a:r>
          </a:p>
        </p:txBody>
      </p:sp>
      <p:sp>
        <p:nvSpPr>
          <p:cNvPr id="10" name="TextBox 9">
            <a:extLst>
              <a:ext uri="{FF2B5EF4-FFF2-40B4-BE49-F238E27FC236}">
                <a16:creationId xmlns:a16="http://schemas.microsoft.com/office/drawing/2014/main" id="{387041BE-D71D-43DE-81AB-0CB8A659D3B1}"/>
              </a:ext>
            </a:extLst>
          </p:cNvPr>
          <p:cNvSpPr txBox="1"/>
          <p:nvPr/>
        </p:nvSpPr>
        <p:spPr>
          <a:xfrm>
            <a:off x="1770846" y="5249204"/>
            <a:ext cx="1513268" cy="461665"/>
          </a:xfrm>
          <a:prstGeom prst="rect">
            <a:avLst/>
          </a:prstGeom>
          <a:noFill/>
        </p:spPr>
        <p:txBody>
          <a:bodyPr wrap="square" rtlCol="0">
            <a:spAutoFit/>
          </a:bodyPr>
          <a:lstStyle/>
          <a:p>
            <a:pPr algn="just"/>
            <a:r>
              <a:rPr lang="en-US" sz="2400" dirty="0"/>
              <a:t>POP</a:t>
            </a:r>
          </a:p>
        </p:txBody>
      </p:sp>
      <p:sp>
        <p:nvSpPr>
          <p:cNvPr id="11" name="TextBox 10">
            <a:extLst>
              <a:ext uri="{FF2B5EF4-FFF2-40B4-BE49-F238E27FC236}">
                <a16:creationId xmlns:a16="http://schemas.microsoft.com/office/drawing/2014/main" id="{824656E8-18F5-47D0-BA39-0265A843E972}"/>
              </a:ext>
            </a:extLst>
          </p:cNvPr>
          <p:cNvSpPr txBox="1"/>
          <p:nvPr/>
        </p:nvSpPr>
        <p:spPr>
          <a:xfrm>
            <a:off x="1770846" y="5710869"/>
            <a:ext cx="1513268" cy="461665"/>
          </a:xfrm>
          <a:prstGeom prst="rect">
            <a:avLst/>
          </a:prstGeom>
          <a:noFill/>
        </p:spPr>
        <p:txBody>
          <a:bodyPr wrap="square" rtlCol="0">
            <a:spAutoFit/>
          </a:bodyPr>
          <a:lstStyle/>
          <a:p>
            <a:pPr algn="just"/>
            <a:r>
              <a:rPr lang="en-US" sz="2400" dirty="0"/>
              <a:t>PUSH(3)</a:t>
            </a:r>
          </a:p>
        </p:txBody>
      </p:sp>
      <p:sp>
        <p:nvSpPr>
          <p:cNvPr id="12" name="TextBox 11">
            <a:extLst>
              <a:ext uri="{FF2B5EF4-FFF2-40B4-BE49-F238E27FC236}">
                <a16:creationId xmlns:a16="http://schemas.microsoft.com/office/drawing/2014/main" id="{8B800376-3BC6-4E9F-8908-C48A5F4F8885}"/>
              </a:ext>
            </a:extLst>
          </p:cNvPr>
          <p:cNvSpPr txBox="1"/>
          <p:nvPr/>
        </p:nvSpPr>
        <p:spPr>
          <a:xfrm>
            <a:off x="1770846" y="6172534"/>
            <a:ext cx="1513268" cy="461665"/>
          </a:xfrm>
          <a:prstGeom prst="rect">
            <a:avLst/>
          </a:prstGeom>
          <a:noFill/>
        </p:spPr>
        <p:txBody>
          <a:bodyPr wrap="square" rtlCol="0">
            <a:spAutoFit/>
          </a:bodyPr>
          <a:lstStyle/>
          <a:p>
            <a:pPr algn="just"/>
            <a:r>
              <a:rPr lang="en-US" sz="2400" dirty="0"/>
              <a:t>PUSH(1)</a:t>
            </a:r>
          </a:p>
        </p:txBody>
      </p:sp>
      <p:sp>
        <p:nvSpPr>
          <p:cNvPr id="3" name="Right Bracket 2">
            <a:extLst>
              <a:ext uri="{FF2B5EF4-FFF2-40B4-BE49-F238E27FC236}">
                <a16:creationId xmlns:a16="http://schemas.microsoft.com/office/drawing/2014/main" id="{6152C099-A330-4ABF-8840-7EA13F200DC3}"/>
              </a:ext>
            </a:extLst>
          </p:cNvPr>
          <p:cNvSpPr/>
          <p:nvPr/>
        </p:nvSpPr>
        <p:spPr>
          <a:xfrm rot="5400000">
            <a:off x="5208714" y="4623591"/>
            <a:ext cx="2139472" cy="171289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d-ID"/>
          </a:p>
        </p:txBody>
      </p:sp>
      <p:sp>
        <p:nvSpPr>
          <p:cNvPr id="13" name="Rectangle 12">
            <a:extLst>
              <a:ext uri="{FF2B5EF4-FFF2-40B4-BE49-F238E27FC236}">
                <a16:creationId xmlns:a16="http://schemas.microsoft.com/office/drawing/2014/main" id="{E940A8B5-0CD2-4AA7-937E-F56FC9C0FCA8}"/>
              </a:ext>
            </a:extLst>
          </p:cNvPr>
          <p:cNvSpPr/>
          <p:nvPr/>
        </p:nvSpPr>
        <p:spPr>
          <a:xfrm>
            <a:off x="5544354" y="6053024"/>
            <a:ext cx="14681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id-ID" dirty="0"/>
          </a:p>
        </p:txBody>
      </p:sp>
      <p:sp>
        <p:nvSpPr>
          <p:cNvPr id="14" name="Rectangle 13">
            <a:extLst>
              <a:ext uri="{FF2B5EF4-FFF2-40B4-BE49-F238E27FC236}">
                <a16:creationId xmlns:a16="http://schemas.microsoft.com/office/drawing/2014/main" id="{C8F812F8-F073-4366-81C3-D3270D83922F}"/>
              </a:ext>
            </a:extLst>
          </p:cNvPr>
          <p:cNvSpPr/>
          <p:nvPr/>
        </p:nvSpPr>
        <p:spPr>
          <a:xfrm>
            <a:off x="5544354" y="5556351"/>
            <a:ext cx="14681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id-ID" dirty="0"/>
          </a:p>
        </p:txBody>
      </p:sp>
      <p:sp>
        <p:nvSpPr>
          <p:cNvPr id="15" name="Rectangle 14">
            <a:extLst>
              <a:ext uri="{FF2B5EF4-FFF2-40B4-BE49-F238E27FC236}">
                <a16:creationId xmlns:a16="http://schemas.microsoft.com/office/drawing/2014/main" id="{1AA6F99D-7193-4966-9726-F399B0360B7D}"/>
              </a:ext>
            </a:extLst>
          </p:cNvPr>
          <p:cNvSpPr/>
          <p:nvPr/>
        </p:nvSpPr>
        <p:spPr>
          <a:xfrm>
            <a:off x="5544354" y="5059603"/>
            <a:ext cx="14681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id-ID" dirty="0"/>
          </a:p>
        </p:txBody>
      </p:sp>
    </p:spTree>
    <p:extLst>
      <p:ext uri="{BB962C8B-B14F-4D97-AF65-F5344CB8AC3E}">
        <p14:creationId xmlns:p14="http://schemas.microsoft.com/office/powerpoint/2010/main" val="238666484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Konten</a:t>
            </a:r>
            <a:r>
              <a:rPr lang="en-US" dirty="0"/>
              <a:t> Proses</a:t>
            </a:r>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Proses </a:t>
            </a:r>
            <a:r>
              <a:rPr lang="en-US" sz="2400" dirty="0" err="1"/>
              <a:t>biasanya</a:t>
            </a:r>
            <a:r>
              <a:rPr lang="en-US" sz="2400" dirty="0"/>
              <a:t> </a:t>
            </a:r>
            <a:r>
              <a:rPr lang="id-ID" sz="2400" dirty="0"/>
              <a:t>berisi </a:t>
            </a:r>
            <a:r>
              <a:rPr lang="en-US" sz="2400" dirty="0"/>
              <a:t>:</a:t>
            </a:r>
          </a:p>
        </p:txBody>
      </p:sp>
      <p:sp>
        <p:nvSpPr>
          <p:cNvPr id="5" name="TextBox 4">
            <a:extLst>
              <a:ext uri="{FF2B5EF4-FFF2-40B4-BE49-F238E27FC236}">
                <a16:creationId xmlns:a16="http://schemas.microsoft.com/office/drawing/2014/main" id="{D8320AEE-D05B-4A46-8905-E5138B98DDB0}"/>
              </a:ext>
            </a:extLst>
          </p:cNvPr>
          <p:cNvSpPr txBox="1"/>
          <p:nvPr/>
        </p:nvSpPr>
        <p:spPr>
          <a:xfrm>
            <a:off x="1770846" y="2083602"/>
            <a:ext cx="6767847" cy="1200329"/>
          </a:xfrm>
          <a:prstGeom prst="rect">
            <a:avLst/>
          </a:prstGeom>
          <a:noFill/>
        </p:spPr>
        <p:txBody>
          <a:bodyPr wrap="square" rtlCol="0">
            <a:spAutoFit/>
          </a:bodyPr>
          <a:lstStyle/>
          <a:p>
            <a:pPr algn="just"/>
            <a:r>
              <a:rPr lang="en-US" sz="2400" b="1" dirty="0"/>
              <a:t>Stack Data : </a:t>
            </a:r>
            <a:r>
              <a:rPr lang="en-US" sz="2400" dirty="0" err="1"/>
              <a:t>Suatu</a:t>
            </a:r>
            <a:r>
              <a:rPr lang="en-US" sz="2400" dirty="0"/>
              <a:t> data </a:t>
            </a:r>
            <a:r>
              <a:rPr lang="en-US" sz="2400" dirty="0" err="1"/>
              <a:t>dengan</a:t>
            </a:r>
            <a:r>
              <a:rPr lang="en-US" sz="2400" dirty="0"/>
              <a:t> </a:t>
            </a:r>
            <a:r>
              <a:rPr lang="en-US" sz="2400" dirty="0" err="1"/>
              <a:t>urutan</a:t>
            </a:r>
            <a:r>
              <a:rPr lang="en-US" sz="2400" dirty="0"/>
              <a:t> yang </a:t>
            </a:r>
            <a:r>
              <a:rPr lang="en-US" sz="2400" dirty="0" err="1"/>
              <a:t>elemennya</a:t>
            </a:r>
            <a:r>
              <a:rPr lang="en-US" sz="2400" dirty="0"/>
              <a:t> </a:t>
            </a:r>
            <a:r>
              <a:rPr lang="en-US" sz="2400" dirty="0" err="1"/>
              <a:t>dapat</a:t>
            </a:r>
            <a:r>
              <a:rPr lang="en-US" sz="2400" dirty="0"/>
              <a:t> </a:t>
            </a:r>
            <a:r>
              <a:rPr lang="en-US" sz="2400" dirty="0" err="1"/>
              <a:t>diambil</a:t>
            </a:r>
            <a:r>
              <a:rPr lang="en-US" sz="2400" dirty="0"/>
              <a:t> </a:t>
            </a:r>
            <a:r>
              <a:rPr lang="en-US" sz="2400" dirty="0" err="1"/>
              <a:t>dan</a:t>
            </a:r>
            <a:r>
              <a:rPr lang="en-US" sz="2400" dirty="0"/>
              <a:t> </a:t>
            </a:r>
            <a:r>
              <a:rPr lang="en-US" sz="2400" dirty="0" err="1"/>
              <a:t>ditambah</a:t>
            </a:r>
            <a:r>
              <a:rPr lang="en-US" sz="2400" dirty="0"/>
              <a:t> </a:t>
            </a:r>
            <a:r>
              <a:rPr lang="en-US" sz="2400" dirty="0" err="1"/>
              <a:t>hanya</a:t>
            </a:r>
            <a:r>
              <a:rPr lang="en-US" sz="2400" dirty="0"/>
              <a:t> </a:t>
            </a:r>
            <a:r>
              <a:rPr lang="en-US" sz="2400" dirty="0" err="1"/>
              <a:t>pada</a:t>
            </a:r>
            <a:r>
              <a:rPr lang="en-US" sz="2400" dirty="0"/>
              <a:t> </a:t>
            </a:r>
            <a:r>
              <a:rPr lang="en-US" sz="2400" dirty="0" err="1"/>
              <a:t>posisi</a:t>
            </a:r>
            <a:r>
              <a:rPr lang="en-US" sz="2400" dirty="0"/>
              <a:t> </a:t>
            </a:r>
            <a:r>
              <a:rPr lang="en-US" sz="2400" dirty="0" err="1"/>
              <a:t>akhir</a:t>
            </a:r>
            <a:r>
              <a:rPr lang="en-US" sz="2400" dirty="0"/>
              <a:t> (top) </a:t>
            </a:r>
            <a:r>
              <a:rPr lang="en-US" sz="2400" dirty="0" err="1"/>
              <a:t>saja</a:t>
            </a:r>
            <a:r>
              <a:rPr lang="en-US" sz="2400" dirty="0"/>
              <a:t>.</a:t>
            </a:r>
          </a:p>
        </p:txBody>
      </p:sp>
      <p:sp>
        <p:nvSpPr>
          <p:cNvPr id="6" name="Rectangle 5">
            <a:extLst>
              <a:ext uri="{FF2B5EF4-FFF2-40B4-BE49-F238E27FC236}">
                <a16:creationId xmlns:a16="http://schemas.microsoft.com/office/drawing/2014/main" id="{4F9A46A8-0CFF-4D86-8D4B-A34A8DD2ED96}"/>
              </a:ext>
            </a:extLst>
          </p:cNvPr>
          <p:cNvSpPr/>
          <p:nvPr/>
        </p:nvSpPr>
        <p:spPr>
          <a:xfrm>
            <a:off x="740534" y="232365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endParaRPr lang="id-ID" sz="2800" dirty="0"/>
          </a:p>
        </p:txBody>
      </p:sp>
      <p:grpSp>
        <p:nvGrpSpPr>
          <p:cNvPr id="17" name="Group 16">
            <a:extLst>
              <a:ext uri="{FF2B5EF4-FFF2-40B4-BE49-F238E27FC236}">
                <a16:creationId xmlns:a16="http://schemas.microsoft.com/office/drawing/2014/main" id="{B0DEA39F-0F1B-4CFD-A10C-D9A2A268742E}"/>
              </a:ext>
            </a:extLst>
          </p:cNvPr>
          <p:cNvGrpSpPr/>
          <p:nvPr/>
        </p:nvGrpSpPr>
        <p:grpSpPr>
          <a:xfrm>
            <a:off x="1770846" y="3574070"/>
            <a:ext cx="6767847" cy="3060129"/>
            <a:chOff x="1770846" y="3574070"/>
            <a:chExt cx="6767847" cy="3060129"/>
          </a:xfrm>
        </p:grpSpPr>
        <p:sp>
          <p:nvSpPr>
            <p:cNvPr id="8" name="TextBox 7">
              <a:extLst>
                <a:ext uri="{FF2B5EF4-FFF2-40B4-BE49-F238E27FC236}">
                  <a16:creationId xmlns:a16="http://schemas.microsoft.com/office/drawing/2014/main" id="{A4D49A94-4F85-46FE-B8EE-A32454FE6219}"/>
                </a:ext>
              </a:extLst>
            </p:cNvPr>
            <p:cNvSpPr txBox="1"/>
            <p:nvPr/>
          </p:nvSpPr>
          <p:spPr>
            <a:xfrm>
              <a:off x="1770846" y="3574070"/>
              <a:ext cx="6767847" cy="461665"/>
            </a:xfrm>
            <a:prstGeom prst="rect">
              <a:avLst/>
            </a:prstGeom>
            <a:noFill/>
          </p:spPr>
          <p:txBody>
            <a:bodyPr wrap="square" rtlCol="0">
              <a:spAutoFit/>
            </a:bodyPr>
            <a:lstStyle/>
            <a:p>
              <a:pPr algn="just"/>
              <a:r>
                <a:rPr lang="en-US" sz="2400" dirty="0"/>
                <a:t>PUSH(5), PUSH(7), POP, PUSH(3) </a:t>
              </a:r>
              <a:r>
                <a:rPr lang="en-US" sz="2400" dirty="0" err="1"/>
                <a:t>dan</a:t>
              </a:r>
              <a:r>
                <a:rPr lang="en-US" sz="2400" dirty="0"/>
                <a:t> PUSH(1)</a:t>
              </a:r>
            </a:p>
          </p:txBody>
        </p:sp>
        <p:grpSp>
          <p:nvGrpSpPr>
            <p:cNvPr id="16" name="Group 15">
              <a:extLst>
                <a:ext uri="{FF2B5EF4-FFF2-40B4-BE49-F238E27FC236}">
                  <a16:creationId xmlns:a16="http://schemas.microsoft.com/office/drawing/2014/main" id="{4F791D23-94CC-4CAF-84B7-D8FB6D5C24E5}"/>
                </a:ext>
              </a:extLst>
            </p:cNvPr>
            <p:cNvGrpSpPr/>
            <p:nvPr/>
          </p:nvGrpSpPr>
          <p:grpSpPr>
            <a:xfrm>
              <a:off x="1770846" y="4325874"/>
              <a:ext cx="5364049" cy="2308325"/>
              <a:chOff x="1770846" y="4325874"/>
              <a:chExt cx="5364049" cy="2308325"/>
            </a:xfrm>
          </p:grpSpPr>
          <p:sp>
            <p:nvSpPr>
              <p:cNvPr id="7" name="TextBox 6">
                <a:extLst>
                  <a:ext uri="{FF2B5EF4-FFF2-40B4-BE49-F238E27FC236}">
                    <a16:creationId xmlns:a16="http://schemas.microsoft.com/office/drawing/2014/main" id="{81C6EA16-01C2-4864-8F91-6C68F4104E0D}"/>
                  </a:ext>
                </a:extLst>
              </p:cNvPr>
              <p:cNvSpPr txBox="1"/>
              <p:nvPr/>
            </p:nvSpPr>
            <p:spPr>
              <a:xfrm>
                <a:off x="1770846" y="4325874"/>
                <a:ext cx="1513268" cy="461665"/>
              </a:xfrm>
              <a:prstGeom prst="rect">
                <a:avLst/>
              </a:prstGeom>
              <a:noFill/>
            </p:spPr>
            <p:txBody>
              <a:bodyPr wrap="square" rtlCol="0">
                <a:spAutoFit/>
              </a:bodyPr>
              <a:lstStyle/>
              <a:p>
                <a:pPr algn="just"/>
                <a:r>
                  <a:rPr lang="en-US" sz="2400" dirty="0"/>
                  <a:t>PUSH(5)</a:t>
                </a:r>
              </a:p>
            </p:txBody>
          </p:sp>
          <p:sp>
            <p:nvSpPr>
              <p:cNvPr id="9" name="TextBox 8">
                <a:extLst>
                  <a:ext uri="{FF2B5EF4-FFF2-40B4-BE49-F238E27FC236}">
                    <a16:creationId xmlns:a16="http://schemas.microsoft.com/office/drawing/2014/main" id="{17DC656D-4535-447F-BABE-50BFBA8896F7}"/>
                  </a:ext>
                </a:extLst>
              </p:cNvPr>
              <p:cNvSpPr txBox="1"/>
              <p:nvPr/>
            </p:nvSpPr>
            <p:spPr>
              <a:xfrm>
                <a:off x="1770846" y="4787539"/>
                <a:ext cx="1513268" cy="461665"/>
              </a:xfrm>
              <a:prstGeom prst="rect">
                <a:avLst/>
              </a:prstGeom>
              <a:noFill/>
            </p:spPr>
            <p:txBody>
              <a:bodyPr wrap="square" rtlCol="0">
                <a:spAutoFit/>
              </a:bodyPr>
              <a:lstStyle/>
              <a:p>
                <a:pPr algn="just"/>
                <a:r>
                  <a:rPr lang="en-US" sz="2400" dirty="0"/>
                  <a:t>PUSH(7)</a:t>
                </a:r>
              </a:p>
            </p:txBody>
          </p:sp>
          <p:sp>
            <p:nvSpPr>
              <p:cNvPr id="10" name="TextBox 9">
                <a:extLst>
                  <a:ext uri="{FF2B5EF4-FFF2-40B4-BE49-F238E27FC236}">
                    <a16:creationId xmlns:a16="http://schemas.microsoft.com/office/drawing/2014/main" id="{387041BE-D71D-43DE-81AB-0CB8A659D3B1}"/>
                  </a:ext>
                </a:extLst>
              </p:cNvPr>
              <p:cNvSpPr txBox="1"/>
              <p:nvPr/>
            </p:nvSpPr>
            <p:spPr>
              <a:xfrm>
                <a:off x="1770846" y="5249204"/>
                <a:ext cx="1513268" cy="461665"/>
              </a:xfrm>
              <a:prstGeom prst="rect">
                <a:avLst/>
              </a:prstGeom>
              <a:noFill/>
            </p:spPr>
            <p:txBody>
              <a:bodyPr wrap="square" rtlCol="0">
                <a:spAutoFit/>
              </a:bodyPr>
              <a:lstStyle/>
              <a:p>
                <a:pPr algn="just"/>
                <a:r>
                  <a:rPr lang="en-US" sz="2400" dirty="0"/>
                  <a:t>POP</a:t>
                </a:r>
              </a:p>
            </p:txBody>
          </p:sp>
          <p:sp>
            <p:nvSpPr>
              <p:cNvPr id="11" name="TextBox 10">
                <a:extLst>
                  <a:ext uri="{FF2B5EF4-FFF2-40B4-BE49-F238E27FC236}">
                    <a16:creationId xmlns:a16="http://schemas.microsoft.com/office/drawing/2014/main" id="{824656E8-18F5-47D0-BA39-0265A843E972}"/>
                  </a:ext>
                </a:extLst>
              </p:cNvPr>
              <p:cNvSpPr txBox="1"/>
              <p:nvPr/>
            </p:nvSpPr>
            <p:spPr>
              <a:xfrm>
                <a:off x="1770846" y="5710869"/>
                <a:ext cx="1513268" cy="461665"/>
              </a:xfrm>
              <a:prstGeom prst="rect">
                <a:avLst/>
              </a:prstGeom>
              <a:noFill/>
            </p:spPr>
            <p:txBody>
              <a:bodyPr wrap="square" rtlCol="0">
                <a:spAutoFit/>
              </a:bodyPr>
              <a:lstStyle/>
              <a:p>
                <a:pPr algn="just"/>
                <a:r>
                  <a:rPr lang="en-US" sz="2400" dirty="0"/>
                  <a:t>PUSH(3)</a:t>
                </a:r>
              </a:p>
            </p:txBody>
          </p:sp>
          <p:sp>
            <p:nvSpPr>
              <p:cNvPr id="12" name="TextBox 11">
                <a:extLst>
                  <a:ext uri="{FF2B5EF4-FFF2-40B4-BE49-F238E27FC236}">
                    <a16:creationId xmlns:a16="http://schemas.microsoft.com/office/drawing/2014/main" id="{8B800376-3BC6-4E9F-8908-C48A5F4F8885}"/>
                  </a:ext>
                </a:extLst>
              </p:cNvPr>
              <p:cNvSpPr txBox="1"/>
              <p:nvPr/>
            </p:nvSpPr>
            <p:spPr>
              <a:xfrm>
                <a:off x="1770846" y="6172534"/>
                <a:ext cx="1513268" cy="461665"/>
              </a:xfrm>
              <a:prstGeom prst="rect">
                <a:avLst/>
              </a:prstGeom>
              <a:noFill/>
            </p:spPr>
            <p:txBody>
              <a:bodyPr wrap="square" rtlCol="0">
                <a:spAutoFit/>
              </a:bodyPr>
              <a:lstStyle/>
              <a:p>
                <a:pPr algn="just"/>
                <a:r>
                  <a:rPr lang="en-US" sz="2400" dirty="0"/>
                  <a:t>PUSH(1)</a:t>
                </a:r>
              </a:p>
            </p:txBody>
          </p:sp>
          <p:sp>
            <p:nvSpPr>
              <p:cNvPr id="3" name="Right Bracket 2">
                <a:extLst>
                  <a:ext uri="{FF2B5EF4-FFF2-40B4-BE49-F238E27FC236}">
                    <a16:creationId xmlns:a16="http://schemas.microsoft.com/office/drawing/2014/main" id="{6152C099-A330-4ABF-8840-7EA13F200DC3}"/>
                  </a:ext>
                </a:extLst>
              </p:cNvPr>
              <p:cNvSpPr/>
              <p:nvPr/>
            </p:nvSpPr>
            <p:spPr>
              <a:xfrm rot="5400000">
                <a:off x="5208714" y="4623591"/>
                <a:ext cx="2139472" cy="171289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d-ID"/>
              </a:p>
            </p:txBody>
          </p:sp>
          <p:sp>
            <p:nvSpPr>
              <p:cNvPr id="13" name="Rectangle 12">
                <a:extLst>
                  <a:ext uri="{FF2B5EF4-FFF2-40B4-BE49-F238E27FC236}">
                    <a16:creationId xmlns:a16="http://schemas.microsoft.com/office/drawing/2014/main" id="{E940A8B5-0CD2-4AA7-937E-F56FC9C0FCA8}"/>
                  </a:ext>
                </a:extLst>
              </p:cNvPr>
              <p:cNvSpPr/>
              <p:nvPr/>
            </p:nvSpPr>
            <p:spPr>
              <a:xfrm>
                <a:off x="5544354" y="6053024"/>
                <a:ext cx="14681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id-ID" dirty="0"/>
              </a:p>
            </p:txBody>
          </p:sp>
          <p:sp>
            <p:nvSpPr>
              <p:cNvPr id="14" name="Rectangle 13">
                <a:extLst>
                  <a:ext uri="{FF2B5EF4-FFF2-40B4-BE49-F238E27FC236}">
                    <a16:creationId xmlns:a16="http://schemas.microsoft.com/office/drawing/2014/main" id="{C8F812F8-F073-4366-81C3-D3270D83922F}"/>
                  </a:ext>
                </a:extLst>
              </p:cNvPr>
              <p:cNvSpPr/>
              <p:nvPr/>
            </p:nvSpPr>
            <p:spPr>
              <a:xfrm>
                <a:off x="5544354" y="5556351"/>
                <a:ext cx="14681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id-ID" dirty="0"/>
              </a:p>
            </p:txBody>
          </p:sp>
          <p:sp>
            <p:nvSpPr>
              <p:cNvPr id="15" name="Rectangle 14">
                <a:extLst>
                  <a:ext uri="{FF2B5EF4-FFF2-40B4-BE49-F238E27FC236}">
                    <a16:creationId xmlns:a16="http://schemas.microsoft.com/office/drawing/2014/main" id="{1AA6F99D-7193-4966-9726-F399B0360B7D}"/>
                  </a:ext>
                </a:extLst>
              </p:cNvPr>
              <p:cNvSpPr/>
              <p:nvPr/>
            </p:nvSpPr>
            <p:spPr>
              <a:xfrm>
                <a:off x="5544354" y="5059603"/>
                <a:ext cx="14681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id-ID" dirty="0"/>
              </a:p>
            </p:txBody>
          </p:sp>
        </p:grpSp>
      </p:grpSp>
    </p:spTree>
    <p:extLst>
      <p:ext uri="{BB962C8B-B14F-4D97-AF65-F5344CB8AC3E}">
        <p14:creationId xmlns:p14="http://schemas.microsoft.com/office/powerpoint/2010/main" val="12075362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nodeType="withEffect">
                                  <p:stCondLst>
                                    <p:cond delay="0"/>
                                  </p:stCondLst>
                                  <p:childTnLst>
                                    <p:animEffect transition="out" filter="wipe(left)">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Konten</a:t>
            </a:r>
            <a:r>
              <a:rPr lang="en-US" dirty="0"/>
              <a:t> Proses</a:t>
            </a:r>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Proses </a:t>
            </a:r>
            <a:r>
              <a:rPr lang="en-US" sz="2400" dirty="0" err="1"/>
              <a:t>biasanya</a:t>
            </a:r>
            <a:r>
              <a:rPr lang="en-US" sz="2400" dirty="0"/>
              <a:t> </a:t>
            </a:r>
            <a:r>
              <a:rPr lang="id-ID" sz="2400" dirty="0"/>
              <a:t>berisi </a:t>
            </a:r>
            <a:r>
              <a:rPr lang="en-US" sz="2400" dirty="0"/>
              <a:t>:</a:t>
            </a:r>
          </a:p>
        </p:txBody>
      </p:sp>
      <p:sp>
        <p:nvSpPr>
          <p:cNvPr id="5" name="TextBox 4">
            <a:extLst>
              <a:ext uri="{FF2B5EF4-FFF2-40B4-BE49-F238E27FC236}">
                <a16:creationId xmlns:a16="http://schemas.microsoft.com/office/drawing/2014/main" id="{D8320AEE-D05B-4A46-8905-E5138B98DDB0}"/>
              </a:ext>
            </a:extLst>
          </p:cNvPr>
          <p:cNvSpPr txBox="1"/>
          <p:nvPr/>
        </p:nvSpPr>
        <p:spPr>
          <a:xfrm>
            <a:off x="1770846" y="2083602"/>
            <a:ext cx="6767847" cy="1200329"/>
          </a:xfrm>
          <a:prstGeom prst="rect">
            <a:avLst/>
          </a:prstGeom>
          <a:noFill/>
        </p:spPr>
        <p:txBody>
          <a:bodyPr wrap="square" rtlCol="0">
            <a:spAutoFit/>
          </a:bodyPr>
          <a:lstStyle/>
          <a:p>
            <a:pPr algn="just"/>
            <a:r>
              <a:rPr lang="en-US" sz="2400" b="1" dirty="0"/>
              <a:t>Stack Data : </a:t>
            </a:r>
            <a:r>
              <a:rPr lang="en-US" sz="2400" dirty="0" err="1"/>
              <a:t>Suatu</a:t>
            </a:r>
            <a:r>
              <a:rPr lang="en-US" sz="2400" dirty="0"/>
              <a:t> data </a:t>
            </a:r>
            <a:r>
              <a:rPr lang="en-US" sz="2400" dirty="0" err="1"/>
              <a:t>dengan</a:t>
            </a:r>
            <a:r>
              <a:rPr lang="en-US" sz="2400" dirty="0"/>
              <a:t> </a:t>
            </a:r>
            <a:r>
              <a:rPr lang="en-US" sz="2400" dirty="0" err="1"/>
              <a:t>urutan</a:t>
            </a:r>
            <a:r>
              <a:rPr lang="en-US" sz="2400" dirty="0"/>
              <a:t> yang </a:t>
            </a:r>
            <a:r>
              <a:rPr lang="en-US" sz="2400" dirty="0" err="1"/>
              <a:t>elemennya</a:t>
            </a:r>
            <a:r>
              <a:rPr lang="en-US" sz="2400" dirty="0"/>
              <a:t> </a:t>
            </a:r>
            <a:r>
              <a:rPr lang="en-US" sz="2400" dirty="0" err="1"/>
              <a:t>dapat</a:t>
            </a:r>
            <a:r>
              <a:rPr lang="en-US" sz="2400" dirty="0"/>
              <a:t> </a:t>
            </a:r>
            <a:r>
              <a:rPr lang="en-US" sz="2400" dirty="0" err="1"/>
              <a:t>diambil</a:t>
            </a:r>
            <a:r>
              <a:rPr lang="en-US" sz="2400" dirty="0"/>
              <a:t> </a:t>
            </a:r>
            <a:r>
              <a:rPr lang="en-US" sz="2400" dirty="0" err="1"/>
              <a:t>dan</a:t>
            </a:r>
            <a:r>
              <a:rPr lang="en-US" sz="2400" dirty="0"/>
              <a:t> </a:t>
            </a:r>
            <a:r>
              <a:rPr lang="en-US" sz="2400" dirty="0" err="1"/>
              <a:t>ditambah</a:t>
            </a:r>
            <a:r>
              <a:rPr lang="en-US" sz="2400" dirty="0"/>
              <a:t> </a:t>
            </a:r>
            <a:r>
              <a:rPr lang="en-US" sz="2400" dirty="0" err="1"/>
              <a:t>hanya</a:t>
            </a:r>
            <a:r>
              <a:rPr lang="en-US" sz="2400" dirty="0"/>
              <a:t> </a:t>
            </a:r>
            <a:r>
              <a:rPr lang="en-US" sz="2400" dirty="0" err="1"/>
              <a:t>pada</a:t>
            </a:r>
            <a:r>
              <a:rPr lang="en-US" sz="2400" dirty="0"/>
              <a:t> </a:t>
            </a:r>
            <a:r>
              <a:rPr lang="en-US" sz="2400" dirty="0" err="1"/>
              <a:t>posisi</a:t>
            </a:r>
            <a:r>
              <a:rPr lang="en-US" sz="2400" dirty="0"/>
              <a:t> </a:t>
            </a:r>
            <a:r>
              <a:rPr lang="en-US" sz="2400" dirty="0" err="1"/>
              <a:t>akhir</a:t>
            </a:r>
            <a:r>
              <a:rPr lang="en-US" sz="2400" dirty="0"/>
              <a:t> (top) </a:t>
            </a:r>
            <a:r>
              <a:rPr lang="en-US" sz="2400" dirty="0" err="1"/>
              <a:t>saja</a:t>
            </a:r>
            <a:r>
              <a:rPr lang="en-US" sz="2400" dirty="0"/>
              <a:t>.</a:t>
            </a:r>
          </a:p>
        </p:txBody>
      </p:sp>
      <p:sp>
        <p:nvSpPr>
          <p:cNvPr id="6" name="Rectangle 5">
            <a:extLst>
              <a:ext uri="{FF2B5EF4-FFF2-40B4-BE49-F238E27FC236}">
                <a16:creationId xmlns:a16="http://schemas.microsoft.com/office/drawing/2014/main" id="{4F9A46A8-0CFF-4D86-8D4B-A34A8DD2ED96}"/>
              </a:ext>
            </a:extLst>
          </p:cNvPr>
          <p:cNvSpPr/>
          <p:nvPr/>
        </p:nvSpPr>
        <p:spPr>
          <a:xfrm>
            <a:off x="740534" y="232365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endParaRPr lang="id-ID" sz="2800" dirty="0"/>
          </a:p>
        </p:txBody>
      </p:sp>
      <p:grpSp>
        <p:nvGrpSpPr>
          <p:cNvPr id="3" name="Group 2">
            <a:extLst>
              <a:ext uri="{FF2B5EF4-FFF2-40B4-BE49-F238E27FC236}">
                <a16:creationId xmlns:a16="http://schemas.microsoft.com/office/drawing/2014/main" id="{C9841EAF-D549-4766-ADE7-9A17DF6E62D3}"/>
              </a:ext>
            </a:extLst>
          </p:cNvPr>
          <p:cNvGrpSpPr/>
          <p:nvPr/>
        </p:nvGrpSpPr>
        <p:grpSpPr>
          <a:xfrm>
            <a:off x="740534" y="3429000"/>
            <a:ext cx="7798159" cy="830997"/>
            <a:chOff x="740534" y="3429000"/>
            <a:chExt cx="7798159" cy="830997"/>
          </a:xfrm>
        </p:grpSpPr>
        <p:sp>
          <p:nvSpPr>
            <p:cNvPr id="16" name="TextBox 15">
              <a:extLst>
                <a:ext uri="{FF2B5EF4-FFF2-40B4-BE49-F238E27FC236}">
                  <a16:creationId xmlns:a16="http://schemas.microsoft.com/office/drawing/2014/main" id="{81F0320D-2C7E-4B00-B1E2-B2BECCC34432}"/>
                </a:ext>
              </a:extLst>
            </p:cNvPr>
            <p:cNvSpPr txBox="1"/>
            <p:nvPr/>
          </p:nvSpPr>
          <p:spPr>
            <a:xfrm>
              <a:off x="1770846" y="3429000"/>
              <a:ext cx="6767847" cy="830997"/>
            </a:xfrm>
            <a:prstGeom prst="rect">
              <a:avLst/>
            </a:prstGeom>
            <a:noFill/>
          </p:spPr>
          <p:txBody>
            <a:bodyPr wrap="square" rtlCol="0">
              <a:spAutoFit/>
            </a:bodyPr>
            <a:lstStyle/>
            <a:p>
              <a:pPr algn="just"/>
              <a:r>
                <a:rPr lang="en-US" sz="2400" b="1" dirty="0"/>
                <a:t>Address </a:t>
              </a:r>
              <a:r>
                <a:rPr lang="en-US" sz="2400" dirty="0"/>
                <a:t>: </a:t>
              </a:r>
              <a:r>
                <a:rPr lang="en-US" sz="2400" dirty="0" err="1"/>
                <a:t>Alamat</a:t>
              </a:r>
              <a:r>
                <a:rPr lang="en-US" sz="2400" dirty="0"/>
                <a:t> </a:t>
              </a:r>
              <a:r>
                <a:rPr lang="en-US" sz="2400" dirty="0" err="1"/>
                <a:t>pemrosesan</a:t>
              </a:r>
              <a:r>
                <a:rPr lang="en-US" sz="2400" dirty="0"/>
                <a:t> </a:t>
              </a:r>
              <a:r>
                <a:rPr lang="en-US" sz="2400" dirty="0" err="1"/>
                <a:t>mencakup</a:t>
              </a:r>
              <a:r>
                <a:rPr lang="en-US" sz="2400" dirty="0"/>
                <a:t> Source Address </a:t>
              </a:r>
              <a:r>
                <a:rPr lang="en-US" sz="2400" dirty="0" err="1"/>
                <a:t>dan</a:t>
              </a:r>
              <a:r>
                <a:rPr lang="en-US" sz="2400" dirty="0"/>
                <a:t> Destination Address.</a:t>
              </a:r>
            </a:p>
          </p:txBody>
        </p:sp>
        <p:sp>
          <p:nvSpPr>
            <p:cNvPr id="17" name="Rectangle 16">
              <a:extLst>
                <a:ext uri="{FF2B5EF4-FFF2-40B4-BE49-F238E27FC236}">
                  <a16:creationId xmlns:a16="http://schemas.microsoft.com/office/drawing/2014/main" id="{151BE02A-4DC3-49C1-A61C-43D01B62FB01}"/>
                </a:ext>
              </a:extLst>
            </p:cNvPr>
            <p:cNvSpPr/>
            <p:nvPr/>
          </p:nvSpPr>
          <p:spPr>
            <a:xfrm>
              <a:off x="740534" y="3486823"/>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endParaRPr lang="id-ID" sz="2800" dirty="0"/>
            </a:p>
          </p:txBody>
        </p:sp>
      </p:grpSp>
      <p:grpSp>
        <p:nvGrpSpPr>
          <p:cNvPr id="7" name="Group 6">
            <a:extLst>
              <a:ext uri="{FF2B5EF4-FFF2-40B4-BE49-F238E27FC236}">
                <a16:creationId xmlns:a16="http://schemas.microsoft.com/office/drawing/2014/main" id="{B181FC83-FA02-486E-A77E-C37DBF5D4A64}"/>
              </a:ext>
            </a:extLst>
          </p:cNvPr>
          <p:cNvGrpSpPr/>
          <p:nvPr/>
        </p:nvGrpSpPr>
        <p:grpSpPr>
          <a:xfrm>
            <a:off x="740534" y="4405066"/>
            <a:ext cx="7798159" cy="830997"/>
            <a:chOff x="740534" y="4405066"/>
            <a:chExt cx="7798159" cy="830997"/>
          </a:xfrm>
        </p:grpSpPr>
        <p:sp>
          <p:nvSpPr>
            <p:cNvPr id="18" name="TextBox 17">
              <a:extLst>
                <a:ext uri="{FF2B5EF4-FFF2-40B4-BE49-F238E27FC236}">
                  <a16:creationId xmlns:a16="http://schemas.microsoft.com/office/drawing/2014/main" id="{A2DF0F42-A57D-4134-9A73-26F43A906963}"/>
                </a:ext>
              </a:extLst>
            </p:cNvPr>
            <p:cNvSpPr txBox="1"/>
            <p:nvPr/>
          </p:nvSpPr>
          <p:spPr>
            <a:xfrm>
              <a:off x="1770846" y="4405066"/>
              <a:ext cx="6767847" cy="830997"/>
            </a:xfrm>
            <a:prstGeom prst="rect">
              <a:avLst/>
            </a:prstGeom>
            <a:noFill/>
          </p:spPr>
          <p:txBody>
            <a:bodyPr wrap="square" rtlCol="0">
              <a:spAutoFit/>
            </a:bodyPr>
            <a:lstStyle/>
            <a:p>
              <a:pPr algn="just"/>
              <a:r>
                <a:rPr lang="en-US" sz="2400" dirty="0" err="1"/>
                <a:t>Variabel-variabel</a:t>
              </a:r>
              <a:r>
                <a:rPr lang="en-US" sz="2400" dirty="0"/>
                <a:t> </a:t>
              </a:r>
              <a:r>
                <a:rPr lang="en-US" sz="2400" dirty="0" err="1"/>
                <a:t>lainnya</a:t>
              </a:r>
              <a:r>
                <a:rPr lang="en-US" sz="2400" dirty="0"/>
                <a:t> yang </a:t>
              </a:r>
              <a:r>
                <a:rPr lang="en-US" sz="2400" dirty="0" err="1"/>
                <a:t>tidak</a:t>
              </a:r>
              <a:r>
                <a:rPr lang="en-US" sz="2400" dirty="0"/>
                <a:t> </a:t>
              </a:r>
              <a:r>
                <a:rPr lang="en-US" sz="2400" dirty="0" err="1"/>
                <a:t>bisa</a:t>
              </a:r>
              <a:r>
                <a:rPr lang="en-US" sz="2400" dirty="0"/>
                <a:t> </a:t>
              </a:r>
              <a:r>
                <a:rPr lang="en-US" sz="2400" dirty="0" err="1"/>
                <a:t>disebutkan</a:t>
              </a:r>
              <a:r>
                <a:rPr lang="en-US" sz="2400" dirty="0"/>
                <a:t> </a:t>
              </a:r>
              <a:r>
                <a:rPr lang="en-US" sz="2400" dirty="0" err="1"/>
                <a:t>satu</a:t>
              </a:r>
              <a:r>
                <a:rPr lang="en-US" sz="2400" dirty="0"/>
                <a:t> per </a:t>
              </a:r>
              <a:r>
                <a:rPr lang="en-US" sz="2400" dirty="0" err="1"/>
                <a:t>satu</a:t>
              </a:r>
              <a:r>
                <a:rPr lang="en-US" sz="2400" dirty="0"/>
                <a:t>.</a:t>
              </a:r>
            </a:p>
          </p:txBody>
        </p:sp>
        <p:sp>
          <p:nvSpPr>
            <p:cNvPr id="19" name="Rectangle 18">
              <a:extLst>
                <a:ext uri="{FF2B5EF4-FFF2-40B4-BE49-F238E27FC236}">
                  <a16:creationId xmlns:a16="http://schemas.microsoft.com/office/drawing/2014/main" id="{C1DE199D-0F63-4792-9524-3AE08EA9C505}"/>
                </a:ext>
              </a:extLst>
            </p:cNvPr>
            <p:cNvSpPr/>
            <p:nvPr/>
          </p:nvSpPr>
          <p:spPr>
            <a:xfrm>
              <a:off x="740534" y="4462889"/>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a:t>
              </a:r>
              <a:endParaRPr lang="id-ID" sz="2800" dirty="0"/>
            </a:p>
          </p:txBody>
        </p:sp>
      </p:grpSp>
    </p:spTree>
    <p:extLst>
      <p:ext uri="{BB962C8B-B14F-4D97-AF65-F5344CB8AC3E}">
        <p14:creationId xmlns:p14="http://schemas.microsoft.com/office/powerpoint/2010/main" val="124896124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a:t>Status Proses</a:t>
            </a:r>
          </a:p>
        </p:txBody>
      </p:sp>
      <p:grpSp>
        <p:nvGrpSpPr>
          <p:cNvPr id="3" name="Group 2">
            <a:extLst>
              <a:ext uri="{FF2B5EF4-FFF2-40B4-BE49-F238E27FC236}">
                <a16:creationId xmlns:a16="http://schemas.microsoft.com/office/drawing/2014/main" id="{13025EB0-89F1-45CC-8CD2-D2BBC917D108}"/>
              </a:ext>
            </a:extLst>
          </p:cNvPr>
          <p:cNvGrpSpPr/>
          <p:nvPr/>
        </p:nvGrpSpPr>
        <p:grpSpPr>
          <a:xfrm>
            <a:off x="470079" y="994317"/>
            <a:ext cx="7798158" cy="720229"/>
            <a:chOff x="470079" y="994317"/>
            <a:chExt cx="7798158" cy="720229"/>
          </a:xfrm>
        </p:grpSpPr>
        <p:sp>
          <p:nvSpPr>
            <p:cNvPr id="4" name="TextBox 3">
              <a:extLst>
                <a:ext uri="{FF2B5EF4-FFF2-40B4-BE49-F238E27FC236}">
                  <a16:creationId xmlns:a16="http://schemas.microsoft.com/office/drawing/2014/main" id="{6CB593B7-0DE2-4BCD-A157-92A294973ADC}"/>
                </a:ext>
              </a:extLst>
            </p:cNvPr>
            <p:cNvSpPr txBox="1"/>
            <p:nvPr/>
          </p:nvSpPr>
          <p:spPr>
            <a:xfrm>
              <a:off x="1500390" y="1123598"/>
              <a:ext cx="6767847" cy="461665"/>
            </a:xfrm>
            <a:prstGeom prst="rect">
              <a:avLst/>
            </a:prstGeom>
            <a:noFill/>
          </p:spPr>
          <p:txBody>
            <a:bodyPr wrap="square" rtlCol="0">
              <a:spAutoFit/>
            </a:bodyPr>
            <a:lstStyle/>
            <a:p>
              <a:pPr algn="just"/>
              <a:r>
                <a:rPr lang="id-ID" sz="2400" b="1" dirty="0"/>
                <a:t>New</a:t>
              </a:r>
              <a:r>
                <a:rPr lang="en-US" sz="2400" dirty="0"/>
                <a:t> </a:t>
              </a:r>
              <a:r>
                <a:rPr lang="id-ID" sz="2400" dirty="0"/>
                <a:t>: Proses sedang dikerjakan/ dibuat.</a:t>
              </a:r>
              <a:endParaRPr lang="en-US" sz="2400" dirty="0"/>
            </a:p>
          </p:txBody>
        </p:sp>
        <p:sp>
          <p:nvSpPr>
            <p:cNvPr id="6" name="Rectangle 5">
              <a:extLst>
                <a:ext uri="{FF2B5EF4-FFF2-40B4-BE49-F238E27FC236}">
                  <a16:creationId xmlns:a16="http://schemas.microsoft.com/office/drawing/2014/main" id="{7E8C9A4D-B961-4D6E-876F-7BD89D6A9EC5}"/>
                </a:ext>
              </a:extLst>
            </p:cNvPr>
            <p:cNvSpPr/>
            <p:nvPr/>
          </p:nvSpPr>
          <p:spPr>
            <a:xfrm>
              <a:off x="470079" y="994317"/>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endParaRPr lang="id-ID" sz="2800" dirty="0"/>
            </a:p>
          </p:txBody>
        </p:sp>
      </p:grpSp>
      <p:grpSp>
        <p:nvGrpSpPr>
          <p:cNvPr id="8" name="Group 7">
            <a:extLst>
              <a:ext uri="{FF2B5EF4-FFF2-40B4-BE49-F238E27FC236}">
                <a16:creationId xmlns:a16="http://schemas.microsoft.com/office/drawing/2014/main" id="{C3E420CC-8795-4F87-8A4B-5790BE292FBD}"/>
              </a:ext>
            </a:extLst>
          </p:cNvPr>
          <p:cNvGrpSpPr/>
          <p:nvPr/>
        </p:nvGrpSpPr>
        <p:grpSpPr>
          <a:xfrm>
            <a:off x="470079" y="3182031"/>
            <a:ext cx="7798158" cy="720229"/>
            <a:chOff x="470079" y="3182031"/>
            <a:chExt cx="7798158" cy="720229"/>
          </a:xfrm>
        </p:grpSpPr>
        <p:sp>
          <p:nvSpPr>
            <p:cNvPr id="7" name="TextBox 6">
              <a:extLst>
                <a:ext uri="{FF2B5EF4-FFF2-40B4-BE49-F238E27FC236}">
                  <a16:creationId xmlns:a16="http://schemas.microsoft.com/office/drawing/2014/main" id="{521E2AD1-6528-4C07-95DA-F89DFB9E9085}"/>
                </a:ext>
              </a:extLst>
            </p:cNvPr>
            <p:cNvSpPr txBox="1"/>
            <p:nvPr/>
          </p:nvSpPr>
          <p:spPr>
            <a:xfrm>
              <a:off x="1500390" y="3260502"/>
              <a:ext cx="6767847" cy="461665"/>
            </a:xfrm>
            <a:prstGeom prst="rect">
              <a:avLst/>
            </a:prstGeom>
            <a:noFill/>
          </p:spPr>
          <p:txBody>
            <a:bodyPr wrap="square" rtlCol="0">
              <a:spAutoFit/>
            </a:bodyPr>
            <a:lstStyle/>
            <a:p>
              <a:pPr algn="just"/>
              <a:r>
                <a:rPr lang="id-ID" sz="2400" b="1" dirty="0"/>
                <a:t>Running</a:t>
              </a:r>
              <a:r>
                <a:rPr lang="en-US" sz="2400" dirty="0"/>
                <a:t> </a:t>
              </a:r>
              <a:r>
                <a:rPr lang="id-ID" sz="2400" dirty="0"/>
                <a:t>: Instruksi sedang dikerjakan</a:t>
              </a:r>
              <a:r>
                <a:rPr lang="en-US" sz="2400" dirty="0"/>
                <a:t>.</a:t>
              </a:r>
            </a:p>
          </p:txBody>
        </p:sp>
        <p:sp>
          <p:nvSpPr>
            <p:cNvPr id="12" name="Rectangle 11">
              <a:extLst>
                <a:ext uri="{FF2B5EF4-FFF2-40B4-BE49-F238E27FC236}">
                  <a16:creationId xmlns:a16="http://schemas.microsoft.com/office/drawing/2014/main" id="{04071B2A-3629-4B0B-9A78-79E01BD75455}"/>
                </a:ext>
              </a:extLst>
            </p:cNvPr>
            <p:cNvSpPr/>
            <p:nvPr/>
          </p:nvSpPr>
          <p:spPr>
            <a:xfrm>
              <a:off x="470079" y="318203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endParaRPr lang="id-ID" sz="2800" dirty="0"/>
            </a:p>
          </p:txBody>
        </p:sp>
      </p:grpSp>
      <p:grpSp>
        <p:nvGrpSpPr>
          <p:cNvPr id="10" name="Group 9">
            <a:extLst>
              <a:ext uri="{FF2B5EF4-FFF2-40B4-BE49-F238E27FC236}">
                <a16:creationId xmlns:a16="http://schemas.microsoft.com/office/drawing/2014/main" id="{3CC9CA68-0C94-4828-8807-BBC89EF9EA19}"/>
              </a:ext>
            </a:extLst>
          </p:cNvPr>
          <p:cNvGrpSpPr/>
          <p:nvPr/>
        </p:nvGrpSpPr>
        <p:grpSpPr>
          <a:xfrm>
            <a:off x="470078" y="4032558"/>
            <a:ext cx="8319751" cy="1200329"/>
            <a:chOff x="470078" y="4032558"/>
            <a:chExt cx="8319751" cy="1200329"/>
          </a:xfrm>
        </p:grpSpPr>
        <p:sp>
          <p:nvSpPr>
            <p:cNvPr id="9" name="TextBox 8">
              <a:extLst>
                <a:ext uri="{FF2B5EF4-FFF2-40B4-BE49-F238E27FC236}">
                  <a16:creationId xmlns:a16="http://schemas.microsoft.com/office/drawing/2014/main" id="{8B5F3BC1-9113-4006-8CD1-7E899E6AF8FD}"/>
                </a:ext>
              </a:extLst>
            </p:cNvPr>
            <p:cNvSpPr txBox="1"/>
            <p:nvPr/>
          </p:nvSpPr>
          <p:spPr>
            <a:xfrm>
              <a:off x="1500388" y="4032558"/>
              <a:ext cx="7289441" cy="1200329"/>
            </a:xfrm>
            <a:prstGeom prst="rect">
              <a:avLst/>
            </a:prstGeom>
            <a:noFill/>
          </p:spPr>
          <p:txBody>
            <a:bodyPr wrap="square" rtlCol="0">
              <a:spAutoFit/>
            </a:bodyPr>
            <a:lstStyle/>
            <a:p>
              <a:pPr algn="just"/>
              <a:r>
                <a:rPr lang="id-ID" sz="2400" b="1" dirty="0"/>
                <a:t>Waiting</a:t>
              </a:r>
              <a:r>
                <a:rPr lang="en-US" sz="2400" dirty="0"/>
                <a:t> </a:t>
              </a:r>
              <a:r>
                <a:rPr lang="id-ID" sz="2400" dirty="0"/>
                <a:t>: Proses sedang menunggu sejumlah kejadian untuk terjadi (seperti sebuah</a:t>
              </a:r>
              <a:r>
                <a:rPr lang="en-US" sz="2400" dirty="0"/>
                <a:t> </a:t>
              </a:r>
              <a:r>
                <a:rPr lang="id-ID" sz="2400" dirty="0"/>
                <a:t>penyelesaian I/O atau penerimaan sebuah tanda/signal).</a:t>
              </a:r>
              <a:endParaRPr lang="en-US" sz="2400" dirty="0"/>
            </a:p>
          </p:txBody>
        </p:sp>
        <p:sp>
          <p:nvSpPr>
            <p:cNvPr id="13" name="Rectangle 12">
              <a:extLst>
                <a:ext uri="{FF2B5EF4-FFF2-40B4-BE49-F238E27FC236}">
                  <a16:creationId xmlns:a16="http://schemas.microsoft.com/office/drawing/2014/main" id="{F3D9FE77-FEAB-4506-9446-7FA742293D03}"/>
                </a:ext>
              </a:extLst>
            </p:cNvPr>
            <p:cNvSpPr/>
            <p:nvPr/>
          </p:nvSpPr>
          <p:spPr>
            <a:xfrm>
              <a:off x="470078" y="4275888"/>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endParaRPr lang="id-ID" sz="2800" dirty="0"/>
            </a:p>
          </p:txBody>
        </p:sp>
      </p:grpSp>
      <p:grpSp>
        <p:nvGrpSpPr>
          <p:cNvPr id="5" name="Group 4">
            <a:extLst>
              <a:ext uri="{FF2B5EF4-FFF2-40B4-BE49-F238E27FC236}">
                <a16:creationId xmlns:a16="http://schemas.microsoft.com/office/drawing/2014/main" id="{A965838A-17B4-41C1-9968-C8DFD300B3C6}"/>
              </a:ext>
            </a:extLst>
          </p:cNvPr>
          <p:cNvGrpSpPr/>
          <p:nvPr/>
        </p:nvGrpSpPr>
        <p:grpSpPr>
          <a:xfrm>
            <a:off x="470079" y="2028630"/>
            <a:ext cx="8319750" cy="830997"/>
            <a:chOff x="470079" y="2028630"/>
            <a:chExt cx="8319750" cy="830997"/>
          </a:xfrm>
        </p:grpSpPr>
        <p:sp>
          <p:nvSpPr>
            <p:cNvPr id="11" name="Rectangle 10">
              <a:extLst>
                <a:ext uri="{FF2B5EF4-FFF2-40B4-BE49-F238E27FC236}">
                  <a16:creationId xmlns:a16="http://schemas.microsoft.com/office/drawing/2014/main" id="{FB196C34-7450-4400-BF40-21098AAB21E3}"/>
                </a:ext>
              </a:extLst>
            </p:cNvPr>
            <p:cNvSpPr/>
            <p:nvPr/>
          </p:nvSpPr>
          <p:spPr>
            <a:xfrm>
              <a:off x="470079" y="2088174"/>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id-ID" sz="2800" dirty="0"/>
            </a:p>
          </p:txBody>
        </p:sp>
        <p:sp>
          <p:nvSpPr>
            <p:cNvPr id="15" name="TextBox 14">
              <a:extLst>
                <a:ext uri="{FF2B5EF4-FFF2-40B4-BE49-F238E27FC236}">
                  <a16:creationId xmlns:a16="http://schemas.microsoft.com/office/drawing/2014/main" id="{309419B0-04DB-4F9A-B799-361AC8005E33}"/>
                </a:ext>
              </a:extLst>
            </p:cNvPr>
            <p:cNvSpPr txBox="1"/>
            <p:nvPr/>
          </p:nvSpPr>
          <p:spPr>
            <a:xfrm>
              <a:off x="1500388" y="2028630"/>
              <a:ext cx="7289441" cy="830997"/>
            </a:xfrm>
            <a:prstGeom prst="rect">
              <a:avLst/>
            </a:prstGeom>
            <a:noFill/>
          </p:spPr>
          <p:txBody>
            <a:bodyPr wrap="square" rtlCol="0">
              <a:spAutoFit/>
            </a:bodyPr>
            <a:lstStyle/>
            <a:p>
              <a:pPr algn="just"/>
              <a:r>
                <a:rPr lang="id-ID" sz="2400" b="1" dirty="0"/>
                <a:t>Ready</a:t>
              </a:r>
              <a:r>
                <a:rPr lang="en-US" sz="2400" b="1" dirty="0"/>
                <a:t> </a:t>
              </a:r>
              <a:r>
                <a:rPr lang="id-ID" sz="2400" b="1" dirty="0"/>
                <a:t>: </a:t>
              </a:r>
              <a:r>
                <a:rPr lang="id-ID" sz="2400" dirty="0"/>
                <a:t>Proses sedang menunggu untuk ditugaskan pada sebuah prosesor.</a:t>
              </a:r>
              <a:endParaRPr lang="en-US" sz="2400" dirty="0"/>
            </a:p>
          </p:txBody>
        </p:sp>
      </p:grpSp>
      <p:grpSp>
        <p:nvGrpSpPr>
          <p:cNvPr id="18" name="Group 17">
            <a:extLst>
              <a:ext uri="{FF2B5EF4-FFF2-40B4-BE49-F238E27FC236}">
                <a16:creationId xmlns:a16="http://schemas.microsoft.com/office/drawing/2014/main" id="{4F4430EF-6CCF-4C7E-A1C0-02925FB74E4C}"/>
              </a:ext>
            </a:extLst>
          </p:cNvPr>
          <p:cNvGrpSpPr/>
          <p:nvPr/>
        </p:nvGrpSpPr>
        <p:grpSpPr>
          <a:xfrm>
            <a:off x="470077" y="5369745"/>
            <a:ext cx="8319753" cy="830997"/>
            <a:chOff x="470077" y="5369745"/>
            <a:chExt cx="8319753" cy="830997"/>
          </a:xfrm>
        </p:grpSpPr>
        <p:sp>
          <p:nvSpPr>
            <p:cNvPr id="14" name="Rectangle 13">
              <a:extLst>
                <a:ext uri="{FF2B5EF4-FFF2-40B4-BE49-F238E27FC236}">
                  <a16:creationId xmlns:a16="http://schemas.microsoft.com/office/drawing/2014/main" id="{420574AB-E300-4526-9AAE-9EE5044934AF}"/>
                </a:ext>
              </a:extLst>
            </p:cNvPr>
            <p:cNvSpPr/>
            <p:nvPr/>
          </p:nvSpPr>
          <p:spPr>
            <a:xfrm>
              <a:off x="470077" y="5369745"/>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endParaRPr lang="id-ID" sz="2800" dirty="0"/>
            </a:p>
          </p:txBody>
        </p:sp>
        <p:sp>
          <p:nvSpPr>
            <p:cNvPr id="16" name="TextBox 15">
              <a:extLst>
                <a:ext uri="{FF2B5EF4-FFF2-40B4-BE49-F238E27FC236}">
                  <a16:creationId xmlns:a16="http://schemas.microsoft.com/office/drawing/2014/main" id="{6BE70B51-224F-49DC-A88B-C3A5624A46B6}"/>
                </a:ext>
              </a:extLst>
            </p:cNvPr>
            <p:cNvSpPr txBox="1"/>
            <p:nvPr/>
          </p:nvSpPr>
          <p:spPr>
            <a:xfrm>
              <a:off x="1500389" y="5369745"/>
              <a:ext cx="7289441" cy="830997"/>
            </a:xfrm>
            <a:prstGeom prst="rect">
              <a:avLst/>
            </a:prstGeom>
            <a:noFill/>
          </p:spPr>
          <p:txBody>
            <a:bodyPr wrap="square" rtlCol="0">
              <a:spAutoFit/>
            </a:bodyPr>
            <a:lstStyle/>
            <a:p>
              <a:pPr algn="just"/>
              <a:r>
                <a:rPr lang="id-ID" sz="2400" b="1" dirty="0"/>
                <a:t>Terminated</a:t>
              </a:r>
              <a:r>
                <a:rPr lang="en-US" sz="2400" b="1" dirty="0"/>
                <a:t> </a:t>
              </a:r>
              <a:r>
                <a:rPr lang="id-ID" sz="2400" dirty="0"/>
                <a:t>: Proses telah selesai melaksanakan tugasnya/mengeksekusi.</a:t>
              </a:r>
              <a:endParaRPr lang="en-US" sz="2400" dirty="0"/>
            </a:p>
          </p:txBody>
        </p:sp>
      </p:grpSp>
      <p:sp>
        <p:nvSpPr>
          <p:cNvPr id="17" name="Title 1">
            <a:extLst>
              <a:ext uri="{FF2B5EF4-FFF2-40B4-BE49-F238E27FC236}">
                <a16:creationId xmlns:a16="http://schemas.microsoft.com/office/drawing/2014/main" id="{6D29A4E9-4DE8-4B84-A89A-87CE70F8DB4B}"/>
              </a:ext>
            </a:extLst>
          </p:cNvPr>
          <p:cNvSpPr txBox="1">
            <a:spLocks/>
          </p:cNvSpPr>
          <p:nvPr/>
        </p:nvSpPr>
        <p:spPr>
          <a:xfrm>
            <a:off x="7160655" y="360530"/>
            <a:ext cx="1629176" cy="620687"/>
          </a:xfrm>
          <a:prstGeom prst="rect">
            <a:avLst/>
          </a:prstGeom>
          <a:solidFill>
            <a:srgbClr val="00B0F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State</a:t>
            </a:r>
          </a:p>
        </p:txBody>
      </p:sp>
    </p:spTree>
    <p:extLst>
      <p:ext uri="{BB962C8B-B14F-4D97-AF65-F5344CB8AC3E}">
        <p14:creationId xmlns:p14="http://schemas.microsoft.com/office/powerpoint/2010/main" val="168090967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a:t>Status Proses</a:t>
            </a:r>
          </a:p>
        </p:txBody>
      </p:sp>
      <p:grpSp>
        <p:nvGrpSpPr>
          <p:cNvPr id="19" name="Group 18">
            <a:extLst>
              <a:ext uri="{FF2B5EF4-FFF2-40B4-BE49-F238E27FC236}">
                <a16:creationId xmlns:a16="http://schemas.microsoft.com/office/drawing/2014/main" id="{C9FD5DBB-A799-435D-98FB-7B94502EBC96}"/>
              </a:ext>
            </a:extLst>
          </p:cNvPr>
          <p:cNvGrpSpPr/>
          <p:nvPr/>
        </p:nvGrpSpPr>
        <p:grpSpPr>
          <a:xfrm>
            <a:off x="470077" y="360530"/>
            <a:ext cx="8319754" cy="5840212"/>
            <a:chOff x="470077" y="360530"/>
            <a:chExt cx="8319754" cy="5840212"/>
          </a:xfrm>
        </p:grpSpPr>
        <p:grpSp>
          <p:nvGrpSpPr>
            <p:cNvPr id="3" name="Group 2">
              <a:extLst>
                <a:ext uri="{FF2B5EF4-FFF2-40B4-BE49-F238E27FC236}">
                  <a16:creationId xmlns:a16="http://schemas.microsoft.com/office/drawing/2014/main" id="{13025EB0-89F1-45CC-8CD2-D2BBC917D108}"/>
                </a:ext>
              </a:extLst>
            </p:cNvPr>
            <p:cNvGrpSpPr/>
            <p:nvPr/>
          </p:nvGrpSpPr>
          <p:grpSpPr>
            <a:xfrm>
              <a:off x="470079" y="994317"/>
              <a:ext cx="7798158" cy="720229"/>
              <a:chOff x="470079" y="994317"/>
              <a:chExt cx="7798158" cy="720229"/>
            </a:xfrm>
          </p:grpSpPr>
          <p:sp>
            <p:nvSpPr>
              <p:cNvPr id="4" name="TextBox 3">
                <a:extLst>
                  <a:ext uri="{FF2B5EF4-FFF2-40B4-BE49-F238E27FC236}">
                    <a16:creationId xmlns:a16="http://schemas.microsoft.com/office/drawing/2014/main" id="{6CB593B7-0DE2-4BCD-A157-92A294973ADC}"/>
                  </a:ext>
                </a:extLst>
              </p:cNvPr>
              <p:cNvSpPr txBox="1"/>
              <p:nvPr/>
            </p:nvSpPr>
            <p:spPr>
              <a:xfrm>
                <a:off x="1500390" y="1123598"/>
                <a:ext cx="6767847" cy="461665"/>
              </a:xfrm>
              <a:prstGeom prst="rect">
                <a:avLst/>
              </a:prstGeom>
              <a:noFill/>
            </p:spPr>
            <p:txBody>
              <a:bodyPr wrap="square" rtlCol="0">
                <a:spAutoFit/>
              </a:bodyPr>
              <a:lstStyle/>
              <a:p>
                <a:pPr algn="just"/>
                <a:r>
                  <a:rPr lang="id-ID" sz="2400" b="1" dirty="0"/>
                  <a:t>New</a:t>
                </a:r>
                <a:r>
                  <a:rPr lang="en-US" sz="2400" dirty="0"/>
                  <a:t> </a:t>
                </a:r>
                <a:r>
                  <a:rPr lang="id-ID" sz="2400" dirty="0"/>
                  <a:t>: Proses sedang dikerjakan/ dibuat.</a:t>
                </a:r>
                <a:endParaRPr lang="en-US" sz="2400" dirty="0"/>
              </a:p>
            </p:txBody>
          </p:sp>
          <p:sp>
            <p:nvSpPr>
              <p:cNvPr id="6" name="Rectangle 5">
                <a:extLst>
                  <a:ext uri="{FF2B5EF4-FFF2-40B4-BE49-F238E27FC236}">
                    <a16:creationId xmlns:a16="http://schemas.microsoft.com/office/drawing/2014/main" id="{7E8C9A4D-B961-4D6E-876F-7BD89D6A9EC5}"/>
                  </a:ext>
                </a:extLst>
              </p:cNvPr>
              <p:cNvSpPr/>
              <p:nvPr/>
            </p:nvSpPr>
            <p:spPr>
              <a:xfrm>
                <a:off x="470079" y="994317"/>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endParaRPr lang="id-ID" sz="2800" dirty="0"/>
              </a:p>
            </p:txBody>
          </p:sp>
        </p:grpSp>
        <p:grpSp>
          <p:nvGrpSpPr>
            <p:cNvPr id="8" name="Group 7">
              <a:extLst>
                <a:ext uri="{FF2B5EF4-FFF2-40B4-BE49-F238E27FC236}">
                  <a16:creationId xmlns:a16="http://schemas.microsoft.com/office/drawing/2014/main" id="{C3E420CC-8795-4F87-8A4B-5790BE292FBD}"/>
                </a:ext>
              </a:extLst>
            </p:cNvPr>
            <p:cNvGrpSpPr/>
            <p:nvPr/>
          </p:nvGrpSpPr>
          <p:grpSpPr>
            <a:xfrm>
              <a:off x="470079" y="3182031"/>
              <a:ext cx="7798158" cy="720229"/>
              <a:chOff x="470079" y="3182031"/>
              <a:chExt cx="7798158" cy="720229"/>
            </a:xfrm>
          </p:grpSpPr>
          <p:sp>
            <p:nvSpPr>
              <p:cNvPr id="7" name="TextBox 6">
                <a:extLst>
                  <a:ext uri="{FF2B5EF4-FFF2-40B4-BE49-F238E27FC236}">
                    <a16:creationId xmlns:a16="http://schemas.microsoft.com/office/drawing/2014/main" id="{521E2AD1-6528-4C07-95DA-F89DFB9E9085}"/>
                  </a:ext>
                </a:extLst>
              </p:cNvPr>
              <p:cNvSpPr txBox="1"/>
              <p:nvPr/>
            </p:nvSpPr>
            <p:spPr>
              <a:xfrm>
                <a:off x="1500390" y="3260502"/>
                <a:ext cx="6767847" cy="461665"/>
              </a:xfrm>
              <a:prstGeom prst="rect">
                <a:avLst/>
              </a:prstGeom>
              <a:noFill/>
            </p:spPr>
            <p:txBody>
              <a:bodyPr wrap="square" rtlCol="0">
                <a:spAutoFit/>
              </a:bodyPr>
              <a:lstStyle/>
              <a:p>
                <a:pPr algn="just"/>
                <a:r>
                  <a:rPr lang="id-ID" sz="2400" b="1" dirty="0"/>
                  <a:t>Running</a:t>
                </a:r>
                <a:r>
                  <a:rPr lang="en-US" sz="2400" dirty="0"/>
                  <a:t> </a:t>
                </a:r>
                <a:r>
                  <a:rPr lang="id-ID" sz="2400" dirty="0"/>
                  <a:t>: Instruksi sedang dikerjakan</a:t>
                </a:r>
                <a:r>
                  <a:rPr lang="en-US" sz="2400" dirty="0"/>
                  <a:t>.</a:t>
                </a:r>
              </a:p>
            </p:txBody>
          </p:sp>
          <p:sp>
            <p:nvSpPr>
              <p:cNvPr id="12" name="Rectangle 11">
                <a:extLst>
                  <a:ext uri="{FF2B5EF4-FFF2-40B4-BE49-F238E27FC236}">
                    <a16:creationId xmlns:a16="http://schemas.microsoft.com/office/drawing/2014/main" id="{04071B2A-3629-4B0B-9A78-79E01BD75455}"/>
                  </a:ext>
                </a:extLst>
              </p:cNvPr>
              <p:cNvSpPr/>
              <p:nvPr/>
            </p:nvSpPr>
            <p:spPr>
              <a:xfrm>
                <a:off x="470079" y="318203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endParaRPr lang="id-ID" sz="2800" dirty="0"/>
              </a:p>
            </p:txBody>
          </p:sp>
        </p:grpSp>
        <p:grpSp>
          <p:nvGrpSpPr>
            <p:cNvPr id="10" name="Group 9">
              <a:extLst>
                <a:ext uri="{FF2B5EF4-FFF2-40B4-BE49-F238E27FC236}">
                  <a16:creationId xmlns:a16="http://schemas.microsoft.com/office/drawing/2014/main" id="{3CC9CA68-0C94-4828-8807-BBC89EF9EA19}"/>
                </a:ext>
              </a:extLst>
            </p:cNvPr>
            <p:cNvGrpSpPr/>
            <p:nvPr/>
          </p:nvGrpSpPr>
          <p:grpSpPr>
            <a:xfrm>
              <a:off x="470078" y="4032558"/>
              <a:ext cx="8319751" cy="1200329"/>
              <a:chOff x="470078" y="4032558"/>
              <a:chExt cx="8319751" cy="1200329"/>
            </a:xfrm>
          </p:grpSpPr>
          <p:sp>
            <p:nvSpPr>
              <p:cNvPr id="9" name="TextBox 8">
                <a:extLst>
                  <a:ext uri="{FF2B5EF4-FFF2-40B4-BE49-F238E27FC236}">
                    <a16:creationId xmlns:a16="http://schemas.microsoft.com/office/drawing/2014/main" id="{8B5F3BC1-9113-4006-8CD1-7E899E6AF8FD}"/>
                  </a:ext>
                </a:extLst>
              </p:cNvPr>
              <p:cNvSpPr txBox="1"/>
              <p:nvPr/>
            </p:nvSpPr>
            <p:spPr>
              <a:xfrm>
                <a:off x="1500388" y="4032558"/>
                <a:ext cx="7289441" cy="1200329"/>
              </a:xfrm>
              <a:prstGeom prst="rect">
                <a:avLst/>
              </a:prstGeom>
              <a:noFill/>
            </p:spPr>
            <p:txBody>
              <a:bodyPr wrap="square" rtlCol="0">
                <a:spAutoFit/>
              </a:bodyPr>
              <a:lstStyle/>
              <a:p>
                <a:pPr algn="just"/>
                <a:r>
                  <a:rPr lang="id-ID" sz="2400" b="1" dirty="0"/>
                  <a:t>Waiting</a:t>
                </a:r>
                <a:r>
                  <a:rPr lang="en-US" sz="2400" dirty="0"/>
                  <a:t> </a:t>
                </a:r>
                <a:r>
                  <a:rPr lang="id-ID" sz="2400" dirty="0"/>
                  <a:t>: Proses sedang menunggu sejumlah kejadian untuk terjadi (seperti sebuah</a:t>
                </a:r>
                <a:r>
                  <a:rPr lang="en-US" sz="2400" dirty="0"/>
                  <a:t> </a:t>
                </a:r>
                <a:r>
                  <a:rPr lang="id-ID" sz="2400" dirty="0"/>
                  <a:t>penyelesaian I/O atau penerimaan sebuah tanda/signal).</a:t>
                </a:r>
                <a:endParaRPr lang="en-US" sz="2400" dirty="0"/>
              </a:p>
            </p:txBody>
          </p:sp>
          <p:sp>
            <p:nvSpPr>
              <p:cNvPr id="13" name="Rectangle 12">
                <a:extLst>
                  <a:ext uri="{FF2B5EF4-FFF2-40B4-BE49-F238E27FC236}">
                    <a16:creationId xmlns:a16="http://schemas.microsoft.com/office/drawing/2014/main" id="{F3D9FE77-FEAB-4506-9446-7FA742293D03}"/>
                  </a:ext>
                </a:extLst>
              </p:cNvPr>
              <p:cNvSpPr/>
              <p:nvPr/>
            </p:nvSpPr>
            <p:spPr>
              <a:xfrm>
                <a:off x="470078" y="4275888"/>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endParaRPr lang="id-ID" sz="2800" dirty="0"/>
              </a:p>
            </p:txBody>
          </p:sp>
        </p:grpSp>
        <p:grpSp>
          <p:nvGrpSpPr>
            <p:cNvPr id="5" name="Group 4">
              <a:extLst>
                <a:ext uri="{FF2B5EF4-FFF2-40B4-BE49-F238E27FC236}">
                  <a16:creationId xmlns:a16="http://schemas.microsoft.com/office/drawing/2014/main" id="{A965838A-17B4-41C1-9968-C8DFD300B3C6}"/>
                </a:ext>
              </a:extLst>
            </p:cNvPr>
            <p:cNvGrpSpPr/>
            <p:nvPr/>
          </p:nvGrpSpPr>
          <p:grpSpPr>
            <a:xfrm>
              <a:off x="470079" y="2028630"/>
              <a:ext cx="8319750" cy="830997"/>
              <a:chOff x="470079" y="2028630"/>
              <a:chExt cx="8319750" cy="830997"/>
            </a:xfrm>
          </p:grpSpPr>
          <p:sp>
            <p:nvSpPr>
              <p:cNvPr id="11" name="Rectangle 10">
                <a:extLst>
                  <a:ext uri="{FF2B5EF4-FFF2-40B4-BE49-F238E27FC236}">
                    <a16:creationId xmlns:a16="http://schemas.microsoft.com/office/drawing/2014/main" id="{FB196C34-7450-4400-BF40-21098AAB21E3}"/>
                  </a:ext>
                </a:extLst>
              </p:cNvPr>
              <p:cNvSpPr/>
              <p:nvPr/>
            </p:nvSpPr>
            <p:spPr>
              <a:xfrm>
                <a:off x="470079" y="2088174"/>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id-ID" sz="2800" dirty="0"/>
              </a:p>
            </p:txBody>
          </p:sp>
          <p:sp>
            <p:nvSpPr>
              <p:cNvPr id="15" name="TextBox 14">
                <a:extLst>
                  <a:ext uri="{FF2B5EF4-FFF2-40B4-BE49-F238E27FC236}">
                    <a16:creationId xmlns:a16="http://schemas.microsoft.com/office/drawing/2014/main" id="{309419B0-04DB-4F9A-B799-361AC8005E33}"/>
                  </a:ext>
                </a:extLst>
              </p:cNvPr>
              <p:cNvSpPr txBox="1"/>
              <p:nvPr/>
            </p:nvSpPr>
            <p:spPr>
              <a:xfrm>
                <a:off x="1500388" y="2028630"/>
                <a:ext cx="7289441" cy="830997"/>
              </a:xfrm>
              <a:prstGeom prst="rect">
                <a:avLst/>
              </a:prstGeom>
              <a:noFill/>
            </p:spPr>
            <p:txBody>
              <a:bodyPr wrap="square" rtlCol="0">
                <a:spAutoFit/>
              </a:bodyPr>
              <a:lstStyle/>
              <a:p>
                <a:pPr algn="just"/>
                <a:r>
                  <a:rPr lang="id-ID" sz="2400" b="1" dirty="0"/>
                  <a:t>Ready</a:t>
                </a:r>
                <a:r>
                  <a:rPr lang="en-US" sz="2400" b="1" dirty="0"/>
                  <a:t> </a:t>
                </a:r>
                <a:r>
                  <a:rPr lang="id-ID" sz="2400" b="1" dirty="0"/>
                  <a:t>: </a:t>
                </a:r>
                <a:r>
                  <a:rPr lang="id-ID" sz="2400" dirty="0"/>
                  <a:t>Proses sedang menunggu untuk ditugaskan pada sebuah prosesor.</a:t>
                </a:r>
                <a:endParaRPr lang="en-US" sz="2400" dirty="0"/>
              </a:p>
            </p:txBody>
          </p:sp>
        </p:grpSp>
        <p:grpSp>
          <p:nvGrpSpPr>
            <p:cNvPr id="18" name="Group 17">
              <a:extLst>
                <a:ext uri="{FF2B5EF4-FFF2-40B4-BE49-F238E27FC236}">
                  <a16:creationId xmlns:a16="http://schemas.microsoft.com/office/drawing/2014/main" id="{4F4430EF-6CCF-4C7E-A1C0-02925FB74E4C}"/>
                </a:ext>
              </a:extLst>
            </p:cNvPr>
            <p:cNvGrpSpPr/>
            <p:nvPr/>
          </p:nvGrpSpPr>
          <p:grpSpPr>
            <a:xfrm>
              <a:off x="470077" y="5369745"/>
              <a:ext cx="8319753" cy="830997"/>
              <a:chOff x="470077" y="5369745"/>
              <a:chExt cx="8319753" cy="830997"/>
            </a:xfrm>
          </p:grpSpPr>
          <p:sp>
            <p:nvSpPr>
              <p:cNvPr id="14" name="Rectangle 13">
                <a:extLst>
                  <a:ext uri="{FF2B5EF4-FFF2-40B4-BE49-F238E27FC236}">
                    <a16:creationId xmlns:a16="http://schemas.microsoft.com/office/drawing/2014/main" id="{420574AB-E300-4526-9AAE-9EE5044934AF}"/>
                  </a:ext>
                </a:extLst>
              </p:cNvPr>
              <p:cNvSpPr/>
              <p:nvPr/>
            </p:nvSpPr>
            <p:spPr>
              <a:xfrm>
                <a:off x="470077" y="5369745"/>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endParaRPr lang="id-ID" sz="2800" dirty="0"/>
              </a:p>
            </p:txBody>
          </p:sp>
          <p:sp>
            <p:nvSpPr>
              <p:cNvPr id="16" name="TextBox 15">
                <a:extLst>
                  <a:ext uri="{FF2B5EF4-FFF2-40B4-BE49-F238E27FC236}">
                    <a16:creationId xmlns:a16="http://schemas.microsoft.com/office/drawing/2014/main" id="{6BE70B51-224F-49DC-A88B-C3A5624A46B6}"/>
                  </a:ext>
                </a:extLst>
              </p:cNvPr>
              <p:cNvSpPr txBox="1"/>
              <p:nvPr/>
            </p:nvSpPr>
            <p:spPr>
              <a:xfrm>
                <a:off x="1500389" y="5369745"/>
                <a:ext cx="7289441" cy="830997"/>
              </a:xfrm>
              <a:prstGeom prst="rect">
                <a:avLst/>
              </a:prstGeom>
              <a:noFill/>
            </p:spPr>
            <p:txBody>
              <a:bodyPr wrap="square" rtlCol="0">
                <a:spAutoFit/>
              </a:bodyPr>
              <a:lstStyle/>
              <a:p>
                <a:pPr algn="just"/>
                <a:r>
                  <a:rPr lang="id-ID" sz="2400" b="1" dirty="0"/>
                  <a:t>Terminated</a:t>
                </a:r>
                <a:r>
                  <a:rPr lang="en-US" sz="2400" b="1" dirty="0"/>
                  <a:t> </a:t>
                </a:r>
                <a:r>
                  <a:rPr lang="id-ID" sz="2400" dirty="0"/>
                  <a:t>: Proses telah selesai melaksanakan tugasnya/mengeksekusi.</a:t>
                </a:r>
                <a:endParaRPr lang="en-US" sz="2400" dirty="0"/>
              </a:p>
            </p:txBody>
          </p:sp>
        </p:grpSp>
        <p:sp>
          <p:nvSpPr>
            <p:cNvPr id="17" name="Title 1">
              <a:extLst>
                <a:ext uri="{FF2B5EF4-FFF2-40B4-BE49-F238E27FC236}">
                  <a16:creationId xmlns:a16="http://schemas.microsoft.com/office/drawing/2014/main" id="{6D29A4E9-4DE8-4B84-A89A-87CE70F8DB4B}"/>
                </a:ext>
              </a:extLst>
            </p:cNvPr>
            <p:cNvSpPr txBox="1">
              <a:spLocks/>
            </p:cNvSpPr>
            <p:nvPr/>
          </p:nvSpPr>
          <p:spPr>
            <a:xfrm>
              <a:off x="7160655" y="360530"/>
              <a:ext cx="1629176" cy="620687"/>
            </a:xfrm>
            <a:prstGeom prst="rect">
              <a:avLst/>
            </a:prstGeom>
            <a:solidFill>
              <a:srgbClr val="00B0F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State</a:t>
              </a:r>
            </a:p>
          </p:txBody>
        </p:sp>
      </p:grpSp>
    </p:spTree>
    <p:extLst>
      <p:ext uri="{BB962C8B-B14F-4D97-AF65-F5344CB8AC3E}">
        <p14:creationId xmlns:p14="http://schemas.microsoft.com/office/powerpoint/2010/main" val="145591503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nodeType="withEffect">
                                  <p:stCondLst>
                                    <p:cond delay="0"/>
                                  </p:stCondLst>
                                  <p:childTnLst>
                                    <p:animEffect transition="out" filter="wipe(left)">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a:t>Status Proses</a:t>
            </a:r>
          </a:p>
        </p:txBody>
      </p:sp>
      <p:grpSp>
        <p:nvGrpSpPr>
          <p:cNvPr id="3" name="Group 2">
            <a:extLst>
              <a:ext uri="{FF2B5EF4-FFF2-40B4-BE49-F238E27FC236}">
                <a16:creationId xmlns:a16="http://schemas.microsoft.com/office/drawing/2014/main" id="{5FA40C40-3216-40FB-9981-F11323592015}"/>
              </a:ext>
            </a:extLst>
          </p:cNvPr>
          <p:cNvGrpSpPr/>
          <p:nvPr/>
        </p:nvGrpSpPr>
        <p:grpSpPr>
          <a:xfrm>
            <a:off x="470079" y="1432199"/>
            <a:ext cx="7798158" cy="720229"/>
            <a:chOff x="470079" y="1432199"/>
            <a:chExt cx="7798158" cy="720229"/>
          </a:xfrm>
        </p:grpSpPr>
        <p:sp>
          <p:nvSpPr>
            <p:cNvPr id="4" name="TextBox 3">
              <a:extLst>
                <a:ext uri="{FF2B5EF4-FFF2-40B4-BE49-F238E27FC236}">
                  <a16:creationId xmlns:a16="http://schemas.microsoft.com/office/drawing/2014/main" id="{6CB593B7-0DE2-4BCD-A157-92A294973ADC}"/>
                </a:ext>
              </a:extLst>
            </p:cNvPr>
            <p:cNvSpPr txBox="1"/>
            <p:nvPr/>
          </p:nvSpPr>
          <p:spPr>
            <a:xfrm>
              <a:off x="1500390" y="1561480"/>
              <a:ext cx="6767847" cy="461665"/>
            </a:xfrm>
            <a:prstGeom prst="rect">
              <a:avLst/>
            </a:prstGeom>
            <a:noFill/>
          </p:spPr>
          <p:txBody>
            <a:bodyPr wrap="square" rtlCol="0">
              <a:spAutoFit/>
            </a:bodyPr>
            <a:lstStyle/>
            <a:p>
              <a:pPr algn="just"/>
              <a:r>
                <a:rPr lang="id-ID" sz="2400" b="1" dirty="0"/>
                <a:t>New</a:t>
              </a:r>
              <a:r>
                <a:rPr lang="en-US" sz="2400" dirty="0"/>
                <a:t> </a:t>
              </a:r>
              <a:r>
                <a:rPr lang="en-US" sz="2400" dirty="0">
                  <a:sym typeface="Wingdings" panose="05000000000000000000" pitchFamily="2" charset="2"/>
                </a:rPr>
                <a:t> </a:t>
              </a:r>
              <a:r>
                <a:rPr lang="en-US" sz="2400" b="1" dirty="0">
                  <a:sym typeface="Wingdings" panose="05000000000000000000" pitchFamily="2" charset="2"/>
                </a:rPr>
                <a:t>Ready</a:t>
              </a:r>
              <a:r>
                <a:rPr lang="en-US" sz="2400" dirty="0">
                  <a:sym typeface="Wingdings" panose="05000000000000000000" pitchFamily="2" charset="2"/>
                </a:rPr>
                <a:t> </a:t>
              </a:r>
              <a:r>
                <a:rPr lang="id-ID" sz="2400" dirty="0"/>
                <a:t>: </a:t>
              </a:r>
              <a:r>
                <a:rPr lang="en-US" sz="2400" dirty="0"/>
                <a:t>Admitted (</a:t>
              </a:r>
              <a:r>
                <a:rPr lang="en-US" sz="2400" dirty="0" err="1"/>
                <a:t>Diakui</a:t>
              </a:r>
              <a:r>
                <a:rPr lang="en-US" sz="2400" dirty="0"/>
                <a:t>)</a:t>
              </a:r>
            </a:p>
          </p:txBody>
        </p:sp>
        <p:sp>
          <p:nvSpPr>
            <p:cNvPr id="6" name="Rectangle 5">
              <a:extLst>
                <a:ext uri="{FF2B5EF4-FFF2-40B4-BE49-F238E27FC236}">
                  <a16:creationId xmlns:a16="http://schemas.microsoft.com/office/drawing/2014/main" id="{7E8C9A4D-B961-4D6E-876F-7BD89D6A9EC5}"/>
                </a:ext>
              </a:extLst>
            </p:cNvPr>
            <p:cNvSpPr/>
            <p:nvPr/>
          </p:nvSpPr>
          <p:spPr>
            <a:xfrm>
              <a:off x="470079" y="1432199"/>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endParaRPr lang="id-ID" sz="2800" dirty="0"/>
            </a:p>
          </p:txBody>
        </p:sp>
      </p:grpSp>
      <p:grpSp>
        <p:nvGrpSpPr>
          <p:cNvPr id="5" name="Group 4">
            <a:extLst>
              <a:ext uri="{FF2B5EF4-FFF2-40B4-BE49-F238E27FC236}">
                <a16:creationId xmlns:a16="http://schemas.microsoft.com/office/drawing/2014/main" id="{57050ABA-AC03-465E-B60D-C36E010BF424}"/>
              </a:ext>
            </a:extLst>
          </p:cNvPr>
          <p:cNvGrpSpPr/>
          <p:nvPr/>
        </p:nvGrpSpPr>
        <p:grpSpPr>
          <a:xfrm>
            <a:off x="470079" y="2448019"/>
            <a:ext cx="8319750" cy="830997"/>
            <a:chOff x="470079" y="2448019"/>
            <a:chExt cx="8319750" cy="830997"/>
          </a:xfrm>
        </p:grpSpPr>
        <p:sp>
          <p:nvSpPr>
            <p:cNvPr id="7" name="TextBox 6">
              <a:extLst>
                <a:ext uri="{FF2B5EF4-FFF2-40B4-BE49-F238E27FC236}">
                  <a16:creationId xmlns:a16="http://schemas.microsoft.com/office/drawing/2014/main" id="{521E2AD1-6528-4C07-95DA-F89DFB9E9085}"/>
                </a:ext>
              </a:extLst>
            </p:cNvPr>
            <p:cNvSpPr txBox="1"/>
            <p:nvPr/>
          </p:nvSpPr>
          <p:spPr>
            <a:xfrm>
              <a:off x="1500389" y="2448019"/>
              <a:ext cx="7289440" cy="830997"/>
            </a:xfrm>
            <a:prstGeom prst="rect">
              <a:avLst/>
            </a:prstGeom>
            <a:noFill/>
          </p:spPr>
          <p:txBody>
            <a:bodyPr wrap="square" rtlCol="0">
              <a:spAutoFit/>
            </a:bodyPr>
            <a:lstStyle/>
            <a:p>
              <a:pPr algn="just"/>
              <a:r>
                <a:rPr lang="en-US" sz="2400" b="1" dirty="0"/>
                <a:t>Ready </a:t>
              </a:r>
              <a:r>
                <a:rPr lang="en-US" sz="2400" b="1" dirty="0">
                  <a:sym typeface="Wingdings" panose="05000000000000000000" pitchFamily="2" charset="2"/>
                </a:rPr>
                <a:t> </a:t>
              </a:r>
              <a:r>
                <a:rPr lang="id-ID" sz="2400" b="1" dirty="0"/>
                <a:t>Running</a:t>
              </a:r>
              <a:r>
                <a:rPr lang="en-US" sz="2400" dirty="0"/>
                <a:t> </a:t>
              </a:r>
              <a:r>
                <a:rPr lang="id-ID" sz="2400" dirty="0"/>
                <a:t>: </a:t>
              </a:r>
              <a:r>
                <a:rPr lang="en-US" sz="2400" dirty="0"/>
                <a:t>Schedule dispatch (</a:t>
              </a:r>
              <a:r>
                <a:rPr lang="en-US" sz="2400" dirty="0" err="1"/>
                <a:t>Penjadwalan</a:t>
              </a:r>
              <a:r>
                <a:rPr lang="en-US" sz="2400" dirty="0"/>
                <a:t> </a:t>
              </a:r>
              <a:r>
                <a:rPr lang="en-US" sz="2400" dirty="0" err="1"/>
                <a:t>pengiriman</a:t>
              </a:r>
              <a:r>
                <a:rPr lang="en-US" sz="2400" dirty="0"/>
                <a:t>)</a:t>
              </a:r>
            </a:p>
          </p:txBody>
        </p:sp>
        <p:sp>
          <p:nvSpPr>
            <p:cNvPr id="11" name="Rectangle 10">
              <a:extLst>
                <a:ext uri="{FF2B5EF4-FFF2-40B4-BE49-F238E27FC236}">
                  <a16:creationId xmlns:a16="http://schemas.microsoft.com/office/drawing/2014/main" id="{FB196C34-7450-4400-BF40-21098AAB21E3}"/>
                </a:ext>
              </a:extLst>
            </p:cNvPr>
            <p:cNvSpPr/>
            <p:nvPr/>
          </p:nvSpPr>
          <p:spPr>
            <a:xfrm>
              <a:off x="470079" y="2526056"/>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id-ID" sz="2800" dirty="0"/>
            </a:p>
          </p:txBody>
        </p:sp>
      </p:grpSp>
      <p:grpSp>
        <p:nvGrpSpPr>
          <p:cNvPr id="8" name="Group 7">
            <a:extLst>
              <a:ext uri="{FF2B5EF4-FFF2-40B4-BE49-F238E27FC236}">
                <a16:creationId xmlns:a16="http://schemas.microsoft.com/office/drawing/2014/main" id="{5631A531-E995-4199-9170-08226C34CCE4}"/>
              </a:ext>
            </a:extLst>
          </p:cNvPr>
          <p:cNvGrpSpPr/>
          <p:nvPr/>
        </p:nvGrpSpPr>
        <p:grpSpPr>
          <a:xfrm>
            <a:off x="470079" y="3423028"/>
            <a:ext cx="8319752" cy="1569660"/>
            <a:chOff x="470079" y="3423028"/>
            <a:chExt cx="8319752" cy="1569660"/>
          </a:xfrm>
        </p:grpSpPr>
        <p:sp>
          <p:nvSpPr>
            <p:cNvPr id="9" name="TextBox 8">
              <a:extLst>
                <a:ext uri="{FF2B5EF4-FFF2-40B4-BE49-F238E27FC236}">
                  <a16:creationId xmlns:a16="http://schemas.microsoft.com/office/drawing/2014/main" id="{8B5F3BC1-9113-4006-8CD1-7E899E6AF8FD}"/>
                </a:ext>
              </a:extLst>
            </p:cNvPr>
            <p:cNvSpPr txBox="1"/>
            <p:nvPr/>
          </p:nvSpPr>
          <p:spPr>
            <a:xfrm>
              <a:off x="1500390" y="3423028"/>
              <a:ext cx="7289441" cy="1569660"/>
            </a:xfrm>
            <a:prstGeom prst="rect">
              <a:avLst/>
            </a:prstGeom>
            <a:noFill/>
          </p:spPr>
          <p:txBody>
            <a:bodyPr wrap="square" rtlCol="0">
              <a:spAutoFit/>
            </a:bodyPr>
            <a:lstStyle/>
            <a:p>
              <a:pPr algn="just"/>
              <a:r>
                <a:rPr lang="en-US" sz="2400" b="1" dirty="0"/>
                <a:t>Running </a:t>
              </a:r>
              <a:r>
                <a:rPr lang="en-US" sz="2400" b="1" dirty="0">
                  <a:sym typeface="Wingdings" panose="05000000000000000000" pitchFamily="2" charset="2"/>
                </a:rPr>
                <a:t> Ready</a:t>
              </a:r>
              <a:r>
                <a:rPr lang="en-US" sz="2400" dirty="0"/>
                <a:t> </a:t>
              </a:r>
              <a:r>
                <a:rPr lang="id-ID" sz="2400" dirty="0"/>
                <a:t>: </a:t>
              </a:r>
              <a:r>
                <a:rPr lang="en-US" sz="2400" dirty="0"/>
                <a:t>Interrupt (</a:t>
              </a:r>
              <a:r>
                <a:rPr lang="en-US" sz="2400" dirty="0" err="1"/>
                <a:t>Interupsi</a:t>
              </a:r>
              <a:r>
                <a:rPr lang="en-US" sz="2400" dirty="0"/>
                <a:t>)</a:t>
              </a:r>
            </a:p>
            <a:p>
              <a:pPr algn="just"/>
              <a:r>
                <a:rPr lang="en-US" sz="2400" b="1" dirty="0"/>
                <a:t>Running </a:t>
              </a:r>
              <a:r>
                <a:rPr lang="en-US" sz="2400" b="1" dirty="0">
                  <a:sym typeface="Wingdings" panose="05000000000000000000" pitchFamily="2" charset="2"/>
                </a:rPr>
                <a:t> Waiting </a:t>
              </a:r>
              <a:r>
                <a:rPr lang="en-US" sz="2400" dirty="0">
                  <a:sym typeface="Wingdings" panose="05000000000000000000" pitchFamily="2" charset="2"/>
                </a:rPr>
                <a:t>: I/O or event wait (</a:t>
              </a:r>
              <a:r>
                <a:rPr lang="en-US" sz="2400" dirty="0" err="1">
                  <a:sym typeface="Wingdings" panose="05000000000000000000" pitchFamily="2" charset="2"/>
                </a:rPr>
                <a:t>Menunggu</a:t>
              </a:r>
              <a:r>
                <a:rPr lang="en-US" sz="2400" dirty="0">
                  <a:sym typeface="Wingdings" panose="05000000000000000000" pitchFamily="2" charset="2"/>
                </a:rPr>
                <a:t> </a:t>
              </a:r>
              <a:r>
                <a:rPr lang="en-US" sz="2400" dirty="0" err="1">
                  <a:sym typeface="Wingdings" panose="05000000000000000000" pitchFamily="2" charset="2"/>
                </a:rPr>
                <a:t>peristiwa</a:t>
              </a:r>
              <a:r>
                <a:rPr lang="en-US" sz="2400" dirty="0">
                  <a:sym typeface="Wingdings" panose="05000000000000000000" pitchFamily="2" charset="2"/>
                </a:rPr>
                <a:t> </a:t>
              </a:r>
              <a:r>
                <a:rPr lang="en-US" sz="2400" dirty="0" err="1">
                  <a:sym typeface="Wingdings" panose="05000000000000000000" pitchFamily="2" charset="2"/>
                </a:rPr>
                <a:t>atau</a:t>
              </a:r>
              <a:r>
                <a:rPr lang="en-US" sz="2400" dirty="0">
                  <a:sym typeface="Wingdings" panose="05000000000000000000" pitchFamily="2" charset="2"/>
                </a:rPr>
                <a:t> Input/Output)</a:t>
              </a:r>
            </a:p>
            <a:p>
              <a:pPr algn="just"/>
              <a:r>
                <a:rPr lang="en-US" sz="2400" b="1" dirty="0">
                  <a:sym typeface="Wingdings" panose="05000000000000000000" pitchFamily="2" charset="2"/>
                </a:rPr>
                <a:t>Running  Terminated</a:t>
              </a:r>
              <a:r>
                <a:rPr lang="en-US" sz="2400" dirty="0">
                  <a:sym typeface="Wingdings" panose="05000000000000000000" pitchFamily="2" charset="2"/>
                </a:rPr>
                <a:t> : Exit (</a:t>
              </a:r>
              <a:r>
                <a:rPr lang="en-US" sz="2400" dirty="0" err="1">
                  <a:sym typeface="Wingdings" panose="05000000000000000000" pitchFamily="2" charset="2"/>
                </a:rPr>
                <a:t>Keluar</a:t>
              </a:r>
              <a:r>
                <a:rPr lang="en-US" sz="2400" dirty="0">
                  <a:sym typeface="Wingdings" panose="05000000000000000000" pitchFamily="2" charset="2"/>
                </a:rPr>
                <a:t>)</a:t>
              </a:r>
              <a:endParaRPr lang="en-US" sz="2400" dirty="0"/>
            </a:p>
          </p:txBody>
        </p:sp>
        <p:sp>
          <p:nvSpPr>
            <p:cNvPr id="12" name="Rectangle 11">
              <a:extLst>
                <a:ext uri="{FF2B5EF4-FFF2-40B4-BE49-F238E27FC236}">
                  <a16:creationId xmlns:a16="http://schemas.microsoft.com/office/drawing/2014/main" id="{04071B2A-3629-4B0B-9A78-79E01BD75455}"/>
                </a:ext>
              </a:extLst>
            </p:cNvPr>
            <p:cNvSpPr/>
            <p:nvPr/>
          </p:nvSpPr>
          <p:spPr>
            <a:xfrm>
              <a:off x="470079" y="3866882"/>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endParaRPr lang="id-ID" sz="2800" dirty="0"/>
            </a:p>
          </p:txBody>
        </p:sp>
      </p:grpSp>
      <p:grpSp>
        <p:nvGrpSpPr>
          <p:cNvPr id="10" name="Group 9">
            <a:extLst>
              <a:ext uri="{FF2B5EF4-FFF2-40B4-BE49-F238E27FC236}">
                <a16:creationId xmlns:a16="http://schemas.microsoft.com/office/drawing/2014/main" id="{FEEF8511-0CA7-411D-A872-6D15D6BD6374}"/>
              </a:ext>
            </a:extLst>
          </p:cNvPr>
          <p:cNvGrpSpPr/>
          <p:nvPr/>
        </p:nvGrpSpPr>
        <p:grpSpPr>
          <a:xfrm>
            <a:off x="470079" y="5172100"/>
            <a:ext cx="8319751" cy="830997"/>
            <a:chOff x="470079" y="5172100"/>
            <a:chExt cx="8319751" cy="830997"/>
          </a:xfrm>
        </p:grpSpPr>
        <p:sp>
          <p:nvSpPr>
            <p:cNvPr id="13" name="Rectangle 12">
              <a:extLst>
                <a:ext uri="{FF2B5EF4-FFF2-40B4-BE49-F238E27FC236}">
                  <a16:creationId xmlns:a16="http://schemas.microsoft.com/office/drawing/2014/main" id="{F3D9FE77-FEAB-4506-9446-7FA742293D03}"/>
                </a:ext>
              </a:extLst>
            </p:cNvPr>
            <p:cNvSpPr/>
            <p:nvPr/>
          </p:nvSpPr>
          <p:spPr>
            <a:xfrm>
              <a:off x="470079" y="5227485"/>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endParaRPr lang="id-ID" sz="2800" dirty="0"/>
            </a:p>
          </p:txBody>
        </p:sp>
        <p:sp>
          <p:nvSpPr>
            <p:cNvPr id="15" name="TextBox 14">
              <a:extLst>
                <a:ext uri="{FF2B5EF4-FFF2-40B4-BE49-F238E27FC236}">
                  <a16:creationId xmlns:a16="http://schemas.microsoft.com/office/drawing/2014/main" id="{309419B0-04DB-4F9A-B799-361AC8005E33}"/>
                </a:ext>
              </a:extLst>
            </p:cNvPr>
            <p:cNvSpPr txBox="1"/>
            <p:nvPr/>
          </p:nvSpPr>
          <p:spPr>
            <a:xfrm>
              <a:off x="1500389" y="5172100"/>
              <a:ext cx="7289441" cy="830997"/>
            </a:xfrm>
            <a:prstGeom prst="rect">
              <a:avLst/>
            </a:prstGeom>
            <a:noFill/>
          </p:spPr>
          <p:txBody>
            <a:bodyPr wrap="square" rtlCol="0">
              <a:spAutoFit/>
            </a:bodyPr>
            <a:lstStyle/>
            <a:p>
              <a:pPr algn="just"/>
              <a:r>
                <a:rPr lang="en-US" sz="2400" b="1" dirty="0"/>
                <a:t>Waiting </a:t>
              </a:r>
              <a:r>
                <a:rPr lang="en-US" sz="2400" b="1" dirty="0">
                  <a:sym typeface="Wingdings" panose="05000000000000000000" pitchFamily="2" charset="2"/>
                </a:rPr>
                <a:t> Ready</a:t>
              </a:r>
              <a:r>
                <a:rPr lang="en-US" sz="2400" b="1" dirty="0"/>
                <a:t>  </a:t>
              </a:r>
              <a:r>
                <a:rPr lang="id-ID" sz="2400" b="1" dirty="0"/>
                <a:t>: </a:t>
              </a:r>
              <a:r>
                <a:rPr lang="en-US" sz="2400" dirty="0"/>
                <a:t>I/O or event completion (</a:t>
              </a:r>
              <a:r>
                <a:rPr lang="en-US" sz="2400" dirty="0" err="1"/>
                <a:t>Selesainya</a:t>
              </a:r>
              <a:r>
                <a:rPr lang="en-US" sz="2400" dirty="0"/>
                <a:t> </a:t>
              </a:r>
              <a:r>
                <a:rPr lang="en-US" sz="2400" dirty="0" err="1"/>
                <a:t>peristiwa</a:t>
              </a:r>
              <a:r>
                <a:rPr lang="en-US" sz="2400" dirty="0"/>
                <a:t> </a:t>
              </a:r>
              <a:r>
                <a:rPr lang="en-US" sz="2400" dirty="0" err="1"/>
                <a:t>atau</a:t>
              </a:r>
              <a:r>
                <a:rPr lang="en-US" sz="2400" dirty="0"/>
                <a:t> Input/Output)</a:t>
              </a:r>
            </a:p>
          </p:txBody>
        </p:sp>
      </p:grpSp>
      <p:sp>
        <p:nvSpPr>
          <p:cNvPr id="17" name="Title 1">
            <a:extLst>
              <a:ext uri="{FF2B5EF4-FFF2-40B4-BE49-F238E27FC236}">
                <a16:creationId xmlns:a16="http://schemas.microsoft.com/office/drawing/2014/main" id="{C5310440-5F18-45C9-BF73-0B07E8FF7CD6}"/>
              </a:ext>
            </a:extLst>
          </p:cNvPr>
          <p:cNvSpPr txBox="1">
            <a:spLocks/>
          </p:cNvSpPr>
          <p:nvPr/>
        </p:nvSpPr>
        <p:spPr>
          <a:xfrm>
            <a:off x="7160655" y="360530"/>
            <a:ext cx="1629176" cy="620687"/>
          </a:xfrm>
          <a:prstGeom prst="rect">
            <a:avLst/>
          </a:prstGeom>
          <a:solidFill>
            <a:srgbClr val="00B0F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Event</a:t>
            </a:r>
          </a:p>
        </p:txBody>
      </p:sp>
    </p:spTree>
    <p:extLst>
      <p:ext uri="{BB962C8B-B14F-4D97-AF65-F5344CB8AC3E}">
        <p14:creationId xmlns:p14="http://schemas.microsoft.com/office/powerpoint/2010/main" val="29160000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a:t>Status Proses</a:t>
            </a:r>
          </a:p>
        </p:txBody>
      </p:sp>
      <p:grpSp>
        <p:nvGrpSpPr>
          <p:cNvPr id="14" name="Group 13">
            <a:extLst>
              <a:ext uri="{FF2B5EF4-FFF2-40B4-BE49-F238E27FC236}">
                <a16:creationId xmlns:a16="http://schemas.microsoft.com/office/drawing/2014/main" id="{BD965D24-E29A-430C-BD11-1D637CD71750}"/>
              </a:ext>
            </a:extLst>
          </p:cNvPr>
          <p:cNvGrpSpPr/>
          <p:nvPr/>
        </p:nvGrpSpPr>
        <p:grpSpPr>
          <a:xfrm>
            <a:off x="470079" y="360530"/>
            <a:ext cx="8319752" cy="5642567"/>
            <a:chOff x="470079" y="360530"/>
            <a:chExt cx="8319752" cy="5642567"/>
          </a:xfrm>
        </p:grpSpPr>
        <p:grpSp>
          <p:nvGrpSpPr>
            <p:cNvPr id="3" name="Group 2">
              <a:extLst>
                <a:ext uri="{FF2B5EF4-FFF2-40B4-BE49-F238E27FC236}">
                  <a16:creationId xmlns:a16="http://schemas.microsoft.com/office/drawing/2014/main" id="{5FA40C40-3216-40FB-9981-F11323592015}"/>
                </a:ext>
              </a:extLst>
            </p:cNvPr>
            <p:cNvGrpSpPr/>
            <p:nvPr/>
          </p:nvGrpSpPr>
          <p:grpSpPr>
            <a:xfrm>
              <a:off x="470079" y="1432199"/>
              <a:ext cx="7798158" cy="720229"/>
              <a:chOff x="470079" y="1432199"/>
              <a:chExt cx="7798158" cy="720229"/>
            </a:xfrm>
          </p:grpSpPr>
          <p:sp>
            <p:nvSpPr>
              <p:cNvPr id="4" name="TextBox 3">
                <a:extLst>
                  <a:ext uri="{FF2B5EF4-FFF2-40B4-BE49-F238E27FC236}">
                    <a16:creationId xmlns:a16="http://schemas.microsoft.com/office/drawing/2014/main" id="{6CB593B7-0DE2-4BCD-A157-92A294973ADC}"/>
                  </a:ext>
                </a:extLst>
              </p:cNvPr>
              <p:cNvSpPr txBox="1"/>
              <p:nvPr/>
            </p:nvSpPr>
            <p:spPr>
              <a:xfrm>
                <a:off x="1500390" y="1561480"/>
                <a:ext cx="6767847" cy="461665"/>
              </a:xfrm>
              <a:prstGeom prst="rect">
                <a:avLst/>
              </a:prstGeom>
              <a:noFill/>
            </p:spPr>
            <p:txBody>
              <a:bodyPr wrap="square" rtlCol="0">
                <a:spAutoFit/>
              </a:bodyPr>
              <a:lstStyle/>
              <a:p>
                <a:pPr algn="just"/>
                <a:r>
                  <a:rPr lang="id-ID" sz="2400" b="1" dirty="0"/>
                  <a:t>New</a:t>
                </a:r>
                <a:r>
                  <a:rPr lang="en-US" sz="2400" dirty="0"/>
                  <a:t> </a:t>
                </a:r>
                <a:r>
                  <a:rPr lang="en-US" sz="2400" dirty="0">
                    <a:sym typeface="Wingdings" panose="05000000000000000000" pitchFamily="2" charset="2"/>
                  </a:rPr>
                  <a:t> </a:t>
                </a:r>
                <a:r>
                  <a:rPr lang="en-US" sz="2400" b="1" dirty="0">
                    <a:sym typeface="Wingdings" panose="05000000000000000000" pitchFamily="2" charset="2"/>
                  </a:rPr>
                  <a:t>Ready</a:t>
                </a:r>
                <a:r>
                  <a:rPr lang="en-US" sz="2400" dirty="0">
                    <a:sym typeface="Wingdings" panose="05000000000000000000" pitchFamily="2" charset="2"/>
                  </a:rPr>
                  <a:t> </a:t>
                </a:r>
                <a:r>
                  <a:rPr lang="id-ID" sz="2400" dirty="0"/>
                  <a:t>: </a:t>
                </a:r>
                <a:r>
                  <a:rPr lang="en-US" sz="2400" dirty="0"/>
                  <a:t>Admitted (</a:t>
                </a:r>
                <a:r>
                  <a:rPr lang="en-US" sz="2400" dirty="0" err="1"/>
                  <a:t>Diakui</a:t>
                </a:r>
                <a:r>
                  <a:rPr lang="en-US" sz="2400" dirty="0"/>
                  <a:t>)</a:t>
                </a:r>
              </a:p>
            </p:txBody>
          </p:sp>
          <p:sp>
            <p:nvSpPr>
              <p:cNvPr id="6" name="Rectangle 5">
                <a:extLst>
                  <a:ext uri="{FF2B5EF4-FFF2-40B4-BE49-F238E27FC236}">
                    <a16:creationId xmlns:a16="http://schemas.microsoft.com/office/drawing/2014/main" id="{7E8C9A4D-B961-4D6E-876F-7BD89D6A9EC5}"/>
                  </a:ext>
                </a:extLst>
              </p:cNvPr>
              <p:cNvSpPr/>
              <p:nvPr/>
            </p:nvSpPr>
            <p:spPr>
              <a:xfrm>
                <a:off x="470079" y="1432199"/>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endParaRPr lang="id-ID" sz="2800" dirty="0"/>
              </a:p>
            </p:txBody>
          </p:sp>
        </p:grpSp>
        <p:grpSp>
          <p:nvGrpSpPr>
            <p:cNvPr id="5" name="Group 4">
              <a:extLst>
                <a:ext uri="{FF2B5EF4-FFF2-40B4-BE49-F238E27FC236}">
                  <a16:creationId xmlns:a16="http://schemas.microsoft.com/office/drawing/2014/main" id="{57050ABA-AC03-465E-B60D-C36E010BF424}"/>
                </a:ext>
              </a:extLst>
            </p:cNvPr>
            <p:cNvGrpSpPr/>
            <p:nvPr/>
          </p:nvGrpSpPr>
          <p:grpSpPr>
            <a:xfrm>
              <a:off x="470079" y="2448019"/>
              <a:ext cx="8319750" cy="830997"/>
              <a:chOff x="470079" y="2448019"/>
              <a:chExt cx="8319750" cy="830997"/>
            </a:xfrm>
          </p:grpSpPr>
          <p:sp>
            <p:nvSpPr>
              <p:cNvPr id="7" name="TextBox 6">
                <a:extLst>
                  <a:ext uri="{FF2B5EF4-FFF2-40B4-BE49-F238E27FC236}">
                    <a16:creationId xmlns:a16="http://schemas.microsoft.com/office/drawing/2014/main" id="{521E2AD1-6528-4C07-95DA-F89DFB9E9085}"/>
                  </a:ext>
                </a:extLst>
              </p:cNvPr>
              <p:cNvSpPr txBox="1"/>
              <p:nvPr/>
            </p:nvSpPr>
            <p:spPr>
              <a:xfrm>
                <a:off x="1500389" y="2448019"/>
                <a:ext cx="7289440" cy="830997"/>
              </a:xfrm>
              <a:prstGeom prst="rect">
                <a:avLst/>
              </a:prstGeom>
              <a:noFill/>
            </p:spPr>
            <p:txBody>
              <a:bodyPr wrap="square" rtlCol="0">
                <a:spAutoFit/>
              </a:bodyPr>
              <a:lstStyle/>
              <a:p>
                <a:pPr algn="just"/>
                <a:r>
                  <a:rPr lang="en-US" sz="2400" b="1" dirty="0"/>
                  <a:t>Ready </a:t>
                </a:r>
                <a:r>
                  <a:rPr lang="en-US" sz="2400" b="1" dirty="0">
                    <a:sym typeface="Wingdings" panose="05000000000000000000" pitchFamily="2" charset="2"/>
                  </a:rPr>
                  <a:t> </a:t>
                </a:r>
                <a:r>
                  <a:rPr lang="id-ID" sz="2400" b="1" dirty="0"/>
                  <a:t>Running</a:t>
                </a:r>
                <a:r>
                  <a:rPr lang="en-US" sz="2400" dirty="0"/>
                  <a:t> </a:t>
                </a:r>
                <a:r>
                  <a:rPr lang="id-ID" sz="2400" dirty="0"/>
                  <a:t>: </a:t>
                </a:r>
                <a:r>
                  <a:rPr lang="en-US" sz="2400" dirty="0"/>
                  <a:t>Schedule dispatch (</a:t>
                </a:r>
                <a:r>
                  <a:rPr lang="en-US" sz="2400" dirty="0" err="1"/>
                  <a:t>Penjadwalan</a:t>
                </a:r>
                <a:r>
                  <a:rPr lang="en-US" sz="2400" dirty="0"/>
                  <a:t> </a:t>
                </a:r>
                <a:r>
                  <a:rPr lang="en-US" sz="2400" dirty="0" err="1"/>
                  <a:t>pengiriman</a:t>
                </a:r>
                <a:r>
                  <a:rPr lang="en-US" sz="2400" dirty="0"/>
                  <a:t>)</a:t>
                </a:r>
              </a:p>
            </p:txBody>
          </p:sp>
          <p:sp>
            <p:nvSpPr>
              <p:cNvPr id="11" name="Rectangle 10">
                <a:extLst>
                  <a:ext uri="{FF2B5EF4-FFF2-40B4-BE49-F238E27FC236}">
                    <a16:creationId xmlns:a16="http://schemas.microsoft.com/office/drawing/2014/main" id="{FB196C34-7450-4400-BF40-21098AAB21E3}"/>
                  </a:ext>
                </a:extLst>
              </p:cNvPr>
              <p:cNvSpPr/>
              <p:nvPr/>
            </p:nvSpPr>
            <p:spPr>
              <a:xfrm>
                <a:off x="470079" y="2526056"/>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id-ID" sz="2800" dirty="0"/>
              </a:p>
            </p:txBody>
          </p:sp>
        </p:grpSp>
        <p:grpSp>
          <p:nvGrpSpPr>
            <p:cNvPr id="8" name="Group 7">
              <a:extLst>
                <a:ext uri="{FF2B5EF4-FFF2-40B4-BE49-F238E27FC236}">
                  <a16:creationId xmlns:a16="http://schemas.microsoft.com/office/drawing/2014/main" id="{5631A531-E995-4199-9170-08226C34CCE4}"/>
                </a:ext>
              </a:extLst>
            </p:cNvPr>
            <p:cNvGrpSpPr/>
            <p:nvPr/>
          </p:nvGrpSpPr>
          <p:grpSpPr>
            <a:xfrm>
              <a:off x="470079" y="3423028"/>
              <a:ext cx="8319752" cy="1569660"/>
              <a:chOff x="470079" y="3423028"/>
              <a:chExt cx="8319752" cy="1569660"/>
            </a:xfrm>
          </p:grpSpPr>
          <p:sp>
            <p:nvSpPr>
              <p:cNvPr id="9" name="TextBox 8">
                <a:extLst>
                  <a:ext uri="{FF2B5EF4-FFF2-40B4-BE49-F238E27FC236}">
                    <a16:creationId xmlns:a16="http://schemas.microsoft.com/office/drawing/2014/main" id="{8B5F3BC1-9113-4006-8CD1-7E899E6AF8FD}"/>
                  </a:ext>
                </a:extLst>
              </p:cNvPr>
              <p:cNvSpPr txBox="1"/>
              <p:nvPr/>
            </p:nvSpPr>
            <p:spPr>
              <a:xfrm>
                <a:off x="1500390" y="3423028"/>
                <a:ext cx="7289441" cy="1569660"/>
              </a:xfrm>
              <a:prstGeom prst="rect">
                <a:avLst/>
              </a:prstGeom>
              <a:noFill/>
            </p:spPr>
            <p:txBody>
              <a:bodyPr wrap="square" rtlCol="0">
                <a:spAutoFit/>
              </a:bodyPr>
              <a:lstStyle/>
              <a:p>
                <a:pPr algn="just"/>
                <a:r>
                  <a:rPr lang="en-US" sz="2400" b="1" dirty="0"/>
                  <a:t>Running </a:t>
                </a:r>
                <a:r>
                  <a:rPr lang="en-US" sz="2400" b="1" dirty="0">
                    <a:sym typeface="Wingdings" panose="05000000000000000000" pitchFamily="2" charset="2"/>
                  </a:rPr>
                  <a:t> Ready</a:t>
                </a:r>
                <a:r>
                  <a:rPr lang="en-US" sz="2400" dirty="0"/>
                  <a:t> </a:t>
                </a:r>
                <a:r>
                  <a:rPr lang="id-ID" sz="2400" dirty="0"/>
                  <a:t>: </a:t>
                </a:r>
                <a:r>
                  <a:rPr lang="en-US" sz="2400" dirty="0"/>
                  <a:t>Interrupt (</a:t>
                </a:r>
                <a:r>
                  <a:rPr lang="en-US" sz="2400" dirty="0" err="1"/>
                  <a:t>Interupsi</a:t>
                </a:r>
                <a:r>
                  <a:rPr lang="en-US" sz="2400" dirty="0"/>
                  <a:t>)</a:t>
                </a:r>
              </a:p>
              <a:p>
                <a:pPr algn="just"/>
                <a:r>
                  <a:rPr lang="en-US" sz="2400" b="1" dirty="0"/>
                  <a:t>Running </a:t>
                </a:r>
                <a:r>
                  <a:rPr lang="en-US" sz="2400" b="1" dirty="0">
                    <a:sym typeface="Wingdings" panose="05000000000000000000" pitchFamily="2" charset="2"/>
                  </a:rPr>
                  <a:t> Waiting </a:t>
                </a:r>
                <a:r>
                  <a:rPr lang="en-US" sz="2400" dirty="0">
                    <a:sym typeface="Wingdings" panose="05000000000000000000" pitchFamily="2" charset="2"/>
                  </a:rPr>
                  <a:t>: I/O or event wait (</a:t>
                </a:r>
                <a:r>
                  <a:rPr lang="en-US" sz="2400" dirty="0" err="1">
                    <a:sym typeface="Wingdings" panose="05000000000000000000" pitchFamily="2" charset="2"/>
                  </a:rPr>
                  <a:t>Menunggu</a:t>
                </a:r>
                <a:r>
                  <a:rPr lang="en-US" sz="2400" dirty="0">
                    <a:sym typeface="Wingdings" panose="05000000000000000000" pitchFamily="2" charset="2"/>
                  </a:rPr>
                  <a:t> </a:t>
                </a:r>
                <a:r>
                  <a:rPr lang="en-US" sz="2400" dirty="0" err="1">
                    <a:sym typeface="Wingdings" panose="05000000000000000000" pitchFamily="2" charset="2"/>
                  </a:rPr>
                  <a:t>peristiwa</a:t>
                </a:r>
                <a:r>
                  <a:rPr lang="en-US" sz="2400" dirty="0">
                    <a:sym typeface="Wingdings" panose="05000000000000000000" pitchFamily="2" charset="2"/>
                  </a:rPr>
                  <a:t> </a:t>
                </a:r>
                <a:r>
                  <a:rPr lang="en-US" sz="2400" dirty="0" err="1">
                    <a:sym typeface="Wingdings" panose="05000000000000000000" pitchFamily="2" charset="2"/>
                  </a:rPr>
                  <a:t>atau</a:t>
                </a:r>
                <a:r>
                  <a:rPr lang="en-US" sz="2400" dirty="0">
                    <a:sym typeface="Wingdings" panose="05000000000000000000" pitchFamily="2" charset="2"/>
                  </a:rPr>
                  <a:t> Input/Output)</a:t>
                </a:r>
              </a:p>
              <a:p>
                <a:pPr algn="just"/>
                <a:r>
                  <a:rPr lang="en-US" sz="2400" b="1" dirty="0">
                    <a:sym typeface="Wingdings" panose="05000000000000000000" pitchFamily="2" charset="2"/>
                  </a:rPr>
                  <a:t>Running  Terminated</a:t>
                </a:r>
                <a:r>
                  <a:rPr lang="en-US" sz="2400" dirty="0">
                    <a:sym typeface="Wingdings" panose="05000000000000000000" pitchFamily="2" charset="2"/>
                  </a:rPr>
                  <a:t> : Exit (</a:t>
                </a:r>
                <a:r>
                  <a:rPr lang="en-US" sz="2400" dirty="0" err="1">
                    <a:sym typeface="Wingdings" panose="05000000000000000000" pitchFamily="2" charset="2"/>
                  </a:rPr>
                  <a:t>Keluar</a:t>
                </a:r>
                <a:r>
                  <a:rPr lang="en-US" sz="2400" dirty="0">
                    <a:sym typeface="Wingdings" panose="05000000000000000000" pitchFamily="2" charset="2"/>
                  </a:rPr>
                  <a:t>)</a:t>
                </a:r>
                <a:endParaRPr lang="en-US" sz="2400" dirty="0"/>
              </a:p>
            </p:txBody>
          </p:sp>
          <p:sp>
            <p:nvSpPr>
              <p:cNvPr id="12" name="Rectangle 11">
                <a:extLst>
                  <a:ext uri="{FF2B5EF4-FFF2-40B4-BE49-F238E27FC236}">
                    <a16:creationId xmlns:a16="http://schemas.microsoft.com/office/drawing/2014/main" id="{04071B2A-3629-4B0B-9A78-79E01BD75455}"/>
                  </a:ext>
                </a:extLst>
              </p:cNvPr>
              <p:cNvSpPr/>
              <p:nvPr/>
            </p:nvSpPr>
            <p:spPr>
              <a:xfrm>
                <a:off x="470079" y="3866882"/>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endParaRPr lang="id-ID" sz="2800" dirty="0"/>
              </a:p>
            </p:txBody>
          </p:sp>
        </p:grpSp>
        <p:grpSp>
          <p:nvGrpSpPr>
            <p:cNvPr id="10" name="Group 9">
              <a:extLst>
                <a:ext uri="{FF2B5EF4-FFF2-40B4-BE49-F238E27FC236}">
                  <a16:creationId xmlns:a16="http://schemas.microsoft.com/office/drawing/2014/main" id="{FEEF8511-0CA7-411D-A872-6D15D6BD6374}"/>
                </a:ext>
              </a:extLst>
            </p:cNvPr>
            <p:cNvGrpSpPr/>
            <p:nvPr/>
          </p:nvGrpSpPr>
          <p:grpSpPr>
            <a:xfrm>
              <a:off x="470079" y="5172100"/>
              <a:ext cx="8319751" cy="830997"/>
              <a:chOff x="470079" y="5172100"/>
              <a:chExt cx="8319751" cy="830997"/>
            </a:xfrm>
          </p:grpSpPr>
          <p:sp>
            <p:nvSpPr>
              <p:cNvPr id="13" name="Rectangle 12">
                <a:extLst>
                  <a:ext uri="{FF2B5EF4-FFF2-40B4-BE49-F238E27FC236}">
                    <a16:creationId xmlns:a16="http://schemas.microsoft.com/office/drawing/2014/main" id="{F3D9FE77-FEAB-4506-9446-7FA742293D03}"/>
                  </a:ext>
                </a:extLst>
              </p:cNvPr>
              <p:cNvSpPr/>
              <p:nvPr/>
            </p:nvSpPr>
            <p:spPr>
              <a:xfrm>
                <a:off x="470079" y="5227485"/>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endParaRPr lang="id-ID" sz="2800" dirty="0"/>
              </a:p>
            </p:txBody>
          </p:sp>
          <p:sp>
            <p:nvSpPr>
              <p:cNvPr id="15" name="TextBox 14">
                <a:extLst>
                  <a:ext uri="{FF2B5EF4-FFF2-40B4-BE49-F238E27FC236}">
                    <a16:creationId xmlns:a16="http://schemas.microsoft.com/office/drawing/2014/main" id="{309419B0-04DB-4F9A-B799-361AC8005E33}"/>
                  </a:ext>
                </a:extLst>
              </p:cNvPr>
              <p:cNvSpPr txBox="1"/>
              <p:nvPr/>
            </p:nvSpPr>
            <p:spPr>
              <a:xfrm>
                <a:off x="1500389" y="5172100"/>
                <a:ext cx="7289441" cy="830997"/>
              </a:xfrm>
              <a:prstGeom prst="rect">
                <a:avLst/>
              </a:prstGeom>
              <a:noFill/>
            </p:spPr>
            <p:txBody>
              <a:bodyPr wrap="square" rtlCol="0">
                <a:spAutoFit/>
              </a:bodyPr>
              <a:lstStyle/>
              <a:p>
                <a:pPr algn="just"/>
                <a:r>
                  <a:rPr lang="en-US" sz="2400" b="1" dirty="0"/>
                  <a:t>Waiting </a:t>
                </a:r>
                <a:r>
                  <a:rPr lang="en-US" sz="2400" b="1" dirty="0">
                    <a:sym typeface="Wingdings" panose="05000000000000000000" pitchFamily="2" charset="2"/>
                  </a:rPr>
                  <a:t> Ready</a:t>
                </a:r>
                <a:r>
                  <a:rPr lang="en-US" sz="2400" b="1" dirty="0"/>
                  <a:t>  </a:t>
                </a:r>
                <a:r>
                  <a:rPr lang="id-ID" sz="2400" b="1" dirty="0"/>
                  <a:t>: </a:t>
                </a:r>
                <a:r>
                  <a:rPr lang="en-US" sz="2400" dirty="0"/>
                  <a:t>I/O or event completion (</a:t>
                </a:r>
                <a:r>
                  <a:rPr lang="en-US" sz="2400" dirty="0" err="1"/>
                  <a:t>Selesainya</a:t>
                </a:r>
                <a:r>
                  <a:rPr lang="en-US" sz="2400" dirty="0"/>
                  <a:t> </a:t>
                </a:r>
                <a:r>
                  <a:rPr lang="en-US" sz="2400" dirty="0" err="1"/>
                  <a:t>peristiwa</a:t>
                </a:r>
                <a:r>
                  <a:rPr lang="en-US" sz="2400" dirty="0"/>
                  <a:t> </a:t>
                </a:r>
                <a:r>
                  <a:rPr lang="en-US" sz="2400" dirty="0" err="1"/>
                  <a:t>atau</a:t>
                </a:r>
                <a:r>
                  <a:rPr lang="en-US" sz="2400" dirty="0"/>
                  <a:t> Input/Output)</a:t>
                </a:r>
              </a:p>
            </p:txBody>
          </p:sp>
        </p:grpSp>
        <p:sp>
          <p:nvSpPr>
            <p:cNvPr id="17" name="Title 1">
              <a:extLst>
                <a:ext uri="{FF2B5EF4-FFF2-40B4-BE49-F238E27FC236}">
                  <a16:creationId xmlns:a16="http://schemas.microsoft.com/office/drawing/2014/main" id="{C5310440-5F18-45C9-BF73-0B07E8FF7CD6}"/>
                </a:ext>
              </a:extLst>
            </p:cNvPr>
            <p:cNvSpPr txBox="1">
              <a:spLocks/>
            </p:cNvSpPr>
            <p:nvPr/>
          </p:nvSpPr>
          <p:spPr>
            <a:xfrm>
              <a:off x="7160655" y="360530"/>
              <a:ext cx="1629176" cy="620687"/>
            </a:xfrm>
            <a:prstGeom prst="rect">
              <a:avLst/>
            </a:prstGeom>
            <a:solidFill>
              <a:srgbClr val="00B0F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Event</a:t>
              </a:r>
            </a:p>
          </p:txBody>
        </p:sp>
      </p:grpSp>
    </p:spTree>
    <p:extLst>
      <p:ext uri="{BB962C8B-B14F-4D97-AF65-F5344CB8AC3E}">
        <p14:creationId xmlns:p14="http://schemas.microsoft.com/office/powerpoint/2010/main" val="116227095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nodeType="withEffect">
                                  <p:stCondLst>
                                    <p:cond delay="0"/>
                                  </p:stCondLst>
                                  <p:childTnLst>
                                    <p:animEffect transition="out" filter="wipe(left)">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a:t>Status Proses</a:t>
            </a:r>
          </a:p>
        </p:txBody>
      </p:sp>
      <p:pic>
        <p:nvPicPr>
          <p:cNvPr id="5" name="Picture 4">
            <a:extLst>
              <a:ext uri="{FF2B5EF4-FFF2-40B4-BE49-F238E27FC236}">
                <a16:creationId xmlns:a16="http://schemas.microsoft.com/office/drawing/2014/main" id="{A71D8384-BA4F-4ECB-A105-2BE0950ED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86" y="1440381"/>
            <a:ext cx="8694427" cy="3977238"/>
          </a:xfrm>
          <a:prstGeom prst="rect">
            <a:avLst/>
          </a:prstGeom>
        </p:spPr>
      </p:pic>
    </p:spTree>
    <p:extLst>
      <p:ext uri="{BB962C8B-B14F-4D97-AF65-F5344CB8AC3E}">
        <p14:creationId xmlns:p14="http://schemas.microsoft.com/office/powerpoint/2010/main" val="22183726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err="1"/>
              <a:t>Konten</a:t>
            </a:r>
            <a:r>
              <a:rPr lang="en-US" dirty="0"/>
              <a:t> Proses</a:t>
            </a:r>
          </a:p>
        </p:txBody>
      </p:sp>
      <p:grpSp>
        <p:nvGrpSpPr>
          <p:cNvPr id="10" name="Group 9">
            <a:extLst>
              <a:ext uri="{FF2B5EF4-FFF2-40B4-BE49-F238E27FC236}">
                <a16:creationId xmlns:a16="http://schemas.microsoft.com/office/drawing/2014/main" id="{963DCE16-E830-4DFC-B9B3-0A2CEDBC29D1}"/>
              </a:ext>
            </a:extLst>
          </p:cNvPr>
          <p:cNvGrpSpPr/>
          <p:nvPr/>
        </p:nvGrpSpPr>
        <p:grpSpPr>
          <a:xfrm>
            <a:off x="547353" y="1121313"/>
            <a:ext cx="7991340" cy="1553237"/>
            <a:chOff x="547353" y="1121313"/>
            <a:chExt cx="7991340" cy="1553237"/>
          </a:xfrm>
        </p:grpSpPr>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Proses </a:t>
              </a:r>
              <a:r>
                <a:rPr lang="en-US" sz="2400" dirty="0" err="1"/>
                <a:t>biasanya</a:t>
              </a:r>
              <a:r>
                <a:rPr lang="en-US" sz="2400" dirty="0"/>
                <a:t> </a:t>
              </a:r>
              <a:r>
                <a:rPr lang="id-ID" sz="2400" dirty="0"/>
                <a:t>berisi </a:t>
              </a:r>
              <a:r>
                <a:rPr lang="en-US" sz="2400" dirty="0"/>
                <a:t>:</a:t>
              </a:r>
            </a:p>
          </p:txBody>
        </p:sp>
        <p:sp>
          <p:nvSpPr>
            <p:cNvPr id="5" name="TextBox 4">
              <a:extLst>
                <a:ext uri="{FF2B5EF4-FFF2-40B4-BE49-F238E27FC236}">
                  <a16:creationId xmlns:a16="http://schemas.microsoft.com/office/drawing/2014/main" id="{D8320AEE-D05B-4A46-8905-E5138B98DDB0}"/>
                </a:ext>
              </a:extLst>
            </p:cNvPr>
            <p:cNvSpPr txBox="1"/>
            <p:nvPr/>
          </p:nvSpPr>
          <p:spPr>
            <a:xfrm>
              <a:off x="1770846" y="2083602"/>
              <a:ext cx="6767847" cy="461665"/>
            </a:xfrm>
            <a:prstGeom prst="rect">
              <a:avLst/>
            </a:prstGeom>
            <a:noFill/>
          </p:spPr>
          <p:txBody>
            <a:bodyPr wrap="square" rtlCol="0">
              <a:spAutoFit/>
            </a:bodyPr>
            <a:lstStyle/>
            <a:p>
              <a:pPr algn="just"/>
              <a:r>
                <a:rPr lang="en-US" sz="2400" b="1" dirty="0"/>
                <a:t>Data</a:t>
              </a:r>
              <a:r>
                <a:rPr lang="en-US" sz="2400" dirty="0"/>
                <a:t> </a:t>
              </a:r>
              <a:r>
                <a:rPr lang="id-ID" sz="2400" dirty="0"/>
                <a:t>: K</a:t>
              </a:r>
              <a:r>
                <a:rPr lang="en-US" sz="2400" dirty="0" err="1"/>
                <a:t>umpulan</a:t>
              </a:r>
              <a:r>
                <a:rPr lang="en-US" sz="2400" dirty="0"/>
                <a:t> </a:t>
              </a:r>
              <a:r>
                <a:rPr lang="id-ID" sz="2400" dirty="0"/>
                <a:t>informasi di dalam proses</a:t>
              </a:r>
              <a:r>
                <a:rPr lang="en-US" sz="2400" dirty="0"/>
                <a:t>.</a:t>
              </a:r>
            </a:p>
          </p:txBody>
        </p:sp>
        <p:sp>
          <p:nvSpPr>
            <p:cNvPr id="6" name="Rectangle 5">
              <a:extLst>
                <a:ext uri="{FF2B5EF4-FFF2-40B4-BE49-F238E27FC236}">
                  <a16:creationId xmlns:a16="http://schemas.microsoft.com/office/drawing/2014/main" id="{4F9A46A8-0CFF-4D86-8D4B-A34A8DD2ED96}"/>
                </a:ext>
              </a:extLst>
            </p:cNvPr>
            <p:cNvSpPr/>
            <p:nvPr/>
          </p:nvSpPr>
          <p:spPr>
            <a:xfrm>
              <a:off x="740535" y="195432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endParaRPr lang="id-ID" sz="2800" dirty="0"/>
            </a:p>
          </p:txBody>
        </p:sp>
      </p:grpSp>
      <p:grpSp>
        <p:nvGrpSpPr>
          <p:cNvPr id="11" name="Group 10">
            <a:extLst>
              <a:ext uri="{FF2B5EF4-FFF2-40B4-BE49-F238E27FC236}">
                <a16:creationId xmlns:a16="http://schemas.microsoft.com/office/drawing/2014/main" id="{73F207C4-7CA7-4D2A-9A36-B51E48FE85A7}"/>
              </a:ext>
            </a:extLst>
          </p:cNvPr>
          <p:cNvGrpSpPr/>
          <p:nvPr/>
        </p:nvGrpSpPr>
        <p:grpSpPr>
          <a:xfrm>
            <a:off x="740535" y="2861225"/>
            <a:ext cx="7798157" cy="830997"/>
            <a:chOff x="740535" y="2861225"/>
            <a:chExt cx="7798157" cy="830997"/>
          </a:xfrm>
        </p:grpSpPr>
        <p:sp>
          <p:nvSpPr>
            <p:cNvPr id="7" name="TextBox 6">
              <a:extLst>
                <a:ext uri="{FF2B5EF4-FFF2-40B4-BE49-F238E27FC236}">
                  <a16:creationId xmlns:a16="http://schemas.microsoft.com/office/drawing/2014/main" id="{61861852-362F-48F9-B4F0-8CAA794C6D9A}"/>
                </a:ext>
              </a:extLst>
            </p:cNvPr>
            <p:cNvSpPr txBox="1"/>
            <p:nvPr/>
          </p:nvSpPr>
          <p:spPr>
            <a:xfrm>
              <a:off x="1770845" y="2861225"/>
              <a:ext cx="6767847" cy="830997"/>
            </a:xfrm>
            <a:prstGeom prst="rect">
              <a:avLst/>
            </a:prstGeom>
            <a:noFill/>
          </p:spPr>
          <p:txBody>
            <a:bodyPr wrap="square" rtlCol="0">
              <a:spAutoFit/>
            </a:bodyPr>
            <a:lstStyle/>
            <a:p>
              <a:pPr algn="just"/>
              <a:r>
                <a:rPr lang="id-ID" sz="2400" b="1" dirty="0"/>
                <a:t>Instruksi</a:t>
              </a:r>
              <a:r>
                <a:rPr lang="en-US" sz="2400" dirty="0"/>
                <a:t> </a:t>
              </a:r>
              <a:r>
                <a:rPr lang="id-ID" sz="2400" dirty="0"/>
                <a:t>: Arahan atau perintah untuk melakukan sesuatu.</a:t>
              </a:r>
              <a:endParaRPr lang="en-US" sz="2400" dirty="0"/>
            </a:p>
          </p:txBody>
        </p:sp>
        <p:sp>
          <p:nvSpPr>
            <p:cNvPr id="8" name="Rectangle 7">
              <a:extLst>
                <a:ext uri="{FF2B5EF4-FFF2-40B4-BE49-F238E27FC236}">
                  <a16:creationId xmlns:a16="http://schemas.microsoft.com/office/drawing/2014/main" id="{760713FB-B712-450A-9FDC-7579ACAA1C7F}"/>
                </a:ext>
              </a:extLst>
            </p:cNvPr>
            <p:cNvSpPr/>
            <p:nvPr/>
          </p:nvSpPr>
          <p:spPr>
            <a:xfrm>
              <a:off x="740535" y="2916610"/>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2</a:t>
              </a:r>
            </a:p>
          </p:txBody>
        </p:sp>
      </p:grpSp>
      <p:grpSp>
        <p:nvGrpSpPr>
          <p:cNvPr id="14" name="Group 13">
            <a:extLst>
              <a:ext uri="{FF2B5EF4-FFF2-40B4-BE49-F238E27FC236}">
                <a16:creationId xmlns:a16="http://schemas.microsoft.com/office/drawing/2014/main" id="{13CF914F-8442-4D23-98AF-70E678E98850}"/>
              </a:ext>
            </a:extLst>
          </p:cNvPr>
          <p:cNvGrpSpPr/>
          <p:nvPr/>
        </p:nvGrpSpPr>
        <p:grpSpPr>
          <a:xfrm>
            <a:off x="740535" y="3823514"/>
            <a:ext cx="7798157" cy="830997"/>
            <a:chOff x="740535" y="3823514"/>
            <a:chExt cx="7798157" cy="830997"/>
          </a:xfrm>
        </p:grpSpPr>
        <p:sp>
          <p:nvSpPr>
            <p:cNvPr id="9" name="Rectangle 8">
              <a:extLst>
                <a:ext uri="{FF2B5EF4-FFF2-40B4-BE49-F238E27FC236}">
                  <a16:creationId xmlns:a16="http://schemas.microsoft.com/office/drawing/2014/main" id="{2300733C-1689-41B1-844F-58D93883EC68}"/>
                </a:ext>
              </a:extLst>
            </p:cNvPr>
            <p:cNvSpPr/>
            <p:nvPr/>
          </p:nvSpPr>
          <p:spPr>
            <a:xfrm>
              <a:off x="740535" y="3878899"/>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3</a:t>
              </a:r>
            </a:p>
          </p:txBody>
        </p:sp>
        <p:sp>
          <p:nvSpPr>
            <p:cNvPr id="12" name="TextBox 11">
              <a:extLst>
                <a:ext uri="{FF2B5EF4-FFF2-40B4-BE49-F238E27FC236}">
                  <a16:creationId xmlns:a16="http://schemas.microsoft.com/office/drawing/2014/main" id="{B82F1C90-F7E7-4E65-B66A-BC2386BD3F02}"/>
                </a:ext>
              </a:extLst>
            </p:cNvPr>
            <p:cNvSpPr txBox="1"/>
            <p:nvPr/>
          </p:nvSpPr>
          <p:spPr>
            <a:xfrm>
              <a:off x="1770845" y="3823514"/>
              <a:ext cx="6767847" cy="830997"/>
            </a:xfrm>
            <a:prstGeom prst="rect">
              <a:avLst/>
            </a:prstGeom>
            <a:noFill/>
          </p:spPr>
          <p:txBody>
            <a:bodyPr wrap="square" rtlCol="0">
              <a:spAutoFit/>
            </a:bodyPr>
            <a:lstStyle/>
            <a:p>
              <a:pPr algn="just"/>
              <a:r>
                <a:rPr lang="id-ID" sz="2400" b="1" dirty="0"/>
                <a:t>Register Pemroses </a:t>
              </a:r>
              <a:r>
                <a:rPr lang="id-ID" sz="2400" dirty="0"/>
                <a:t>: Lokasi yang tersedia dan mudah diakses oleh CPU (Central Processing Unit).</a:t>
              </a:r>
            </a:p>
          </p:txBody>
        </p:sp>
      </p:grpSp>
      <p:sp>
        <p:nvSpPr>
          <p:cNvPr id="3" name="Arrow: Right 2">
            <a:hlinkClick r:id="" action="ppaction://hlinkshowjump?jump=nextslide"/>
            <a:extLst>
              <a:ext uri="{FF2B5EF4-FFF2-40B4-BE49-F238E27FC236}">
                <a16:creationId xmlns:a16="http://schemas.microsoft.com/office/drawing/2014/main" id="{739270D4-06D5-40A1-8F8A-1818BCF9C183}"/>
              </a:ext>
            </a:extLst>
          </p:cNvPr>
          <p:cNvSpPr/>
          <p:nvPr/>
        </p:nvSpPr>
        <p:spPr>
          <a:xfrm>
            <a:off x="6722772" y="5025854"/>
            <a:ext cx="1815920" cy="1118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Detail</a:t>
            </a:r>
          </a:p>
        </p:txBody>
      </p:sp>
    </p:spTree>
    <p:extLst>
      <p:ext uri="{BB962C8B-B14F-4D97-AF65-F5344CB8AC3E}">
        <p14:creationId xmlns:p14="http://schemas.microsoft.com/office/powerpoint/2010/main" val="1205233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grpId="0" nodeType="withEffect">
                                  <p:stCondLst>
                                    <p:cond delay="4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a:t>Status Proses</a:t>
            </a:r>
          </a:p>
        </p:txBody>
      </p:sp>
      <p:grpSp>
        <p:nvGrpSpPr>
          <p:cNvPr id="7" name="Group 6">
            <a:extLst>
              <a:ext uri="{FF2B5EF4-FFF2-40B4-BE49-F238E27FC236}">
                <a16:creationId xmlns:a16="http://schemas.microsoft.com/office/drawing/2014/main" id="{5A4E21FE-388D-49E6-A15D-AF336B1F67CF}"/>
              </a:ext>
            </a:extLst>
          </p:cNvPr>
          <p:cNvGrpSpPr/>
          <p:nvPr/>
        </p:nvGrpSpPr>
        <p:grpSpPr>
          <a:xfrm>
            <a:off x="525664" y="360530"/>
            <a:ext cx="8264167" cy="5280417"/>
            <a:chOff x="525664" y="360530"/>
            <a:chExt cx="8264167" cy="5280417"/>
          </a:xfrm>
        </p:grpSpPr>
        <p:pic>
          <p:nvPicPr>
            <p:cNvPr id="4" name="Picture 3">
              <a:extLst>
                <a:ext uri="{FF2B5EF4-FFF2-40B4-BE49-F238E27FC236}">
                  <a16:creationId xmlns:a16="http://schemas.microsoft.com/office/drawing/2014/main" id="{D9179518-C3BA-4C52-A15F-E57A9194256E}"/>
                </a:ext>
              </a:extLst>
            </p:cNvPr>
            <p:cNvPicPr>
              <a:picLocks noChangeAspect="1"/>
            </p:cNvPicPr>
            <p:nvPr/>
          </p:nvPicPr>
          <p:blipFill rotWithShape="1">
            <a:blip r:embed="rId3">
              <a:extLst>
                <a:ext uri="{28A0092B-C50C-407E-A947-70E740481C1C}">
                  <a14:useLocalDpi xmlns:a14="http://schemas.microsoft.com/office/drawing/2010/main" val="0"/>
                </a:ext>
              </a:extLst>
            </a:blip>
            <a:srcRect b="8127"/>
            <a:stretch/>
          </p:blipFill>
          <p:spPr>
            <a:xfrm>
              <a:off x="525664" y="1925499"/>
              <a:ext cx="7593533" cy="3715448"/>
            </a:xfrm>
            <a:prstGeom prst="rect">
              <a:avLst/>
            </a:prstGeom>
          </p:spPr>
        </p:pic>
        <p:sp>
          <p:nvSpPr>
            <p:cNvPr id="6" name="Title 1">
              <a:extLst>
                <a:ext uri="{FF2B5EF4-FFF2-40B4-BE49-F238E27FC236}">
                  <a16:creationId xmlns:a16="http://schemas.microsoft.com/office/drawing/2014/main" id="{B87D2239-7B5B-479F-925E-F0A4CD47E0D9}"/>
                </a:ext>
              </a:extLst>
            </p:cNvPr>
            <p:cNvSpPr txBox="1">
              <a:spLocks/>
            </p:cNvSpPr>
            <p:nvPr/>
          </p:nvSpPr>
          <p:spPr>
            <a:xfrm>
              <a:off x="7160655" y="360530"/>
              <a:ext cx="1629176" cy="620687"/>
            </a:xfrm>
            <a:prstGeom prst="rect">
              <a:avLst/>
            </a:prstGeom>
            <a:solidFill>
              <a:srgbClr val="00B0F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dirty="0"/>
                <a:t>ATM</a:t>
              </a:r>
              <a:endParaRPr lang="en-US" dirty="0"/>
            </a:p>
          </p:txBody>
        </p:sp>
      </p:grpSp>
    </p:spTree>
    <p:extLst>
      <p:ext uri="{BB962C8B-B14F-4D97-AF65-F5344CB8AC3E}">
        <p14:creationId xmlns:p14="http://schemas.microsoft.com/office/powerpoint/2010/main" val="10165542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a:t>Process Control Block</a:t>
            </a:r>
          </a:p>
        </p:txBody>
      </p:sp>
      <p:sp>
        <p:nvSpPr>
          <p:cNvPr id="3" name="TextBox 2">
            <a:extLst>
              <a:ext uri="{FF2B5EF4-FFF2-40B4-BE49-F238E27FC236}">
                <a16:creationId xmlns:a16="http://schemas.microsoft.com/office/drawing/2014/main" id="{A9938DC8-9892-4F87-8073-E5EFB109BF73}"/>
              </a:ext>
            </a:extLst>
          </p:cNvPr>
          <p:cNvSpPr txBox="1"/>
          <p:nvPr/>
        </p:nvSpPr>
        <p:spPr>
          <a:xfrm>
            <a:off x="444323" y="1072083"/>
            <a:ext cx="8184522" cy="1569660"/>
          </a:xfrm>
          <a:prstGeom prst="rect">
            <a:avLst/>
          </a:prstGeom>
          <a:noFill/>
        </p:spPr>
        <p:txBody>
          <a:bodyPr wrap="square" rtlCol="0">
            <a:spAutoFit/>
          </a:bodyPr>
          <a:lstStyle/>
          <a:p>
            <a:pPr algn="just"/>
            <a:r>
              <a:rPr lang="id-ID" sz="2400" dirty="0"/>
              <a:t>Setiap proses digambarkan dalam sistem operasi oleh sebuah </a:t>
            </a:r>
            <a:r>
              <a:rPr lang="en-US" sz="2400" dirty="0"/>
              <a:t>Process Control Block</a:t>
            </a:r>
            <a:r>
              <a:rPr lang="id-ID" sz="2400" dirty="0"/>
              <a:t> (PCB)</a:t>
            </a:r>
            <a:r>
              <a:rPr lang="en-US" sz="2400" dirty="0"/>
              <a:t>. PCB </a:t>
            </a:r>
            <a:r>
              <a:rPr lang="en-US" sz="2400" dirty="0" err="1"/>
              <a:t>berisikan</a:t>
            </a:r>
            <a:r>
              <a:rPr lang="en-US" sz="2400" dirty="0"/>
              <a:t> </a:t>
            </a:r>
            <a:r>
              <a:rPr lang="en-US" sz="2400" dirty="0" err="1"/>
              <a:t>banyak</a:t>
            </a:r>
            <a:r>
              <a:rPr lang="en-US" sz="2400" dirty="0"/>
              <a:t> </a:t>
            </a:r>
            <a:r>
              <a:rPr lang="en-US" sz="2400" dirty="0" err="1"/>
              <a:t>bagian</a:t>
            </a:r>
            <a:r>
              <a:rPr lang="en-US" sz="2400" dirty="0"/>
              <a:t> </a:t>
            </a:r>
            <a:r>
              <a:rPr lang="en-US" sz="2400" dirty="0" err="1"/>
              <a:t>dari</a:t>
            </a:r>
            <a:r>
              <a:rPr lang="en-US" sz="2400" dirty="0"/>
              <a:t> </a:t>
            </a:r>
            <a:r>
              <a:rPr lang="en-US" sz="2400" dirty="0" err="1"/>
              <a:t>informasi</a:t>
            </a:r>
            <a:r>
              <a:rPr lang="en-US" sz="2400" dirty="0"/>
              <a:t> yang </a:t>
            </a:r>
            <a:r>
              <a:rPr lang="en-US" sz="2400" dirty="0" err="1"/>
              <a:t>berhubungan</a:t>
            </a:r>
            <a:r>
              <a:rPr lang="en-US" sz="2400" dirty="0"/>
              <a:t> </a:t>
            </a:r>
            <a:r>
              <a:rPr lang="en-US" sz="2400" dirty="0" err="1"/>
              <a:t>dengan</a:t>
            </a:r>
            <a:r>
              <a:rPr lang="en-US" sz="2400" dirty="0"/>
              <a:t> </a:t>
            </a:r>
            <a:r>
              <a:rPr lang="en-US" sz="2400" dirty="0" err="1"/>
              <a:t>sebuah</a:t>
            </a:r>
            <a:r>
              <a:rPr lang="en-US" sz="2400" dirty="0"/>
              <a:t> proses yang </a:t>
            </a:r>
            <a:r>
              <a:rPr lang="en-US" sz="2400" dirty="0" err="1"/>
              <a:t>spesifik</a:t>
            </a:r>
            <a:r>
              <a:rPr lang="en-US" sz="2400" dirty="0"/>
              <a:t>, </a:t>
            </a:r>
            <a:r>
              <a:rPr lang="en-US" sz="2400" dirty="0" err="1"/>
              <a:t>antara</a:t>
            </a:r>
            <a:r>
              <a:rPr lang="en-US" sz="2400" dirty="0"/>
              <a:t> lain :</a:t>
            </a:r>
          </a:p>
        </p:txBody>
      </p:sp>
      <p:grpSp>
        <p:nvGrpSpPr>
          <p:cNvPr id="10" name="Group 9">
            <a:extLst>
              <a:ext uri="{FF2B5EF4-FFF2-40B4-BE49-F238E27FC236}">
                <a16:creationId xmlns:a16="http://schemas.microsoft.com/office/drawing/2014/main" id="{E6CDDF8F-09CA-4638-9843-858D27CD5508}"/>
              </a:ext>
            </a:extLst>
          </p:cNvPr>
          <p:cNvGrpSpPr/>
          <p:nvPr/>
        </p:nvGrpSpPr>
        <p:grpSpPr>
          <a:xfrm>
            <a:off x="547352" y="3068885"/>
            <a:ext cx="8081493" cy="720229"/>
            <a:chOff x="547352" y="3068885"/>
            <a:chExt cx="8081493" cy="720229"/>
          </a:xfrm>
        </p:grpSpPr>
        <p:sp>
          <p:nvSpPr>
            <p:cNvPr id="4" name="Rectangle 3">
              <a:extLst>
                <a:ext uri="{FF2B5EF4-FFF2-40B4-BE49-F238E27FC236}">
                  <a16:creationId xmlns:a16="http://schemas.microsoft.com/office/drawing/2014/main" id="{A78DBBA1-364E-4AFD-AA6D-6B59E482FF0F}"/>
                </a:ext>
              </a:extLst>
            </p:cNvPr>
            <p:cNvSpPr/>
            <p:nvPr/>
          </p:nvSpPr>
          <p:spPr>
            <a:xfrm>
              <a:off x="547352" y="3068885"/>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endParaRPr lang="id-ID" sz="2800" dirty="0"/>
            </a:p>
          </p:txBody>
        </p:sp>
        <p:sp>
          <p:nvSpPr>
            <p:cNvPr id="7" name="TextBox 6">
              <a:extLst>
                <a:ext uri="{FF2B5EF4-FFF2-40B4-BE49-F238E27FC236}">
                  <a16:creationId xmlns:a16="http://schemas.microsoft.com/office/drawing/2014/main" id="{EF1CF2FE-F93E-4FD1-8E90-D2816000485E}"/>
                </a:ext>
              </a:extLst>
            </p:cNvPr>
            <p:cNvSpPr txBox="1"/>
            <p:nvPr/>
          </p:nvSpPr>
          <p:spPr>
            <a:xfrm>
              <a:off x="1545466" y="3198166"/>
              <a:ext cx="7083379" cy="461665"/>
            </a:xfrm>
            <a:prstGeom prst="rect">
              <a:avLst/>
            </a:prstGeom>
            <a:noFill/>
          </p:spPr>
          <p:txBody>
            <a:bodyPr wrap="square" rtlCol="0">
              <a:spAutoFit/>
            </a:bodyPr>
            <a:lstStyle/>
            <a:p>
              <a:pPr algn="just"/>
              <a:r>
                <a:rPr lang="en-US" sz="2400" b="1" dirty="0"/>
                <a:t>Pointer</a:t>
              </a:r>
              <a:r>
                <a:rPr lang="en-US" sz="2400" dirty="0"/>
                <a:t> </a:t>
              </a:r>
              <a:r>
                <a:rPr lang="id-ID" sz="2400" dirty="0"/>
                <a:t>: </a:t>
              </a:r>
              <a:r>
                <a:rPr lang="en-US" sz="2400" dirty="0" err="1"/>
                <a:t>Panah</a:t>
              </a:r>
              <a:r>
                <a:rPr lang="en-US" sz="2400" dirty="0"/>
                <a:t> yang </a:t>
              </a:r>
              <a:r>
                <a:rPr lang="en-US" sz="2400" dirty="0" err="1"/>
                <a:t>menuju</a:t>
              </a:r>
              <a:r>
                <a:rPr lang="en-US" sz="2400" dirty="0"/>
                <a:t> </a:t>
              </a:r>
              <a:r>
                <a:rPr lang="en-US" sz="2400" dirty="0" err="1"/>
                <a:t>ke</a:t>
              </a:r>
              <a:r>
                <a:rPr lang="en-US" sz="2400" dirty="0"/>
                <a:t> PCB lain.</a:t>
              </a:r>
            </a:p>
          </p:txBody>
        </p:sp>
      </p:grpSp>
      <p:grpSp>
        <p:nvGrpSpPr>
          <p:cNvPr id="11" name="Group 10">
            <a:extLst>
              <a:ext uri="{FF2B5EF4-FFF2-40B4-BE49-F238E27FC236}">
                <a16:creationId xmlns:a16="http://schemas.microsoft.com/office/drawing/2014/main" id="{7ACB0336-878A-44E5-946A-A17A560EE8F1}"/>
              </a:ext>
            </a:extLst>
          </p:cNvPr>
          <p:cNvGrpSpPr/>
          <p:nvPr/>
        </p:nvGrpSpPr>
        <p:grpSpPr>
          <a:xfrm>
            <a:off x="547352" y="4107357"/>
            <a:ext cx="8081493" cy="830997"/>
            <a:chOff x="547352" y="4107357"/>
            <a:chExt cx="8081493" cy="830997"/>
          </a:xfrm>
        </p:grpSpPr>
        <p:sp>
          <p:nvSpPr>
            <p:cNvPr id="5" name="Rectangle 4">
              <a:extLst>
                <a:ext uri="{FF2B5EF4-FFF2-40B4-BE49-F238E27FC236}">
                  <a16:creationId xmlns:a16="http://schemas.microsoft.com/office/drawing/2014/main" id="{FD582D8A-B2A4-461C-83C7-A838C7BE95AC}"/>
                </a:ext>
              </a:extLst>
            </p:cNvPr>
            <p:cNvSpPr/>
            <p:nvPr/>
          </p:nvSpPr>
          <p:spPr>
            <a:xfrm>
              <a:off x="547352" y="4162742"/>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id-ID" sz="2800" dirty="0"/>
            </a:p>
          </p:txBody>
        </p:sp>
        <p:sp>
          <p:nvSpPr>
            <p:cNvPr id="8" name="TextBox 7">
              <a:extLst>
                <a:ext uri="{FF2B5EF4-FFF2-40B4-BE49-F238E27FC236}">
                  <a16:creationId xmlns:a16="http://schemas.microsoft.com/office/drawing/2014/main" id="{88A9EA95-D9BF-459A-93BD-22426D91FD95}"/>
                </a:ext>
              </a:extLst>
            </p:cNvPr>
            <p:cNvSpPr txBox="1"/>
            <p:nvPr/>
          </p:nvSpPr>
          <p:spPr>
            <a:xfrm>
              <a:off x="1545466" y="4107357"/>
              <a:ext cx="7083379" cy="830997"/>
            </a:xfrm>
            <a:prstGeom prst="rect">
              <a:avLst/>
            </a:prstGeom>
            <a:noFill/>
          </p:spPr>
          <p:txBody>
            <a:bodyPr wrap="square" rtlCol="0">
              <a:spAutoFit/>
            </a:bodyPr>
            <a:lstStyle/>
            <a:p>
              <a:pPr algn="just"/>
              <a:r>
                <a:rPr lang="en-US" sz="2400" b="1" dirty="0"/>
                <a:t>Process State</a:t>
              </a:r>
              <a:r>
                <a:rPr lang="en-US" sz="2400" dirty="0"/>
                <a:t> </a:t>
              </a:r>
              <a:r>
                <a:rPr lang="id-ID" sz="2400" dirty="0"/>
                <a:t>: </a:t>
              </a:r>
              <a:r>
                <a:rPr lang="en-US" sz="2400" dirty="0"/>
                <a:t>Status proses (</a:t>
              </a:r>
              <a:r>
                <a:rPr lang="en-US" sz="2400" dirty="0" err="1"/>
                <a:t>contoh</a:t>
              </a:r>
              <a:r>
                <a:rPr lang="en-US" sz="2400" dirty="0"/>
                <a:t> : New, Ready, Running </a:t>
              </a:r>
              <a:r>
                <a:rPr lang="en-US" sz="2400" dirty="0" err="1"/>
                <a:t>dan</a:t>
              </a:r>
              <a:r>
                <a:rPr lang="en-US" sz="2400" dirty="0"/>
                <a:t> lain-lain).</a:t>
              </a:r>
            </a:p>
          </p:txBody>
        </p:sp>
      </p:grpSp>
      <p:grpSp>
        <p:nvGrpSpPr>
          <p:cNvPr id="12" name="Group 11">
            <a:extLst>
              <a:ext uri="{FF2B5EF4-FFF2-40B4-BE49-F238E27FC236}">
                <a16:creationId xmlns:a16="http://schemas.microsoft.com/office/drawing/2014/main" id="{10EDEDFA-461E-42F3-B661-D3647BE48A2B}"/>
              </a:ext>
            </a:extLst>
          </p:cNvPr>
          <p:cNvGrpSpPr/>
          <p:nvPr/>
        </p:nvGrpSpPr>
        <p:grpSpPr>
          <a:xfrm>
            <a:off x="547352" y="5201214"/>
            <a:ext cx="8081493" cy="830997"/>
            <a:chOff x="547352" y="5201214"/>
            <a:chExt cx="8081493" cy="830997"/>
          </a:xfrm>
        </p:grpSpPr>
        <p:sp>
          <p:nvSpPr>
            <p:cNvPr id="6" name="Rectangle 5">
              <a:extLst>
                <a:ext uri="{FF2B5EF4-FFF2-40B4-BE49-F238E27FC236}">
                  <a16:creationId xmlns:a16="http://schemas.microsoft.com/office/drawing/2014/main" id="{933383E5-3D44-46B6-B63D-39894BDBFEE1}"/>
                </a:ext>
              </a:extLst>
            </p:cNvPr>
            <p:cNvSpPr/>
            <p:nvPr/>
          </p:nvSpPr>
          <p:spPr>
            <a:xfrm>
              <a:off x="547352" y="5256599"/>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endParaRPr lang="id-ID" sz="2800" dirty="0"/>
            </a:p>
          </p:txBody>
        </p:sp>
        <p:sp>
          <p:nvSpPr>
            <p:cNvPr id="9" name="TextBox 8">
              <a:extLst>
                <a:ext uri="{FF2B5EF4-FFF2-40B4-BE49-F238E27FC236}">
                  <a16:creationId xmlns:a16="http://schemas.microsoft.com/office/drawing/2014/main" id="{D21F509C-01EC-4EEF-AB19-D995952FC8D6}"/>
                </a:ext>
              </a:extLst>
            </p:cNvPr>
            <p:cNvSpPr txBox="1"/>
            <p:nvPr/>
          </p:nvSpPr>
          <p:spPr>
            <a:xfrm>
              <a:off x="1545466" y="5201214"/>
              <a:ext cx="7083379" cy="830997"/>
            </a:xfrm>
            <a:prstGeom prst="rect">
              <a:avLst/>
            </a:prstGeom>
            <a:noFill/>
          </p:spPr>
          <p:txBody>
            <a:bodyPr wrap="square" rtlCol="0">
              <a:spAutoFit/>
            </a:bodyPr>
            <a:lstStyle/>
            <a:p>
              <a:pPr algn="just"/>
              <a:r>
                <a:rPr lang="en-US" sz="2400" b="1" dirty="0"/>
                <a:t>Process Number</a:t>
              </a:r>
              <a:r>
                <a:rPr lang="en-US" sz="2400" dirty="0"/>
                <a:t> </a:t>
              </a:r>
              <a:r>
                <a:rPr lang="id-ID" sz="2400" dirty="0"/>
                <a:t>: </a:t>
              </a:r>
              <a:r>
                <a:rPr lang="en-US" sz="2400" dirty="0" err="1"/>
                <a:t>Nomor</a:t>
              </a:r>
              <a:r>
                <a:rPr lang="en-US" sz="2400" dirty="0"/>
                <a:t> </a:t>
              </a:r>
              <a:r>
                <a:rPr lang="en-US" sz="2400" dirty="0" err="1"/>
                <a:t>identifikasi</a:t>
              </a:r>
              <a:r>
                <a:rPr lang="en-US" sz="2400" dirty="0"/>
                <a:t> </a:t>
              </a:r>
              <a:r>
                <a:rPr lang="en-US" sz="2400" dirty="0" err="1"/>
                <a:t>unik</a:t>
              </a:r>
              <a:r>
                <a:rPr lang="en-US" sz="2400" dirty="0"/>
                <a:t> </a:t>
              </a:r>
              <a:r>
                <a:rPr lang="en-US" sz="2400" dirty="0" err="1"/>
                <a:t>untuk</a:t>
              </a:r>
              <a:r>
                <a:rPr lang="en-US" sz="2400" dirty="0"/>
                <a:t> </a:t>
              </a:r>
              <a:r>
                <a:rPr lang="en-US" sz="2400" dirty="0" err="1"/>
                <a:t>setiap</a:t>
              </a:r>
              <a:r>
                <a:rPr lang="en-US" sz="2400" dirty="0"/>
                <a:t> proses </a:t>
              </a:r>
              <a:r>
                <a:rPr lang="en-US" sz="2400" dirty="0" err="1"/>
                <a:t>dalam</a:t>
              </a:r>
              <a:r>
                <a:rPr lang="en-US" sz="2400" dirty="0"/>
                <a:t> </a:t>
              </a:r>
              <a:r>
                <a:rPr lang="en-US" sz="2400" dirty="0" err="1"/>
                <a:t>sistem</a:t>
              </a:r>
              <a:r>
                <a:rPr lang="en-US" sz="2400" dirty="0"/>
                <a:t> </a:t>
              </a:r>
              <a:r>
                <a:rPr lang="en-US" sz="2400" dirty="0" err="1"/>
                <a:t>operasi</a:t>
              </a:r>
              <a:r>
                <a:rPr lang="en-US" sz="2400" dirty="0"/>
                <a:t>.</a:t>
              </a:r>
            </a:p>
          </p:txBody>
        </p:sp>
      </p:grpSp>
    </p:spTree>
    <p:extLst>
      <p:ext uri="{BB962C8B-B14F-4D97-AF65-F5344CB8AC3E}">
        <p14:creationId xmlns:p14="http://schemas.microsoft.com/office/powerpoint/2010/main" val="102379795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22" presetClass="exit" presetSubtype="8" fill="hold" nodeType="withEffect">
                                  <p:stCondLst>
                                    <p:cond delay="0"/>
                                  </p:stCondLst>
                                  <p:childTnLst>
                                    <p:animEffect transition="out" filter="wipe(left)">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22" presetClass="exit" presetSubtype="8" fill="hold" nodeType="withEffect">
                                  <p:stCondLst>
                                    <p:cond delay="0"/>
                                  </p:stCondLst>
                                  <p:childTnLst>
                                    <p:animEffect transition="out" filter="wipe(left)">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a:t>Process Control Block</a:t>
            </a:r>
          </a:p>
        </p:txBody>
      </p:sp>
      <p:sp>
        <p:nvSpPr>
          <p:cNvPr id="3" name="TextBox 2">
            <a:extLst>
              <a:ext uri="{FF2B5EF4-FFF2-40B4-BE49-F238E27FC236}">
                <a16:creationId xmlns:a16="http://schemas.microsoft.com/office/drawing/2014/main" id="{A9938DC8-9892-4F87-8073-E5EFB109BF73}"/>
              </a:ext>
            </a:extLst>
          </p:cNvPr>
          <p:cNvSpPr txBox="1"/>
          <p:nvPr/>
        </p:nvSpPr>
        <p:spPr>
          <a:xfrm>
            <a:off x="444323" y="1072083"/>
            <a:ext cx="8184522" cy="1569660"/>
          </a:xfrm>
          <a:prstGeom prst="rect">
            <a:avLst/>
          </a:prstGeom>
          <a:noFill/>
        </p:spPr>
        <p:txBody>
          <a:bodyPr wrap="square" rtlCol="0">
            <a:spAutoFit/>
          </a:bodyPr>
          <a:lstStyle/>
          <a:p>
            <a:pPr algn="just"/>
            <a:r>
              <a:rPr lang="id-ID" sz="2400" dirty="0"/>
              <a:t>Setiap proses digambarkan dalam sistem operasi oleh sebuah </a:t>
            </a:r>
            <a:r>
              <a:rPr lang="en-US" sz="2400" dirty="0"/>
              <a:t>Process Control Block</a:t>
            </a:r>
            <a:r>
              <a:rPr lang="id-ID" sz="2400" dirty="0"/>
              <a:t> (PCB)</a:t>
            </a:r>
            <a:r>
              <a:rPr lang="en-US" sz="2400" dirty="0"/>
              <a:t>. PCB </a:t>
            </a:r>
            <a:r>
              <a:rPr lang="en-US" sz="2400" dirty="0" err="1"/>
              <a:t>berisikan</a:t>
            </a:r>
            <a:r>
              <a:rPr lang="en-US" sz="2400" dirty="0"/>
              <a:t> </a:t>
            </a:r>
            <a:r>
              <a:rPr lang="en-US" sz="2400" dirty="0" err="1"/>
              <a:t>banyak</a:t>
            </a:r>
            <a:r>
              <a:rPr lang="en-US" sz="2400" dirty="0"/>
              <a:t> </a:t>
            </a:r>
            <a:r>
              <a:rPr lang="en-US" sz="2400" dirty="0" err="1"/>
              <a:t>bagian</a:t>
            </a:r>
            <a:r>
              <a:rPr lang="en-US" sz="2400" dirty="0"/>
              <a:t> </a:t>
            </a:r>
            <a:r>
              <a:rPr lang="en-US" sz="2400" dirty="0" err="1"/>
              <a:t>dari</a:t>
            </a:r>
            <a:r>
              <a:rPr lang="en-US" sz="2400" dirty="0"/>
              <a:t> </a:t>
            </a:r>
            <a:r>
              <a:rPr lang="en-US" sz="2400" dirty="0" err="1"/>
              <a:t>informasi</a:t>
            </a:r>
            <a:r>
              <a:rPr lang="en-US" sz="2400" dirty="0"/>
              <a:t> yang </a:t>
            </a:r>
            <a:r>
              <a:rPr lang="en-US" sz="2400" dirty="0" err="1"/>
              <a:t>berhubungan</a:t>
            </a:r>
            <a:r>
              <a:rPr lang="en-US" sz="2400" dirty="0"/>
              <a:t> </a:t>
            </a:r>
            <a:r>
              <a:rPr lang="en-US" sz="2400" dirty="0" err="1"/>
              <a:t>dengan</a:t>
            </a:r>
            <a:r>
              <a:rPr lang="en-US" sz="2400" dirty="0"/>
              <a:t> </a:t>
            </a:r>
            <a:r>
              <a:rPr lang="en-US" sz="2400" dirty="0" err="1"/>
              <a:t>sebuah</a:t>
            </a:r>
            <a:r>
              <a:rPr lang="en-US" sz="2400" dirty="0"/>
              <a:t> proses yang </a:t>
            </a:r>
            <a:r>
              <a:rPr lang="en-US" sz="2400" dirty="0" err="1"/>
              <a:t>spesifik</a:t>
            </a:r>
            <a:r>
              <a:rPr lang="en-US" sz="2400" dirty="0"/>
              <a:t>, </a:t>
            </a:r>
            <a:r>
              <a:rPr lang="en-US" sz="2400" dirty="0" err="1"/>
              <a:t>antara</a:t>
            </a:r>
            <a:r>
              <a:rPr lang="en-US" sz="2400" dirty="0"/>
              <a:t> lain :</a:t>
            </a:r>
          </a:p>
        </p:txBody>
      </p:sp>
      <p:grpSp>
        <p:nvGrpSpPr>
          <p:cNvPr id="6" name="Group 5">
            <a:extLst>
              <a:ext uri="{FF2B5EF4-FFF2-40B4-BE49-F238E27FC236}">
                <a16:creationId xmlns:a16="http://schemas.microsoft.com/office/drawing/2014/main" id="{15311CFA-FECC-4CD5-ACF3-9ECA350D9C3A}"/>
              </a:ext>
            </a:extLst>
          </p:cNvPr>
          <p:cNvGrpSpPr/>
          <p:nvPr/>
        </p:nvGrpSpPr>
        <p:grpSpPr>
          <a:xfrm>
            <a:off x="547352" y="2904603"/>
            <a:ext cx="8081493" cy="1200329"/>
            <a:chOff x="547352" y="2904603"/>
            <a:chExt cx="8081493" cy="1200329"/>
          </a:xfrm>
        </p:grpSpPr>
        <p:sp>
          <p:nvSpPr>
            <p:cNvPr id="4" name="Rectangle 3">
              <a:extLst>
                <a:ext uri="{FF2B5EF4-FFF2-40B4-BE49-F238E27FC236}">
                  <a16:creationId xmlns:a16="http://schemas.microsoft.com/office/drawing/2014/main" id="{A78DBBA1-364E-4AFD-AA6D-6B59E482FF0F}"/>
                </a:ext>
              </a:extLst>
            </p:cNvPr>
            <p:cNvSpPr/>
            <p:nvPr/>
          </p:nvSpPr>
          <p:spPr>
            <a:xfrm>
              <a:off x="547352" y="3068885"/>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endParaRPr lang="id-ID" sz="2800" dirty="0"/>
            </a:p>
          </p:txBody>
        </p:sp>
        <p:sp>
          <p:nvSpPr>
            <p:cNvPr id="7" name="TextBox 6">
              <a:extLst>
                <a:ext uri="{FF2B5EF4-FFF2-40B4-BE49-F238E27FC236}">
                  <a16:creationId xmlns:a16="http://schemas.microsoft.com/office/drawing/2014/main" id="{EF1CF2FE-F93E-4FD1-8E90-D2816000485E}"/>
                </a:ext>
              </a:extLst>
            </p:cNvPr>
            <p:cNvSpPr txBox="1"/>
            <p:nvPr/>
          </p:nvSpPr>
          <p:spPr>
            <a:xfrm>
              <a:off x="1545466" y="2904603"/>
              <a:ext cx="7083379" cy="1200329"/>
            </a:xfrm>
            <a:prstGeom prst="rect">
              <a:avLst/>
            </a:prstGeom>
            <a:noFill/>
          </p:spPr>
          <p:txBody>
            <a:bodyPr wrap="square" rtlCol="0">
              <a:spAutoFit/>
            </a:bodyPr>
            <a:lstStyle/>
            <a:p>
              <a:pPr algn="just"/>
              <a:r>
                <a:rPr lang="en-US" sz="2400" b="1" dirty="0"/>
                <a:t>Program Counter</a:t>
              </a:r>
              <a:r>
                <a:rPr lang="en-US" sz="2400" dirty="0"/>
                <a:t> </a:t>
              </a:r>
              <a:r>
                <a:rPr lang="id-ID" sz="2400" dirty="0"/>
                <a:t>: </a:t>
              </a:r>
              <a:r>
                <a:rPr lang="en-US" sz="2400" dirty="0" err="1"/>
                <a:t>Sebuah</a:t>
              </a:r>
              <a:r>
                <a:rPr lang="en-US" sz="2400" dirty="0"/>
                <a:t> counter/</a:t>
              </a:r>
              <a:r>
                <a:rPr lang="en-US" sz="2400" dirty="0" err="1"/>
                <a:t>kode</a:t>
              </a:r>
              <a:r>
                <a:rPr lang="en-US" sz="2400" dirty="0"/>
                <a:t> yang </a:t>
              </a:r>
              <a:r>
                <a:rPr lang="en-US" sz="2400" dirty="0" err="1"/>
                <a:t>mengarah</a:t>
              </a:r>
              <a:r>
                <a:rPr lang="en-US" sz="2400" dirty="0"/>
                <a:t> </a:t>
              </a:r>
              <a:r>
                <a:rPr lang="en-US" sz="2400" dirty="0" err="1"/>
                <a:t>ke</a:t>
              </a:r>
              <a:r>
                <a:rPr lang="en-US" sz="2400" dirty="0"/>
                <a:t> </a:t>
              </a:r>
              <a:r>
                <a:rPr lang="en-US" sz="2400" dirty="0" err="1"/>
                <a:t>alamat</a:t>
              </a:r>
              <a:r>
                <a:rPr lang="en-US" sz="2400" dirty="0"/>
                <a:t> </a:t>
              </a:r>
              <a:r>
                <a:rPr lang="en-US" sz="2400" dirty="0" err="1"/>
                <a:t>instruksi</a:t>
              </a:r>
              <a:r>
                <a:rPr lang="en-US" sz="2400" dirty="0"/>
                <a:t> </a:t>
              </a:r>
              <a:r>
                <a:rPr lang="en-US" sz="2400" dirty="0" err="1"/>
                <a:t>berikutnya</a:t>
              </a:r>
              <a:r>
                <a:rPr lang="en-US" sz="2400" dirty="0"/>
                <a:t> yang </a:t>
              </a:r>
              <a:r>
                <a:rPr lang="en-US" sz="2400" dirty="0" err="1"/>
                <a:t>akan</a:t>
              </a:r>
              <a:r>
                <a:rPr lang="en-US" sz="2400" dirty="0"/>
                <a:t> </a:t>
              </a:r>
              <a:r>
                <a:rPr lang="en-US" sz="2400" dirty="0" err="1"/>
                <a:t>dieksekusi</a:t>
              </a:r>
              <a:r>
                <a:rPr lang="en-US" sz="2400" dirty="0"/>
                <a:t> </a:t>
              </a:r>
              <a:r>
                <a:rPr lang="en-US" sz="2400" dirty="0" err="1"/>
                <a:t>untuk</a:t>
              </a:r>
              <a:r>
                <a:rPr lang="en-US" sz="2400" dirty="0"/>
                <a:t> proses </a:t>
              </a:r>
              <a:r>
                <a:rPr lang="en-US" sz="2400" dirty="0" err="1"/>
                <a:t>ini</a:t>
              </a:r>
              <a:r>
                <a:rPr lang="en-US" sz="2400" dirty="0"/>
                <a:t>.</a:t>
              </a:r>
            </a:p>
          </p:txBody>
        </p:sp>
      </p:grpSp>
      <p:grpSp>
        <p:nvGrpSpPr>
          <p:cNvPr id="9" name="Group 8">
            <a:extLst>
              <a:ext uri="{FF2B5EF4-FFF2-40B4-BE49-F238E27FC236}">
                <a16:creationId xmlns:a16="http://schemas.microsoft.com/office/drawing/2014/main" id="{0043F1E8-06B3-45AD-979E-C37937FA7CDC}"/>
              </a:ext>
            </a:extLst>
          </p:cNvPr>
          <p:cNvGrpSpPr/>
          <p:nvPr/>
        </p:nvGrpSpPr>
        <p:grpSpPr>
          <a:xfrm>
            <a:off x="547351" y="4364363"/>
            <a:ext cx="8081494" cy="2308324"/>
            <a:chOff x="547351" y="4364363"/>
            <a:chExt cx="8081494" cy="2308324"/>
          </a:xfrm>
        </p:grpSpPr>
        <p:sp>
          <p:nvSpPr>
            <p:cNvPr id="5" name="Rectangle 4">
              <a:extLst>
                <a:ext uri="{FF2B5EF4-FFF2-40B4-BE49-F238E27FC236}">
                  <a16:creationId xmlns:a16="http://schemas.microsoft.com/office/drawing/2014/main" id="{FD582D8A-B2A4-461C-83C7-A838C7BE95AC}"/>
                </a:ext>
              </a:extLst>
            </p:cNvPr>
            <p:cNvSpPr/>
            <p:nvPr/>
          </p:nvSpPr>
          <p:spPr>
            <a:xfrm>
              <a:off x="547351" y="5158410"/>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endParaRPr lang="id-ID" sz="2800" dirty="0"/>
            </a:p>
          </p:txBody>
        </p:sp>
        <p:sp>
          <p:nvSpPr>
            <p:cNvPr id="8" name="TextBox 7">
              <a:extLst>
                <a:ext uri="{FF2B5EF4-FFF2-40B4-BE49-F238E27FC236}">
                  <a16:creationId xmlns:a16="http://schemas.microsoft.com/office/drawing/2014/main" id="{88A9EA95-D9BF-459A-93BD-22426D91FD95}"/>
                </a:ext>
              </a:extLst>
            </p:cNvPr>
            <p:cNvSpPr txBox="1"/>
            <p:nvPr/>
          </p:nvSpPr>
          <p:spPr>
            <a:xfrm>
              <a:off x="1545466" y="4364363"/>
              <a:ext cx="7083379" cy="2308324"/>
            </a:xfrm>
            <a:prstGeom prst="rect">
              <a:avLst/>
            </a:prstGeom>
            <a:noFill/>
          </p:spPr>
          <p:txBody>
            <a:bodyPr wrap="square" rtlCol="0">
              <a:spAutoFit/>
            </a:bodyPr>
            <a:lstStyle/>
            <a:p>
              <a:pPr algn="just"/>
              <a:r>
                <a:rPr lang="en-US" sz="2400" b="1" dirty="0"/>
                <a:t>Registers </a:t>
              </a:r>
              <a:r>
                <a:rPr lang="id-ID" sz="2400" dirty="0"/>
                <a:t>:</a:t>
              </a:r>
              <a:r>
                <a:rPr lang="en-US" sz="2400" dirty="0"/>
                <a:t> </a:t>
              </a:r>
              <a:r>
                <a:rPr lang="en-US" sz="2400" dirty="0" err="1"/>
                <a:t>Menunjukkan</a:t>
              </a:r>
              <a:r>
                <a:rPr lang="en-US" sz="2400" dirty="0"/>
                <a:t> </a:t>
              </a:r>
              <a:r>
                <a:rPr lang="en-US" sz="2400" dirty="0" err="1"/>
                <a:t>berbagai</a:t>
              </a:r>
              <a:r>
                <a:rPr lang="en-US" sz="2400" dirty="0"/>
                <a:t> </a:t>
              </a:r>
              <a:r>
                <a:rPr lang="en-US" sz="2400" dirty="0" err="1"/>
                <a:t>kumpulan</a:t>
              </a:r>
              <a:r>
                <a:rPr lang="en-US" sz="2400" dirty="0"/>
                <a:t> register </a:t>
              </a:r>
              <a:r>
                <a:rPr lang="en-US" sz="2400" dirty="0" err="1"/>
                <a:t>pada</a:t>
              </a:r>
              <a:r>
                <a:rPr lang="en-US" sz="2400" dirty="0"/>
                <a:t> CPU (C</a:t>
              </a:r>
              <a:r>
                <a:rPr lang="id-ID" sz="2400" dirty="0"/>
                <a:t>entral</a:t>
              </a:r>
              <a:r>
                <a:rPr lang="en-US" sz="2400" dirty="0"/>
                <a:t> Processing Unit) </a:t>
              </a:r>
              <a:r>
                <a:rPr lang="en-US" sz="2400" dirty="0" err="1"/>
                <a:t>dimana</a:t>
              </a:r>
              <a:r>
                <a:rPr lang="en-US" sz="2400" dirty="0"/>
                <a:t> </a:t>
              </a:r>
              <a:r>
                <a:rPr lang="en-US" sz="2400" dirty="0" err="1"/>
                <a:t>prosesnya</a:t>
              </a:r>
              <a:r>
                <a:rPr lang="en-US" sz="2400" dirty="0"/>
                <a:t> </a:t>
              </a:r>
              <a:r>
                <a:rPr lang="en-US" sz="2400" dirty="0" err="1"/>
                <a:t>perlu</a:t>
              </a:r>
              <a:r>
                <a:rPr lang="en-US" sz="2400" dirty="0"/>
                <a:t> </a:t>
              </a:r>
              <a:r>
                <a:rPr lang="en-US" sz="2400" dirty="0" err="1"/>
                <a:t>disimpan</a:t>
              </a:r>
              <a:r>
                <a:rPr lang="en-US" sz="2400" dirty="0"/>
                <a:t> agar </a:t>
              </a:r>
              <a:r>
                <a:rPr lang="en-US" sz="2400" dirty="0" err="1"/>
                <a:t>bisa</a:t>
              </a:r>
              <a:r>
                <a:rPr lang="en-US" sz="2400" dirty="0"/>
                <a:t> </a:t>
              </a:r>
              <a:r>
                <a:rPr lang="en-US" sz="2400" dirty="0" err="1"/>
                <a:t>dijalankan</a:t>
              </a:r>
              <a:r>
                <a:rPr lang="en-US" sz="2400" dirty="0"/>
                <a:t> </a:t>
              </a:r>
              <a:r>
                <a:rPr lang="en-US" sz="2400" dirty="0" err="1"/>
                <a:t>untuk</a:t>
              </a:r>
              <a:r>
                <a:rPr lang="en-US" sz="2400" dirty="0"/>
                <a:t> running state. Register </a:t>
              </a:r>
              <a:r>
                <a:rPr lang="en-US" sz="2400" dirty="0" err="1"/>
                <a:t>tersebut</a:t>
              </a:r>
              <a:r>
                <a:rPr lang="en-US" sz="2400" dirty="0"/>
                <a:t> </a:t>
              </a:r>
              <a:r>
                <a:rPr lang="en-US" sz="2400" dirty="0" err="1"/>
                <a:t>termasuk</a:t>
              </a:r>
              <a:r>
                <a:rPr lang="en-US" sz="2400" dirty="0"/>
                <a:t> index, stack pointer, general-purposes register (accumulator), </a:t>
              </a:r>
              <a:r>
                <a:rPr lang="en-US" sz="2400" dirty="0" err="1"/>
                <a:t>ditambah</a:t>
              </a:r>
              <a:r>
                <a:rPr lang="en-US" sz="2400" dirty="0"/>
                <a:t> code information </a:t>
              </a:r>
              <a:r>
                <a:rPr lang="en-US" sz="2400" dirty="0" err="1"/>
                <a:t>pada</a:t>
              </a:r>
              <a:r>
                <a:rPr lang="en-US" sz="2400" dirty="0"/>
                <a:t> </a:t>
              </a:r>
              <a:r>
                <a:rPr lang="en-US" sz="2400" dirty="0" err="1"/>
                <a:t>kondisi</a:t>
              </a:r>
              <a:r>
                <a:rPr lang="en-US" sz="2400" dirty="0"/>
                <a:t> </a:t>
              </a:r>
              <a:r>
                <a:rPr lang="en-US" sz="2400" dirty="0" err="1"/>
                <a:t>apa</a:t>
              </a:r>
              <a:r>
                <a:rPr lang="en-US" sz="2400" dirty="0"/>
                <a:t> pun.</a:t>
              </a:r>
            </a:p>
          </p:txBody>
        </p:sp>
      </p:grpSp>
    </p:spTree>
    <p:extLst>
      <p:ext uri="{BB962C8B-B14F-4D97-AF65-F5344CB8AC3E}">
        <p14:creationId xmlns:p14="http://schemas.microsoft.com/office/powerpoint/2010/main" val="30773920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22" presetClass="exit" presetSubtype="8" fill="hold" nodeType="withEffect">
                                  <p:stCondLst>
                                    <p:cond delay="0"/>
                                  </p:stCondLst>
                                  <p:childTnLst>
                                    <p:animEffect transition="out" filter="wipe(left)">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a:t>Process Control Block</a:t>
            </a:r>
          </a:p>
        </p:txBody>
      </p:sp>
      <p:sp>
        <p:nvSpPr>
          <p:cNvPr id="3" name="TextBox 2">
            <a:extLst>
              <a:ext uri="{FF2B5EF4-FFF2-40B4-BE49-F238E27FC236}">
                <a16:creationId xmlns:a16="http://schemas.microsoft.com/office/drawing/2014/main" id="{A9938DC8-9892-4F87-8073-E5EFB109BF73}"/>
              </a:ext>
            </a:extLst>
          </p:cNvPr>
          <p:cNvSpPr txBox="1"/>
          <p:nvPr/>
        </p:nvSpPr>
        <p:spPr>
          <a:xfrm>
            <a:off x="444323" y="1072083"/>
            <a:ext cx="8184522" cy="1569660"/>
          </a:xfrm>
          <a:prstGeom prst="rect">
            <a:avLst/>
          </a:prstGeom>
          <a:noFill/>
        </p:spPr>
        <p:txBody>
          <a:bodyPr wrap="square" rtlCol="0">
            <a:spAutoFit/>
          </a:bodyPr>
          <a:lstStyle/>
          <a:p>
            <a:pPr algn="just"/>
            <a:r>
              <a:rPr lang="id-ID" sz="2400" dirty="0"/>
              <a:t>Setiap proses digambarkan dalam sistem operasi oleh sebuah </a:t>
            </a:r>
            <a:r>
              <a:rPr lang="en-US" sz="2400" dirty="0"/>
              <a:t>Process Control Block</a:t>
            </a:r>
            <a:r>
              <a:rPr lang="id-ID" sz="2400" dirty="0"/>
              <a:t> (PCB)</a:t>
            </a:r>
            <a:r>
              <a:rPr lang="en-US" sz="2400" dirty="0"/>
              <a:t>. PCB </a:t>
            </a:r>
            <a:r>
              <a:rPr lang="en-US" sz="2400" dirty="0" err="1"/>
              <a:t>berisikan</a:t>
            </a:r>
            <a:r>
              <a:rPr lang="en-US" sz="2400" dirty="0"/>
              <a:t> </a:t>
            </a:r>
            <a:r>
              <a:rPr lang="en-US" sz="2400" dirty="0" err="1"/>
              <a:t>banyak</a:t>
            </a:r>
            <a:r>
              <a:rPr lang="en-US" sz="2400" dirty="0"/>
              <a:t> </a:t>
            </a:r>
            <a:r>
              <a:rPr lang="en-US" sz="2400" dirty="0" err="1"/>
              <a:t>bagian</a:t>
            </a:r>
            <a:r>
              <a:rPr lang="en-US" sz="2400" dirty="0"/>
              <a:t> </a:t>
            </a:r>
            <a:r>
              <a:rPr lang="en-US" sz="2400" dirty="0" err="1"/>
              <a:t>dari</a:t>
            </a:r>
            <a:r>
              <a:rPr lang="en-US" sz="2400" dirty="0"/>
              <a:t> </a:t>
            </a:r>
            <a:r>
              <a:rPr lang="en-US" sz="2400" dirty="0" err="1"/>
              <a:t>informasi</a:t>
            </a:r>
            <a:r>
              <a:rPr lang="en-US" sz="2400" dirty="0"/>
              <a:t> yang </a:t>
            </a:r>
            <a:r>
              <a:rPr lang="en-US" sz="2400" dirty="0" err="1"/>
              <a:t>berhubungan</a:t>
            </a:r>
            <a:r>
              <a:rPr lang="en-US" sz="2400" dirty="0"/>
              <a:t> </a:t>
            </a:r>
            <a:r>
              <a:rPr lang="en-US" sz="2400" dirty="0" err="1"/>
              <a:t>dengan</a:t>
            </a:r>
            <a:r>
              <a:rPr lang="en-US" sz="2400" dirty="0"/>
              <a:t> </a:t>
            </a:r>
            <a:r>
              <a:rPr lang="en-US" sz="2400" dirty="0" err="1"/>
              <a:t>sebuah</a:t>
            </a:r>
            <a:r>
              <a:rPr lang="en-US" sz="2400" dirty="0"/>
              <a:t> proses yang </a:t>
            </a:r>
            <a:r>
              <a:rPr lang="en-US" sz="2400" dirty="0" err="1"/>
              <a:t>spesifik</a:t>
            </a:r>
            <a:r>
              <a:rPr lang="en-US" sz="2400" dirty="0"/>
              <a:t>, </a:t>
            </a:r>
            <a:r>
              <a:rPr lang="en-US" sz="2400" dirty="0" err="1"/>
              <a:t>antara</a:t>
            </a:r>
            <a:r>
              <a:rPr lang="en-US" sz="2400" dirty="0"/>
              <a:t> lain :</a:t>
            </a:r>
          </a:p>
        </p:txBody>
      </p:sp>
      <p:grpSp>
        <p:nvGrpSpPr>
          <p:cNvPr id="5" name="Group 4">
            <a:extLst>
              <a:ext uri="{FF2B5EF4-FFF2-40B4-BE49-F238E27FC236}">
                <a16:creationId xmlns:a16="http://schemas.microsoft.com/office/drawing/2014/main" id="{7F7D23BD-E517-46B4-8C4B-9CD44F8A23F1}"/>
              </a:ext>
            </a:extLst>
          </p:cNvPr>
          <p:cNvGrpSpPr/>
          <p:nvPr/>
        </p:nvGrpSpPr>
        <p:grpSpPr>
          <a:xfrm>
            <a:off x="547351" y="3004284"/>
            <a:ext cx="8081494" cy="1569660"/>
            <a:chOff x="547351" y="3004284"/>
            <a:chExt cx="8081494" cy="1569660"/>
          </a:xfrm>
        </p:grpSpPr>
        <p:sp>
          <p:nvSpPr>
            <p:cNvPr id="4" name="Rectangle 3">
              <a:extLst>
                <a:ext uri="{FF2B5EF4-FFF2-40B4-BE49-F238E27FC236}">
                  <a16:creationId xmlns:a16="http://schemas.microsoft.com/office/drawing/2014/main" id="{A78DBBA1-364E-4AFD-AA6D-6B59E482FF0F}"/>
                </a:ext>
              </a:extLst>
            </p:cNvPr>
            <p:cNvSpPr/>
            <p:nvPr/>
          </p:nvSpPr>
          <p:spPr>
            <a:xfrm>
              <a:off x="547351" y="3461106"/>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endParaRPr lang="id-ID" sz="2800" dirty="0"/>
            </a:p>
          </p:txBody>
        </p:sp>
        <p:sp>
          <p:nvSpPr>
            <p:cNvPr id="7" name="TextBox 6">
              <a:extLst>
                <a:ext uri="{FF2B5EF4-FFF2-40B4-BE49-F238E27FC236}">
                  <a16:creationId xmlns:a16="http://schemas.microsoft.com/office/drawing/2014/main" id="{EF1CF2FE-F93E-4FD1-8E90-D2816000485E}"/>
                </a:ext>
              </a:extLst>
            </p:cNvPr>
            <p:cNvSpPr txBox="1"/>
            <p:nvPr/>
          </p:nvSpPr>
          <p:spPr>
            <a:xfrm>
              <a:off x="1545466" y="3004284"/>
              <a:ext cx="7083379" cy="1569660"/>
            </a:xfrm>
            <a:prstGeom prst="rect">
              <a:avLst/>
            </a:prstGeom>
            <a:noFill/>
          </p:spPr>
          <p:txBody>
            <a:bodyPr wrap="square" rtlCol="0">
              <a:spAutoFit/>
            </a:bodyPr>
            <a:lstStyle/>
            <a:p>
              <a:pPr algn="just"/>
              <a:r>
                <a:rPr lang="en-US" sz="2400" b="1" dirty="0"/>
                <a:t>Memory Limits : </a:t>
              </a:r>
              <a:r>
                <a:rPr lang="en-US" sz="2400" dirty="0" err="1"/>
                <a:t>Manajemen</a:t>
              </a:r>
              <a:r>
                <a:rPr lang="en-US" sz="2400" dirty="0"/>
                <a:t> </a:t>
              </a:r>
              <a:r>
                <a:rPr lang="en-US" sz="2400" dirty="0" err="1"/>
                <a:t>memori</a:t>
              </a:r>
              <a:r>
                <a:rPr lang="en-US" sz="2400" dirty="0"/>
                <a:t> yang </a:t>
              </a:r>
              <a:r>
                <a:rPr lang="en-US" sz="2400" dirty="0" err="1"/>
                <a:t>berisi</a:t>
              </a:r>
              <a:r>
                <a:rPr lang="en-US" sz="2400" dirty="0"/>
                <a:t> </a:t>
              </a:r>
              <a:r>
                <a:rPr lang="en-US" sz="2400" dirty="0" err="1"/>
                <a:t>informasi</a:t>
              </a:r>
              <a:r>
                <a:rPr lang="en-US" sz="2400" dirty="0"/>
                <a:t> memory limits, </a:t>
              </a:r>
              <a:r>
                <a:rPr lang="en-US" sz="2400" dirty="0" err="1"/>
                <a:t>tabel</a:t>
              </a:r>
              <a:r>
                <a:rPr lang="en-US" sz="2400" dirty="0"/>
                <a:t> </a:t>
              </a:r>
              <a:r>
                <a:rPr lang="en-US" sz="2400" dirty="0" err="1"/>
                <a:t>halaman</a:t>
              </a:r>
              <a:r>
                <a:rPr lang="en-US" sz="2400" dirty="0"/>
                <a:t> </a:t>
              </a:r>
              <a:r>
                <a:rPr lang="en-US" sz="2400" dirty="0" err="1"/>
                <a:t>atau</a:t>
              </a:r>
              <a:r>
                <a:rPr lang="en-US" sz="2400" dirty="0"/>
                <a:t> </a:t>
              </a:r>
              <a:r>
                <a:rPr lang="en-US" sz="2400" dirty="0" err="1"/>
                <a:t>tabel</a:t>
              </a:r>
              <a:r>
                <a:rPr lang="en-US" sz="2400" dirty="0"/>
                <a:t> </a:t>
              </a:r>
              <a:r>
                <a:rPr lang="en-US" sz="2400" dirty="0" err="1"/>
                <a:t>segmen</a:t>
              </a:r>
              <a:r>
                <a:rPr lang="en-US" sz="2400" dirty="0"/>
                <a:t> yang </a:t>
              </a:r>
              <a:r>
                <a:rPr lang="en-US" sz="2400" dirty="0" err="1"/>
                <a:t>bergantung</a:t>
              </a:r>
              <a:r>
                <a:rPr lang="en-US" sz="2400" dirty="0"/>
                <a:t> </a:t>
              </a:r>
              <a:r>
                <a:rPr lang="en-US" sz="2400" dirty="0" err="1"/>
                <a:t>pada</a:t>
              </a:r>
              <a:r>
                <a:rPr lang="en-US" sz="2400" dirty="0"/>
                <a:t> </a:t>
              </a:r>
              <a:r>
                <a:rPr lang="en-US" sz="2400" dirty="0" err="1"/>
                <a:t>memori</a:t>
              </a:r>
              <a:r>
                <a:rPr lang="en-US" sz="2400" dirty="0"/>
                <a:t> yang </a:t>
              </a:r>
              <a:r>
                <a:rPr lang="en-US" sz="2400" dirty="0" err="1"/>
                <a:t>digunakan</a:t>
              </a:r>
              <a:r>
                <a:rPr lang="en-US" sz="2400" dirty="0"/>
                <a:t> </a:t>
              </a:r>
              <a:r>
                <a:rPr lang="en-US" sz="2400" dirty="0" err="1"/>
                <a:t>oleh</a:t>
              </a:r>
              <a:r>
                <a:rPr lang="en-US" sz="2400" dirty="0"/>
                <a:t> </a:t>
              </a:r>
              <a:r>
                <a:rPr lang="en-US" sz="2400" dirty="0" err="1"/>
                <a:t>sistem</a:t>
              </a:r>
              <a:r>
                <a:rPr lang="en-US" sz="2400" dirty="0"/>
                <a:t> </a:t>
              </a:r>
              <a:r>
                <a:rPr lang="en-US" sz="2400" dirty="0" err="1"/>
                <a:t>operasi</a:t>
              </a:r>
              <a:r>
                <a:rPr lang="en-US" sz="2400" dirty="0"/>
                <a:t>.</a:t>
              </a:r>
            </a:p>
          </p:txBody>
        </p:sp>
      </p:grpSp>
      <p:grpSp>
        <p:nvGrpSpPr>
          <p:cNvPr id="8" name="Group 7">
            <a:extLst>
              <a:ext uri="{FF2B5EF4-FFF2-40B4-BE49-F238E27FC236}">
                <a16:creationId xmlns:a16="http://schemas.microsoft.com/office/drawing/2014/main" id="{13350812-A367-4E7E-AB68-C67EB4A31797}"/>
              </a:ext>
            </a:extLst>
          </p:cNvPr>
          <p:cNvGrpSpPr/>
          <p:nvPr/>
        </p:nvGrpSpPr>
        <p:grpSpPr>
          <a:xfrm>
            <a:off x="547352" y="5256599"/>
            <a:ext cx="8081492" cy="720229"/>
            <a:chOff x="547352" y="5256599"/>
            <a:chExt cx="8081492" cy="720229"/>
          </a:xfrm>
        </p:grpSpPr>
        <p:sp>
          <p:nvSpPr>
            <p:cNvPr id="6" name="Rectangle 5">
              <a:extLst>
                <a:ext uri="{FF2B5EF4-FFF2-40B4-BE49-F238E27FC236}">
                  <a16:creationId xmlns:a16="http://schemas.microsoft.com/office/drawing/2014/main" id="{933383E5-3D44-46B6-B63D-39894BDBFEE1}"/>
                </a:ext>
              </a:extLst>
            </p:cNvPr>
            <p:cNvSpPr/>
            <p:nvPr/>
          </p:nvSpPr>
          <p:spPr>
            <a:xfrm>
              <a:off x="547352" y="5256599"/>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a:t>
              </a:r>
              <a:endParaRPr lang="id-ID" sz="2800" dirty="0"/>
            </a:p>
          </p:txBody>
        </p:sp>
        <p:sp>
          <p:nvSpPr>
            <p:cNvPr id="9" name="TextBox 8">
              <a:extLst>
                <a:ext uri="{FF2B5EF4-FFF2-40B4-BE49-F238E27FC236}">
                  <a16:creationId xmlns:a16="http://schemas.microsoft.com/office/drawing/2014/main" id="{D21F509C-01EC-4EEF-AB19-D995952FC8D6}"/>
                </a:ext>
              </a:extLst>
            </p:cNvPr>
            <p:cNvSpPr txBox="1"/>
            <p:nvPr/>
          </p:nvSpPr>
          <p:spPr>
            <a:xfrm>
              <a:off x="1545465" y="5390665"/>
              <a:ext cx="7083379" cy="461665"/>
            </a:xfrm>
            <a:prstGeom prst="rect">
              <a:avLst/>
            </a:prstGeom>
            <a:noFill/>
          </p:spPr>
          <p:txBody>
            <a:bodyPr wrap="square" rtlCol="0">
              <a:spAutoFit/>
            </a:bodyPr>
            <a:lstStyle/>
            <a:p>
              <a:pPr algn="just"/>
              <a:r>
                <a:rPr lang="en-US" sz="2400" b="1" dirty="0"/>
                <a:t>List of Open Files</a:t>
              </a:r>
              <a:r>
                <a:rPr lang="en-US" sz="2400" dirty="0"/>
                <a:t> </a:t>
              </a:r>
              <a:r>
                <a:rPr lang="id-ID" sz="2400" dirty="0"/>
                <a:t>: </a:t>
              </a:r>
              <a:r>
                <a:rPr lang="en-US" sz="2400" dirty="0" err="1"/>
                <a:t>Daftar</a:t>
              </a:r>
              <a:r>
                <a:rPr lang="en-US" sz="2400" dirty="0"/>
                <a:t> </a:t>
              </a:r>
              <a:r>
                <a:rPr lang="en-US" sz="2400" dirty="0" err="1"/>
                <a:t>dari</a:t>
              </a:r>
              <a:r>
                <a:rPr lang="en-US" sz="2400" dirty="0"/>
                <a:t> file-file yang </a:t>
              </a:r>
              <a:r>
                <a:rPr lang="en-US" sz="2400" dirty="0" err="1"/>
                <a:t>dibuka</a:t>
              </a:r>
              <a:r>
                <a:rPr lang="en-US" sz="2400" dirty="0"/>
                <a:t>.</a:t>
              </a:r>
            </a:p>
          </p:txBody>
        </p:sp>
      </p:grpSp>
    </p:spTree>
    <p:extLst>
      <p:ext uri="{BB962C8B-B14F-4D97-AF65-F5344CB8AC3E}">
        <p14:creationId xmlns:p14="http://schemas.microsoft.com/office/powerpoint/2010/main" val="164032724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22" presetClass="exit" presetSubtype="8" fill="hold" nodeType="withEffect">
                                  <p:stCondLst>
                                    <p:cond delay="0"/>
                                  </p:stCondLst>
                                  <p:childTnLst>
                                    <p:animEffect transition="out" filter="wipe(left)">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22" presetClass="exit" presetSubtype="8" fill="hold" grpId="0" nodeType="withEffect">
                                  <p:stCondLst>
                                    <p:cond delay="0"/>
                                  </p:stCondLst>
                                  <p:childTnLst>
                                    <p:animEffect transition="out" filter="wipe(left)">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en-US" dirty="0"/>
              <a:t>Process Control Block</a:t>
            </a:r>
          </a:p>
        </p:txBody>
      </p:sp>
      <p:pic>
        <p:nvPicPr>
          <p:cNvPr id="11" name="Picture 10">
            <a:extLst>
              <a:ext uri="{FF2B5EF4-FFF2-40B4-BE49-F238E27FC236}">
                <a16:creationId xmlns:a16="http://schemas.microsoft.com/office/drawing/2014/main" id="{90AC4F50-87B0-458B-AE51-109B1004A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413" y="1068948"/>
            <a:ext cx="2755173" cy="2845878"/>
          </a:xfrm>
          <a:prstGeom prst="rect">
            <a:avLst/>
          </a:prstGeom>
        </p:spPr>
      </p:pic>
      <p:grpSp>
        <p:nvGrpSpPr>
          <p:cNvPr id="5" name="Group 4">
            <a:extLst>
              <a:ext uri="{FF2B5EF4-FFF2-40B4-BE49-F238E27FC236}">
                <a16:creationId xmlns:a16="http://schemas.microsoft.com/office/drawing/2014/main" id="{D576D670-C691-4C73-B165-70FFD5CF482B}"/>
              </a:ext>
            </a:extLst>
          </p:cNvPr>
          <p:cNvGrpSpPr/>
          <p:nvPr/>
        </p:nvGrpSpPr>
        <p:grpSpPr>
          <a:xfrm>
            <a:off x="547352" y="4318007"/>
            <a:ext cx="8081492" cy="1200329"/>
            <a:chOff x="547352" y="4318007"/>
            <a:chExt cx="8081492" cy="1200329"/>
          </a:xfrm>
        </p:grpSpPr>
        <p:sp>
          <p:nvSpPr>
            <p:cNvPr id="14" name="Rectangle 13">
              <a:extLst>
                <a:ext uri="{FF2B5EF4-FFF2-40B4-BE49-F238E27FC236}">
                  <a16:creationId xmlns:a16="http://schemas.microsoft.com/office/drawing/2014/main" id="{8854EE52-7745-42CC-B8F6-E860D4769B31}"/>
                </a:ext>
              </a:extLst>
            </p:cNvPr>
            <p:cNvSpPr/>
            <p:nvPr/>
          </p:nvSpPr>
          <p:spPr>
            <a:xfrm>
              <a:off x="547352" y="4558056"/>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a:t>
              </a:r>
              <a:endParaRPr lang="id-ID" sz="2800" dirty="0"/>
            </a:p>
          </p:txBody>
        </p:sp>
        <p:sp>
          <p:nvSpPr>
            <p:cNvPr id="15" name="TextBox 14">
              <a:extLst>
                <a:ext uri="{FF2B5EF4-FFF2-40B4-BE49-F238E27FC236}">
                  <a16:creationId xmlns:a16="http://schemas.microsoft.com/office/drawing/2014/main" id="{972A522E-DE44-4C2E-9993-BAB5BB09C060}"/>
                </a:ext>
              </a:extLst>
            </p:cNvPr>
            <p:cNvSpPr txBox="1"/>
            <p:nvPr/>
          </p:nvSpPr>
          <p:spPr>
            <a:xfrm>
              <a:off x="1545465" y="4318007"/>
              <a:ext cx="7083379" cy="1200329"/>
            </a:xfrm>
            <a:prstGeom prst="rect">
              <a:avLst/>
            </a:prstGeom>
            <a:noFill/>
          </p:spPr>
          <p:txBody>
            <a:bodyPr wrap="square" rtlCol="0">
              <a:spAutoFit/>
            </a:bodyPr>
            <a:lstStyle/>
            <a:p>
              <a:pPr algn="just"/>
              <a:r>
                <a:rPr lang="en-US" sz="2400" b="1" dirty="0"/>
                <a:t>Accounting Information</a:t>
              </a:r>
              <a:r>
                <a:rPr lang="en-US" sz="2400" dirty="0"/>
                <a:t> </a:t>
              </a:r>
              <a:r>
                <a:rPr lang="id-ID" sz="2400" dirty="0"/>
                <a:t>: </a:t>
              </a:r>
              <a:r>
                <a:rPr lang="en-US" sz="2400" dirty="0" err="1"/>
                <a:t>Berisi</a:t>
              </a:r>
              <a:r>
                <a:rPr lang="en-US" sz="2400" dirty="0"/>
                <a:t> </a:t>
              </a:r>
              <a:r>
                <a:rPr lang="en-US" sz="2400" dirty="0" err="1"/>
                <a:t>jumlah</a:t>
              </a:r>
              <a:r>
                <a:rPr lang="en-US" sz="2400" dirty="0"/>
                <a:t> CPU yang </a:t>
              </a:r>
              <a:r>
                <a:rPr lang="en-US" sz="2400" dirty="0" err="1"/>
                <a:t>digunakan</a:t>
              </a:r>
              <a:r>
                <a:rPr lang="en-US" sz="2400" dirty="0"/>
                <a:t> </a:t>
              </a:r>
              <a:r>
                <a:rPr lang="en-US" sz="2400" dirty="0" err="1"/>
                <a:t>untuk</a:t>
              </a:r>
              <a:r>
                <a:rPr lang="en-US" sz="2400" dirty="0"/>
                <a:t> </a:t>
              </a:r>
              <a:r>
                <a:rPr lang="en-US" sz="2400" dirty="0" err="1"/>
                <a:t>eksekusi</a:t>
              </a:r>
              <a:r>
                <a:rPr lang="en-US" sz="2400" dirty="0"/>
                <a:t> proses, </a:t>
              </a:r>
              <a:r>
                <a:rPr lang="en-US" sz="2400" dirty="0" err="1"/>
                <a:t>batas</a:t>
              </a:r>
              <a:r>
                <a:rPr lang="en-US" sz="2400" dirty="0"/>
                <a:t> </a:t>
              </a:r>
              <a:r>
                <a:rPr lang="en-US" sz="2400" dirty="0" err="1"/>
                <a:t>waktu</a:t>
              </a:r>
              <a:r>
                <a:rPr lang="en-US" sz="2400" dirty="0"/>
                <a:t>, ID </a:t>
              </a:r>
              <a:r>
                <a:rPr lang="en-US" sz="2400" dirty="0" err="1"/>
                <a:t>eksekusi</a:t>
              </a:r>
              <a:r>
                <a:rPr lang="en-US" sz="2400" dirty="0"/>
                <a:t> </a:t>
              </a:r>
              <a:r>
                <a:rPr lang="en-US" sz="2400" dirty="0" err="1"/>
                <a:t>dll</a:t>
              </a:r>
              <a:r>
                <a:rPr lang="en-US" sz="2400" dirty="0"/>
                <a:t>.</a:t>
              </a:r>
            </a:p>
          </p:txBody>
        </p:sp>
      </p:grpSp>
      <p:grpSp>
        <p:nvGrpSpPr>
          <p:cNvPr id="3" name="Group 2">
            <a:extLst>
              <a:ext uri="{FF2B5EF4-FFF2-40B4-BE49-F238E27FC236}">
                <a16:creationId xmlns:a16="http://schemas.microsoft.com/office/drawing/2014/main" id="{52F2E96C-46BD-47BC-BA58-AF057B85EC0C}"/>
              </a:ext>
            </a:extLst>
          </p:cNvPr>
          <p:cNvGrpSpPr/>
          <p:nvPr/>
        </p:nvGrpSpPr>
        <p:grpSpPr>
          <a:xfrm>
            <a:off x="547352" y="5668142"/>
            <a:ext cx="8081492" cy="830997"/>
            <a:chOff x="547352" y="5668142"/>
            <a:chExt cx="8081492" cy="830997"/>
          </a:xfrm>
        </p:grpSpPr>
        <p:sp>
          <p:nvSpPr>
            <p:cNvPr id="16" name="Rectangle 15">
              <a:extLst>
                <a:ext uri="{FF2B5EF4-FFF2-40B4-BE49-F238E27FC236}">
                  <a16:creationId xmlns:a16="http://schemas.microsoft.com/office/drawing/2014/main" id="{C3545EF4-AC82-43CA-B624-441D9ABF7CFB}"/>
                </a:ext>
              </a:extLst>
            </p:cNvPr>
            <p:cNvSpPr/>
            <p:nvPr/>
          </p:nvSpPr>
          <p:spPr>
            <a:xfrm>
              <a:off x="547352" y="5701503"/>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a:t>
              </a:r>
              <a:endParaRPr lang="id-ID" sz="2800" dirty="0"/>
            </a:p>
          </p:txBody>
        </p:sp>
        <p:sp>
          <p:nvSpPr>
            <p:cNvPr id="17" name="TextBox 16">
              <a:extLst>
                <a:ext uri="{FF2B5EF4-FFF2-40B4-BE49-F238E27FC236}">
                  <a16:creationId xmlns:a16="http://schemas.microsoft.com/office/drawing/2014/main" id="{F337BA48-A609-43A8-926A-4DA6CAAB5617}"/>
                </a:ext>
              </a:extLst>
            </p:cNvPr>
            <p:cNvSpPr txBox="1"/>
            <p:nvPr/>
          </p:nvSpPr>
          <p:spPr>
            <a:xfrm>
              <a:off x="1545465" y="5668142"/>
              <a:ext cx="7083379" cy="830997"/>
            </a:xfrm>
            <a:prstGeom prst="rect">
              <a:avLst/>
            </a:prstGeom>
            <a:noFill/>
          </p:spPr>
          <p:txBody>
            <a:bodyPr wrap="square" rtlCol="0">
              <a:spAutoFit/>
            </a:bodyPr>
            <a:lstStyle/>
            <a:p>
              <a:pPr algn="just"/>
              <a:r>
                <a:rPr lang="en-US" sz="2400" b="1" dirty="0"/>
                <a:t>IO Status Information</a:t>
              </a:r>
              <a:r>
                <a:rPr lang="en-US" sz="2400" dirty="0"/>
                <a:t> </a:t>
              </a:r>
              <a:r>
                <a:rPr lang="id-ID" sz="2400" dirty="0"/>
                <a:t>: </a:t>
              </a:r>
              <a:r>
                <a:rPr lang="en-US" sz="2400" dirty="0" err="1"/>
                <a:t>Berisi</a:t>
              </a:r>
              <a:r>
                <a:rPr lang="en-US" sz="2400" dirty="0"/>
                <a:t> </a:t>
              </a:r>
              <a:r>
                <a:rPr lang="en-US" sz="2400" dirty="0" err="1"/>
                <a:t>daftar</a:t>
              </a:r>
              <a:r>
                <a:rPr lang="en-US" sz="2400" dirty="0"/>
                <a:t> </a:t>
              </a:r>
              <a:r>
                <a:rPr lang="en-US" sz="2400" dirty="0" err="1"/>
                <a:t>perangkat</a:t>
              </a:r>
              <a:r>
                <a:rPr lang="en-US" sz="2400" dirty="0"/>
                <a:t> I/O yang </a:t>
              </a:r>
              <a:r>
                <a:rPr lang="en-US" sz="2400" dirty="0" err="1"/>
                <a:t>dialokasikan</a:t>
              </a:r>
              <a:r>
                <a:rPr lang="en-US" sz="2400" dirty="0"/>
                <a:t> </a:t>
              </a:r>
              <a:r>
                <a:rPr lang="en-US" sz="2400" dirty="0" err="1"/>
                <a:t>untuk</a:t>
              </a:r>
              <a:r>
                <a:rPr lang="en-US" sz="2400" dirty="0"/>
                <a:t> proses </a:t>
              </a:r>
              <a:r>
                <a:rPr lang="en-US" sz="2400" dirty="0" err="1"/>
                <a:t>ini</a:t>
              </a:r>
              <a:r>
                <a:rPr lang="en-US" sz="2400" dirty="0"/>
                <a:t>.</a:t>
              </a:r>
            </a:p>
          </p:txBody>
        </p:sp>
      </p:grpSp>
    </p:spTree>
    <p:extLst>
      <p:ext uri="{BB962C8B-B14F-4D97-AF65-F5344CB8AC3E}">
        <p14:creationId xmlns:p14="http://schemas.microsoft.com/office/powerpoint/2010/main" val="25993583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114740"/>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32FD-DE52-4DD7-99C4-BD20709FDF7D}"/>
              </a:ext>
            </a:extLst>
          </p:cNvPr>
          <p:cNvSpPr txBox="1">
            <a:spLocks/>
          </p:cNvSpPr>
          <p:nvPr/>
        </p:nvSpPr>
        <p:spPr>
          <a:xfrm>
            <a:off x="-1" y="2"/>
            <a:ext cx="4997004" cy="620687"/>
          </a:xfrm>
          <a:prstGeom prst="rect">
            <a:avLst/>
          </a:prstGeom>
          <a:solidFill>
            <a:srgbClr val="00B0F0"/>
          </a:solidFill>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dirty="0"/>
              <a:t>Quiz</a:t>
            </a:r>
          </a:p>
        </p:txBody>
      </p:sp>
      <p:sp>
        <p:nvSpPr>
          <p:cNvPr id="3" name="TextBox 2">
            <a:extLst>
              <a:ext uri="{FF2B5EF4-FFF2-40B4-BE49-F238E27FC236}">
                <a16:creationId xmlns:a16="http://schemas.microsoft.com/office/drawing/2014/main" id="{ED881748-1721-431D-A314-CEED3417CD22}"/>
              </a:ext>
            </a:extLst>
          </p:cNvPr>
          <p:cNvSpPr txBox="1"/>
          <p:nvPr/>
        </p:nvSpPr>
        <p:spPr>
          <a:xfrm>
            <a:off x="444323" y="1072083"/>
            <a:ext cx="8184522" cy="5262979"/>
          </a:xfrm>
          <a:prstGeom prst="rect">
            <a:avLst/>
          </a:prstGeom>
          <a:noFill/>
        </p:spPr>
        <p:txBody>
          <a:bodyPr wrap="square" rtlCol="0">
            <a:spAutoFit/>
          </a:bodyPr>
          <a:lstStyle/>
          <a:p>
            <a:pPr marL="450850" indent="-450850" algn="just"/>
            <a:r>
              <a:rPr lang="en-US" sz="2400" dirty="0"/>
              <a:t>1.  </a:t>
            </a:r>
            <a:r>
              <a:rPr lang="en-US" sz="2400" dirty="0" err="1"/>
              <a:t>Rubahlah</a:t>
            </a:r>
            <a:r>
              <a:rPr lang="en-US" sz="2400" dirty="0"/>
              <a:t> </a:t>
            </a:r>
            <a:r>
              <a:rPr lang="en-US" sz="2400" dirty="0" err="1"/>
              <a:t>bilangan</a:t>
            </a:r>
            <a:r>
              <a:rPr lang="en-US" sz="2400" dirty="0"/>
              <a:t> </a:t>
            </a:r>
            <a:r>
              <a:rPr lang="en-US" sz="2400" dirty="0" err="1"/>
              <a:t>desimal</a:t>
            </a:r>
            <a:r>
              <a:rPr lang="en-US" sz="2400" dirty="0"/>
              <a:t> </a:t>
            </a:r>
            <a:r>
              <a:rPr lang="en-US" sz="2400" dirty="0" err="1"/>
              <a:t>berikut</a:t>
            </a:r>
            <a:r>
              <a:rPr lang="en-US" sz="2400" dirty="0"/>
              <a:t> </a:t>
            </a:r>
            <a:r>
              <a:rPr lang="en-US" sz="2400" dirty="0" err="1"/>
              <a:t>menjadi</a:t>
            </a:r>
            <a:r>
              <a:rPr lang="en-US" sz="2400" dirty="0"/>
              <a:t> </a:t>
            </a:r>
            <a:r>
              <a:rPr lang="en-US" sz="2400" dirty="0" err="1"/>
              <a:t>bilangan</a:t>
            </a:r>
            <a:r>
              <a:rPr lang="en-US" sz="2400" dirty="0"/>
              <a:t> </a:t>
            </a:r>
            <a:r>
              <a:rPr lang="en-US" sz="2400" dirty="0" err="1"/>
              <a:t>biner</a:t>
            </a:r>
            <a:r>
              <a:rPr lang="en-US" sz="2400" dirty="0"/>
              <a:t>!</a:t>
            </a:r>
            <a:br>
              <a:rPr lang="en-US" sz="2400" dirty="0"/>
            </a:br>
            <a:r>
              <a:rPr lang="en-US" sz="2400" dirty="0"/>
              <a:t>a. 41</a:t>
            </a:r>
          </a:p>
          <a:p>
            <a:pPr marL="450850" algn="just"/>
            <a:r>
              <a:rPr lang="en-US" sz="2400" dirty="0"/>
              <a:t>b. 89</a:t>
            </a:r>
          </a:p>
          <a:p>
            <a:pPr marL="457200" indent="-457200" algn="just">
              <a:buFont typeface="+mj-lt"/>
              <a:buAutoNum type="arabicPeriod" startAt="2"/>
            </a:pPr>
            <a:r>
              <a:rPr lang="en-US" sz="2400" dirty="0" err="1"/>
              <a:t>Hitunglah</a:t>
            </a:r>
            <a:r>
              <a:rPr lang="en-US" sz="2400" dirty="0"/>
              <a:t> </a:t>
            </a:r>
            <a:r>
              <a:rPr lang="en-US" sz="2400" dirty="0" err="1"/>
              <a:t>operasi</a:t>
            </a:r>
            <a:r>
              <a:rPr lang="en-US" sz="2400" dirty="0"/>
              <a:t> </a:t>
            </a:r>
            <a:r>
              <a:rPr lang="en-US" sz="2400" dirty="0" err="1"/>
              <a:t>aritmatika</a:t>
            </a:r>
            <a:r>
              <a:rPr lang="en-US" sz="2400" dirty="0"/>
              <a:t> di </a:t>
            </a:r>
            <a:r>
              <a:rPr lang="en-US" sz="2400" dirty="0" err="1"/>
              <a:t>bawah</a:t>
            </a:r>
            <a:r>
              <a:rPr lang="en-US" sz="2400" dirty="0"/>
              <a:t> </a:t>
            </a:r>
            <a:r>
              <a:rPr lang="en-US" sz="2400" dirty="0" err="1"/>
              <a:t>ini</a:t>
            </a:r>
            <a:r>
              <a:rPr lang="en-US" sz="2400" dirty="0"/>
              <a:t> </a:t>
            </a:r>
            <a:r>
              <a:rPr lang="en-US" sz="2400" dirty="0" err="1"/>
              <a:t>menggunakan</a:t>
            </a:r>
            <a:r>
              <a:rPr lang="en-US" sz="2400" dirty="0"/>
              <a:t> </a:t>
            </a:r>
            <a:r>
              <a:rPr lang="en-US" sz="2400" dirty="0" err="1"/>
              <a:t>bilangan</a:t>
            </a:r>
            <a:r>
              <a:rPr lang="en-US" sz="2400" dirty="0"/>
              <a:t> </a:t>
            </a:r>
            <a:r>
              <a:rPr lang="en-US" sz="2400" dirty="0" err="1"/>
              <a:t>biner</a:t>
            </a:r>
            <a:r>
              <a:rPr lang="en-US" sz="2400" dirty="0"/>
              <a:t>!</a:t>
            </a:r>
          </a:p>
          <a:p>
            <a:pPr marL="450850" algn="just"/>
            <a:r>
              <a:rPr lang="en-US" sz="2400" dirty="0"/>
              <a:t>a. 10 + 50</a:t>
            </a:r>
          </a:p>
          <a:p>
            <a:pPr marL="450850" algn="just"/>
            <a:r>
              <a:rPr lang="en-US" sz="2400" dirty="0"/>
              <a:t>b. 10 - 50</a:t>
            </a:r>
          </a:p>
          <a:p>
            <a:pPr marL="457200" indent="-457200" algn="just">
              <a:buAutoNum type="arabicPeriod" startAt="3"/>
            </a:pPr>
            <a:r>
              <a:rPr lang="en-US" sz="2400" dirty="0" err="1"/>
              <a:t>Cari</a:t>
            </a:r>
            <a:r>
              <a:rPr lang="en-US" sz="2400" dirty="0"/>
              <a:t> CF, PF, AF, ZF </a:t>
            </a:r>
            <a:r>
              <a:rPr lang="en-US" sz="2400" dirty="0" err="1"/>
              <a:t>dan</a:t>
            </a:r>
            <a:r>
              <a:rPr lang="en-US" sz="2400" dirty="0"/>
              <a:t> SF </a:t>
            </a:r>
            <a:r>
              <a:rPr lang="en-US" sz="2400" dirty="0" err="1"/>
              <a:t>dari</a:t>
            </a:r>
            <a:r>
              <a:rPr lang="en-US" sz="2400" dirty="0"/>
              <a:t> </a:t>
            </a:r>
            <a:r>
              <a:rPr lang="en-US" sz="2400" dirty="0" err="1"/>
              <a:t>operasi</a:t>
            </a:r>
            <a:r>
              <a:rPr lang="en-US" sz="2400" dirty="0"/>
              <a:t> </a:t>
            </a:r>
            <a:r>
              <a:rPr lang="en-US" sz="2400" dirty="0" err="1"/>
              <a:t>aritmatika</a:t>
            </a:r>
            <a:r>
              <a:rPr lang="en-US" sz="2400" dirty="0"/>
              <a:t> </a:t>
            </a:r>
            <a:r>
              <a:rPr lang="en-US" sz="2400" dirty="0" err="1"/>
              <a:t>berikut</a:t>
            </a:r>
            <a:r>
              <a:rPr lang="en-US" sz="2400" dirty="0"/>
              <a:t> </a:t>
            </a:r>
            <a:r>
              <a:rPr lang="en-US" sz="2400" dirty="0" err="1"/>
              <a:t>ini</a:t>
            </a:r>
            <a:r>
              <a:rPr lang="en-US" sz="2400" dirty="0"/>
              <a:t>!</a:t>
            </a:r>
          </a:p>
          <a:p>
            <a:pPr marL="450850" algn="just"/>
            <a:r>
              <a:rPr lang="en-US" sz="2400" dirty="0"/>
              <a:t>a. 61 - 79</a:t>
            </a:r>
          </a:p>
          <a:p>
            <a:pPr marL="450850" algn="just"/>
            <a:r>
              <a:rPr lang="en-US" sz="2400" dirty="0"/>
              <a:t>b. 33 - 33</a:t>
            </a:r>
          </a:p>
          <a:p>
            <a:pPr marL="450850" indent="-450850" algn="just"/>
            <a:r>
              <a:rPr lang="en-US" sz="2400" dirty="0"/>
              <a:t>4. </a:t>
            </a:r>
            <a:r>
              <a:rPr lang="en-US" sz="2400" dirty="0" err="1"/>
              <a:t>Gambarlah</a:t>
            </a:r>
            <a:r>
              <a:rPr lang="en-US" sz="2400" dirty="0"/>
              <a:t> proses dan </a:t>
            </a:r>
            <a:r>
              <a:rPr lang="en-US" sz="2400" dirty="0" err="1"/>
              <a:t>hasil</a:t>
            </a:r>
            <a:r>
              <a:rPr lang="en-US" sz="2400" dirty="0"/>
              <a:t> </a:t>
            </a:r>
            <a:r>
              <a:rPr lang="en-US" sz="2400" dirty="0" err="1"/>
              <a:t>akhir</a:t>
            </a:r>
            <a:r>
              <a:rPr lang="en-US" sz="2400" dirty="0"/>
              <a:t> </a:t>
            </a:r>
            <a:r>
              <a:rPr lang="en-US" sz="2400" dirty="0" err="1"/>
              <a:t>dari</a:t>
            </a:r>
            <a:r>
              <a:rPr lang="en-US" sz="2400" dirty="0"/>
              <a:t> </a:t>
            </a:r>
            <a:r>
              <a:rPr lang="en-US" sz="2400" dirty="0" err="1"/>
              <a:t>operasi</a:t>
            </a:r>
            <a:r>
              <a:rPr lang="en-US" sz="2400" dirty="0"/>
              <a:t> PUSH(8),</a:t>
            </a:r>
            <a:r>
              <a:rPr lang="id-ID" sz="2400" dirty="0"/>
              <a:t> POP, </a:t>
            </a:r>
            <a:r>
              <a:rPr lang="en-US" sz="2400" dirty="0"/>
              <a:t>PUSH(1),</a:t>
            </a:r>
            <a:r>
              <a:rPr lang="id-ID" sz="2400" dirty="0"/>
              <a:t> PUSH(2), PUSH(5) dan </a:t>
            </a:r>
            <a:r>
              <a:rPr lang="en-US" sz="2400" dirty="0"/>
              <a:t>POP</a:t>
            </a:r>
            <a:r>
              <a:rPr lang="id-ID" sz="2400" dirty="0"/>
              <a:t>(1)!</a:t>
            </a:r>
            <a:endParaRPr lang="en-US" sz="2400" dirty="0"/>
          </a:p>
          <a:p>
            <a:pPr marL="425450" indent="-425450" algn="just"/>
            <a:r>
              <a:rPr lang="en-US" sz="2400" dirty="0"/>
              <a:t>5. </a:t>
            </a:r>
            <a:r>
              <a:rPr lang="en-US" sz="2400" dirty="0" err="1"/>
              <a:t>Buatlah</a:t>
            </a:r>
            <a:r>
              <a:rPr lang="en-US" sz="2400" dirty="0"/>
              <a:t> State Chart Diagram </a:t>
            </a:r>
            <a:r>
              <a:rPr lang="en-US" sz="2400" dirty="0" err="1"/>
              <a:t>untuk</a:t>
            </a:r>
            <a:r>
              <a:rPr lang="en-US" sz="2400" dirty="0"/>
              <a:t> salah </a:t>
            </a:r>
            <a:r>
              <a:rPr lang="en-US" sz="2400" dirty="0" err="1"/>
              <a:t>satu</a:t>
            </a:r>
            <a:r>
              <a:rPr lang="en-US" sz="2400" dirty="0"/>
              <a:t> </a:t>
            </a:r>
            <a:r>
              <a:rPr lang="en-US" sz="2400" dirty="0" err="1"/>
              <a:t>studi</a:t>
            </a:r>
            <a:r>
              <a:rPr lang="en-US" sz="2400" dirty="0"/>
              <a:t> case proses yang </a:t>
            </a:r>
            <a:r>
              <a:rPr lang="en-US" sz="2400" dirty="0" err="1"/>
              <a:t>ada</a:t>
            </a:r>
            <a:r>
              <a:rPr lang="en-US" sz="2400" dirty="0"/>
              <a:t> di dunia </a:t>
            </a:r>
            <a:r>
              <a:rPr lang="en-US" sz="2400" dirty="0" err="1"/>
              <a:t>nyata</a:t>
            </a:r>
            <a:r>
              <a:rPr lang="en-US" sz="2400" dirty="0"/>
              <a:t>!</a:t>
            </a:r>
          </a:p>
        </p:txBody>
      </p:sp>
    </p:spTree>
    <p:extLst>
      <p:ext uri="{BB962C8B-B14F-4D97-AF65-F5344CB8AC3E}">
        <p14:creationId xmlns:p14="http://schemas.microsoft.com/office/powerpoint/2010/main" val="1790772110"/>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Pemroses</a:t>
            </a:r>
            <a:endParaRPr lang="en-US" dirty="0"/>
          </a:p>
        </p:txBody>
      </p:sp>
      <p:sp>
        <p:nvSpPr>
          <p:cNvPr id="3" name="Arrow: Right 2">
            <a:hlinkClick r:id="" action="ppaction://hlinkshowjump?jump=nextslide"/>
            <a:extLst>
              <a:ext uri="{FF2B5EF4-FFF2-40B4-BE49-F238E27FC236}">
                <a16:creationId xmlns:a16="http://schemas.microsoft.com/office/drawing/2014/main" id="{739270D4-06D5-40A1-8F8A-1818BCF9C183}"/>
              </a:ext>
            </a:extLst>
          </p:cNvPr>
          <p:cNvSpPr/>
          <p:nvPr/>
        </p:nvSpPr>
        <p:spPr>
          <a:xfrm>
            <a:off x="6980350" y="5891139"/>
            <a:ext cx="1416676" cy="846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Detail</a:t>
            </a:r>
          </a:p>
        </p:txBody>
      </p:sp>
      <p:grpSp>
        <p:nvGrpSpPr>
          <p:cNvPr id="7" name="Group 6">
            <a:extLst>
              <a:ext uri="{FF2B5EF4-FFF2-40B4-BE49-F238E27FC236}">
                <a16:creationId xmlns:a16="http://schemas.microsoft.com/office/drawing/2014/main" id="{A687A757-7DFD-44C7-9475-27768BC43E25}"/>
              </a:ext>
            </a:extLst>
          </p:cNvPr>
          <p:cNvGrpSpPr/>
          <p:nvPr/>
        </p:nvGrpSpPr>
        <p:grpSpPr>
          <a:xfrm>
            <a:off x="547353" y="1121313"/>
            <a:ext cx="8004219" cy="1614665"/>
            <a:chOff x="547353" y="1121313"/>
            <a:chExt cx="8004219" cy="1614665"/>
          </a:xfrm>
        </p:grpSpPr>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Pemroses terdiri dari 3 komponen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1904981"/>
              <a:ext cx="6767847" cy="830997"/>
            </a:xfrm>
            <a:prstGeom prst="rect">
              <a:avLst/>
            </a:prstGeom>
            <a:noFill/>
          </p:spPr>
          <p:txBody>
            <a:bodyPr wrap="square" rtlCol="0">
              <a:spAutoFit/>
            </a:bodyPr>
            <a:lstStyle/>
            <a:p>
              <a:pPr algn="just"/>
              <a:r>
                <a:rPr lang="id-ID" sz="2400" b="1" dirty="0"/>
                <a:t>Control Unit (CU) </a:t>
              </a:r>
              <a:r>
                <a:rPr lang="id-ID" sz="2400" dirty="0"/>
                <a:t>: Berfungsi untuk mengendalikan operasi yang dilaksanakan sistem komputer.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1</a:t>
              </a:r>
              <a:endParaRPr lang="id-ID" sz="2800" dirty="0"/>
            </a:p>
          </p:txBody>
        </p:sp>
      </p:grpSp>
      <p:grpSp>
        <p:nvGrpSpPr>
          <p:cNvPr id="5" name="Group 4">
            <a:extLst>
              <a:ext uri="{FF2B5EF4-FFF2-40B4-BE49-F238E27FC236}">
                <a16:creationId xmlns:a16="http://schemas.microsoft.com/office/drawing/2014/main" id="{0943C9D7-B48F-4767-BF29-9C48B4E7D06C}"/>
              </a:ext>
            </a:extLst>
          </p:cNvPr>
          <p:cNvGrpSpPr/>
          <p:nvPr/>
        </p:nvGrpSpPr>
        <p:grpSpPr>
          <a:xfrm>
            <a:off x="740535" y="2861225"/>
            <a:ext cx="7811037" cy="830997"/>
            <a:chOff x="740535" y="2861225"/>
            <a:chExt cx="7811037" cy="830997"/>
          </a:xfrm>
        </p:grpSpPr>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830997"/>
            </a:xfrm>
            <a:prstGeom prst="rect">
              <a:avLst/>
            </a:prstGeom>
            <a:noFill/>
          </p:spPr>
          <p:txBody>
            <a:bodyPr wrap="square" rtlCol="0">
              <a:spAutoFit/>
            </a:bodyPr>
            <a:lstStyle/>
            <a:p>
              <a:pPr algn="just"/>
              <a:r>
                <a:rPr lang="id-ID" sz="2400" b="1" dirty="0"/>
                <a:t>Aritmetic Logic Unit (ALU) </a:t>
              </a:r>
              <a:r>
                <a:rPr lang="id-ID" sz="2400" dirty="0"/>
                <a:t>: Berfungsi melakukan operasi aritmatika dan logika.</a:t>
              </a:r>
              <a:endParaRPr lang="en-US" sz="2400" dirty="0"/>
            </a:p>
          </p:txBody>
        </p:sp>
        <p:sp>
          <p:nvSpPr>
            <p:cNvPr id="19" name="Rectangle 18">
              <a:extLst>
                <a:ext uri="{FF2B5EF4-FFF2-40B4-BE49-F238E27FC236}">
                  <a16:creationId xmlns:a16="http://schemas.microsoft.com/office/drawing/2014/main" id="{6FC8C3F3-19B1-4E42-85E0-E6B4942FBFCB}"/>
                </a:ext>
              </a:extLst>
            </p:cNvPr>
            <p:cNvSpPr/>
            <p:nvPr/>
          </p:nvSpPr>
          <p:spPr>
            <a:xfrm>
              <a:off x="740535" y="2916610"/>
              <a:ext cx="792051" cy="720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2800" dirty="0"/>
                <a:t>2</a:t>
              </a:r>
            </a:p>
          </p:txBody>
        </p:sp>
      </p:grpSp>
      <p:grpSp>
        <p:nvGrpSpPr>
          <p:cNvPr id="6" name="Group 5">
            <a:extLst>
              <a:ext uri="{FF2B5EF4-FFF2-40B4-BE49-F238E27FC236}">
                <a16:creationId xmlns:a16="http://schemas.microsoft.com/office/drawing/2014/main" id="{D2997358-D9FC-4314-AB06-0B9D8DC28FCA}"/>
              </a:ext>
            </a:extLst>
          </p:cNvPr>
          <p:cNvGrpSpPr/>
          <p:nvPr/>
        </p:nvGrpSpPr>
        <p:grpSpPr>
          <a:xfrm>
            <a:off x="740535" y="3781895"/>
            <a:ext cx="7798157" cy="2308324"/>
            <a:chOff x="740535" y="3781895"/>
            <a:chExt cx="7798157" cy="2308324"/>
          </a:xfrm>
        </p:grpSpPr>
        <p:sp>
          <p:nvSpPr>
            <p:cNvPr id="16" name="TextBox 15">
              <a:extLst>
                <a:ext uri="{FF2B5EF4-FFF2-40B4-BE49-F238E27FC236}">
                  <a16:creationId xmlns:a16="http://schemas.microsoft.com/office/drawing/2014/main" id="{F50A72B5-7650-4207-835E-CEC2BE4076B0}"/>
                </a:ext>
              </a:extLst>
            </p:cNvPr>
            <p:cNvSpPr txBox="1"/>
            <p:nvPr/>
          </p:nvSpPr>
          <p:spPr>
            <a:xfrm>
              <a:off x="1770845" y="3781895"/>
              <a:ext cx="6767847" cy="2308324"/>
            </a:xfrm>
            <a:prstGeom prst="rect">
              <a:avLst/>
            </a:prstGeom>
            <a:noFill/>
          </p:spPr>
          <p:txBody>
            <a:bodyPr wrap="square" rtlCol="0">
              <a:spAutoFit/>
            </a:bodyPr>
            <a:lstStyle/>
            <a:p>
              <a:pPr algn="just"/>
              <a:r>
                <a:rPr lang="id-ID" sz="2400" b="1" dirty="0"/>
                <a:t>Register</a:t>
              </a:r>
              <a:r>
                <a:rPr lang="id-ID" sz="2400" dirty="0"/>
                <a:t> : Merupakan alat penyimpanan kecil yang mempunyai kecepatan akses cukup tinggi, yang digunakan untuk menyimpan data dan instruksi yang sedang diproses, sementara data dan instruksi lainnya yang menunggu giliran untuk diproses masih disimpan di dalam memori utama.</a:t>
              </a:r>
              <a:endParaRPr lang="en-US" sz="2400" dirty="0"/>
            </a:p>
          </p:txBody>
        </p:sp>
        <p:sp>
          <p:nvSpPr>
            <p:cNvPr id="20" name="Rectangle 19">
              <a:extLst>
                <a:ext uri="{FF2B5EF4-FFF2-40B4-BE49-F238E27FC236}">
                  <a16:creationId xmlns:a16="http://schemas.microsoft.com/office/drawing/2014/main" id="{3838F87C-835C-47C9-B884-A4C6F07812C0}"/>
                </a:ext>
              </a:extLst>
            </p:cNvPr>
            <p:cNvSpPr/>
            <p:nvPr/>
          </p:nvSpPr>
          <p:spPr>
            <a:xfrm>
              <a:off x="740535" y="4575942"/>
              <a:ext cx="792051" cy="720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2800" dirty="0"/>
                <a:t>3</a:t>
              </a:r>
            </a:p>
          </p:txBody>
        </p:sp>
      </p:grpSp>
    </p:spTree>
    <p:extLst>
      <p:ext uri="{BB962C8B-B14F-4D97-AF65-F5344CB8AC3E}">
        <p14:creationId xmlns:p14="http://schemas.microsoft.com/office/powerpoint/2010/main" val="53136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4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938992"/>
          </a:xfrm>
          <a:prstGeom prst="rect">
            <a:avLst/>
          </a:prstGeom>
          <a:noFill/>
        </p:spPr>
        <p:txBody>
          <a:bodyPr wrap="square" rtlCol="0">
            <a:spAutoFit/>
          </a:bodyPr>
          <a:lstStyle/>
          <a:p>
            <a:pPr algn="just"/>
            <a:r>
              <a:rPr lang="id-ID" sz="2400" b="1" dirty="0"/>
              <a:t>Accumulator Register (AX) </a:t>
            </a:r>
            <a:r>
              <a:rPr lang="id-ID" sz="2400" dirty="0"/>
              <a:t>: Berfungsi sebagai akumulator dan berhubungan dengan jenis-jenis operasi khusus seperti aritmatika, I/O, shift (menggeser), logic, rotate, dan operasi desimal berkode biner.</a:t>
            </a:r>
          </a:p>
        </p:txBody>
      </p:sp>
      <p:grpSp>
        <p:nvGrpSpPr>
          <p:cNvPr id="3" name="Group 2">
            <a:extLst>
              <a:ext uri="{FF2B5EF4-FFF2-40B4-BE49-F238E27FC236}">
                <a16:creationId xmlns:a16="http://schemas.microsoft.com/office/drawing/2014/main" id="{40DFBBDB-F72E-4F37-87A8-25F3B22E375E}"/>
              </a:ext>
            </a:extLst>
          </p:cNvPr>
          <p:cNvGrpSpPr/>
          <p:nvPr/>
        </p:nvGrpSpPr>
        <p:grpSpPr>
          <a:xfrm>
            <a:off x="547353" y="1121313"/>
            <a:ext cx="8004219" cy="1553237"/>
            <a:chOff x="547353" y="1121313"/>
            <a:chExt cx="8004219" cy="1553237"/>
          </a:xfrm>
        </p:grpSpPr>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en-US" sz="2400" b="1" dirty="0"/>
                <a:t>General Purpose Register (Scratch-Pad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1</a:t>
              </a:r>
              <a:endParaRPr lang="id-ID" sz="2800" dirty="0"/>
            </a:p>
          </p:txBody>
        </p:sp>
      </p:grpSp>
      <p:sp>
        <p:nvSpPr>
          <p:cNvPr id="7" name="TextBox 6">
            <a:extLst>
              <a:ext uri="{FF2B5EF4-FFF2-40B4-BE49-F238E27FC236}">
                <a16:creationId xmlns:a16="http://schemas.microsoft.com/office/drawing/2014/main" id="{14BFDEC6-FD92-4FFF-927F-1028F7908F0C}"/>
              </a:ext>
            </a:extLst>
          </p:cNvPr>
          <p:cNvSpPr txBox="1"/>
          <p:nvPr/>
        </p:nvSpPr>
        <p:spPr>
          <a:xfrm>
            <a:off x="1783725" y="5070009"/>
            <a:ext cx="6767847" cy="1569660"/>
          </a:xfrm>
          <a:prstGeom prst="rect">
            <a:avLst/>
          </a:prstGeom>
          <a:noFill/>
        </p:spPr>
        <p:txBody>
          <a:bodyPr wrap="square" rtlCol="0">
            <a:spAutoFit/>
          </a:bodyPr>
          <a:lstStyle/>
          <a:p>
            <a:pPr algn="just"/>
            <a:r>
              <a:rPr lang="id-ID" sz="2400" b="1" dirty="0"/>
              <a:t>Base Register (BX) </a:t>
            </a:r>
            <a:r>
              <a:rPr lang="id-ID" sz="2400" dirty="0"/>
              <a:t>:</a:t>
            </a:r>
            <a:r>
              <a:rPr lang="id-ID" sz="2400" b="1" dirty="0"/>
              <a:t> </a:t>
            </a:r>
            <a:r>
              <a:rPr lang="id-ID" sz="2400" dirty="0"/>
              <a:t>Berfungsi</a:t>
            </a:r>
            <a:r>
              <a:rPr lang="id-ID" sz="2400" b="1" dirty="0"/>
              <a:t> s</a:t>
            </a:r>
            <a:r>
              <a:rPr lang="id-ID" sz="2400" dirty="0"/>
              <a:t>ebagai register utama untuk mereferensikan alamat memori. Operasi yang dapat disimpan adalah rotate, logic, shift, dan aritmatika.</a:t>
            </a:r>
          </a:p>
        </p:txBody>
      </p:sp>
    </p:spTree>
    <p:extLst>
      <p:ext uri="{BB962C8B-B14F-4D97-AF65-F5344CB8AC3E}">
        <p14:creationId xmlns:p14="http://schemas.microsoft.com/office/powerpoint/2010/main" val="288322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569660"/>
          </a:xfrm>
          <a:prstGeom prst="rect">
            <a:avLst/>
          </a:prstGeom>
          <a:noFill/>
        </p:spPr>
        <p:txBody>
          <a:bodyPr wrap="square" rtlCol="0">
            <a:spAutoFit/>
          </a:bodyPr>
          <a:lstStyle/>
          <a:p>
            <a:pPr algn="just"/>
            <a:r>
              <a:rPr lang="id-ID" sz="2400" b="1" dirty="0"/>
              <a:t>Counter Register (CX) </a:t>
            </a:r>
            <a:r>
              <a:rPr lang="id-ID" sz="2400" dirty="0"/>
              <a:t>:</a:t>
            </a:r>
            <a:r>
              <a:rPr lang="id-ID" sz="2400" b="1" dirty="0"/>
              <a:t> </a:t>
            </a:r>
            <a:r>
              <a:rPr lang="id-ID" sz="2400" dirty="0"/>
              <a:t>Berfungsi sebagai  penyimpan logika sekuensial dengan instruksi tertentu, misalnya terhadap perintah loop dan operasi string.</a:t>
            </a:r>
          </a:p>
        </p:txBody>
      </p:sp>
      <p:grpSp>
        <p:nvGrpSpPr>
          <p:cNvPr id="3" name="Group 2">
            <a:extLst>
              <a:ext uri="{FF2B5EF4-FFF2-40B4-BE49-F238E27FC236}">
                <a16:creationId xmlns:a16="http://schemas.microsoft.com/office/drawing/2014/main" id="{3AED8B78-8226-495E-BFF6-D4C8AA4CB604}"/>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en-US" sz="2400" b="1" dirty="0"/>
                <a:t>General Purpose Register (Scratch-Pad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1</a:t>
              </a:r>
              <a:endParaRPr lang="id-ID" sz="2800" dirty="0"/>
            </a:p>
          </p:txBody>
        </p:sp>
      </p:grpSp>
      <p:sp>
        <p:nvSpPr>
          <p:cNvPr id="7" name="TextBox 6">
            <a:extLst>
              <a:ext uri="{FF2B5EF4-FFF2-40B4-BE49-F238E27FC236}">
                <a16:creationId xmlns:a16="http://schemas.microsoft.com/office/drawing/2014/main" id="{F8E33718-EF33-4386-BEFF-B9233353944F}"/>
              </a:ext>
            </a:extLst>
          </p:cNvPr>
          <p:cNvSpPr txBox="1"/>
          <p:nvPr/>
        </p:nvSpPr>
        <p:spPr>
          <a:xfrm>
            <a:off x="1770846" y="4675000"/>
            <a:ext cx="6767847" cy="1569660"/>
          </a:xfrm>
          <a:prstGeom prst="rect">
            <a:avLst/>
          </a:prstGeom>
          <a:noFill/>
        </p:spPr>
        <p:txBody>
          <a:bodyPr wrap="square" rtlCol="0">
            <a:spAutoFit/>
          </a:bodyPr>
          <a:lstStyle/>
          <a:p>
            <a:pPr algn="just"/>
            <a:r>
              <a:rPr lang="id-ID" sz="2400" b="1" dirty="0"/>
              <a:t>Data Register (DX) </a:t>
            </a:r>
            <a:r>
              <a:rPr lang="id-ID" sz="2400" dirty="0"/>
              <a:t>: Berfungsi untuk menyimpan alamat port I/O selama operasi I/O tertentu, baik alamat port 8 bit maupun 16 bit. Digunakan juga dalam operasi perkalian dan pembagian.</a:t>
            </a:r>
          </a:p>
        </p:txBody>
      </p:sp>
    </p:spTree>
    <p:extLst>
      <p:ext uri="{BB962C8B-B14F-4D97-AF65-F5344CB8AC3E}">
        <p14:creationId xmlns:p14="http://schemas.microsoft.com/office/powerpoint/2010/main" val="11037003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1" nodeType="clickEffect">
                                  <p:stCondLst>
                                    <p:cond delay="100"/>
                                  </p:stCondLst>
                                  <p:childTnLst>
                                    <p:animEffect transition="out" filter="wipe(left)">
                                      <p:cBhvr>
                                        <p:cTn id="16" dur="400"/>
                                        <p:tgtEl>
                                          <p:spTgt spid="14"/>
                                        </p:tgtEl>
                                      </p:cBhvr>
                                    </p:animEffect>
                                    <p:set>
                                      <p:cBhvr>
                                        <p:cTn id="17" dur="1" fill="hold">
                                          <p:stCondLst>
                                            <p:cond delay="399"/>
                                          </p:stCondLst>
                                        </p:cTn>
                                        <p:tgtEl>
                                          <p:spTgt spid="14"/>
                                        </p:tgtEl>
                                        <p:attrNameLst>
                                          <p:attrName>style.visibility</p:attrName>
                                        </p:attrNameLst>
                                      </p:cBhvr>
                                      <p:to>
                                        <p:strVal val="hidden"/>
                                      </p:to>
                                    </p:set>
                                  </p:childTnLst>
                                </p:cTn>
                              </p:par>
                              <p:par>
                                <p:cTn id="18" presetID="22" presetClass="exit" presetSubtype="8" fill="hold" grpId="1" nodeType="withEffect">
                                  <p:stCondLst>
                                    <p:cond delay="100"/>
                                  </p:stCondLst>
                                  <p:childTnLst>
                                    <p:animEffect transition="out" filter="wipe(left)">
                                      <p:cBhvr>
                                        <p:cTn id="19" dur="400"/>
                                        <p:tgtEl>
                                          <p:spTgt spid="7"/>
                                        </p:tgtEl>
                                      </p:cBhvr>
                                    </p:animEffect>
                                    <p:set>
                                      <p:cBhvr>
                                        <p:cTn id="20" dur="1" fill="hold">
                                          <p:stCondLst>
                                            <p:cond delay="399"/>
                                          </p:stCondLst>
                                        </p:cTn>
                                        <p:tgtEl>
                                          <p:spTgt spid="7"/>
                                        </p:tgtEl>
                                        <p:attrNameLst>
                                          <p:attrName>style.visibility</p:attrName>
                                        </p:attrNameLst>
                                      </p:cBhvr>
                                      <p:to>
                                        <p:strVal val="hidden"/>
                                      </p:to>
                                    </p:set>
                                  </p:childTnLst>
                                </p:cTn>
                              </p:par>
                              <p:par>
                                <p:cTn id="21" presetID="22" presetClass="exit" presetSubtype="8" fill="hold" nodeType="withEffect">
                                  <p:stCondLst>
                                    <p:cond delay="0"/>
                                  </p:stCondLst>
                                  <p:childTnLst>
                                    <p:animEffect transition="out" filter="wipe(left)">
                                      <p:cBhvr>
                                        <p:cTn id="22" dur="400"/>
                                        <p:tgtEl>
                                          <p:spTgt spid="3"/>
                                        </p:tgtEl>
                                      </p:cBhvr>
                                    </p:animEffect>
                                    <p:set>
                                      <p:cBhvr>
                                        <p:cTn id="23" dur="1" fill="hold">
                                          <p:stCondLst>
                                            <p:cond delay="3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200329"/>
          </a:xfrm>
          <a:prstGeom prst="rect">
            <a:avLst/>
          </a:prstGeom>
          <a:noFill/>
        </p:spPr>
        <p:txBody>
          <a:bodyPr wrap="square" rtlCol="0">
            <a:spAutoFit/>
          </a:bodyPr>
          <a:lstStyle/>
          <a:p>
            <a:pPr algn="just"/>
            <a:r>
              <a:rPr lang="id-ID" sz="2400" b="1" dirty="0"/>
              <a:t>Code Segment Register (CS) </a:t>
            </a:r>
            <a:r>
              <a:rPr lang="id-ID" sz="2400" dirty="0"/>
              <a:t>: Berfungsi untuk mencatat segmen dari kode program atau instruksi. Biasanya kode mesin diletakkan pada segmen ini.</a:t>
            </a:r>
          </a:p>
        </p:txBody>
      </p:sp>
      <p:grpSp>
        <p:nvGrpSpPr>
          <p:cNvPr id="3" name="Group 2">
            <a:extLst>
              <a:ext uri="{FF2B5EF4-FFF2-40B4-BE49-F238E27FC236}">
                <a16:creationId xmlns:a16="http://schemas.microsoft.com/office/drawing/2014/main" id="{317831DE-9E63-4383-9AAB-F29D85CA1844}"/>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Register Segment (16 Bit)</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2800" dirty="0"/>
                <a:t>2</a:t>
              </a:r>
            </a:p>
          </p:txBody>
        </p:sp>
      </p:grpSp>
      <p:sp>
        <p:nvSpPr>
          <p:cNvPr id="8" name="TextBox 7">
            <a:extLst>
              <a:ext uri="{FF2B5EF4-FFF2-40B4-BE49-F238E27FC236}">
                <a16:creationId xmlns:a16="http://schemas.microsoft.com/office/drawing/2014/main" id="{F9F70025-6A61-44B7-A1A6-982A469FF6B7}"/>
              </a:ext>
            </a:extLst>
          </p:cNvPr>
          <p:cNvSpPr txBox="1"/>
          <p:nvPr/>
        </p:nvSpPr>
        <p:spPr>
          <a:xfrm>
            <a:off x="1783724" y="4325613"/>
            <a:ext cx="6767847" cy="1200329"/>
          </a:xfrm>
          <a:prstGeom prst="rect">
            <a:avLst/>
          </a:prstGeom>
          <a:noFill/>
        </p:spPr>
        <p:txBody>
          <a:bodyPr wrap="square" rtlCol="0">
            <a:spAutoFit/>
          </a:bodyPr>
          <a:lstStyle/>
          <a:p>
            <a:pPr algn="just"/>
            <a:r>
              <a:rPr lang="id-ID" sz="2400" b="1" dirty="0"/>
              <a:t>Data Segment Register (DS) </a:t>
            </a:r>
            <a:r>
              <a:rPr lang="id-ID" sz="2400" dirty="0"/>
              <a:t>: Berfungsi untuk menyimpan alamat dari segmen dimana data terletak.</a:t>
            </a:r>
          </a:p>
        </p:txBody>
      </p:sp>
    </p:spTree>
    <p:extLst>
      <p:ext uri="{BB962C8B-B14F-4D97-AF65-F5344CB8AC3E}">
        <p14:creationId xmlns:p14="http://schemas.microsoft.com/office/powerpoint/2010/main" val="302843939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1" nodeType="clickEffect">
                                  <p:stCondLst>
                                    <p:cond delay="0"/>
                                  </p:stCondLst>
                                  <p:childTnLst>
                                    <p:animEffect transition="out" filter="wipe(left)">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par>
                                <p:cTn id="23" presetID="22" presetClass="exit" presetSubtype="8" fill="hold" grpId="1" nodeType="withEffect">
                                  <p:stCondLst>
                                    <p:cond delay="0"/>
                                  </p:stCondLst>
                                  <p:childTnLst>
                                    <p:animEffect transition="out" filter="wipe(left)">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1569660"/>
          </a:xfrm>
          <a:prstGeom prst="rect">
            <a:avLst/>
          </a:prstGeom>
          <a:noFill/>
        </p:spPr>
        <p:txBody>
          <a:bodyPr wrap="square" rtlCol="0">
            <a:spAutoFit/>
          </a:bodyPr>
          <a:lstStyle/>
          <a:p>
            <a:pPr algn="just"/>
            <a:r>
              <a:rPr lang="id-ID" sz="2400" b="1" dirty="0"/>
              <a:t>Stack Segment Register (SS) </a:t>
            </a:r>
            <a:r>
              <a:rPr lang="id-ID" sz="2400" dirty="0"/>
              <a:t>: Berfungsi untuk menyimpan alamat segmen memori yang dipergunakan sebagai stack. Termasuk operasi PUSH dan POP juga berada pada segmen ini.</a:t>
            </a:r>
          </a:p>
        </p:txBody>
      </p:sp>
      <p:grpSp>
        <p:nvGrpSpPr>
          <p:cNvPr id="3" name="Group 2">
            <a:extLst>
              <a:ext uri="{FF2B5EF4-FFF2-40B4-BE49-F238E27FC236}">
                <a16:creationId xmlns:a16="http://schemas.microsoft.com/office/drawing/2014/main" id="{1E0C5BE8-4772-469F-971C-ECC450B02227}"/>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Register Segment (16 Bit)</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d-ID" sz="2800" dirty="0"/>
                <a:t>2</a:t>
              </a:r>
            </a:p>
          </p:txBody>
        </p:sp>
      </p:grpSp>
      <p:sp>
        <p:nvSpPr>
          <p:cNvPr id="7" name="TextBox 6">
            <a:extLst>
              <a:ext uri="{FF2B5EF4-FFF2-40B4-BE49-F238E27FC236}">
                <a16:creationId xmlns:a16="http://schemas.microsoft.com/office/drawing/2014/main" id="{98741BAA-7C2F-41BB-B0DA-AEA56CF0425C}"/>
              </a:ext>
            </a:extLst>
          </p:cNvPr>
          <p:cNvSpPr txBox="1"/>
          <p:nvPr/>
        </p:nvSpPr>
        <p:spPr>
          <a:xfrm>
            <a:off x="1783725" y="4687879"/>
            <a:ext cx="6767847" cy="1569660"/>
          </a:xfrm>
          <a:prstGeom prst="rect">
            <a:avLst/>
          </a:prstGeom>
          <a:noFill/>
        </p:spPr>
        <p:txBody>
          <a:bodyPr wrap="square" rtlCol="0">
            <a:spAutoFit/>
          </a:bodyPr>
          <a:lstStyle/>
          <a:p>
            <a:pPr algn="just"/>
            <a:r>
              <a:rPr lang="id-ID" sz="2400" b="1" dirty="0"/>
              <a:t>Extra Segment Register (ES) </a:t>
            </a:r>
            <a:r>
              <a:rPr lang="id-ID" sz="2400" dirty="0"/>
              <a:t>: Berfungsi untuk menyimpan alamat segmen tambahan, misalnya alamat display, alamat sistem operasi, dan sebagainya.</a:t>
            </a:r>
          </a:p>
        </p:txBody>
      </p:sp>
    </p:spTree>
    <p:extLst>
      <p:ext uri="{BB962C8B-B14F-4D97-AF65-F5344CB8AC3E}">
        <p14:creationId xmlns:p14="http://schemas.microsoft.com/office/powerpoint/2010/main" val="38965790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1" nodeType="clickEffect">
                                  <p:stCondLst>
                                    <p:cond delay="0"/>
                                  </p:stCondLst>
                                  <p:childTnLst>
                                    <p:animEffect transition="out" filter="wipe(left)">
                                      <p:cBhvr>
                                        <p:cTn id="16" dur="300"/>
                                        <p:tgtEl>
                                          <p:spTgt spid="14"/>
                                        </p:tgtEl>
                                      </p:cBhvr>
                                    </p:animEffect>
                                    <p:set>
                                      <p:cBhvr>
                                        <p:cTn id="17" dur="1" fill="hold">
                                          <p:stCondLst>
                                            <p:cond delay="299"/>
                                          </p:stCondLst>
                                        </p:cTn>
                                        <p:tgtEl>
                                          <p:spTgt spid="14"/>
                                        </p:tgtEl>
                                        <p:attrNameLst>
                                          <p:attrName>style.visibility</p:attrName>
                                        </p:attrNameLst>
                                      </p:cBhvr>
                                      <p:to>
                                        <p:strVal val="hidden"/>
                                      </p:to>
                                    </p:set>
                                  </p:childTnLst>
                                </p:cTn>
                              </p:par>
                              <p:par>
                                <p:cTn id="18" presetID="22" presetClass="exit" presetSubtype="8" fill="hold" grpId="1" nodeType="withEffect">
                                  <p:stCondLst>
                                    <p:cond delay="100"/>
                                  </p:stCondLst>
                                  <p:childTnLst>
                                    <p:animEffect transition="out" filter="wipe(left)">
                                      <p:cBhvr>
                                        <p:cTn id="19" dur="400"/>
                                        <p:tgtEl>
                                          <p:spTgt spid="7"/>
                                        </p:tgtEl>
                                      </p:cBhvr>
                                    </p:animEffect>
                                    <p:set>
                                      <p:cBhvr>
                                        <p:cTn id="20" dur="1" fill="hold">
                                          <p:stCondLst>
                                            <p:cond delay="399"/>
                                          </p:stCondLst>
                                        </p:cTn>
                                        <p:tgtEl>
                                          <p:spTgt spid="7"/>
                                        </p:tgtEl>
                                        <p:attrNameLst>
                                          <p:attrName>style.visibility</p:attrName>
                                        </p:attrNameLst>
                                      </p:cBhvr>
                                      <p:to>
                                        <p:strVal val="hidden"/>
                                      </p:to>
                                    </p:set>
                                  </p:childTnLst>
                                </p:cTn>
                              </p:par>
                              <p:par>
                                <p:cTn id="21" presetID="22" presetClass="exit" presetSubtype="8" fill="hold" nodeType="withEffect">
                                  <p:stCondLst>
                                    <p:cond delay="100"/>
                                  </p:stCondLst>
                                  <p:childTnLst>
                                    <p:animEffect transition="out" filter="wipe(left)">
                                      <p:cBhvr>
                                        <p:cTn id="22" dur="400"/>
                                        <p:tgtEl>
                                          <p:spTgt spid="3"/>
                                        </p:tgtEl>
                                      </p:cBhvr>
                                    </p:animEffect>
                                    <p:set>
                                      <p:cBhvr>
                                        <p:cTn id="23" dur="1" fill="hold">
                                          <p:stCondLst>
                                            <p:cond delay="3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4997004" cy="620687"/>
          </a:xfrm>
          <a:solidFill>
            <a:srgbClr val="00B0F0"/>
          </a:solidFill>
        </p:spPr>
        <p:txBody>
          <a:bodyPr>
            <a:normAutofit fontScale="90000"/>
          </a:bodyPr>
          <a:lstStyle/>
          <a:p>
            <a:r>
              <a:rPr lang="id-ID" dirty="0"/>
              <a:t>Register</a:t>
            </a:r>
            <a:endParaRPr lang="en-US" dirty="0"/>
          </a:p>
        </p:txBody>
      </p:sp>
      <p:sp>
        <p:nvSpPr>
          <p:cNvPr id="4" name="TextBox 3">
            <a:extLst>
              <a:ext uri="{FF2B5EF4-FFF2-40B4-BE49-F238E27FC236}">
                <a16:creationId xmlns:a16="http://schemas.microsoft.com/office/drawing/2014/main" id="{6CB593B7-0DE2-4BCD-A157-92A294973ADC}"/>
              </a:ext>
            </a:extLst>
          </p:cNvPr>
          <p:cNvSpPr txBox="1"/>
          <p:nvPr/>
        </p:nvSpPr>
        <p:spPr>
          <a:xfrm>
            <a:off x="547353" y="1121313"/>
            <a:ext cx="7991340" cy="461665"/>
          </a:xfrm>
          <a:prstGeom prst="rect">
            <a:avLst/>
          </a:prstGeom>
          <a:noFill/>
        </p:spPr>
        <p:txBody>
          <a:bodyPr wrap="square" rtlCol="0">
            <a:spAutoFit/>
          </a:bodyPr>
          <a:lstStyle/>
          <a:p>
            <a:pPr algn="just"/>
            <a:r>
              <a:rPr lang="id-ID" sz="2400" dirty="0"/>
              <a:t>Register dapat dibagi dalam 5 golongan, yaitu :</a:t>
            </a:r>
            <a:endParaRPr lang="en-US" sz="2400" dirty="0"/>
          </a:p>
        </p:txBody>
      </p:sp>
      <p:sp>
        <p:nvSpPr>
          <p:cNvPr id="14" name="TextBox 13">
            <a:extLst>
              <a:ext uri="{FF2B5EF4-FFF2-40B4-BE49-F238E27FC236}">
                <a16:creationId xmlns:a16="http://schemas.microsoft.com/office/drawing/2014/main" id="{FCB7F23A-470A-41FC-950E-4C5B70A05DE9}"/>
              </a:ext>
            </a:extLst>
          </p:cNvPr>
          <p:cNvSpPr txBox="1"/>
          <p:nvPr/>
        </p:nvSpPr>
        <p:spPr>
          <a:xfrm>
            <a:off x="1783725" y="2861225"/>
            <a:ext cx="6767847" cy="2677656"/>
          </a:xfrm>
          <a:prstGeom prst="rect">
            <a:avLst/>
          </a:prstGeom>
          <a:noFill/>
        </p:spPr>
        <p:txBody>
          <a:bodyPr wrap="square" rtlCol="0">
            <a:spAutoFit/>
          </a:bodyPr>
          <a:lstStyle/>
          <a:p>
            <a:pPr algn="just"/>
            <a:r>
              <a:rPr lang="id-ID" sz="2400" b="1" dirty="0"/>
              <a:t>Instruction Pointer Register (IP) </a:t>
            </a:r>
            <a:r>
              <a:rPr lang="id-ID" sz="2400" dirty="0"/>
              <a:t>: Register yang berpasangan dengan CS (Code Segment Register) sebagai register utama untuk menunjukkan baris perintah program. Pada saat program dijalankan, IP akan langsung menunjuk pada awal program. CS dan IP berfungsi sebagai program counter yang ditulis dengan format CS:IP.</a:t>
            </a:r>
          </a:p>
        </p:txBody>
      </p:sp>
      <p:grpSp>
        <p:nvGrpSpPr>
          <p:cNvPr id="3" name="Group 2">
            <a:extLst>
              <a:ext uri="{FF2B5EF4-FFF2-40B4-BE49-F238E27FC236}">
                <a16:creationId xmlns:a16="http://schemas.microsoft.com/office/drawing/2014/main" id="{B52C3429-56EF-48F9-862B-D5189EF3D992}"/>
              </a:ext>
            </a:extLst>
          </p:cNvPr>
          <p:cNvGrpSpPr/>
          <p:nvPr/>
        </p:nvGrpSpPr>
        <p:grpSpPr>
          <a:xfrm>
            <a:off x="740535" y="1954321"/>
            <a:ext cx="7811037" cy="720229"/>
            <a:chOff x="740535" y="1954321"/>
            <a:chExt cx="7811037" cy="720229"/>
          </a:xfrm>
        </p:grpSpPr>
        <p:sp>
          <p:nvSpPr>
            <p:cNvPr id="11" name="TextBox 10">
              <a:extLst>
                <a:ext uri="{FF2B5EF4-FFF2-40B4-BE49-F238E27FC236}">
                  <a16:creationId xmlns:a16="http://schemas.microsoft.com/office/drawing/2014/main" id="{E17E84EA-C83A-465F-BE0F-ADBFC8626B90}"/>
                </a:ext>
              </a:extLst>
            </p:cNvPr>
            <p:cNvSpPr txBox="1"/>
            <p:nvPr/>
          </p:nvSpPr>
          <p:spPr>
            <a:xfrm>
              <a:off x="1783725" y="2083602"/>
              <a:ext cx="6767847" cy="461665"/>
            </a:xfrm>
            <a:prstGeom prst="rect">
              <a:avLst/>
            </a:prstGeom>
            <a:noFill/>
          </p:spPr>
          <p:txBody>
            <a:bodyPr wrap="square" rtlCol="0">
              <a:spAutoFit/>
            </a:bodyPr>
            <a:lstStyle/>
            <a:p>
              <a:pPr algn="just"/>
              <a:r>
                <a:rPr lang="id-ID" sz="2400" b="1" dirty="0"/>
                <a:t>Pointer Register</a:t>
              </a:r>
              <a:endParaRPr lang="en-US" sz="2400" dirty="0"/>
            </a:p>
          </p:txBody>
        </p:sp>
        <p:sp>
          <p:nvSpPr>
            <p:cNvPr id="18" name="Rectangle 17">
              <a:extLst>
                <a:ext uri="{FF2B5EF4-FFF2-40B4-BE49-F238E27FC236}">
                  <a16:creationId xmlns:a16="http://schemas.microsoft.com/office/drawing/2014/main" id="{239630E6-9309-4935-A242-9C4C33BB1B79}"/>
                </a:ext>
              </a:extLst>
            </p:cNvPr>
            <p:cNvSpPr/>
            <p:nvPr/>
          </p:nvSpPr>
          <p:spPr>
            <a:xfrm>
              <a:off x="740535" y="1954321"/>
              <a:ext cx="792051" cy="72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3</a:t>
              </a:r>
            </a:p>
          </p:txBody>
        </p:sp>
      </p:grpSp>
    </p:spTree>
    <p:extLst>
      <p:ext uri="{BB962C8B-B14F-4D97-AF65-F5344CB8AC3E}">
        <p14:creationId xmlns:p14="http://schemas.microsoft.com/office/powerpoint/2010/main" val="40097231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1" nodeType="clickEffect">
                                  <p:stCondLst>
                                    <p:cond delay="0"/>
                                  </p:stCondLst>
                                  <p:childTnLst>
                                    <p:animEffect transition="out" filter="wipe(left)">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6861</TotalTime>
  <Words>2169</Words>
  <Application>Microsoft Office PowerPoint</Application>
  <PresentationFormat>On-screen Show (4:3)</PresentationFormat>
  <Paragraphs>326</Paragraphs>
  <Slides>36</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MANAJEMEN PROSES</vt:lpstr>
      <vt:lpstr>Definisi Proses</vt:lpstr>
      <vt:lpstr>Konten Proses</vt:lpstr>
      <vt:lpstr>Pemroses</vt:lpstr>
      <vt:lpstr>Register</vt:lpstr>
      <vt:lpstr>Register</vt:lpstr>
      <vt:lpstr>Register</vt:lpstr>
      <vt:lpstr>Register</vt:lpstr>
      <vt:lpstr>Register</vt:lpstr>
      <vt:lpstr>Register</vt:lpstr>
      <vt:lpstr>Register</vt:lpstr>
      <vt:lpstr>Register</vt:lpstr>
      <vt:lpstr>Register</vt:lpstr>
      <vt:lpstr>Register</vt:lpstr>
      <vt:lpstr>Register</vt:lpstr>
      <vt:lpstr>Register</vt:lpstr>
      <vt:lpstr>Register</vt:lpstr>
      <vt:lpstr>Konten Proses</vt:lpstr>
      <vt:lpstr>Konten Proses</vt:lpstr>
      <vt:lpstr>Konten Proses</vt:lpstr>
      <vt:lpstr>Konten Proses</vt:lpstr>
      <vt:lpstr>Konten Proses</vt:lpstr>
      <vt:lpstr>Konten Proses</vt:lpstr>
      <vt:lpstr>Konten Proses</vt:lpstr>
      <vt:lpstr>Status Proses</vt:lpstr>
      <vt:lpstr>Status Proses</vt:lpstr>
      <vt:lpstr>Status Proses</vt:lpstr>
      <vt:lpstr>Status Proses</vt:lpstr>
      <vt:lpstr>Status Proses</vt:lpstr>
      <vt:lpstr>Status Proses</vt:lpstr>
      <vt:lpstr>Process Control Block</vt:lpstr>
      <vt:lpstr>Process Control Block</vt:lpstr>
      <vt:lpstr>Process Control Block</vt:lpstr>
      <vt:lpstr>Process Control Block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TESIS : MODEL KLASIFIKASI UNTUK DETEKSI SITUS PHISING DI INDONESIA</dc:title>
  <dc:creator>Asus</dc:creator>
  <cp:lastModifiedBy>Nikita Lisa Damayant</cp:lastModifiedBy>
  <cp:revision>258</cp:revision>
  <dcterms:created xsi:type="dcterms:W3CDTF">2017-03-24T02:28:33Z</dcterms:created>
  <dcterms:modified xsi:type="dcterms:W3CDTF">2018-05-21T13:42:06Z</dcterms:modified>
</cp:coreProperties>
</file>