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98DCEFD6-27ED-487C-9775-2578F2D07D3A}"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1" name="Table 1"/>
          <p:cNvGraphicFramePr/>
          <p:nvPr/>
        </p:nvGraphicFramePr>
        <p:xfrm>
          <a:off x="434520" y="2417760"/>
          <a:ext cx="9046080" cy="2655360"/>
        </p:xfrm>
        <a:graphic>
          <a:graphicData uri="http://schemas.openxmlformats.org/drawingml/2006/table">
            <a:tbl>
              <a:tblPr/>
              <a:tblGrid>
                <a:gridCol w="1808280"/>
                <a:gridCol w="1808280"/>
                <a:gridCol w="1808280"/>
                <a:gridCol w="1808280"/>
                <a:gridCol w="1813320"/>
              </a:tblGrid>
              <a:tr h="693360">
                <a:tc>
                  <a:txBody>
                    <a:bodyPr lIns="90000" rIns="90000" tIns="46800" bIns="46800"/>
                    <a:p>
                      <a:r>
                        <a:rPr b="0" lang="en-US" sz="1400" spc="-1" strike="noStrike">
                          <a:latin typeface="Arial"/>
                        </a:rPr>
                        <a:t>no</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JNE </a:t>
                      </a:r>
                      <a:endParaRPr b="0" lang="en-US" sz="1400" spc="-1" strike="noStrike">
                        <a:latin typeface="Arial"/>
                      </a:endParaRPr>
                    </a:p>
                    <a:p>
                      <a:r>
                        <a:rPr b="0" lang="en-US" sz="1400" spc="-1" strike="noStrike">
                          <a:latin typeface="Arial"/>
                        </a:rPr>
                        <a:t>(www.jne.co.id)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TIKI</a:t>
                      </a:r>
                      <a:endParaRPr b="0" lang="en-US" sz="1400" spc="-1" strike="noStrike">
                        <a:latin typeface="Arial"/>
                      </a:endParaRPr>
                    </a:p>
                    <a:p>
                      <a:r>
                        <a:rPr b="0" lang="en-US" sz="1400" spc="-1" strike="noStrike">
                          <a:latin typeface="Arial"/>
                        </a:rPr>
                        <a:t>(www.tiki.id)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Pos Indonesia</a:t>
                      </a:r>
                      <a:endParaRPr b="0" lang="en-US" sz="1400" spc="-1" strike="noStrike">
                        <a:latin typeface="Arial"/>
                      </a:endParaRPr>
                    </a:p>
                    <a:p>
                      <a:r>
                        <a:rPr b="0" lang="en-US" sz="1400" spc="-1" strike="noStrike">
                          <a:latin typeface="Arial"/>
                        </a:rPr>
                        <a:t>(www.posindonesia.co.id)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DHL Indonesia</a:t>
                      </a:r>
                      <a:endParaRPr b="0" lang="en-US" sz="1400" spc="-1" strike="noStrike">
                        <a:latin typeface="Arial"/>
                      </a:endParaRPr>
                    </a:p>
                    <a:p>
                      <a:r>
                        <a:rPr b="0" lang="en-US" sz="1400" spc="-1" strike="noStrike">
                          <a:latin typeface="Arial"/>
                        </a:rPr>
                        <a:t>(www.dhl.co.id) </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93760">
                <a:tc>
                  <a:txBody>
                    <a:bodyPr lIns="90000" rIns="90000" tIns="46800" bIns="46800"/>
                    <a:p>
                      <a:r>
                        <a:rPr b="0" lang="en-US" sz="1400" spc="-1" strike="noStrike">
                          <a:latin typeface="Arial"/>
                        </a:rPr>
                        <a:t>1. Homepage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3</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93760">
                <a:tc>
                  <a:txBody>
                    <a:bodyPr lIns="90000" rIns="90000" tIns="46800" bIns="46800"/>
                    <a:p>
                      <a:r>
                        <a:rPr b="0" lang="en-US" sz="1400" spc="-1" strike="noStrike">
                          <a:latin typeface="Arial"/>
                        </a:rPr>
                        <a:t>2. Page Layout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3</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93760">
                <a:tc>
                  <a:txBody>
                    <a:bodyPr lIns="90000" rIns="90000" tIns="46800" bIns="46800"/>
                    <a:p>
                      <a:r>
                        <a:rPr b="0" lang="en-US" sz="1400" spc="-1" strike="noStrike">
                          <a:latin typeface="Arial"/>
                        </a:rPr>
                        <a:t>3. Navigation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93560">
                <a:tc>
                  <a:txBody>
                    <a:bodyPr lIns="90000" rIns="90000" tIns="46800" bIns="46800"/>
                    <a:p>
                      <a:r>
                        <a:rPr b="0" lang="en-US" sz="1400" spc="-1" strike="noStrike">
                          <a:latin typeface="Arial"/>
                        </a:rPr>
                        <a:t>4. Heading, Titles and labels </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93760">
                <a:tc>
                  <a:txBody>
                    <a:bodyPr lIns="90000" rIns="90000" tIns="46800" bIns="46800"/>
                    <a:p>
                      <a:r>
                        <a:rPr b="0" lang="en-US" sz="1400" spc="-1" strike="noStrike">
                          <a:latin typeface="Arial"/>
                        </a:rPr>
                        <a:t>5. Links </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93760">
                <a:tc>
                  <a:txBody>
                    <a:bodyPr lIns="90000" rIns="90000" tIns="46800" bIns="46800"/>
                    <a:p>
                      <a:r>
                        <a:rPr b="1" lang="en-US" sz="1400" spc="-1" strike="noStrike">
                          <a:latin typeface="Arial"/>
                        </a:rPr>
                        <a:t>TOTAL</a:t>
                      </a:r>
                      <a:endParaRPr b="1"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400" spc="-1" strike="noStrike">
                          <a:latin typeface="Arial"/>
                        </a:rPr>
                        <a:t>23</a:t>
                      </a:r>
                      <a:endParaRPr b="1"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22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18</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16</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2" name="TextShape 2"/>
          <p:cNvSpPr txBox="1"/>
          <p:nvPr/>
        </p:nvSpPr>
        <p:spPr>
          <a:xfrm>
            <a:off x="640080" y="629280"/>
            <a:ext cx="8321040" cy="1455480"/>
          </a:xfrm>
          <a:prstGeom prst="rect">
            <a:avLst/>
          </a:prstGeom>
          <a:noFill/>
          <a:ln>
            <a:noFill/>
          </a:ln>
        </p:spPr>
        <p:txBody>
          <a:bodyPr lIns="90000" rIns="90000" tIns="45000" bIns="45000"/>
          <a:p>
            <a:r>
              <a:rPr b="0" lang="en-US" sz="1200" spc="-1" strike="noStrike">
                <a:latin typeface="Arial"/>
              </a:rPr>
              <a:t>MEMBANDINGKAN DESAIN WEBSITE BEBERAPA WEBSITE PERUSAHAAN EXPEDISI  DI INDONESIA BERDASARKAN KRITERIA DESAIN WEB:</a:t>
            </a:r>
            <a:endParaRPr b="0" lang="en-US" sz="1200" spc="-1" strike="noStrike">
              <a:latin typeface="Arial"/>
            </a:endParaRPr>
          </a:p>
          <a:p>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Homepage</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Page Layout</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Navigation</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Headings, Titles, and Labels</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Links</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p>
            <a:pPr algn="ctr"/>
            <a:r>
              <a:rPr b="1" lang="en-US" sz="4400" spc="-1" strike="noStrike">
                <a:latin typeface="Arial"/>
              </a:rPr>
              <a:t>Penjelasan</a:t>
            </a:r>
            <a:endParaRPr b="0" lang="en-US" sz="4400" spc="-1" strike="noStrike">
              <a:latin typeface="Arial"/>
            </a:endParaRPr>
          </a:p>
        </p:txBody>
      </p:sp>
      <p:sp>
        <p:nvSpPr>
          <p:cNvPr id="44" name="TextShape 2"/>
          <p:cNvSpPr txBox="1"/>
          <p:nvPr/>
        </p:nvSpPr>
        <p:spPr>
          <a:xfrm>
            <a:off x="504000" y="1326600"/>
            <a:ext cx="9071640" cy="3794040"/>
          </a:xfrm>
          <a:prstGeom prst="rect">
            <a:avLst/>
          </a:prstGeom>
          <a:noFill/>
          <a:ln>
            <a:noFill/>
          </a:ln>
        </p:spPr>
        <p:txBody>
          <a:bodyPr lIns="0" rIns="0" tIns="0" bIns="0">
            <a:normAutofit fontScale="23000"/>
          </a:bodyPr>
          <a:p>
            <a:pPr marL="432000" indent="-324000">
              <a:spcBef>
                <a:spcPts val="1417"/>
              </a:spcBef>
              <a:buClr>
                <a:srgbClr val="000000"/>
              </a:buClr>
              <a:buSzPct val="45000"/>
              <a:buFont typeface="Wingdings" charset="2"/>
              <a:buChar char=""/>
            </a:pPr>
            <a:r>
              <a:rPr b="0" lang="en-US" sz="3200" spc="-1" strike="noStrike">
                <a:latin typeface="Arial"/>
              </a:rPr>
              <a:t>Setelah saya membandingkan desain beberapa website perusahaan ekspedisi yang ada di indonesia berdasarkan 5 poin yang sudah ditentukan saya menemukan beberapa fakta yang menarik. Dari ke-empat perusahaan tersebut, website milik JNE lah yang paling baik nilai totalnya. Disusul dengan TIKI, kemudian POS Indonesia dan terakhir DHL Indonesia.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Masing masing website memiliki sebuah homepage, namun dapat dikatakan hanya JNE &amp; TIKI yang memanfaatkan Homepage dengan baik, mereka menampilkan informasi yang perlu diketahui oleh setiap pengguna layanan dengan cara penggunaan yang mudah dipahami oleh kebanyakan orang. Berbeda dengan POS Indonesia dan DHL yang menurut saya tidak berhasil membuat Homepage yang menarik, dimana POS Indonesia justru menggunakan tampilan yang sangat kaku dan DHL Indonesia yang menampilkan homepage yang error dari segi bentuknya.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p>
            <a:pPr algn="ctr"/>
            <a:r>
              <a:rPr b="1" lang="en-US" sz="4400" spc="-1" strike="noStrike">
                <a:latin typeface="Arial"/>
              </a:rPr>
              <a:t>Penjelasan</a:t>
            </a:r>
            <a:endParaRPr b="0" lang="en-US" sz="4400" spc="-1" strike="noStrike">
              <a:latin typeface="Arial"/>
            </a:endParaRPr>
          </a:p>
        </p:txBody>
      </p:sp>
      <p:sp>
        <p:nvSpPr>
          <p:cNvPr id="46" name="TextShape 2"/>
          <p:cNvSpPr txBox="1"/>
          <p:nvPr/>
        </p:nvSpPr>
        <p:spPr>
          <a:xfrm>
            <a:off x="504000" y="1326600"/>
            <a:ext cx="9071640" cy="3885480"/>
          </a:xfrm>
          <a:prstGeom prst="rect">
            <a:avLst/>
          </a:prstGeom>
          <a:noFill/>
          <a:ln>
            <a:noFill/>
          </a:ln>
        </p:spPr>
        <p:txBody>
          <a:bodyPr lIns="0" rIns="0" tIns="0" bIns="0">
            <a:normAutofit fontScale="26000"/>
          </a:bodyPr>
          <a:p>
            <a:pPr marL="432000" indent="-324000">
              <a:spcBef>
                <a:spcPts val="1417"/>
              </a:spcBef>
              <a:buClr>
                <a:srgbClr val="000000"/>
              </a:buClr>
              <a:buSzPct val="45000"/>
              <a:buFont typeface="Wingdings" charset="2"/>
              <a:buChar char=""/>
            </a:pPr>
            <a:r>
              <a:rPr b="0" lang="en-US" sz="3200" spc="-1" strike="noStrike">
                <a:latin typeface="Arial"/>
              </a:rPr>
              <a:t>Selain itu DHL Indonesia memiliki tampilan yang tidak mobile friendly hal ini juga menjadi masalah, karena kebanyakan pengguna dari jasa mereka yang mengakses informasi dari website mereka adalah pengguna smartphone sehingga tampilan website yang interaktif dan menarik di smartphone sangat berpengaruh. Dalam hal ini TIKI lah juaranya karena menampilkan website yang paling mobile-friendly daripada yang lain.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Di sisi lain sebenarnya POS Indonesia ingin memberikan kesan “bersih” pada halaman website mereka, namun menurut saya pemahaman yang digunakan keliru arah sehingga tampilan website yang dihasilkan malah menjadi lebih kaku. POS indonesia berusaha memberikan fitur </a:t>
            </a:r>
            <a:r>
              <a:rPr b="0" i="1" lang="en-US" sz="3200" spc="-1" strike="noStrike">
                <a:latin typeface="Arial"/>
              </a:rPr>
              <a:t>tracking</a:t>
            </a:r>
            <a:r>
              <a:rPr b="0" lang="en-US" sz="3200" spc="-1" strike="noStrike">
                <a:latin typeface="Arial"/>
              </a:rPr>
              <a:t> namung pengemasan fitur ini terlalu kaku meski dari segi mobile-friendly Pos Indonesia jauh lebih baik dari pada DHL Indonesia.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7" name="Table 1"/>
          <p:cNvGraphicFramePr/>
          <p:nvPr/>
        </p:nvGraphicFramePr>
        <p:xfrm>
          <a:off x="536400" y="1476720"/>
          <a:ext cx="9046080" cy="4053960"/>
        </p:xfrm>
        <a:graphic>
          <a:graphicData uri="http://schemas.openxmlformats.org/drawingml/2006/table">
            <a:tbl>
              <a:tblPr/>
              <a:tblGrid>
                <a:gridCol w="1808280"/>
                <a:gridCol w="1808280"/>
                <a:gridCol w="1808280"/>
                <a:gridCol w="1808280"/>
                <a:gridCol w="1813320"/>
              </a:tblGrid>
              <a:tr h="693360">
                <a:tc>
                  <a:txBody>
                    <a:bodyPr lIns="90000" rIns="90000" tIns="46800" bIns="46800"/>
                    <a:p>
                      <a:r>
                        <a:rPr b="0" lang="en-US" sz="1400" spc="-1" strike="noStrike">
                          <a:latin typeface="Arial"/>
                        </a:rPr>
                        <a:t>no</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JNE </a:t>
                      </a:r>
                      <a:endParaRPr b="0" lang="en-US" sz="1400" spc="-1" strike="noStrike">
                        <a:latin typeface="Arial"/>
                      </a:endParaRPr>
                    </a:p>
                    <a:p>
                      <a:r>
                        <a:rPr b="0" lang="en-US" sz="1400" spc="-1" strike="noStrike">
                          <a:latin typeface="Arial"/>
                        </a:rPr>
                        <a:t>(www.jne.co.id)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TIKI</a:t>
                      </a:r>
                      <a:endParaRPr b="0" lang="en-US" sz="1400" spc="-1" strike="noStrike">
                        <a:latin typeface="Arial"/>
                      </a:endParaRPr>
                    </a:p>
                    <a:p>
                      <a:r>
                        <a:rPr b="0" lang="en-US" sz="1400" spc="-1" strike="noStrike">
                          <a:latin typeface="Arial"/>
                        </a:rPr>
                        <a:t>(www.tiki.id)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Pos Indonesia</a:t>
                      </a:r>
                      <a:endParaRPr b="0" lang="en-US" sz="1400" spc="-1" strike="noStrike">
                        <a:latin typeface="Arial"/>
                      </a:endParaRPr>
                    </a:p>
                    <a:p>
                      <a:r>
                        <a:rPr b="0" lang="en-US" sz="1400" spc="-1" strike="noStrike">
                          <a:latin typeface="Arial"/>
                        </a:rPr>
                        <a:t>(www.posindonesia.co.id)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p>
                      <a:r>
                        <a:rPr b="0" lang="en-US" sz="1400" spc="-1" strike="noStrike">
                          <a:latin typeface="Arial"/>
                        </a:rPr>
                        <a:t>DHL Indonesia</a:t>
                      </a:r>
                      <a:endParaRPr b="0" lang="en-US" sz="1400" spc="-1" strike="noStrike">
                        <a:latin typeface="Arial"/>
                      </a:endParaRPr>
                    </a:p>
                    <a:p>
                      <a:r>
                        <a:rPr b="0" lang="en-US" sz="1400" spc="-1" strike="noStrike">
                          <a:latin typeface="Arial"/>
                        </a:rPr>
                        <a:t>(www.dhl.co.id) </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93560">
                <a:tc>
                  <a:txBody>
                    <a:bodyPr lIns="90000" rIns="90000" tIns="46800" bIns="46800"/>
                    <a:p>
                      <a:r>
                        <a:rPr b="0" lang="en-US" sz="1400" spc="-1" strike="noStrike">
                          <a:latin typeface="Arial"/>
                        </a:rPr>
                        <a:t>1. Enable Access to      the Homepage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93360">
                <a:tc>
                  <a:txBody>
                    <a:bodyPr lIns="90000" rIns="90000" tIns="46800" bIns="46800"/>
                    <a:p>
                      <a:r>
                        <a:rPr b="0" lang="en-US" sz="1400" spc="-1" strike="noStrike">
                          <a:latin typeface="Arial"/>
                        </a:rPr>
                        <a:t>2. Show All Major         Options on the          Homepage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93360">
                <a:tc>
                  <a:txBody>
                    <a:bodyPr lIns="90000" rIns="90000" tIns="46800" bIns="46800"/>
                    <a:p>
                      <a:r>
                        <a:rPr b="0" lang="en-US" sz="1400" spc="-1" strike="noStrike">
                          <a:latin typeface="Arial"/>
                        </a:rPr>
                        <a:t>3. Create a Positive      First Impression        of Your Site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2</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93360">
                <a:tc>
                  <a:txBody>
                    <a:bodyPr lIns="90000" rIns="90000" tIns="46800" bIns="46800"/>
                    <a:p>
                      <a:r>
                        <a:rPr b="0" lang="en-US" sz="1400" spc="-1" strike="noStrike">
                          <a:latin typeface="Arial"/>
                        </a:rPr>
                        <a:t>4. Ensure the                Homepage Looks     like a Homepage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3</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93560">
                <a:tc>
                  <a:txBody>
                    <a:bodyPr lIns="90000" rIns="90000" tIns="46800" bIns="46800"/>
                    <a:p>
                      <a:r>
                        <a:rPr b="0" lang="en-US" sz="1400" spc="-1" strike="noStrike">
                          <a:latin typeface="Arial"/>
                        </a:rPr>
                        <a:t>5. Limit Homepage       Length</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5</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4</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p>
                      <a:r>
                        <a:rPr b="0" lang="en-US" sz="1400" spc="-1" strike="noStrike">
                          <a:latin typeface="Arial"/>
                        </a:rPr>
                        <a:t>3</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93760">
                <a:tc>
                  <a:txBody>
                    <a:bodyPr lIns="90000" rIns="90000" tIns="46800" bIns="46800"/>
                    <a:p>
                      <a:r>
                        <a:rPr b="1" lang="en-US" sz="1400" spc="-1" strike="noStrike">
                          <a:latin typeface="Arial"/>
                        </a:rPr>
                        <a:t>TOTAL</a:t>
                      </a:r>
                      <a:endParaRPr b="1"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400" spc="-1" strike="noStrike">
                          <a:latin typeface="Arial"/>
                        </a:rPr>
                        <a:t>25</a:t>
                      </a:r>
                      <a:endParaRPr b="1"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1" lang="en-US" sz="1400" spc="-1" strike="noStrike">
                          <a:latin typeface="Arial"/>
                        </a:rPr>
                        <a:t>25</a:t>
                      </a:r>
                      <a:endParaRPr b="1"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20</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p>
                      <a:r>
                        <a:rPr b="0" lang="en-US" sz="1400" spc="-1" strike="noStrike">
                          <a:latin typeface="Arial"/>
                        </a:rPr>
                        <a:t>18</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8" name="TextShape 2"/>
          <p:cNvSpPr txBox="1"/>
          <p:nvPr/>
        </p:nvSpPr>
        <p:spPr>
          <a:xfrm>
            <a:off x="640080" y="125280"/>
            <a:ext cx="8321040" cy="1284840"/>
          </a:xfrm>
          <a:prstGeom prst="rect">
            <a:avLst/>
          </a:prstGeom>
          <a:noFill/>
          <a:ln>
            <a:noFill/>
          </a:ln>
        </p:spPr>
        <p:txBody>
          <a:bodyPr lIns="90000" rIns="90000" tIns="45000" bIns="45000"/>
          <a:p>
            <a:r>
              <a:rPr b="0" lang="en-US" sz="1200" spc="-1" strike="noStrike">
                <a:latin typeface="Arial"/>
              </a:rPr>
              <a:t>DETAIL Homepage ada 5 kriteria berikut ini :</a:t>
            </a:r>
            <a:endParaRPr b="0" lang="en-US" sz="1200" spc="-1" strike="noStrike">
              <a:latin typeface="Arial"/>
            </a:endParaRPr>
          </a:p>
          <a:p>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Enable Access to the Homepage</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Show All Major Options on the Homepage</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Create a Positive First Impression of Your Site</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Ensure the Homepage Looks like a Homepage</a:t>
            </a:r>
            <a:endParaRPr b="0" lang="en-US" sz="1200" spc="-1" strike="noStrike">
              <a:latin typeface="Arial"/>
            </a:endParaRPr>
          </a:p>
          <a:p>
            <a:pPr marL="216000" indent="-216000">
              <a:buClr>
                <a:srgbClr val="000000"/>
              </a:buClr>
              <a:buFont typeface="StarSymbol"/>
              <a:buAutoNum type="arabicPeriod"/>
            </a:pPr>
            <a:r>
              <a:rPr b="0" lang="en-US" sz="1200" spc="-1" strike="noStrike">
                <a:latin typeface="Arial"/>
              </a:rPr>
              <a:t>Limit Homepage Length</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p>
            <a:pPr algn="ctr"/>
            <a:r>
              <a:rPr b="1" lang="en-US" sz="4400" spc="-1" strike="noStrike">
                <a:latin typeface="Arial"/>
              </a:rPr>
              <a:t>Penjelasan</a:t>
            </a:r>
            <a:endParaRPr b="0" lang="en-US" sz="4400" spc="-1" strike="noStrike">
              <a:latin typeface="Arial"/>
            </a:endParaRPr>
          </a:p>
        </p:txBody>
      </p:sp>
      <p:sp>
        <p:nvSpPr>
          <p:cNvPr id="50" name="TextShape 2"/>
          <p:cNvSpPr txBox="1"/>
          <p:nvPr/>
        </p:nvSpPr>
        <p:spPr>
          <a:xfrm>
            <a:off x="504000" y="1326600"/>
            <a:ext cx="9071640" cy="3885480"/>
          </a:xfrm>
          <a:prstGeom prst="rect">
            <a:avLst/>
          </a:prstGeom>
          <a:noFill/>
          <a:ln>
            <a:noFill/>
          </a:ln>
        </p:spPr>
        <p:txBody>
          <a:bodyPr lIns="0" rIns="0" tIns="0" bIns="0">
            <a:normAutofit fontScale="26000"/>
          </a:bodyPr>
          <a:p>
            <a:pPr marL="432000" indent="-324000">
              <a:spcBef>
                <a:spcPts val="1417"/>
              </a:spcBef>
              <a:buClr>
                <a:srgbClr val="000000"/>
              </a:buClr>
              <a:buSzPct val="45000"/>
              <a:buFont typeface="Wingdings" charset="2"/>
              <a:buChar char=""/>
            </a:pPr>
            <a:r>
              <a:rPr b="0" lang="en-US" sz="3200" spc="-1" strike="noStrike">
                <a:latin typeface="Arial"/>
              </a:rPr>
              <a:t>Selanjutnya penjelasan mengenai Homepage dari setiap website. Semua homepage dari setiap website sangat mudah diakses hanya milik POS Indonesia yang sedikit ada kendala di awal. Prinsip awal dari diciptakannya sebuah website adalah memastikan informasi-informasi yang dibutuhkan oleh setiap pengguna yang mengakses website tersebut dapat terpenuhi. Nampaknya setiap website yang diuji sudah memenuhi poin tersebut sehingga tidak ada masalah yang berarti.</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Sejak awal Website milik POS Indonesia &amp; DHL Indonesia memiliki tren negatif di pengujian ini, hal ini berlanjut pada poin </a:t>
            </a:r>
            <a:r>
              <a:rPr b="0" i="1" lang="en-US" sz="3200" spc="-1" strike="noStrike">
                <a:latin typeface="Arial"/>
              </a:rPr>
              <a:t>first impression </a:t>
            </a:r>
            <a:r>
              <a:rPr b="0" lang="en-US" sz="3200" spc="-1" strike="noStrike">
                <a:latin typeface="Arial"/>
              </a:rPr>
              <a:t>dimana website milik POS Indonesia dan DHL Indonesia memiliki kesan awal yang buruk, terlepas dari poin – poin sebelumnya yang dapat terpenuhi dengan mudah, pada poin kesan awal POS Indonesia &amp; DHL Indonesia benar – benar kalah telak dengan JNE &amp; TIKI.</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p>
            <a:pPr algn="ctr"/>
            <a:r>
              <a:rPr b="1" lang="en-US" sz="4400" spc="-1" strike="noStrike">
                <a:latin typeface="Arial"/>
              </a:rPr>
              <a:t>Penjelasan</a:t>
            </a:r>
            <a:endParaRPr b="0" lang="en-US" sz="4400" spc="-1" strike="noStrike">
              <a:latin typeface="Arial"/>
            </a:endParaRPr>
          </a:p>
        </p:txBody>
      </p:sp>
      <p:sp>
        <p:nvSpPr>
          <p:cNvPr id="52" name="TextShape 2"/>
          <p:cNvSpPr txBox="1"/>
          <p:nvPr/>
        </p:nvSpPr>
        <p:spPr>
          <a:xfrm>
            <a:off x="504000" y="1326600"/>
            <a:ext cx="9071640" cy="38854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Setiap homepage yang dimiliki oleh setiap website yang diuji sudah benar-benar menjadi homepage hanya saja hal yang berbeda terjadi pada website milik DHL Indonesia yang sedikit kacau sehingga pada poin ini nampaknya DHL gagal memenuhi penilaian karena dari awal tampilan di website DHL Indonesia memang sangat kacau.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Selanjutnya melanjutkan pada poin terakhir tampilan dari setiap website sudah bagus hanya DHL Indonesia di sini yang nampaknya memang benar-benar kacau dan mempengaruhi keseluruan skor yang ada.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LibreOffice/6.1.0.3$Linux_X86_64 LibreOffice_project/efb621ed25068d70781dc026f7e9c5187a4decd1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2019-04-03T22:54:17Z</dcterms:created>
  <dc:creator/>
  <dc:description/>
  <dc:language>en-US</dc:language>
  <cp:lastModifiedBy/>
  <dcterms:modified xsi:type="dcterms:W3CDTF">2019-04-03T23:10:23Z</dcterms:modified>
  <cp:revision>2</cp:revision>
  <dc:subject/>
  <dc:title/>
</cp:coreProperties>
</file>