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80F6C5F2-D511-45CC-9543-78C06C16924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hyperlink" Target="https://data.km.itb.ac.id/" TargetMode="Externa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rcRect l="23444" t="33917" r="49333" b="25728"/>
          <a:stretch/>
        </p:blipFill>
        <p:spPr>
          <a:xfrm>
            <a:off x="673200" y="992160"/>
            <a:ext cx="2743200" cy="2286000"/>
          </a:xfrm>
          <a:prstGeom prst="rect">
            <a:avLst/>
          </a:prstGeom>
          <a:ln>
            <a:noFill/>
          </a:ln>
        </p:spPr>
      </p:pic>
      <p:sp>
        <p:nvSpPr>
          <p:cNvPr id="42" name="TextShape 1"/>
          <p:cNvSpPr txBox="1"/>
          <p:nvPr/>
        </p:nvSpPr>
        <p:spPr>
          <a:xfrm>
            <a:off x="3884400" y="1483200"/>
            <a:ext cx="5029200" cy="1220040"/>
          </a:xfrm>
          <a:prstGeom prst="rect">
            <a:avLst/>
          </a:prstGeom>
          <a:noFill/>
          <a:ln>
            <a:noFill/>
          </a:ln>
        </p:spPr>
        <p:txBody>
          <a:bodyPr lIns="90000" rIns="90000" tIns="45000" bIns="45000">
            <a:spAutoFit/>
          </a:bodyPr>
          <a:p>
            <a:r>
              <a:rPr b="1" lang="en-US" sz="3200" spc="-1" strike="noStrike">
                <a:latin typeface="Arial"/>
              </a:rPr>
              <a:t>Metode Penelitian Ilmiah</a:t>
            </a:r>
            <a:endParaRPr b="1" lang="en-US" sz="3200" spc="-1" strike="noStrike">
              <a:latin typeface="Arial"/>
            </a:endParaRPr>
          </a:p>
          <a:p>
            <a:endParaRPr b="1" lang="en-US" sz="3200" spc="-1" strike="noStrike">
              <a:latin typeface="Arial"/>
            </a:endParaRPr>
          </a:p>
          <a:p>
            <a:r>
              <a:rPr b="1" lang="en-US" sz="1600" spc="-1" strike="noStrike">
                <a:latin typeface="Arial"/>
              </a:rPr>
              <a:t>Mengerti tentang fungsi &amp; Kegunaan dari metodologi dalam penelitian</a:t>
            </a:r>
            <a:endParaRPr b="1" lang="en-US" sz="1600" spc="-1" strike="noStrike">
              <a:latin typeface="Arial"/>
            </a:endParaRPr>
          </a:p>
        </p:txBody>
      </p:sp>
      <p:sp>
        <p:nvSpPr>
          <p:cNvPr id="43" name="TextShape 2"/>
          <p:cNvSpPr txBox="1"/>
          <p:nvPr/>
        </p:nvSpPr>
        <p:spPr>
          <a:xfrm>
            <a:off x="1188720" y="3512880"/>
            <a:ext cx="7498080" cy="1882080"/>
          </a:xfrm>
          <a:prstGeom prst="rect">
            <a:avLst/>
          </a:prstGeom>
          <a:noFill/>
          <a:ln>
            <a:noFill/>
          </a:ln>
        </p:spPr>
        <p:txBody>
          <a:bodyPr lIns="90000" rIns="90000" tIns="45000" bIns="45000">
            <a:spAutoFit/>
          </a:bodyPr>
          <a:p>
            <a:r>
              <a:rPr b="0" lang="en-US" sz="1800" spc="-1" strike="noStrike">
                <a:latin typeface="Arial"/>
              </a:rPr>
              <a:t>Anggota :</a:t>
            </a:r>
            <a:endParaRPr b="0" lang="en-US" sz="1800" spc="-1" strike="noStrike">
              <a:latin typeface="Arial"/>
            </a:endParaRPr>
          </a:p>
          <a:p>
            <a:r>
              <a:rPr b="0" lang="en-US" sz="1800" spc="-1" strike="noStrike">
                <a:latin typeface="Arial"/>
              </a:rPr>
              <a:t>1. Roja Afwan Kholik - 161111063</a:t>
            </a:r>
            <a:endParaRPr b="0" lang="en-US" sz="1800" spc="-1" strike="noStrike">
              <a:latin typeface="Arial"/>
            </a:endParaRPr>
          </a:p>
          <a:p>
            <a:r>
              <a:rPr b="0" lang="en-US" sz="1800" spc="-1" strike="noStrike">
                <a:latin typeface="Arial"/>
              </a:rPr>
              <a:t>2. Panji Iman Baskoro - 171111023</a:t>
            </a:r>
            <a:endParaRPr b="0" lang="en-US" sz="1800" spc="-1" strike="noStrike">
              <a:latin typeface="Arial"/>
            </a:endParaRPr>
          </a:p>
          <a:p>
            <a:r>
              <a:rPr b="0" lang="en-US" sz="1800" spc="-1" strike="noStrike">
                <a:latin typeface="Arial"/>
              </a:rPr>
              <a:t>3. Victoria Luna Terang L - 171111047</a:t>
            </a:r>
            <a:endParaRPr b="0" lang="en-US" sz="1800" spc="-1" strike="noStrike">
              <a:latin typeface="Arial"/>
            </a:endParaRPr>
          </a:p>
          <a:p>
            <a:r>
              <a:rPr b="0" lang="en-US" sz="1800" spc="-1" strike="noStrike">
                <a:latin typeface="Arial"/>
              </a:rPr>
              <a:t>4. Steven Leonard Anggoro - 171111071 </a:t>
            </a:r>
            <a:endParaRPr b="0" lang="en-US" sz="1800" spc="-1" strike="noStrike">
              <a:latin typeface="Arial"/>
            </a:endParaRPr>
          </a:p>
          <a:p>
            <a:r>
              <a:rPr b="0" lang="en-US" sz="1800" spc="-1" strike="noStrike">
                <a:latin typeface="Arial"/>
                <a:ea typeface="Noto Sans CJK SC"/>
              </a:rPr>
              <a:t>5. </a:t>
            </a:r>
            <a:r>
              <a:rPr b="0" lang="en-US" sz="1800" spc="-1" strike="noStrike">
                <a:latin typeface="Arial"/>
              </a:rPr>
              <a:t>Ahmad Masrud Mubarok - 171111112</a:t>
            </a:r>
            <a:endParaRPr b="0" lang="en-US" sz="1800" spc="-1" strike="noStrike">
              <a:latin typeface="Arial"/>
            </a:endParaRPr>
          </a:p>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29560" y="2306520"/>
            <a:ext cx="9071640" cy="1024200"/>
          </a:xfrm>
          <a:prstGeom prst="rect">
            <a:avLst/>
          </a:prstGeom>
          <a:noFill/>
          <a:ln>
            <a:noFill/>
          </a:ln>
        </p:spPr>
        <p:txBody>
          <a:bodyPr lIns="0" rIns="0" tIns="0" bIns="0" anchor="ctr">
            <a:spAutoFit/>
          </a:bodyPr>
          <a:p>
            <a:pPr algn="ctr"/>
            <a:r>
              <a:rPr b="1" lang="en-US" sz="3600" spc="-1" strike="noStrike">
                <a:latin typeface="Arial"/>
              </a:rPr>
              <a:t>Macam-macam Metode Penelitian Pendidikan</a:t>
            </a:r>
            <a:endParaRPr b="1" lang="en-US" sz="3600" spc="-1" strike="noStrike">
              <a:latin typeface="Arial"/>
            </a:endParaRPr>
          </a:p>
        </p:txBody>
      </p:sp>
      <p:pic>
        <p:nvPicPr>
          <p:cNvPr id="69" name="" descr=""/>
          <p:cNvPicPr/>
          <p:nvPr/>
        </p:nvPicPr>
        <p:blipFill>
          <a:blip r:embed="rId1"/>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457200" y="595080"/>
            <a:ext cx="9071640" cy="593640"/>
          </a:xfrm>
          <a:prstGeom prst="rect">
            <a:avLst/>
          </a:prstGeom>
          <a:noFill/>
          <a:ln>
            <a:noFill/>
          </a:ln>
        </p:spPr>
        <p:txBody>
          <a:bodyPr lIns="0" rIns="0" tIns="0" bIns="0">
            <a:normAutofit fontScale="56000"/>
          </a:bodyPr>
          <a:p>
            <a:pPr marL="432000" indent="-324000">
              <a:spcBef>
                <a:spcPts val="1417"/>
              </a:spcBef>
              <a:buClr>
                <a:srgbClr val="000000"/>
              </a:buClr>
              <a:buSzPct val="45000"/>
              <a:buFont typeface="Wingdings" charset="2"/>
              <a:buChar char=""/>
            </a:pPr>
            <a:r>
              <a:rPr b="0" lang="en-US" sz="2000" spc="-1" strike="noStrike">
                <a:latin typeface="Arial"/>
              </a:rPr>
              <a:t>Menurut Mc. Millan dan Schumacker seperti dikutip Nana Syaodih Sukmadinata dalam bukunya Metode Penelitian Pendidikan dibagi berdasarkan tabel di bawah ini :</a:t>
            </a:r>
            <a:endParaRPr b="0" lang="en-US" sz="2000" spc="-1" strike="noStrike">
              <a:latin typeface="Arial"/>
            </a:endParaRPr>
          </a:p>
        </p:txBody>
      </p:sp>
      <p:pic>
        <p:nvPicPr>
          <p:cNvPr id="71" name="" descr=""/>
          <p:cNvPicPr/>
          <p:nvPr/>
        </p:nvPicPr>
        <p:blipFill>
          <a:blip r:embed="rId1"/>
          <a:srcRect l="23444" t="33917" r="49333" b="25728"/>
          <a:stretch/>
        </p:blipFill>
        <p:spPr>
          <a:xfrm>
            <a:off x="9144000" y="4937760"/>
            <a:ext cx="731520" cy="609840"/>
          </a:xfrm>
          <a:prstGeom prst="rect">
            <a:avLst/>
          </a:prstGeom>
          <a:ln>
            <a:noFill/>
          </a:ln>
        </p:spPr>
      </p:pic>
      <p:pic>
        <p:nvPicPr>
          <p:cNvPr id="72" name="" descr=""/>
          <p:cNvPicPr/>
          <p:nvPr/>
        </p:nvPicPr>
        <p:blipFill>
          <a:blip r:embed="rId2"/>
          <a:stretch/>
        </p:blipFill>
        <p:spPr>
          <a:xfrm>
            <a:off x="1280160" y="1371600"/>
            <a:ext cx="7315200" cy="3817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 descr=""/>
          <p:cNvPicPr/>
          <p:nvPr/>
        </p:nvPicPr>
        <p:blipFill>
          <a:blip r:embed="rId1"/>
          <a:stretch/>
        </p:blipFill>
        <p:spPr>
          <a:xfrm>
            <a:off x="626040" y="731520"/>
            <a:ext cx="4311720" cy="4053600"/>
          </a:xfrm>
          <a:prstGeom prst="rect">
            <a:avLst/>
          </a:prstGeom>
          <a:ln>
            <a:noFill/>
          </a:ln>
        </p:spPr>
      </p:pic>
      <p:sp>
        <p:nvSpPr>
          <p:cNvPr id="74" name="TextShape 1"/>
          <p:cNvSpPr txBox="1"/>
          <p:nvPr/>
        </p:nvSpPr>
        <p:spPr>
          <a:xfrm>
            <a:off x="5486400" y="699480"/>
            <a:ext cx="3108960" cy="580680"/>
          </a:xfrm>
          <a:prstGeom prst="rect">
            <a:avLst/>
          </a:prstGeom>
          <a:noFill/>
          <a:ln>
            <a:noFill/>
          </a:ln>
        </p:spPr>
        <p:txBody>
          <a:bodyPr lIns="0" rIns="0" tIns="0" bIns="0" anchor="ctr">
            <a:spAutoFit/>
          </a:bodyPr>
          <a:p>
            <a:pPr algn="ctr"/>
            <a:r>
              <a:rPr b="0" lang="en-US" sz="2200" spc="-1" strike="noStrike">
                <a:latin typeface="Arial"/>
              </a:rPr>
              <a:t>Menurut Pak sugiyono, </a:t>
            </a:r>
            <a:endParaRPr b="0" lang="en-US" sz="2200" spc="-1" strike="noStrike">
              <a:latin typeface="Arial"/>
            </a:endParaRPr>
          </a:p>
        </p:txBody>
      </p:sp>
      <p:sp>
        <p:nvSpPr>
          <p:cNvPr id="75" name="TextShape 2"/>
          <p:cNvSpPr txBox="1"/>
          <p:nvPr/>
        </p:nvSpPr>
        <p:spPr>
          <a:xfrm>
            <a:off x="5394960" y="1828800"/>
            <a:ext cx="4206240" cy="2304360"/>
          </a:xfrm>
          <a:prstGeom prst="rect">
            <a:avLst/>
          </a:prstGeom>
          <a:noFill/>
          <a:ln>
            <a:noFill/>
          </a:ln>
        </p:spPr>
        <p:txBody>
          <a:bodyPr lIns="90000" rIns="90000" tIns="45000" bIns="45000">
            <a:spAutoFit/>
          </a:bodyPr>
          <a:p>
            <a:r>
              <a:rPr b="0" lang="en-US" sz="2000" spc="-1" strike="noStrike">
                <a:latin typeface="Arial"/>
              </a:rPr>
              <a:t>“ </a:t>
            </a:r>
            <a:r>
              <a:rPr b="0" lang="en-US" sz="2000" spc="-1" strike="noStrike">
                <a:latin typeface="Times New Roman"/>
                <a:ea typeface="Times New Roman"/>
              </a:rPr>
              <a:t>dalam bukunya </a:t>
            </a:r>
            <a:r>
              <a:rPr b="0" i="1" lang="en-US" sz="2000" spc="-1" strike="noStrike">
                <a:latin typeface="Times New Roman"/>
                <a:ea typeface="Times New Roman"/>
              </a:rPr>
              <a:t>Metode Penelitian Pendidikan, </a:t>
            </a:r>
            <a:r>
              <a:rPr b="0" lang="en-US" sz="2000" spc="-1" strike="noStrike">
                <a:latin typeface="Times New Roman"/>
                <a:ea typeface="Times New Roman"/>
              </a:rPr>
              <a:t>membagi penelitian dari segi metode menjadi: penelitian survei, </a:t>
            </a:r>
            <a:r>
              <a:rPr b="0" i="1" lang="en-US" sz="2000" spc="-1" strike="noStrike">
                <a:latin typeface="Times New Roman"/>
                <a:ea typeface="Times New Roman"/>
              </a:rPr>
              <a:t>expostfacto, </a:t>
            </a:r>
            <a:r>
              <a:rPr b="0" lang="en-US" sz="2000" spc="-1" strike="noStrike">
                <a:latin typeface="Times New Roman"/>
                <a:ea typeface="Times New Roman"/>
              </a:rPr>
              <a:t>eksperimen, naturalistik, </a:t>
            </a:r>
            <a:r>
              <a:rPr b="0" i="1" lang="en-US" sz="2000" spc="-1" strike="noStrike">
                <a:latin typeface="Times New Roman"/>
                <a:ea typeface="Times New Roman"/>
              </a:rPr>
              <a:t>policy reseacrh, evaluation reseacrch, action research,</a:t>
            </a:r>
            <a:r>
              <a:rPr b="0" lang="en-US" sz="2000" spc="-1" strike="noStrike">
                <a:latin typeface="Times New Roman"/>
                <a:ea typeface="Times New Roman"/>
              </a:rPr>
              <a:t> sejarah dan </a:t>
            </a:r>
            <a:r>
              <a:rPr b="0" i="1" lang="en-US" sz="2000" spc="-1" strike="noStrike">
                <a:latin typeface="Times New Roman"/>
                <a:ea typeface="Times New Roman"/>
              </a:rPr>
              <a:t>Research and Development (R&amp;D)</a:t>
            </a:r>
            <a:r>
              <a:rPr b="0" lang="en-US" sz="2000" spc="-1" strike="noStrike">
                <a:latin typeface="Arial"/>
              </a:rPr>
              <a:t> ”</a:t>
            </a:r>
            <a:endParaRPr b="0" lang="en-US" sz="2000" spc="-1" strike="noStrike">
              <a:latin typeface="Arial"/>
            </a:endParaRPr>
          </a:p>
        </p:txBody>
      </p:sp>
      <p:pic>
        <p:nvPicPr>
          <p:cNvPr id="76" name="" descr=""/>
          <p:cNvPicPr/>
          <p:nvPr/>
        </p:nvPicPr>
        <p:blipFill>
          <a:blip r:embed="rId2"/>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 descr=""/>
          <p:cNvPicPr/>
          <p:nvPr/>
        </p:nvPicPr>
        <p:blipFill>
          <a:blip r:embed="rId1"/>
          <a:srcRect l="23444" t="33917" r="49333" b="25728"/>
          <a:stretch/>
        </p:blipFill>
        <p:spPr>
          <a:xfrm>
            <a:off x="9144000" y="4937760"/>
            <a:ext cx="731520" cy="609840"/>
          </a:xfrm>
          <a:prstGeom prst="rect">
            <a:avLst/>
          </a:prstGeom>
          <a:ln>
            <a:noFill/>
          </a:ln>
        </p:spPr>
      </p:pic>
      <p:sp>
        <p:nvSpPr>
          <p:cNvPr id="78" name="TextShape 1"/>
          <p:cNvSpPr txBox="1"/>
          <p:nvPr/>
        </p:nvSpPr>
        <p:spPr>
          <a:xfrm>
            <a:off x="822960" y="750240"/>
            <a:ext cx="4389120" cy="625320"/>
          </a:xfrm>
          <a:prstGeom prst="rect">
            <a:avLst/>
          </a:prstGeom>
          <a:noFill/>
          <a:ln>
            <a:noFill/>
          </a:ln>
        </p:spPr>
        <p:txBody>
          <a:bodyPr lIns="0" rIns="0" tIns="0" bIns="0" anchor="ctr">
            <a:spAutoFit/>
          </a:bodyPr>
          <a:p>
            <a:r>
              <a:rPr b="0" lang="en-US" sz="2200" spc="-1" strike="noStrike">
                <a:latin typeface="Arial"/>
              </a:rPr>
              <a:t>Pak Sugiyono Juga Bilang :</a:t>
            </a:r>
            <a:endParaRPr b="0" lang="en-US" sz="2200" spc="-1" strike="noStrike">
              <a:latin typeface="Arial"/>
            </a:endParaRPr>
          </a:p>
        </p:txBody>
      </p:sp>
      <p:sp>
        <p:nvSpPr>
          <p:cNvPr id="79" name="TextShape 2"/>
          <p:cNvSpPr txBox="1"/>
          <p:nvPr/>
        </p:nvSpPr>
        <p:spPr>
          <a:xfrm>
            <a:off x="731520" y="1901880"/>
            <a:ext cx="7406640" cy="2904840"/>
          </a:xfrm>
          <a:prstGeom prst="rect">
            <a:avLst/>
          </a:prstGeom>
          <a:noFill/>
          <a:ln>
            <a:noFill/>
          </a:ln>
        </p:spPr>
        <p:txBody>
          <a:bodyPr lIns="90000" rIns="90000" tIns="45000" bIns="45000">
            <a:spAutoFit/>
          </a:bodyPr>
          <a:p>
            <a:r>
              <a:rPr b="0" lang="en-US" sz="2500" spc="-1" strike="noStrike">
                <a:latin typeface="Arial"/>
              </a:rPr>
              <a:t>“ </a:t>
            </a:r>
            <a:r>
              <a:rPr b="0" lang="en-US" sz="2500" spc="-1" strike="noStrike">
                <a:latin typeface="Times New Roman"/>
                <a:ea typeface="Times New Roman"/>
              </a:rPr>
              <a:t>Berdasarkan tujuannya, metode penelitian dapat diklasifikasikan menjadi penelitian dasar (</a:t>
            </a:r>
            <a:r>
              <a:rPr b="0" i="1" lang="en-US" sz="2500" spc="-1" strike="noStrike">
                <a:latin typeface="Times New Roman"/>
                <a:ea typeface="Times New Roman"/>
              </a:rPr>
              <a:t>basic research), </a:t>
            </a:r>
            <a:r>
              <a:rPr b="0" lang="en-US" sz="2500" spc="-1" strike="noStrike">
                <a:latin typeface="Times New Roman"/>
                <a:ea typeface="Times New Roman"/>
              </a:rPr>
              <a:t>penelitian terapan </a:t>
            </a:r>
            <a:r>
              <a:rPr b="0" i="1" lang="en-US" sz="2500" spc="-1" strike="noStrike">
                <a:latin typeface="Times New Roman"/>
                <a:ea typeface="Times New Roman"/>
              </a:rPr>
              <a:t>(applied research)</a:t>
            </a:r>
            <a:r>
              <a:rPr b="0" lang="en-US" sz="2500" spc="-1" strike="noStrike">
                <a:latin typeface="Times New Roman"/>
                <a:ea typeface="Times New Roman"/>
              </a:rPr>
              <a:t> dan penelitian pengembangan</a:t>
            </a:r>
            <a:r>
              <a:rPr b="0" i="1" lang="en-US" sz="2500" spc="-1" strike="noStrike">
                <a:latin typeface="Times New Roman"/>
                <a:ea typeface="Times New Roman"/>
              </a:rPr>
              <a:t> (Research and Development)</a:t>
            </a:r>
            <a:r>
              <a:rPr b="0" lang="en-US" sz="2500" spc="-1" strike="noStrike">
                <a:latin typeface="Arial"/>
              </a:rPr>
              <a:t> ”</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4000" spc="-1" strike="noStrike">
                <a:latin typeface="Arial"/>
              </a:rPr>
              <a:t>Bonus !! : Teknik Pengumpulan Data</a:t>
            </a:r>
            <a:endParaRPr b="1" lang="en-US" sz="4000" spc="-1" strike="noStrike">
              <a:latin typeface="Arial"/>
            </a:endParaRPr>
          </a:p>
        </p:txBody>
      </p:sp>
      <p:sp>
        <p:nvSpPr>
          <p:cNvPr id="81" name="TextShape 2"/>
          <p:cNvSpPr txBox="1"/>
          <p:nvPr/>
        </p:nvSpPr>
        <p:spPr>
          <a:xfrm>
            <a:off x="5451840" y="2277360"/>
            <a:ext cx="3966480" cy="1197360"/>
          </a:xfrm>
          <a:prstGeom prst="rect">
            <a:avLst/>
          </a:prstGeom>
          <a:noFill/>
          <a:ln>
            <a:noFill/>
          </a:ln>
        </p:spPr>
        <p:txBody>
          <a:bodyPr lIns="90000" rIns="90000" tIns="45000" bIns="45000">
            <a:spAutoFit/>
          </a:bodyPr>
          <a:p>
            <a:r>
              <a:rPr b="0" lang="en-US" sz="2600" spc="-1" strike="noStrike">
                <a:latin typeface="Arial"/>
                <a:hlinkClick r:id="rId1"/>
              </a:rPr>
              <a:t>https://data.km.itb.ac.id/</a:t>
            </a:r>
            <a:endParaRPr b="0" lang="en-US" sz="2600" spc="-1" strike="noStrike">
              <a:latin typeface="Arial"/>
            </a:endParaRPr>
          </a:p>
          <a:p>
            <a:r>
              <a:rPr b="0" lang="en-US" sz="2600" spc="-1" strike="noStrike">
                <a:latin typeface="Arial"/>
              </a:rPr>
              <a:t>https://data.bem.ui.ac.id/</a:t>
            </a:r>
            <a:endParaRPr b="0" lang="en-US" sz="2600" spc="-1" strike="noStrike">
              <a:latin typeface="Arial"/>
            </a:endParaRPr>
          </a:p>
        </p:txBody>
      </p:sp>
      <p:pic>
        <p:nvPicPr>
          <p:cNvPr id="82" name="" descr=""/>
          <p:cNvPicPr/>
          <p:nvPr/>
        </p:nvPicPr>
        <p:blipFill>
          <a:blip r:embed="rId2"/>
          <a:stretch/>
        </p:blipFill>
        <p:spPr>
          <a:xfrm>
            <a:off x="574560" y="1172520"/>
            <a:ext cx="5551920" cy="818640"/>
          </a:xfrm>
          <a:prstGeom prst="rect">
            <a:avLst/>
          </a:prstGeom>
          <a:ln>
            <a:noFill/>
          </a:ln>
        </p:spPr>
      </p:pic>
      <p:pic>
        <p:nvPicPr>
          <p:cNvPr id="83" name="" descr=""/>
          <p:cNvPicPr/>
          <p:nvPr/>
        </p:nvPicPr>
        <p:blipFill>
          <a:blip r:embed="rId3"/>
          <a:stretch/>
        </p:blipFill>
        <p:spPr>
          <a:xfrm>
            <a:off x="1371600" y="2327400"/>
            <a:ext cx="3291840" cy="2976120"/>
          </a:xfrm>
          <a:prstGeom prst="rect">
            <a:avLst/>
          </a:prstGeom>
          <a:ln>
            <a:noFill/>
          </a:ln>
        </p:spPr>
      </p:pic>
      <p:pic>
        <p:nvPicPr>
          <p:cNvPr id="84" name="" descr=""/>
          <p:cNvPicPr/>
          <p:nvPr/>
        </p:nvPicPr>
        <p:blipFill>
          <a:blip r:embed="rId4"/>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25720"/>
            <a:ext cx="9071640" cy="946440"/>
          </a:xfrm>
          <a:prstGeom prst="rect">
            <a:avLst/>
          </a:prstGeom>
          <a:noFill/>
          <a:ln>
            <a:noFill/>
          </a:ln>
        </p:spPr>
        <p:txBody>
          <a:bodyPr lIns="0" rIns="0" tIns="0" bIns="0" anchor="ctr">
            <a:spAutoFit/>
          </a:bodyPr>
          <a:p>
            <a:r>
              <a:rPr b="0" lang="en-US" sz="3200" spc="-1" strike="noStrike">
                <a:latin typeface="Arial"/>
              </a:rPr>
              <a:t>Yang akan dibahas pada presentasi ini :</a:t>
            </a:r>
            <a:endParaRPr b="0" lang="en-US" sz="3200" spc="-1" strike="noStrike">
              <a:latin typeface="Arial"/>
            </a:endParaRPr>
          </a:p>
        </p:txBody>
      </p:sp>
      <p:pic>
        <p:nvPicPr>
          <p:cNvPr id="45" name="" descr=""/>
          <p:cNvPicPr/>
          <p:nvPr/>
        </p:nvPicPr>
        <p:blipFill>
          <a:blip r:embed="rId1"/>
          <a:stretch/>
        </p:blipFill>
        <p:spPr>
          <a:xfrm>
            <a:off x="567000" y="1130760"/>
            <a:ext cx="5285160" cy="3989880"/>
          </a:xfrm>
          <a:prstGeom prst="rect">
            <a:avLst/>
          </a:prstGeom>
          <a:ln>
            <a:noFill/>
          </a:ln>
        </p:spPr>
      </p:pic>
      <p:pic>
        <p:nvPicPr>
          <p:cNvPr id="46" name="" descr=""/>
          <p:cNvPicPr/>
          <p:nvPr/>
        </p:nvPicPr>
        <p:blipFill>
          <a:blip r:embed="rId2"/>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48640" y="2316960"/>
            <a:ext cx="9071640" cy="1250280"/>
          </a:xfrm>
          <a:prstGeom prst="rect">
            <a:avLst/>
          </a:prstGeom>
          <a:noFill/>
          <a:ln>
            <a:noFill/>
          </a:ln>
        </p:spPr>
        <p:txBody>
          <a:bodyPr lIns="0" rIns="0" tIns="0" bIns="0" anchor="ctr">
            <a:spAutoFit/>
          </a:bodyPr>
          <a:p>
            <a:pPr algn="ctr"/>
            <a:r>
              <a:rPr b="1" lang="en-US" sz="4400" spc="-1" strike="noStrike">
                <a:latin typeface="Arial"/>
              </a:rPr>
              <a:t>Apa Itu Metodologi Penelitian Pendidikan ?</a:t>
            </a:r>
            <a:endParaRPr b="1" lang="en-US" sz="4400" spc="-1" strike="noStrike">
              <a:latin typeface="Arial"/>
            </a:endParaRPr>
          </a:p>
        </p:txBody>
      </p:sp>
      <p:pic>
        <p:nvPicPr>
          <p:cNvPr id="48" name="" descr=""/>
          <p:cNvPicPr/>
          <p:nvPr/>
        </p:nvPicPr>
        <p:blipFill>
          <a:blip r:embed="rId1"/>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000" spc="-1" strike="noStrike">
                <a:latin typeface="Arial"/>
              </a:rPr>
              <a:t>4 Referensi buku yang kami gunakan</a:t>
            </a:r>
            <a:endParaRPr b="0" lang="en-US" sz="4000" spc="-1" strike="noStrike">
              <a:latin typeface="Arial"/>
            </a:endParaRPr>
          </a:p>
        </p:txBody>
      </p:sp>
      <p:sp>
        <p:nvSpPr>
          <p:cNvPr id="50"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latin typeface="Arial"/>
              </a:rPr>
              <a:t>Ada 4 Referensi bacaan yang kami gunakan untuk memahami Definisi dari metodologi penelitian ilmiah, yaitu :</a:t>
            </a:r>
            <a:endParaRPr b="0" lang="en-US" sz="2200" spc="-1" strike="noStrike">
              <a:latin typeface="Arial"/>
            </a:endParaRPr>
          </a:p>
          <a:p>
            <a:pPr lvl="1" marL="864000" indent="-324000">
              <a:spcBef>
                <a:spcPts val="1134"/>
              </a:spcBef>
              <a:buClr>
                <a:srgbClr val="000000"/>
              </a:buClr>
              <a:buSzPct val="75000"/>
              <a:buFont typeface="Symbol" charset="2"/>
              <a:buChar char=""/>
            </a:pPr>
            <a:endParaRPr b="0" lang="en-US" sz="2200" spc="-1" strike="noStrike">
              <a:latin typeface="Arial"/>
            </a:endParaRPr>
          </a:p>
        </p:txBody>
      </p:sp>
      <p:pic>
        <p:nvPicPr>
          <p:cNvPr id="51" name="" descr=""/>
          <p:cNvPicPr/>
          <p:nvPr/>
        </p:nvPicPr>
        <p:blipFill>
          <a:blip r:embed="rId1"/>
          <a:stretch/>
        </p:blipFill>
        <p:spPr>
          <a:xfrm>
            <a:off x="331200" y="2313360"/>
            <a:ext cx="9361440" cy="2532960"/>
          </a:xfrm>
          <a:prstGeom prst="rect">
            <a:avLst/>
          </a:prstGeom>
          <a:ln>
            <a:noFill/>
          </a:ln>
        </p:spPr>
      </p:pic>
      <p:pic>
        <p:nvPicPr>
          <p:cNvPr id="52" name="" descr=""/>
          <p:cNvPicPr/>
          <p:nvPr/>
        </p:nvPicPr>
        <p:blipFill>
          <a:blip r:embed="rId2"/>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 descr=""/>
          <p:cNvPicPr/>
          <p:nvPr/>
        </p:nvPicPr>
        <p:blipFill>
          <a:blip r:embed="rId1"/>
          <a:stretch/>
        </p:blipFill>
        <p:spPr>
          <a:xfrm>
            <a:off x="626040" y="731520"/>
            <a:ext cx="4311720" cy="4053600"/>
          </a:xfrm>
          <a:prstGeom prst="rect">
            <a:avLst/>
          </a:prstGeom>
          <a:ln>
            <a:noFill/>
          </a:ln>
        </p:spPr>
      </p:pic>
      <p:sp>
        <p:nvSpPr>
          <p:cNvPr id="54" name="TextShape 1"/>
          <p:cNvSpPr txBox="1"/>
          <p:nvPr/>
        </p:nvSpPr>
        <p:spPr>
          <a:xfrm>
            <a:off x="5486400" y="699480"/>
            <a:ext cx="3108960" cy="580680"/>
          </a:xfrm>
          <a:prstGeom prst="rect">
            <a:avLst/>
          </a:prstGeom>
          <a:noFill/>
          <a:ln>
            <a:noFill/>
          </a:ln>
        </p:spPr>
        <p:txBody>
          <a:bodyPr lIns="0" rIns="0" tIns="0" bIns="0" anchor="ctr">
            <a:spAutoFit/>
          </a:bodyPr>
          <a:p>
            <a:pPr algn="ctr"/>
            <a:r>
              <a:rPr b="0" lang="en-US" sz="2200" spc="-1" strike="noStrike">
                <a:latin typeface="Arial"/>
              </a:rPr>
              <a:t>Menurut Pak sugiyono, </a:t>
            </a:r>
            <a:endParaRPr b="0" lang="en-US" sz="2200" spc="-1" strike="noStrike">
              <a:latin typeface="Arial"/>
            </a:endParaRPr>
          </a:p>
        </p:txBody>
      </p:sp>
      <p:sp>
        <p:nvSpPr>
          <p:cNvPr id="55" name="TextShape 2"/>
          <p:cNvSpPr txBox="1"/>
          <p:nvPr/>
        </p:nvSpPr>
        <p:spPr>
          <a:xfrm>
            <a:off x="5394960" y="1828800"/>
            <a:ext cx="4206240" cy="2304360"/>
          </a:xfrm>
          <a:prstGeom prst="rect">
            <a:avLst/>
          </a:prstGeom>
          <a:noFill/>
          <a:ln>
            <a:noFill/>
          </a:ln>
        </p:spPr>
        <p:txBody>
          <a:bodyPr lIns="90000" rIns="90000" tIns="45000" bIns="45000">
            <a:spAutoFit/>
          </a:bodyPr>
          <a:p>
            <a:r>
              <a:rPr b="0" lang="en-US" sz="2600" spc="-1" strike="noStrike">
                <a:latin typeface="Arial"/>
              </a:rPr>
              <a:t>“ </a:t>
            </a:r>
            <a:r>
              <a:rPr b="0" lang="en-US" sz="2600" spc="-1" strike="noStrike">
                <a:latin typeface="Arial"/>
              </a:rPr>
              <a:t>metode penelitian diartikan sebagai cara ilmiah untuk mendapatkan data dengan tujuan dan kegunaan tertentu ”</a:t>
            </a:r>
            <a:endParaRPr b="0" lang="en-US" sz="2600" spc="-1" strike="noStrike">
              <a:latin typeface="Arial"/>
            </a:endParaRPr>
          </a:p>
        </p:txBody>
      </p:sp>
      <p:pic>
        <p:nvPicPr>
          <p:cNvPr id="56" name="" descr=""/>
          <p:cNvPicPr/>
          <p:nvPr/>
        </p:nvPicPr>
        <p:blipFill>
          <a:blip r:embed="rId2"/>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25720"/>
            <a:ext cx="9071640" cy="946440"/>
          </a:xfrm>
          <a:prstGeom prst="rect">
            <a:avLst/>
          </a:prstGeom>
          <a:noFill/>
          <a:ln>
            <a:noFill/>
          </a:ln>
        </p:spPr>
        <p:txBody>
          <a:bodyPr lIns="0" rIns="0" tIns="0" bIns="0" anchor="ctr">
            <a:spAutoFit/>
          </a:bodyPr>
          <a:p>
            <a:pPr algn="ctr"/>
            <a:r>
              <a:rPr b="0" lang="en-US" sz="4000" spc="-1" strike="noStrike">
                <a:latin typeface="Arial"/>
              </a:rPr>
              <a:t>Kata Kunci Metodologi Penelitian Ilmiah</a:t>
            </a:r>
            <a:endParaRPr b="0" lang="en-US" sz="4000" spc="-1" strike="noStrike">
              <a:latin typeface="Arial"/>
            </a:endParaRPr>
          </a:p>
        </p:txBody>
      </p:sp>
      <p:sp>
        <p:nvSpPr>
          <p:cNvPr id="58" name="TextShape 2"/>
          <p:cNvSpPr txBox="1"/>
          <p:nvPr/>
        </p:nvSpPr>
        <p:spPr>
          <a:xfrm>
            <a:off x="640080" y="1737360"/>
            <a:ext cx="8686800" cy="21481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i="1" lang="en-US" sz="36490" spc="-1" strike="noStrike">
                <a:latin typeface="Arial"/>
              </a:rPr>
              <a:t>Ilmiah, Data, Tujuan dan Kegunaan</a:t>
            </a:r>
            <a:endParaRPr b="0" i="1" lang="en-US" sz="36490" spc="-1" strike="noStrike">
              <a:latin typeface="Arial"/>
            </a:endParaRPr>
          </a:p>
        </p:txBody>
      </p:sp>
      <p:pic>
        <p:nvPicPr>
          <p:cNvPr id="59" name="" descr=""/>
          <p:cNvPicPr/>
          <p:nvPr/>
        </p:nvPicPr>
        <p:blipFill>
          <a:blip r:embed="rId1"/>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457200" y="2345400"/>
            <a:ext cx="9071640" cy="946440"/>
          </a:xfrm>
          <a:prstGeom prst="rect">
            <a:avLst/>
          </a:prstGeom>
          <a:noFill/>
          <a:ln>
            <a:noFill/>
          </a:ln>
        </p:spPr>
        <p:txBody>
          <a:bodyPr lIns="0" rIns="0" tIns="0" bIns="0" anchor="ctr">
            <a:spAutoFit/>
          </a:bodyPr>
          <a:p>
            <a:pPr algn="ctr"/>
            <a:r>
              <a:rPr b="1" lang="en-US" sz="4000" spc="-1" strike="noStrike">
                <a:latin typeface="Arial"/>
              </a:rPr>
              <a:t>Pendekatan Kuantitatif dan Kualitatif</a:t>
            </a:r>
            <a:endParaRPr b="1" lang="en-US" sz="4000" spc="-1" strike="noStrike">
              <a:latin typeface="Arial"/>
            </a:endParaRPr>
          </a:p>
        </p:txBody>
      </p:sp>
      <p:pic>
        <p:nvPicPr>
          <p:cNvPr id="61" name="" descr=""/>
          <p:cNvPicPr/>
          <p:nvPr/>
        </p:nvPicPr>
        <p:blipFill>
          <a:blip r:embed="rId1"/>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365760" y="460800"/>
            <a:ext cx="9071640" cy="3288240"/>
          </a:xfrm>
          <a:prstGeom prst="rect">
            <a:avLst/>
          </a:prstGeom>
          <a:noFill/>
          <a:ln>
            <a:noFill/>
          </a:ln>
        </p:spPr>
        <p:txBody>
          <a:bodyPr lIns="0" rIns="0" tIns="0" bIns="0">
            <a:normAutofit fontScale="88000"/>
          </a:bodyPr>
          <a:p>
            <a:pPr marL="270360" indent="449640" algn="just">
              <a:lnSpc>
                <a:spcPct val="150000"/>
              </a:lnSpc>
              <a:spcAft>
                <a:spcPts val="1766"/>
              </a:spcAft>
            </a:pPr>
            <a:r>
              <a:rPr b="1" lang="en-US" sz="2400" spc="-1" strike="noStrike">
                <a:latin typeface="Arial"/>
                <a:ea typeface="Times New Roman"/>
              </a:rPr>
              <a:t>Pendekatan kuantitatif </a:t>
            </a:r>
            <a:r>
              <a:rPr b="0" lang="en-US" sz="2400" spc="-1" strike="noStrike">
                <a:latin typeface="Arial"/>
                <a:ea typeface="Times New Roman"/>
              </a:rPr>
              <a:t>dapat diartikan sebagai penelitian yang didasarkan pada filsafat positivisme, digunakan untuk meneliti pada populasi atau sampel tertentu, teknik pengambilan sampel pada umumnya dilakukan secara random, pengumpulan data menggunakan instrumen penelitian, analisis data bersifat kuantatif/statistik dengan tujuan menguji hipotesis yang telah ditetapkan.</a:t>
            </a:r>
            <a:endParaRPr b="0" lang="en-US" sz="2400" spc="-1" strike="noStrike">
              <a:latin typeface="Arial"/>
              <a:ea typeface="Times New Roman"/>
            </a:endParaRPr>
          </a:p>
        </p:txBody>
      </p:sp>
      <p:grpSp>
        <p:nvGrpSpPr>
          <p:cNvPr id="63" name="Group 2"/>
          <p:cNvGrpSpPr/>
          <p:nvPr/>
        </p:nvGrpSpPr>
        <p:grpSpPr>
          <a:xfrm>
            <a:off x="4547520" y="3657600"/>
            <a:ext cx="4779360" cy="1751760"/>
            <a:chOff x="4547520" y="3657600"/>
            <a:chExt cx="4779360" cy="1751760"/>
          </a:xfrm>
        </p:grpSpPr>
        <p:pic>
          <p:nvPicPr>
            <p:cNvPr id="64" name="" descr=""/>
            <p:cNvPicPr/>
            <p:nvPr/>
          </p:nvPicPr>
          <p:blipFill>
            <a:blip r:embed="rId1"/>
            <a:stretch/>
          </p:blipFill>
          <p:spPr>
            <a:xfrm>
              <a:off x="6212520" y="3657600"/>
              <a:ext cx="3114360" cy="1751760"/>
            </a:xfrm>
            <a:prstGeom prst="rect">
              <a:avLst/>
            </a:prstGeom>
            <a:ln>
              <a:noFill/>
            </a:ln>
          </p:spPr>
        </p:pic>
        <p:sp>
          <p:nvSpPr>
            <p:cNvPr id="65" name="TextShape 3"/>
            <p:cNvSpPr txBox="1"/>
            <p:nvPr/>
          </p:nvSpPr>
          <p:spPr>
            <a:xfrm>
              <a:off x="4547520" y="4023360"/>
              <a:ext cx="1847880" cy="640080"/>
            </a:xfrm>
            <a:prstGeom prst="rect">
              <a:avLst/>
            </a:prstGeom>
            <a:noFill/>
            <a:ln>
              <a:noFill/>
            </a:ln>
          </p:spPr>
          <p:txBody>
            <a:bodyPr lIns="0" rIns="0" tIns="0" bIns="0">
              <a:normAutofit/>
            </a:bodyPr>
            <a:p>
              <a:pPr marL="270360" indent="449640" algn="just">
                <a:lnSpc>
                  <a:spcPct val="150000"/>
                </a:lnSpc>
                <a:spcAft>
                  <a:spcPts val="1766"/>
                </a:spcAft>
              </a:pPr>
              <a:r>
                <a:rPr b="1" lang="en-US" sz="2400" spc="-1" strike="noStrike">
                  <a:latin typeface="Arial"/>
                  <a:ea typeface="Times New Roman"/>
                </a:rPr>
                <a:t>Hukum</a:t>
              </a:r>
              <a:endParaRPr b="1" lang="en-US" sz="2400" spc="-1" strike="noStrike">
                <a:latin typeface="Arial"/>
                <a:ea typeface="Times New Roman"/>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29560" y="1188720"/>
            <a:ext cx="9071640" cy="2465280"/>
          </a:xfrm>
          <a:prstGeom prst="rect">
            <a:avLst/>
          </a:prstGeom>
          <a:noFill/>
          <a:ln>
            <a:noFill/>
          </a:ln>
        </p:spPr>
        <p:txBody>
          <a:bodyPr lIns="0" rIns="0" tIns="0" bIns="0">
            <a:normAutofit/>
          </a:bodyPr>
          <a:p>
            <a:pPr marL="270360" indent="449640" algn="just">
              <a:lnSpc>
                <a:spcPct val="150000"/>
              </a:lnSpc>
              <a:spcAft>
                <a:spcPts val="1766"/>
              </a:spcAft>
            </a:pPr>
            <a:r>
              <a:rPr b="1" lang="en-US" sz="2200" spc="-1" strike="noStrike">
                <a:latin typeface="Times New Roman"/>
                <a:ea typeface="Times New Roman"/>
              </a:rPr>
              <a:t>Pendekatan kualitatif</a:t>
            </a:r>
            <a:r>
              <a:rPr b="0" lang="en-US" sz="2200" spc="-1" strike="noStrike">
                <a:latin typeface="Times New Roman"/>
                <a:ea typeface="Times New Roman"/>
              </a:rPr>
              <a:t> sering disebut penelitian naturalistik karena penelitiannya dilakukan pada kondisi yang alamiah. Penelitian ini didasarkan pada </a:t>
            </a:r>
            <a:r>
              <a:rPr b="1" lang="en-US" sz="2200" spc="-1" strike="noStrike">
                <a:latin typeface="Times New Roman"/>
                <a:ea typeface="Times New Roman"/>
              </a:rPr>
              <a:t>filsafat postpositivisme </a:t>
            </a:r>
            <a:r>
              <a:rPr b="0" lang="en-US" sz="2200" spc="-1" strike="noStrike">
                <a:latin typeface="Times New Roman"/>
                <a:ea typeface="Times New Roman"/>
              </a:rPr>
              <a:t>yaitu paradigma interpretatif dan konstruktif yang memandang realitas sosial sebagai sesuatu yang holistik/utuh, kompleks, dinamis, penuh makna dan hubungan gejala bersifat interaktif</a:t>
            </a:r>
            <a:endParaRPr b="0" lang="en-US" sz="2200" spc="-1" strike="noStrike">
              <a:latin typeface="Times New Roman"/>
              <a:ea typeface="Times New Roman"/>
            </a:endParaRPr>
          </a:p>
        </p:txBody>
      </p:sp>
      <p:pic>
        <p:nvPicPr>
          <p:cNvPr id="67" name="" descr=""/>
          <p:cNvPicPr/>
          <p:nvPr/>
        </p:nvPicPr>
        <p:blipFill>
          <a:blip r:embed="rId1"/>
          <a:srcRect l="23444" t="33917" r="49333" b="25728"/>
          <a:stretch/>
        </p:blipFill>
        <p:spPr>
          <a:xfrm>
            <a:off x="9144000" y="4937760"/>
            <a:ext cx="731520" cy="6098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LibreOffice/6.2.5.2$Linux_X86_64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2019-09-11T21:42:35Z</dcterms:created>
  <dc:creator/>
  <dc:description/>
  <dc:language>en-US</dc:language>
  <cp:lastModifiedBy/>
  <dcterms:modified xsi:type="dcterms:W3CDTF">2019-09-12T00:17:39Z</dcterms:modified>
  <cp:revision>2</cp:revision>
  <dc:subject/>
  <dc:title/>
</cp:coreProperties>
</file>