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FC16F1"/>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902476E0-62E0-4D2A-BF6F-7077FCE7263D}" type="datetimeFigureOut">
              <a:rPr lang="id-ID" smtClean="0"/>
              <a:t>09/11/2012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BD7F4F4-E3EF-4875-AD0A-F171D406BC81}" type="slidenum">
              <a:rPr lang="id-ID" smtClean="0"/>
              <a:t>‹#›</a:t>
            </a:fld>
            <a:endParaRPr lang="id-ID"/>
          </a:p>
        </p:txBody>
      </p:sp>
    </p:spTree>
    <p:extLst>
      <p:ext uri="{BB962C8B-B14F-4D97-AF65-F5344CB8AC3E}">
        <p14:creationId xmlns:p14="http://schemas.microsoft.com/office/powerpoint/2010/main" val="181090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02476E0-62E0-4D2A-BF6F-7077FCE7263D}" type="datetimeFigureOut">
              <a:rPr lang="id-ID" smtClean="0"/>
              <a:t>09/11/2012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BD7F4F4-E3EF-4875-AD0A-F171D406BC81}" type="slidenum">
              <a:rPr lang="id-ID" smtClean="0"/>
              <a:t>‹#›</a:t>
            </a:fld>
            <a:endParaRPr lang="id-ID"/>
          </a:p>
        </p:txBody>
      </p:sp>
    </p:spTree>
    <p:extLst>
      <p:ext uri="{BB962C8B-B14F-4D97-AF65-F5344CB8AC3E}">
        <p14:creationId xmlns:p14="http://schemas.microsoft.com/office/powerpoint/2010/main" val="4169761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02476E0-62E0-4D2A-BF6F-7077FCE7263D}" type="datetimeFigureOut">
              <a:rPr lang="id-ID" smtClean="0"/>
              <a:t>09/11/2012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BD7F4F4-E3EF-4875-AD0A-F171D406BC81}" type="slidenum">
              <a:rPr lang="id-ID" smtClean="0"/>
              <a:t>‹#›</a:t>
            </a:fld>
            <a:endParaRPr lang="id-ID"/>
          </a:p>
        </p:txBody>
      </p:sp>
    </p:spTree>
    <p:extLst>
      <p:ext uri="{BB962C8B-B14F-4D97-AF65-F5344CB8AC3E}">
        <p14:creationId xmlns:p14="http://schemas.microsoft.com/office/powerpoint/2010/main" val="1024336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02476E0-62E0-4D2A-BF6F-7077FCE7263D}" type="datetimeFigureOut">
              <a:rPr lang="id-ID" smtClean="0"/>
              <a:t>09/11/2012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BD7F4F4-E3EF-4875-AD0A-F171D406BC81}" type="slidenum">
              <a:rPr lang="id-ID" smtClean="0"/>
              <a:t>‹#›</a:t>
            </a:fld>
            <a:endParaRPr lang="id-ID"/>
          </a:p>
        </p:txBody>
      </p:sp>
    </p:spTree>
    <p:extLst>
      <p:ext uri="{BB962C8B-B14F-4D97-AF65-F5344CB8AC3E}">
        <p14:creationId xmlns:p14="http://schemas.microsoft.com/office/powerpoint/2010/main" val="43688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476E0-62E0-4D2A-BF6F-7077FCE7263D}" type="datetimeFigureOut">
              <a:rPr lang="id-ID" smtClean="0"/>
              <a:t>09/11/2012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BD7F4F4-E3EF-4875-AD0A-F171D406BC81}" type="slidenum">
              <a:rPr lang="id-ID" smtClean="0"/>
              <a:t>‹#›</a:t>
            </a:fld>
            <a:endParaRPr lang="id-ID"/>
          </a:p>
        </p:txBody>
      </p:sp>
    </p:spTree>
    <p:extLst>
      <p:ext uri="{BB962C8B-B14F-4D97-AF65-F5344CB8AC3E}">
        <p14:creationId xmlns:p14="http://schemas.microsoft.com/office/powerpoint/2010/main" val="229061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902476E0-62E0-4D2A-BF6F-7077FCE7263D}" type="datetimeFigureOut">
              <a:rPr lang="id-ID" smtClean="0"/>
              <a:t>09/11/2012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BD7F4F4-E3EF-4875-AD0A-F171D406BC81}" type="slidenum">
              <a:rPr lang="id-ID" smtClean="0"/>
              <a:t>‹#›</a:t>
            </a:fld>
            <a:endParaRPr lang="id-ID"/>
          </a:p>
        </p:txBody>
      </p:sp>
    </p:spTree>
    <p:extLst>
      <p:ext uri="{BB962C8B-B14F-4D97-AF65-F5344CB8AC3E}">
        <p14:creationId xmlns:p14="http://schemas.microsoft.com/office/powerpoint/2010/main" val="236427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902476E0-62E0-4D2A-BF6F-7077FCE7263D}" type="datetimeFigureOut">
              <a:rPr lang="id-ID" smtClean="0"/>
              <a:t>09/11/2012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BD7F4F4-E3EF-4875-AD0A-F171D406BC81}" type="slidenum">
              <a:rPr lang="id-ID" smtClean="0"/>
              <a:t>‹#›</a:t>
            </a:fld>
            <a:endParaRPr lang="id-ID"/>
          </a:p>
        </p:txBody>
      </p:sp>
    </p:spTree>
    <p:extLst>
      <p:ext uri="{BB962C8B-B14F-4D97-AF65-F5344CB8AC3E}">
        <p14:creationId xmlns:p14="http://schemas.microsoft.com/office/powerpoint/2010/main" val="3106190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902476E0-62E0-4D2A-BF6F-7077FCE7263D}" type="datetimeFigureOut">
              <a:rPr lang="id-ID" smtClean="0"/>
              <a:t>09/11/2012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BD7F4F4-E3EF-4875-AD0A-F171D406BC81}" type="slidenum">
              <a:rPr lang="id-ID" smtClean="0"/>
              <a:t>‹#›</a:t>
            </a:fld>
            <a:endParaRPr lang="id-ID"/>
          </a:p>
        </p:txBody>
      </p:sp>
    </p:spTree>
    <p:extLst>
      <p:ext uri="{BB962C8B-B14F-4D97-AF65-F5344CB8AC3E}">
        <p14:creationId xmlns:p14="http://schemas.microsoft.com/office/powerpoint/2010/main" val="102842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2476E0-62E0-4D2A-BF6F-7077FCE7263D}" type="datetimeFigureOut">
              <a:rPr lang="id-ID" smtClean="0"/>
              <a:t>09/11/2012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BD7F4F4-E3EF-4875-AD0A-F171D406BC81}" type="slidenum">
              <a:rPr lang="id-ID" smtClean="0"/>
              <a:t>‹#›</a:t>
            </a:fld>
            <a:endParaRPr lang="id-ID"/>
          </a:p>
        </p:txBody>
      </p:sp>
    </p:spTree>
    <p:extLst>
      <p:ext uri="{BB962C8B-B14F-4D97-AF65-F5344CB8AC3E}">
        <p14:creationId xmlns:p14="http://schemas.microsoft.com/office/powerpoint/2010/main" val="125242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476E0-62E0-4D2A-BF6F-7077FCE7263D}" type="datetimeFigureOut">
              <a:rPr lang="id-ID" smtClean="0"/>
              <a:t>09/11/2012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BD7F4F4-E3EF-4875-AD0A-F171D406BC81}" type="slidenum">
              <a:rPr lang="id-ID" smtClean="0"/>
              <a:t>‹#›</a:t>
            </a:fld>
            <a:endParaRPr lang="id-ID"/>
          </a:p>
        </p:txBody>
      </p:sp>
    </p:spTree>
    <p:extLst>
      <p:ext uri="{BB962C8B-B14F-4D97-AF65-F5344CB8AC3E}">
        <p14:creationId xmlns:p14="http://schemas.microsoft.com/office/powerpoint/2010/main" val="47925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476E0-62E0-4D2A-BF6F-7077FCE7263D}" type="datetimeFigureOut">
              <a:rPr lang="id-ID" smtClean="0"/>
              <a:t>09/11/2012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BD7F4F4-E3EF-4875-AD0A-F171D406BC81}" type="slidenum">
              <a:rPr lang="id-ID" smtClean="0"/>
              <a:t>‹#›</a:t>
            </a:fld>
            <a:endParaRPr lang="id-ID"/>
          </a:p>
        </p:txBody>
      </p:sp>
    </p:spTree>
    <p:extLst>
      <p:ext uri="{BB962C8B-B14F-4D97-AF65-F5344CB8AC3E}">
        <p14:creationId xmlns:p14="http://schemas.microsoft.com/office/powerpoint/2010/main" val="61061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476E0-62E0-4D2A-BF6F-7077FCE7263D}" type="datetimeFigureOut">
              <a:rPr lang="id-ID" smtClean="0"/>
              <a:t>09/11/2012</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7F4F4-E3EF-4875-AD0A-F171D406BC81}" type="slidenum">
              <a:rPr lang="id-ID" smtClean="0"/>
              <a:t>‹#›</a:t>
            </a:fld>
            <a:endParaRPr lang="id-ID"/>
          </a:p>
        </p:txBody>
      </p:sp>
    </p:spTree>
    <p:extLst>
      <p:ext uri="{BB962C8B-B14F-4D97-AF65-F5344CB8AC3E}">
        <p14:creationId xmlns:p14="http://schemas.microsoft.com/office/powerpoint/2010/main" val="3831384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852936"/>
            <a:ext cx="8229600" cy="1143000"/>
          </a:xfrm>
        </p:spPr>
        <p:txBody>
          <a:bodyPr>
            <a:noAutofit/>
          </a:bodyPr>
          <a:lstStyle/>
          <a:p>
            <a:r>
              <a:rPr lang="id-ID" sz="8000" dirty="0" smtClean="0">
                <a:solidFill>
                  <a:schemeClr val="accent2">
                    <a:lumMod val="75000"/>
                  </a:schemeClr>
                </a:solidFill>
                <a:latin typeface="Forte" pitchFamily="66" charset="0"/>
              </a:rPr>
              <a:t>Let’s Learn Narrative Text</a:t>
            </a:r>
            <a:endParaRPr lang="id-ID" sz="8000" dirty="0">
              <a:solidFill>
                <a:schemeClr val="accent2">
                  <a:lumMod val="75000"/>
                </a:schemeClr>
              </a:solidFill>
              <a:latin typeface="Forte" pitchFamily="66" charset="0"/>
            </a:endParaRPr>
          </a:p>
        </p:txBody>
      </p:sp>
    </p:spTree>
    <p:extLst>
      <p:ext uri="{BB962C8B-B14F-4D97-AF65-F5344CB8AC3E}">
        <p14:creationId xmlns:p14="http://schemas.microsoft.com/office/powerpoint/2010/main" val="2028519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404664"/>
            <a:ext cx="6705682" cy="6217087"/>
          </a:xfrm>
          <a:prstGeom prst="rect">
            <a:avLst/>
          </a:prstGeom>
          <a:noFill/>
        </p:spPr>
        <p:txBody>
          <a:bodyPr wrap="none" rtlCol="0">
            <a:spAutoFit/>
          </a:bodyPr>
          <a:lstStyle/>
          <a:p>
            <a:r>
              <a:rPr lang="id-ID" sz="2000" b="1" dirty="0">
                <a:solidFill>
                  <a:srgbClr val="C00000"/>
                </a:solidFill>
                <a:latin typeface="Comic Sans MS" pitchFamily="66" charset="0"/>
              </a:rPr>
              <a:t>Answer the questions by choosing the right one</a:t>
            </a:r>
            <a:r>
              <a:rPr lang="id-ID" sz="2000" b="1" dirty="0" smtClean="0">
                <a:solidFill>
                  <a:srgbClr val="C00000"/>
                </a:solidFill>
                <a:latin typeface="Comic Sans MS" pitchFamily="66" charset="0"/>
              </a:rPr>
              <a:t>.</a:t>
            </a:r>
          </a:p>
          <a:p>
            <a:endParaRPr lang="id-ID" sz="2000" dirty="0">
              <a:latin typeface="Comic Sans MS" pitchFamily="66" charset="0"/>
            </a:endParaRPr>
          </a:p>
          <a:p>
            <a:pPr lvl="0"/>
            <a:r>
              <a:rPr lang="id-ID" sz="2000" dirty="0" smtClean="0">
                <a:solidFill>
                  <a:srgbClr val="990033"/>
                </a:solidFill>
                <a:latin typeface="Comic Sans MS" pitchFamily="66" charset="0"/>
              </a:rPr>
              <a:t>1. What </a:t>
            </a:r>
            <a:r>
              <a:rPr lang="id-ID" sz="2000" dirty="0">
                <a:solidFill>
                  <a:srgbClr val="990033"/>
                </a:solidFill>
                <a:latin typeface="Comic Sans MS" pitchFamily="66" charset="0"/>
              </a:rPr>
              <a:t>does the text tell us about?</a:t>
            </a:r>
          </a:p>
          <a:p>
            <a:pPr lvl="0"/>
            <a:r>
              <a:rPr lang="id-ID" sz="2000" dirty="0">
                <a:solidFill>
                  <a:srgbClr val="990033"/>
                </a:solidFill>
                <a:latin typeface="Comic Sans MS" pitchFamily="66" charset="0"/>
              </a:rPr>
              <a:t> </a:t>
            </a:r>
            <a:r>
              <a:rPr lang="id-ID" sz="2000" dirty="0" smtClean="0">
                <a:solidFill>
                  <a:srgbClr val="990033"/>
                </a:solidFill>
                <a:latin typeface="Comic Sans MS" pitchFamily="66" charset="0"/>
              </a:rPr>
              <a:t>     a. The </a:t>
            </a:r>
            <a:r>
              <a:rPr lang="id-ID" sz="2000" dirty="0">
                <a:solidFill>
                  <a:srgbClr val="990033"/>
                </a:solidFill>
                <a:latin typeface="Comic Sans MS" pitchFamily="66" charset="0"/>
              </a:rPr>
              <a:t>story of Lake Toba</a:t>
            </a:r>
          </a:p>
          <a:p>
            <a:pPr lvl="0"/>
            <a:r>
              <a:rPr lang="id-ID" sz="2000" dirty="0" smtClean="0">
                <a:solidFill>
                  <a:srgbClr val="990033"/>
                </a:solidFill>
                <a:latin typeface="Comic Sans MS" pitchFamily="66" charset="0"/>
              </a:rPr>
              <a:t>      b. The </a:t>
            </a:r>
            <a:r>
              <a:rPr lang="id-ID" sz="2000" dirty="0">
                <a:solidFill>
                  <a:srgbClr val="990033"/>
                </a:solidFill>
                <a:latin typeface="Comic Sans MS" pitchFamily="66" charset="0"/>
              </a:rPr>
              <a:t>story of a fisherman</a:t>
            </a:r>
          </a:p>
          <a:p>
            <a:pPr lvl="0"/>
            <a:r>
              <a:rPr lang="id-ID" sz="2000" dirty="0" smtClean="0">
                <a:solidFill>
                  <a:srgbClr val="990033"/>
                </a:solidFill>
                <a:latin typeface="Comic Sans MS" pitchFamily="66" charset="0"/>
              </a:rPr>
              <a:t>      c. The </a:t>
            </a:r>
            <a:r>
              <a:rPr lang="id-ID" sz="2000" dirty="0">
                <a:solidFill>
                  <a:srgbClr val="990033"/>
                </a:solidFill>
                <a:latin typeface="Comic Sans MS" pitchFamily="66" charset="0"/>
              </a:rPr>
              <a:t>story of a family</a:t>
            </a:r>
          </a:p>
          <a:p>
            <a:pPr lvl="0"/>
            <a:r>
              <a:rPr lang="id-ID" sz="2000" dirty="0" smtClean="0">
                <a:solidFill>
                  <a:srgbClr val="990033"/>
                </a:solidFill>
                <a:latin typeface="Comic Sans MS" pitchFamily="66" charset="0"/>
              </a:rPr>
              <a:t>      d. The </a:t>
            </a:r>
            <a:r>
              <a:rPr lang="id-ID" sz="2000" dirty="0">
                <a:solidFill>
                  <a:srgbClr val="990033"/>
                </a:solidFill>
                <a:latin typeface="Comic Sans MS" pitchFamily="66" charset="0"/>
              </a:rPr>
              <a:t>story of a region </a:t>
            </a:r>
            <a:endParaRPr lang="id-ID" sz="2000" dirty="0" smtClean="0">
              <a:solidFill>
                <a:srgbClr val="990033"/>
              </a:solidFill>
              <a:latin typeface="Comic Sans MS" pitchFamily="66" charset="0"/>
            </a:endParaRPr>
          </a:p>
          <a:p>
            <a:pPr lvl="0"/>
            <a:endParaRPr lang="id-ID" sz="2000" dirty="0">
              <a:solidFill>
                <a:srgbClr val="990033"/>
              </a:solidFill>
              <a:latin typeface="Comic Sans MS" pitchFamily="66" charset="0"/>
            </a:endParaRPr>
          </a:p>
          <a:p>
            <a:pPr lvl="0"/>
            <a:r>
              <a:rPr lang="id-ID" sz="2000" dirty="0" smtClean="0">
                <a:solidFill>
                  <a:srgbClr val="990033"/>
                </a:solidFill>
                <a:latin typeface="Comic Sans MS" pitchFamily="66" charset="0"/>
              </a:rPr>
              <a:t>2. What </a:t>
            </a:r>
            <a:r>
              <a:rPr lang="id-ID" sz="2000" dirty="0">
                <a:solidFill>
                  <a:srgbClr val="990033"/>
                </a:solidFill>
                <a:latin typeface="Comic Sans MS" pitchFamily="66" charset="0"/>
              </a:rPr>
              <a:t>the generic structure of the first paragraph?</a:t>
            </a:r>
          </a:p>
          <a:p>
            <a:pPr lvl="0"/>
            <a:r>
              <a:rPr lang="id-ID" sz="2000" dirty="0" smtClean="0">
                <a:solidFill>
                  <a:srgbClr val="990033"/>
                </a:solidFill>
                <a:latin typeface="Comic Sans MS" pitchFamily="66" charset="0"/>
              </a:rPr>
              <a:t>      a. Resolution</a:t>
            </a:r>
            <a:endParaRPr lang="id-ID" sz="2000" dirty="0">
              <a:solidFill>
                <a:srgbClr val="990033"/>
              </a:solidFill>
              <a:latin typeface="Comic Sans MS" pitchFamily="66" charset="0"/>
            </a:endParaRPr>
          </a:p>
          <a:p>
            <a:pPr lvl="0"/>
            <a:r>
              <a:rPr lang="id-ID" sz="2000" dirty="0" smtClean="0">
                <a:solidFill>
                  <a:srgbClr val="990033"/>
                </a:solidFill>
                <a:latin typeface="Comic Sans MS" pitchFamily="66" charset="0"/>
              </a:rPr>
              <a:t>      b. Orientation</a:t>
            </a:r>
            <a:endParaRPr lang="id-ID" sz="2000" dirty="0">
              <a:solidFill>
                <a:srgbClr val="990033"/>
              </a:solidFill>
              <a:latin typeface="Comic Sans MS" pitchFamily="66" charset="0"/>
            </a:endParaRPr>
          </a:p>
          <a:p>
            <a:pPr lvl="0"/>
            <a:r>
              <a:rPr lang="id-ID" sz="2000" dirty="0" smtClean="0">
                <a:solidFill>
                  <a:srgbClr val="990033"/>
                </a:solidFill>
                <a:latin typeface="Comic Sans MS" pitchFamily="66" charset="0"/>
              </a:rPr>
              <a:t>      c. Complication</a:t>
            </a:r>
            <a:endParaRPr lang="id-ID" sz="2000" dirty="0">
              <a:solidFill>
                <a:srgbClr val="990033"/>
              </a:solidFill>
              <a:latin typeface="Comic Sans MS" pitchFamily="66" charset="0"/>
            </a:endParaRPr>
          </a:p>
          <a:p>
            <a:pPr lvl="0"/>
            <a:r>
              <a:rPr lang="id-ID" sz="2000" dirty="0" smtClean="0">
                <a:solidFill>
                  <a:srgbClr val="990033"/>
                </a:solidFill>
                <a:latin typeface="Comic Sans MS" pitchFamily="66" charset="0"/>
              </a:rPr>
              <a:t>      d. Re-Orientation</a:t>
            </a:r>
          </a:p>
          <a:p>
            <a:pPr lvl="0"/>
            <a:endParaRPr lang="id-ID" sz="2000" dirty="0">
              <a:solidFill>
                <a:srgbClr val="990033"/>
              </a:solidFill>
              <a:latin typeface="Comic Sans MS" pitchFamily="66" charset="0"/>
            </a:endParaRPr>
          </a:p>
          <a:p>
            <a:pPr lvl="0"/>
            <a:r>
              <a:rPr lang="id-ID" sz="2000" dirty="0" smtClean="0">
                <a:solidFill>
                  <a:srgbClr val="990033"/>
                </a:solidFill>
                <a:latin typeface="Comic Sans MS" pitchFamily="66" charset="0"/>
              </a:rPr>
              <a:t>3. Who </a:t>
            </a:r>
            <a:r>
              <a:rPr lang="id-ID" sz="2000" dirty="0">
                <a:solidFill>
                  <a:srgbClr val="990033"/>
                </a:solidFill>
                <a:latin typeface="Comic Sans MS" pitchFamily="66" charset="0"/>
              </a:rPr>
              <a:t>is the main character in this story?</a:t>
            </a:r>
          </a:p>
          <a:p>
            <a:pPr lvl="0"/>
            <a:r>
              <a:rPr lang="id-ID" sz="2000" dirty="0" smtClean="0">
                <a:solidFill>
                  <a:srgbClr val="990033"/>
                </a:solidFill>
                <a:latin typeface="Comic Sans MS" pitchFamily="66" charset="0"/>
              </a:rPr>
              <a:t>      a. Mother</a:t>
            </a:r>
            <a:endParaRPr lang="id-ID" sz="2000" dirty="0">
              <a:solidFill>
                <a:srgbClr val="990033"/>
              </a:solidFill>
              <a:latin typeface="Comic Sans MS" pitchFamily="66" charset="0"/>
            </a:endParaRPr>
          </a:p>
          <a:p>
            <a:pPr lvl="0"/>
            <a:r>
              <a:rPr lang="id-ID" sz="2000" dirty="0" smtClean="0">
                <a:solidFill>
                  <a:srgbClr val="990033"/>
                </a:solidFill>
                <a:latin typeface="Comic Sans MS" pitchFamily="66" charset="0"/>
              </a:rPr>
              <a:t>      b. Batak </a:t>
            </a:r>
            <a:r>
              <a:rPr lang="id-ID" sz="2000" dirty="0">
                <a:solidFill>
                  <a:srgbClr val="990033"/>
                </a:solidFill>
                <a:latin typeface="Comic Sans MS" pitchFamily="66" charset="0"/>
              </a:rPr>
              <a:t>people</a:t>
            </a:r>
          </a:p>
          <a:p>
            <a:pPr lvl="0"/>
            <a:r>
              <a:rPr lang="id-ID" sz="2000" dirty="0" smtClean="0">
                <a:solidFill>
                  <a:srgbClr val="990033"/>
                </a:solidFill>
                <a:latin typeface="Comic Sans MS" pitchFamily="66" charset="0"/>
              </a:rPr>
              <a:t>      c. Sahala </a:t>
            </a:r>
            <a:r>
              <a:rPr lang="id-ID" sz="2000" dirty="0">
                <a:solidFill>
                  <a:srgbClr val="990033"/>
                </a:solidFill>
                <a:latin typeface="Comic Sans MS" pitchFamily="66" charset="0"/>
              </a:rPr>
              <a:t>and his Mother</a:t>
            </a:r>
          </a:p>
          <a:p>
            <a:pPr lvl="0"/>
            <a:r>
              <a:rPr lang="id-ID" sz="2000" dirty="0" smtClean="0">
                <a:solidFill>
                  <a:srgbClr val="990033"/>
                </a:solidFill>
                <a:latin typeface="Comic Sans MS" pitchFamily="66" charset="0"/>
              </a:rPr>
              <a:t>      d. Lake </a:t>
            </a:r>
            <a:r>
              <a:rPr lang="id-ID" sz="2000" dirty="0">
                <a:solidFill>
                  <a:srgbClr val="990033"/>
                </a:solidFill>
                <a:latin typeface="Comic Sans MS" pitchFamily="66" charset="0"/>
              </a:rPr>
              <a:t>Toba</a:t>
            </a:r>
          </a:p>
          <a:p>
            <a:endParaRPr lang="id-ID" dirty="0"/>
          </a:p>
        </p:txBody>
      </p:sp>
    </p:spTree>
    <p:extLst>
      <p:ext uri="{BB962C8B-B14F-4D97-AF65-F5344CB8AC3E}">
        <p14:creationId xmlns:p14="http://schemas.microsoft.com/office/powerpoint/2010/main" val="955189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196752"/>
            <a:ext cx="7772400" cy="1470025"/>
          </a:xfrm>
        </p:spPr>
        <p:txBody>
          <a:bodyPr>
            <a:normAutofit/>
          </a:bodyPr>
          <a:lstStyle/>
          <a:p>
            <a:r>
              <a:rPr lang="id-ID" sz="4000" b="1" dirty="0" smtClean="0">
                <a:solidFill>
                  <a:srgbClr val="00B050"/>
                </a:solidFill>
                <a:latin typeface="Lucida Calligraphy" pitchFamily="66" charset="0"/>
              </a:rPr>
              <a:t>Exercise for Speaking</a:t>
            </a:r>
            <a:endParaRPr lang="id-ID" sz="4000" b="1" dirty="0">
              <a:solidFill>
                <a:srgbClr val="00B050"/>
              </a:solidFill>
              <a:latin typeface="Lucida Calligraphy" pitchFamily="66" charset="0"/>
            </a:endParaRPr>
          </a:p>
        </p:txBody>
      </p:sp>
      <p:sp>
        <p:nvSpPr>
          <p:cNvPr id="3" name="Subtitle 2"/>
          <p:cNvSpPr>
            <a:spLocks noGrp="1"/>
          </p:cNvSpPr>
          <p:nvPr>
            <p:ph type="subTitle" idx="1"/>
          </p:nvPr>
        </p:nvSpPr>
        <p:spPr>
          <a:xfrm>
            <a:off x="683568" y="3284984"/>
            <a:ext cx="7416824" cy="1752600"/>
          </a:xfrm>
        </p:spPr>
        <p:txBody>
          <a:bodyPr>
            <a:normAutofit/>
          </a:bodyPr>
          <a:lstStyle/>
          <a:p>
            <a:r>
              <a:rPr lang="id-ID" dirty="0" smtClean="0">
                <a:solidFill>
                  <a:schemeClr val="accent4">
                    <a:lumMod val="75000"/>
                  </a:schemeClr>
                </a:solidFill>
              </a:rPr>
              <a:t>Please find out the Narrative text, then you have to retell the story by your own words.</a:t>
            </a:r>
            <a:endParaRPr lang="id-ID" dirty="0">
              <a:solidFill>
                <a:schemeClr val="accent4">
                  <a:lumMod val="75000"/>
                </a:schemeClr>
              </a:solidFill>
            </a:endParaRPr>
          </a:p>
        </p:txBody>
      </p:sp>
    </p:spTree>
    <p:extLst>
      <p:ext uri="{BB962C8B-B14F-4D97-AF65-F5344CB8AC3E}">
        <p14:creationId xmlns:p14="http://schemas.microsoft.com/office/powerpoint/2010/main" val="699477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512" y="548680"/>
            <a:ext cx="9413153" cy="6247864"/>
          </a:xfrm>
          <a:prstGeom prst="rect">
            <a:avLst/>
          </a:prstGeom>
          <a:noFill/>
        </p:spPr>
        <p:txBody>
          <a:bodyPr wrap="none" rtlCol="0">
            <a:spAutoFit/>
          </a:bodyPr>
          <a:lstStyle/>
          <a:p>
            <a:pPr algn="ctr">
              <a:lnSpc>
                <a:spcPct val="200000"/>
              </a:lnSpc>
            </a:pPr>
            <a:r>
              <a:rPr lang="id-ID" sz="4000" dirty="0">
                <a:solidFill>
                  <a:schemeClr val="tx2">
                    <a:lumMod val="75000"/>
                  </a:schemeClr>
                </a:solidFill>
                <a:latin typeface="Lucida Calligraphy" pitchFamily="66" charset="0"/>
              </a:rPr>
              <a:t>Do you like reading? </a:t>
            </a:r>
            <a:endParaRPr lang="id-ID" sz="4000" dirty="0" smtClean="0">
              <a:solidFill>
                <a:schemeClr val="tx2">
                  <a:lumMod val="75000"/>
                </a:schemeClr>
              </a:solidFill>
              <a:latin typeface="Lucida Calligraphy" pitchFamily="66" charset="0"/>
            </a:endParaRPr>
          </a:p>
          <a:p>
            <a:pPr algn="ctr">
              <a:lnSpc>
                <a:spcPct val="200000"/>
              </a:lnSpc>
            </a:pPr>
            <a:r>
              <a:rPr lang="id-ID" sz="4000" dirty="0" smtClean="0">
                <a:solidFill>
                  <a:schemeClr val="tx2">
                    <a:lumMod val="75000"/>
                  </a:schemeClr>
                </a:solidFill>
                <a:latin typeface="Lucida Calligraphy" pitchFamily="66" charset="0"/>
              </a:rPr>
              <a:t>What </a:t>
            </a:r>
            <a:r>
              <a:rPr lang="id-ID" sz="4000" dirty="0">
                <a:solidFill>
                  <a:schemeClr val="tx2">
                    <a:lumMod val="75000"/>
                  </a:schemeClr>
                </a:solidFill>
                <a:latin typeface="Lucida Calligraphy" pitchFamily="66" charset="0"/>
              </a:rPr>
              <a:t>kinds of book do you like? </a:t>
            </a:r>
            <a:endParaRPr lang="id-ID" sz="4000" dirty="0" smtClean="0">
              <a:solidFill>
                <a:schemeClr val="tx2">
                  <a:lumMod val="75000"/>
                </a:schemeClr>
              </a:solidFill>
              <a:latin typeface="Lucida Calligraphy" pitchFamily="66" charset="0"/>
            </a:endParaRPr>
          </a:p>
          <a:p>
            <a:pPr algn="ctr">
              <a:lnSpc>
                <a:spcPct val="200000"/>
              </a:lnSpc>
            </a:pPr>
            <a:r>
              <a:rPr lang="id-ID" sz="4000" dirty="0" smtClean="0">
                <a:solidFill>
                  <a:schemeClr val="tx2">
                    <a:lumMod val="75000"/>
                  </a:schemeClr>
                </a:solidFill>
                <a:latin typeface="Lucida Calligraphy" pitchFamily="66" charset="0"/>
              </a:rPr>
              <a:t>If </a:t>
            </a:r>
            <a:r>
              <a:rPr lang="id-ID" sz="4000" dirty="0">
                <a:solidFill>
                  <a:schemeClr val="tx2">
                    <a:lumMod val="75000"/>
                  </a:schemeClr>
                </a:solidFill>
                <a:latin typeface="Lucida Calligraphy" pitchFamily="66" charset="0"/>
              </a:rPr>
              <a:t>you like reading the story, </a:t>
            </a:r>
            <a:endParaRPr lang="id-ID" sz="4000" dirty="0" smtClean="0">
              <a:solidFill>
                <a:schemeClr val="tx2">
                  <a:lumMod val="75000"/>
                </a:schemeClr>
              </a:solidFill>
              <a:latin typeface="Lucida Calligraphy" pitchFamily="66" charset="0"/>
            </a:endParaRPr>
          </a:p>
          <a:p>
            <a:pPr algn="ctr">
              <a:lnSpc>
                <a:spcPct val="200000"/>
              </a:lnSpc>
            </a:pPr>
            <a:r>
              <a:rPr lang="id-ID" sz="4000" dirty="0" smtClean="0">
                <a:solidFill>
                  <a:schemeClr val="tx2">
                    <a:lumMod val="75000"/>
                  </a:schemeClr>
                </a:solidFill>
                <a:latin typeface="Lucida Calligraphy" pitchFamily="66" charset="0"/>
              </a:rPr>
              <a:t>let’s </a:t>
            </a:r>
            <a:r>
              <a:rPr lang="id-ID" sz="4000" dirty="0">
                <a:solidFill>
                  <a:schemeClr val="tx2">
                    <a:lumMod val="75000"/>
                  </a:schemeClr>
                </a:solidFill>
                <a:latin typeface="Lucida Calligraphy" pitchFamily="66" charset="0"/>
              </a:rPr>
              <a:t>mention some story that you </a:t>
            </a:r>
            <a:endParaRPr lang="id-ID" sz="4000" dirty="0" smtClean="0">
              <a:solidFill>
                <a:schemeClr val="tx2">
                  <a:lumMod val="75000"/>
                </a:schemeClr>
              </a:solidFill>
              <a:latin typeface="Lucida Calligraphy" pitchFamily="66" charset="0"/>
            </a:endParaRPr>
          </a:p>
          <a:p>
            <a:pPr algn="ctr">
              <a:lnSpc>
                <a:spcPct val="200000"/>
              </a:lnSpc>
            </a:pPr>
            <a:r>
              <a:rPr lang="id-ID" sz="4000" dirty="0" smtClean="0">
                <a:solidFill>
                  <a:schemeClr val="tx2">
                    <a:lumMod val="75000"/>
                  </a:schemeClr>
                </a:solidFill>
                <a:latin typeface="Lucida Calligraphy" pitchFamily="66" charset="0"/>
              </a:rPr>
              <a:t>know</a:t>
            </a:r>
            <a:r>
              <a:rPr lang="id-ID" sz="4000" dirty="0">
                <a:solidFill>
                  <a:schemeClr val="tx2">
                    <a:lumMod val="75000"/>
                  </a:schemeClr>
                </a:solidFill>
                <a:latin typeface="Lucida Calligraphy" pitchFamily="66" charset="0"/>
              </a:rPr>
              <a:t>!</a:t>
            </a:r>
          </a:p>
        </p:txBody>
      </p:sp>
    </p:spTree>
    <p:extLst>
      <p:ext uri="{BB962C8B-B14F-4D97-AF65-F5344CB8AC3E}">
        <p14:creationId xmlns:p14="http://schemas.microsoft.com/office/powerpoint/2010/main" val="403410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844824"/>
            <a:ext cx="7772400" cy="1470025"/>
          </a:xfrm>
        </p:spPr>
        <p:txBody>
          <a:bodyPr/>
          <a:lstStyle/>
          <a:p>
            <a:r>
              <a:rPr lang="id-ID" dirty="0" smtClean="0">
                <a:solidFill>
                  <a:schemeClr val="accent3">
                    <a:lumMod val="50000"/>
                  </a:schemeClr>
                </a:solidFill>
                <a:latin typeface="Lucida Calligraphy" pitchFamily="66" charset="0"/>
              </a:rPr>
              <a:t>Kinds of Story That is Familiar</a:t>
            </a:r>
            <a:endParaRPr lang="id-ID" dirty="0">
              <a:solidFill>
                <a:schemeClr val="accent3">
                  <a:lumMod val="50000"/>
                </a:schemeClr>
              </a:solidFill>
              <a:latin typeface="Lucida Calligraphy" pitchFamily="66" charset="0"/>
            </a:endParaRPr>
          </a:p>
        </p:txBody>
      </p:sp>
      <p:sp>
        <p:nvSpPr>
          <p:cNvPr id="3" name="Subtitle 2"/>
          <p:cNvSpPr>
            <a:spLocks noGrp="1"/>
          </p:cNvSpPr>
          <p:nvPr>
            <p:ph type="subTitle" idx="1"/>
          </p:nvPr>
        </p:nvSpPr>
        <p:spPr/>
        <p:txBody>
          <a:bodyPr>
            <a:noAutofit/>
          </a:bodyPr>
          <a:lstStyle/>
          <a:p>
            <a:r>
              <a:rPr lang="id-ID" sz="4400" dirty="0">
                <a:solidFill>
                  <a:schemeClr val="accent4">
                    <a:lumMod val="75000"/>
                  </a:schemeClr>
                </a:solidFill>
                <a:latin typeface="Agency FB" pitchFamily="34" charset="0"/>
              </a:rPr>
              <a:t>T</a:t>
            </a:r>
            <a:r>
              <a:rPr lang="id-ID" sz="4400" dirty="0" smtClean="0">
                <a:solidFill>
                  <a:schemeClr val="accent4">
                    <a:lumMod val="75000"/>
                  </a:schemeClr>
                </a:solidFill>
                <a:latin typeface="Agency FB" pitchFamily="34" charset="0"/>
              </a:rPr>
              <a:t>hose </a:t>
            </a:r>
            <a:r>
              <a:rPr lang="id-ID" sz="4400" dirty="0">
                <a:solidFill>
                  <a:schemeClr val="accent4">
                    <a:lumMod val="75000"/>
                  </a:schemeClr>
                </a:solidFill>
                <a:latin typeface="Agency FB" pitchFamily="34" charset="0"/>
              </a:rPr>
              <a:t>are Cinderella, Malin Kundang,  Tangkuban Perahu, Snow White, and so on. </a:t>
            </a:r>
          </a:p>
        </p:txBody>
      </p:sp>
    </p:spTree>
    <p:extLst>
      <p:ext uri="{BB962C8B-B14F-4D97-AF65-F5344CB8AC3E}">
        <p14:creationId xmlns:p14="http://schemas.microsoft.com/office/powerpoint/2010/main" val="3946226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138" y="2276872"/>
            <a:ext cx="8619667" cy="3416320"/>
          </a:xfrm>
          <a:prstGeom prst="rect">
            <a:avLst/>
          </a:prstGeom>
          <a:noFill/>
        </p:spPr>
        <p:txBody>
          <a:bodyPr wrap="none" rtlCol="0">
            <a:spAutoFit/>
          </a:bodyPr>
          <a:lstStyle/>
          <a:p>
            <a:pPr algn="ctr">
              <a:lnSpc>
                <a:spcPct val="200000"/>
              </a:lnSpc>
            </a:pPr>
            <a:r>
              <a:rPr lang="id-ID" sz="5400" dirty="0">
                <a:solidFill>
                  <a:schemeClr val="accent4">
                    <a:lumMod val="75000"/>
                  </a:schemeClr>
                </a:solidFill>
                <a:latin typeface="Lucida Calligraphy" pitchFamily="66" charset="0"/>
              </a:rPr>
              <a:t>Those story are </a:t>
            </a:r>
            <a:r>
              <a:rPr lang="id-ID" sz="5400" dirty="0" smtClean="0">
                <a:solidFill>
                  <a:schemeClr val="accent4">
                    <a:lumMod val="75000"/>
                  </a:schemeClr>
                </a:solidFill>
                <a:latin typeface="Lucida Calligraphy" pitchFamily="66" charset="0"/>
              </a:rPr>
              <a:t>called; </a:t>
            </a:r>
          </a:p>
          <a:p>
            <a:pPr algn="ctr">
              <a:lnSpc>
                <a:spcPct val="200000"/>
              </a:lnSpc>
            </a:pPr>
            <a:r>
              <a:rPr lang="id-ID" sz="5400" b="1" u="sng" dirty="0" smtClean="0">
                <a:solidFill>
                  <a:schemeClr val="accent4">
                    <a:lumMod val="75000"/>
                  </a:schemeClr>
                </a:solidFill>
                <a:latin typeface="Lucida Calligraphy" pitchFamily="66" charset="0"/>
              </a:rPr>
              <a:t>Narrative text</a:t>
            </a:r>
            <a:endParaRPr lang="id-ID" sz="5400" b="1" u="sng" dirty="0">
              <a:solidFill>
                <a:schemeClr val="accent4">
                  <a:lumMod val="75000"/>
                </a:schemeClr>
              </a:solidFill>
              <a:latin typeface="Lucida Calligraphy" pitchFamily="66" charset="0"/>
            </a:endParaRPr>
          </a:p>
        </p:txBody>
      </p:sp>
    </p:spTree>
    <p:extLst>
      <p:ext uri="{BB962C8B-B14F-4D97-AF65-F5344CB8AC3E}">
        <p14:creationId xmlns:p14="http://schemas.microsoft.com/office/powerpoint/2010/main" val="1067050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476672"/>
            <a:ext cx="7772400" cy="1470025"/>
          </a:xfrm>
        </p:spPr>
        <p:txBody>
          <a:bodyPr/>
          <a:lstStyle/>
          <a:p>
            <a:r>
              <a:rPr lang="id-ID" dirty="0" smtClean="0">
                <a:solidFill>
                  <a:schemeClr val="accent2">
                    <a:lumMod val="75000"/>
                  </a:schemeClr>
                </a:solidFill>
                <a:latin typeface="Lucida Calligraphy" pitchFamily="66" charset="0"/>
              </a:rPr>
              <a:t>Narrative Text</a:t>
            </a:r>
            <a:endParaRPr lang="id-ID" dirty="0">
              <a:solidFill>
                <a:schemeClr val="accent2">
                  <a:lumMod val="75000"/>
                </a:schemeClr>
              </a:solidFill>
              <a:latin typeface="Lucida Calligraphy" pitchFamily="66" charset="0"/>
            </a:endParaRPr>
          </a:p>
        </p:txBody>
      </p:sp>
      <p:sp>
        <p:nvSpPr>
          <p:cNvPr id="3" name="Subtitle 2"/>
          <p:cNvSpPr>
            <a:spLocks noGrp="1"/>
          </p:cNvSpPr>
          <p:nvPr>
            <p:ph type="subTitle" idx="1"/>
          </p:nvPr>
        </p:nvSpPr>
        <p:spPr>
          <a:xfrm>
            <a:off x="1403648" y="1988840"/>
            <a:ext cx="6400800" cy="1752600"/>
          </a:xfrm>
        </p:spPr>
        <p:txBody>
          <a:bodyPr>
            <a:noAutofit/>
          </a:bodyPr>
          <a:lstStyle/>
          <a:p>
            <a:pPr algn="just">
              <a:lnSpc>
                <a:spcPct val="200000"/>
              </a:lnSpc>
            </a:pPr>
            <a:r>
              <a:rPr lang="id-ID" sz="2000" dirty="0" smtClean="0">
                <a:latin typeface="Comic Sans MS" pitchFamily="66" charset="0"/>
              </a:rPr>
              <a:t>	</a:t>
            </a:r>
            <a:r>
              <a:rPr lang="id-ID" sz="2000" dirty="0" smtClean="0">
                <a:solidFill>
                  <a:schemeClr val="bg2">
                    <a:lumMod val="50000"/>
                  </a:schemeClr>
                </a:solidFill>
                <a:latin typeface="Comic Sans MS" pitchFamily="66" charset="0"/>
              </a:rPr>
              <a:t>Narrative </a:t>
            </a:r>
            <a:r>
              <a:rPr lang="id-ID" sz="2000" dirty="0">
                <a:solidFill>
                  <a:schemeClr val="bg2">
                    <a:lumMod val="50000"/>
                  </a:schemeClr>
                </a:solidFill>
                <a:latin typeface="Comic Sans MS" pitchFamily="66" charset="0"/>
              </a:rPr>
              <a:t>text is part of genre. Narrative is the text which tell something. On the other words, narrative is created by someone for telling the story. It is including into fiction story. The purpose of this text is to amuse or to entertain the readers and the listeners. Narrative text also have the generic structure same as the others kinds of text. </a:t>
            </a:r>
          </a:p>
          <a:p>
            <a:pPr algn="just">
              <a:lnSpc>
                <a:spcPct val="200000"/>
              </a:lnSpc>
            </a:pPr>
            <a:endParaRPr lang="id-ID" sz="2000" dirty="0">
              <a:solidFill>
                <a:schemeClr val="bg2">
                  <a:lumMod val="50000"/>
                </a:schemeClr>
              </a:solidFill>
              <a:latin typeface="Comic Sans MS" pitchFamily="66" charset="0"/>
            </a:endParaRPr>
          </a:p>
        </p:txBody>
      </p:sp>
    </p:spTree>
    <p:extLst>
      <p:ext uri="{BB962C8B-B14F-4D97-AF65-F5344CB8AC3E}">
        <p14:creationId xmlns:p14="http://schemas.microsoft.com/office/powerpoint/2010/main" val="3817909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648" y="332656"/>
            <a:ext cx="5974432" cy="938535"/>
          </a:xfrm>
        </p:spPr>
        <p:txBody>
          <a:bodyPr>
            <a:normAutofit fontScale="90000"/>
          </a:bodyPr>
          <a:lstStyle/>
          <a:p>
            <a:r>
              <a:rPr lang="id-ID" sz="2000" dirty="0"/>
              <a:t> </a:t>
            </a:r>
            <a:br>
              <a:rPr lang="id-ID" sz="2000" dirty="0"/>
            </a:br>
            <a:r>
              <a:rPr lang="id-ID" sz="3100" dirty="0">
                <a:solidFill>
                  <a:schemeClr val="accent3">
                    <a:lumMod val="50000"/>
                  </a:schemeClr>
                </a:solidFill>
                <a:latin typeface="Lucida Calligraphy" pitchFamily="66" charset="0"/>
              </a:rPr>
              <a:t>These are the generic structure of Narrative text :</a:t>
            </a:r>
            <a:br>
              <a:rPr lang="id-ID" sz="3100" dirty="0">
                <a:solidFill>
                  <a:schemeClr val="accent3">
                    <a:lumMod val="50000"/>
                  </a:schemeClr>
                </a:solidFill>
                <a:latin typeface="Lucida Calligraphy" pitchFamily="66" charset="0"/>
              </a:rPr>
            </a:br>
            <a:endParaRPr lang="id-ID" sz="3100" dirty="0">
              <a:solidFill>
                <a:schemeClr val="accent3">
                  <a:lumMod val="50000"/>
                </a:schemeClr>
              </a:solidFill>
              <a:latin typeface="Lucida Calligraphy" pitchFamily="66" charset="0"/>
            </a:endParaRPr>
          </a:p>
        </p:txBody>
      </p:sp>
      <p:sp>
        <p:nvSpPr>
          <p:cNvPr id="3" name="Subtitle 2"/>
          <p:cNvSpPr>
            <a:spLocks noGrp="1"/>
          </p:cNvSpPr>
          <p:nvPr>
            <p:ph type="subTitle" idx="1"/>
          </p:nvPr>
        </p:nvSpPr>
        <p:spPr>
          <a:xfrm>
            <a:off x="1115616" y="1700808"/>
            <a:ext cx="6400800" cy="1752600"/>
          </a:xfrm>
        </p:spPr>
        <p:txBody>
          <a:bodyPr>
            <a:noAutofit/>
          </a:bodyPr>
          <a:lstStyle/>
          <a:p>
            <a:pPr lvl="0" algn="just">
              <a:lnSpc>
                <a:spcPct val="150000"/>
              </a:lnSpc>
            </a:pPr>
            <a:r>
              <a:rPr lang="id-ID" sz="2400" b="1" dirty="0" smtClean="0">
                <a:solidFill>
                  <a:srgbClr val="FF0000"/>
                </a:solidFill>
              </a:rPr>
              <a:t>Orientation</a:t>
            </a:r>
            <a:r>
              <a:rPr lang="id-ID" sz="2400" dirty="0">
                <a:solidFill>
                  <a:srgbClr val="FF0000"/>
                </a:solidFill>
              </a:rPr>
              <a:t>: </a:t>
            </a:r>
            <a:r>
              <a:rPr lang="id-ID" sz="2400" dirty="0">
                <a:solidFill>
                  <a:srgbClr val="FC16F1"/>
                </a:solidFill>
              </a:rPr>
              <a:t>in this part, it will introduce the characters in the story. It can be name, place,etc. It is usually occur in the first of paraghraph. </a:t>
            </a:r>
          </a:p>
          <a:p>
            <a:pPr lvl="0" algn="just">
              <a:lnSpc>
                <a:spcPct val="150000"/>
              </a:lnSpc>
            </a:pPr>
            <a:r>
              <a:rPr lang="id-ID" sz="2400" b="1" dirty="0">
                <a:solidFill>
                  <a:srgbClr val="FF0000"/>
                </a:solidFill>
              </a:rPr>
              <a:t>Complication</a:t>
            </a:r>
            <a:r>
              <a:rPr lang="id-ID" sz="2400" dirty="0">
                <a:solidFill>
                  <a:srgbClr val="FF0000"/>
                </a:solidFill>
              </a:rPr>
              <a:t>:</a:t>
            </a:r>
            <a:r>
              <a:rPr lang="id-ID" sz="2400" dirty="0"/>
              <a:t> </a:t>
            </a:r>
            <a:r>
              <a:rPr lang="id-ID" sz="2400" dirty="0">
                <a:solidFill>
                  <a:srgbClr val="00B0F0"/>
                </a:solidFill>
              </a:rPr>
              <a:t>it is increasing the problem. It can call climax of the story when the crisis is rising up.</a:t>
            </a:r>
          </a:p>
          <a:p>
            <a:pPr lvl="0" algn="just">
              <a:lnSpc>
                <a:spcPct val="150000"/>
              </a:lnSpc>
            </a:pPr>
            <a:r>
              <a:rPr lang="id-ID" sz="2400" b="1" dirty="0"/>
              <a:t> </a:t>
            </a:r>
            <a:r>
              <a:rPr lang="id-ID" sz="2400" b="1" dirty="0">
                <a:solidFill>
                  <a:srgbClr val="FF0000"/>
                </a:solidFill>
              </a:rPr>
              <a:t>Resolution</a:t>
            </a:r>
            <a:r>
              <a:rPr lang="id-ID" sz="2400" dirty="0">
                <a:solidFill>
                  <a:srgbClr val="FF0000"/>
                </a:solidFill>
              </a:rPr>
              <a:t>: </a:t>
            </a:r>
            <a:r>
              <a:rPr lang="id-ID" sz="2400" dirty="0">
                <a:solidFill>
                  <a:srgbClr val="92D050"/>
                </a:solidFill>
              </a:rPr>
              <a:t>it is time to slove the problem. It usually call anti-climax, it means that the problem can be solved, even bad or good ending. </a:t>
            </a:r>
          </a:p>
          <a:p>
            <a:pPr algn="just">
              <a:lnSpc>
                <a:spcPct val="150000"/>
              </a:lnSpc>
            </a:pPr>
            <a:endParaRPr lang="id-ID" sz="2400" dirty="0">
              <a:solidFill>
                <a:srgbClr val="92D050"/>
              </a:solidFill>
            </a:endParaRPr>
          </a:p>
        </p:txBody>
      </p:sp>
    </p:spTree>
    <p:extLst>
      <p:ext uri="{BB962C8B-B14F-4D97-AF65-F5344CB8AC3E}">
        <p14:creationId xmlns:p14="http://schemas.microsoft.com/office/powerpoint/2010/main" val="3377632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3031" y="1340768"/>
            <a:ext cx="8497839" cy="3970318"/>
          </a:xfrm>
          <a:prstGeom prst="rect">
            <a:avLst/>
          </a:prstGeom>
          <a:noFill/>
        </p:spPr>
        <p:txBody>
          <a:bodyPr wrap="none" rtlCol="0">
            <a:spAutoFit/>
          </a:bodyPr>
          <a:lstStyle/>
          <a:p>
            <a:pPr algn="ctr">
              <a:lnSpc>
                <a:spcPct val="200000"/>
              </a:lnSpc>
            </a:pPr>
            <a:r>
              <a:rPr lang="id-ID" sz="3600" b="1" dirty="0">
                <a:solidFill>
                  <a:srgbClr val="0070C0"/>
                </a:solidFill>
                <a:latin typeface="Lucida Calligraphy" pitchFamily="66" charset="0"/>
              </a:rPr>
              <a:t>This is the example </a:t>
            </a:r>
            <a:endParaRPr lang="id-ID" sz="3600" b="1" dirty="0" smtClean="0">
              <a:solidFill>
                <a:srgbClr val="0070C0"/>
              </a:solidFill>
              <a:latin typeface="Lucida Calligraphy" pitchFamily="66" charset="0"/>
            </a:endParaRPr>
          </a:p>
          <a:p>
            <a:pPr algn="ctr">
              <a:lnSpc>
                <a:spcPct val="200000"/>
              </a:lnSpc>
            </a:pPr>
            <a:r>
              <a:rPr lang="id-ID" sz="3600" b="1" dirty="0" smtClean="0">
                <a:solidFill>
                  <a:srgbClr val="0070C0"/>
                </a:solidFill>
                <a:latin typeface="Lucida Calligraphy" pitchFamily="66" charset="0"/>
              </a:rPr>
              <a:t>of </a:t>
            </a:r>
            <a:r>
              <a:rPr lang="id-ID" sz="3600" b="1" dirty="0">
                <a:solidFill>
                  <a:srgbClr val="0070C0"/>
                </a:solidFill>
                <a:latin typeface="Lucida Calligraphy" pitchFamily="66" charset="0"/>
              </a:rPr>
              <a:t>narrative text with </a:t>
            </a:r>
            <a:endParaRPr lang="id-ID" sz="3600" b="1" dirty="0" smtClean="0">
              <a:solidFill>
                <a:srgbClr val="0070C0"/>
              </a:solidFill>
              <a:latin typeface="Lucida Calligraphy" pitchFamily="66" charset="0"/>
            </a:endParaRPr>
          </a:p>
          <a:p>
            <a:pPr algn="ctr">
              <a:lnSpc>
                <a:spcPct val="200000"/>
              </a:lnSpc>
            </a:pPr>
            <a:r>
              <a:rPr lang="id-ID" sz="3600" b="1" dirty="0" smtClean="0">
                <a:solidFill>
                  <a:srgbClr val="0070C0"/>
                </a:solidFill>
                <a:latin typeface="Lucida Calligraphy" pitchFamily="66" charset="0"/>
              </a:rPr>
              <a:t>the </a:t>
            </a:r>
            <a:r>
              <a:rPr lang="id-ID" sz="3600" b="1" dirty="0">
                <a:solidFill>
                  <a:srgbClr val="0070C0"/>
                </a:solidFill>
                <a:latin typeface="Lucida Calligraphy" pitchFamily="66" charset="0"/>
              </a:rPr>
              <a:t>generic  </a:t>
            </a:r>
            <a:r>
              <a:rPr lang="id-ID" sz="3600" b="1" dirty="0" smtClean="0">
                <a:solidFill>
                  <a:srgbClr val="0070C0"/>
                </a:solidFill>
                <a:latin typeface="Lucida Calligraphy" pitchFamily="66" charset="0"/>
              </a:rPr>
              <a:t>stucture </a:t>
            </a:r>
            <a:r>
              <a:rPr lang="id-ID" sz="3600" b="1" dirty="0" smtClean="0">
                <a:solidFill>
                  <a:srgbClr val="0070C0"/>
                </a:solidFill>
                <a:latin typeface="Lucida Calligraphy" pitchFamily="66" charset="0"/>
              </a:rPr>
              <a:t>explanation</a:t>
            </a:r>
            <a:endParaRPr lang="id-ID" sz="3600" b="1" dirty="0">
              <a:latin typeface="Lucida Calligraphy" pitchFamily="66" charset="0"/>
            </a:endParaRPr>
          </a:p>
          <a:p>
            <a:pPr algn="ctr"/>
            <a:endParaRPr lang="id-ID" sz="3600" b="1" dirty="0"/>
          </a:p>
        </p:txBody>
      </p:sp>
    </p:spTree>
    <p:extLst>
      <p:ext uri="{BB962C8B-B14F-4D97-AF65-F5344CB8AC3E}">
        <p14:creationId xmlns:p14="http://schemas.microsoft.com/office/powerpoint/2010/main" val="3347981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1" y="0"/>
            <a:ext cx="9352689" cy="6586418"/>
          </a:xfrm>
          <a:prstGeom prst="rect">
            <a:avLst/>
          </a:prstGeom>
          <a:noFill/>
        </p:spPr>
        <p:txBody>
          <a:bodyPr wrap="none" rtlCol="0">
            <a:spAutoFit/>
          </a:bodyPr>
          <a:lstStyle/>
          <a:p>
            <a:pPr algn="ctr"/>
            <a:endParaRPr lang="id-ID" sz="2000" dirty="0" smtClean="0"/>
          </a:p>
          <a:p>
            <a:pPr algn="ctr"/>
            <a:r>
              <a:rPr lang="id-ID" sz="2000" b="1" dirty="0" smtClean="0">
                <a:solidFill>
                  <a:schemeClr val="accent2">
                    <a:lumMod val="75000"/>
                  </a:schemeClr>
                </a:solidFill>
                <a:latin typeface="Lucida Calligraphy" pitchFamily="66" charset="0"/>
              </a:rPr>
              <a:t>Snow White</a:t>
            </a:r>
          </a:p>
          <a:p>
            <a:pPr algn="ctr"/>
            <a:endParaRPr lang="id-ID" sz="2000" dirty="0"/>
          </a:p>
          <a:p>
            <a:pPr algn="just">
              <a:lnSpc>
                <a:spcPct val="150000"/>
              </a:lnSpc>
            </a:pPr>
            <a:r>
              <a:rPr lang="id-ID" sz="1600" b="1" dirty="0" smtClean="0"/>
              <a:t>	</a:t>
            </a:r>
            <a:r>
              <a:rPr lang="id-ID" sz="1600" b="1" dirty="0" smtClean="0">
                <a:solidFill>
                  <a:schemeClr val="accent4"/>
                </a:solidFill>
              </a:rPr>
              <a:t>Once </a:t>
            </a:r>
            <a:r>
              <a:rPr lang="id-ID" sz="1600" b="1" dirty="0">
                <a:solidFill>
                  <a:schemeClr val="accent4"/>
                </a:solidFill>
              </a:rPr>
              <a:t>upon a time there lived a little girl named Snow White</a:t>
            </a:r>
            <a:r>
              <a:rPr lang="id-ID" sz="1600" b="1" dirty="0" smtClean="0">
                <a:solidFill>
                  <a:schemeClr val="accent4"/>
                </a:solidFill>
              </a:rPr>
              <a:t>. </a:t>
            </a:r>
            <a:r>
              <a:rPr lang="id-ID" sz="1600" b="1" dirty="0">
                <a:solidFill>
                  <a:schemeClr val="accent4"/>
                </a:solidFill>
              </a:rPr>
              <a:t>She lived with her aunt and uncle </a:t>
            </a:r>
            <a:endParaRPr lang="id-ID" sz="1600" b="1" dirty="0" smtClean="0">
              <a:solidFill>
                <a:schemeClr val="accent4"/>
              </a:solidFill>
            </a:endParaRPr>
          </a:p>
          <a:p>
            <a:pPr algn="just">
              <a:lnSpc>
                <a:spcPct val="150000"/>
              </a:lnSpc>
            </a:pPr>
            <a:r>
              <a:rPr lang="id-ID" sz="1600" b="1" dirty="0" smtClean="0">
                <a:solidFill>
                  <a:schemeClr val="accent4"/>
                </a:solidFill>
              </a:rPr>
              <a:t>because </a:t>
            </a:r>
            <a:r>
              <a:rPr lang="id-ID" sz="1600" b="1" dirty="0">
                <a:solidFill>
                  <a:schemeClr val="accent4"/>
                </a:solidFill>
              </a:rPr>
              <a:t>her parents were dead.  </a:t>
            </a:r>
            <a:r>
              <a:rPr lang="id-ID" b="1" dirty="0">
                <a:solidFill>
                  <a:srgbClr val="FC16F1"/>
                </a:solidFill>
              </a:rPr>
              <a:t>ORIENTATION</a:t>
            </a:r>
            <a:endParaRPr lang="id-ID" dirty="0">
              <a:solidFill>
                <a:srgbClr val="FC16F1"/>
              </a:solidFill>
            </a:endParaRPr>
          </a:p>
          <a:p>
            <a:pPr algn="just">
              <a:lnSpc>
                <a:spcPct val="150000"/>
              </a:lnSpc>
            </a:pPr>
            <a:r>
              <a:rPr lang="id-ID" sz="1600" b="1" dirty="0" smtClean="0"/>
              <a:t>	</a:t>
            </a:r>
            <a:r>
              <a:rPr lang="id-ID" sz="1600" b="1" dirty="0" smtClean="0">
                <a:solidFill>
                  <a:srgbClr val="C00000"/>
                </a:solidFill>
              </a:rPr>
              <a:t>One </a:t>
            </a:r>
            <a:r>
              <a:rPr lang="id-ID" sz="1600" b="1" dirty="0">
                <a:solidFill>
                  <a:srgbClr val="C00000"/>
                </a:solidFill>
              </a:rPr>
              <a:t>day she heard her uncle and aunt talking about leaving Snow </a:t>
            </a:r>
            <a:r>
              <a:rPr lang="id-ID" sz="1600" b="1" dirty="0" smtClean="0">
                <a:solidFill>
                  <a:srgbClr val="C00000"/>
                </a:solidFill>
              </a:rPr>
              <a:t>White </a:t>
            </a:r>
            <a:r>
              <a:rPr lang="id-ID" sz="1600" b="1" dirty="0">
                <a:solidFill>
                  <a:srgbClr val="C00000"/>
                </a:solidFill>
              </a:rPr>
              <a:t>in the castle </a:t>
            </a:r>
            <a:r>
              <a:rPr lang="id-ID" sz="1600" b="1" dirty="0" smtClean="0">
                <a:solidFill>
                  <a:srgbClr val="C00000"/>
                </a:solidFill>
              </a:rPr>
              <a:t>because</a:t>
            </a:r>
          </a:p>
          <a:p>
            <a:pPr algn="just">
              <a:lnSpc>
                <a:spcPct val="150000"/>
              </a:lnSpc>
            </a:pPr>
            <a:r>
              <a:rPr lang="id-ID" sz="1600" b="1" dirty="0" smtClean="0">
                <a:solidFill>
                  <a:srgbClr val="C00000"/>
                </a:solidFill>
              </a:rPr>
              <a:t> </a:t>
            </a:r>
            <a:r>
              <a:rPr lang="id-ID" sz="1600" b="1" dirty="0">
                <a:solidFill>
                  <a:srgbClr val="C00000"/>
                </a:solidFill>
              </a:rPr>
              <a:t>they both wanted to go to America and they didnt have </a:t>
            </a:r>
            <a:r>
              <a:rPr lang="id-ID" sz="1600" b="1" dirty="0" smtClean="0">
                <a:solidFill>
                  <a:srgbClr val="C00000"/>
                </a:solidFill>
              </a:rPr>
              <a:t>enough </a:t>
            </a:r>
            <a:r>
              <a:rPr lang="id-ID" sz="1600" b="1" dirty="0">
                <a:solidFill>
                  <a:srgbClr val="C00000"/>
                </a:solidFill>
              </a:rPr>
              <a:t>money to take Snow </a:t>
            </a:r>
            <a:r>
              <a:rPr lang="id-ID" sz="1600" b="1" dirty="0" smtClean="0">
                <a:solidFill>
                  <a:srgbClr val="C00000"/>
                </a:solidFill>
              </a:rPr>
              <a:t>White.</a:t>
            </a:r>
            <a:r>
              <a:rPr lang="id-ID" sz="1600" dirty="0" smtClean="0">
                <a:solidFill>
                  <a:srgbClr val="C00000"/>
                </a:solidFill>
              </a:rPr>
              <a:t> </a:t>
            </a:r>
          </a:p>
          <a:p>
            <a:pPr algn="just">
              <a:lnSpc>
                <a:spcPct val="150000"/>
              </a:lnSpc>
            </a:pPr>
            <a:r>
              <a:rPr lang="id-ID" sz="1600" b="1" dirty="0" smtClean="0">
                <a:solidFill>
                  <a:srgbClr val="C00000"/>
                </a:solidFill>
              </a:rPr>
              <a:t>Snow </a:t>
            </a:r>
            <a:r>
              <a:rPr lang="id-ID" sz="1600" b="1" dirty="0">
                <a:solidFill>
                  <a:srgbClr val="C00000"/>
                </a:solidFill>
              </a:rPr>
              <a:t>White didnt want her uncle and </a:t>
            </a:r>
            <a:r>
              <a:rPr lang="id-ID" sz="1600" b="1" dirty="0" smtClean="0">
                <a:solidFill>
                  <a:srgbClr val="C00000"/>
                </a:solidFill>
              </a:rPr>
              <a:t>aunt to do this so she decided it would be best if she ran away. </a:t>
            </a:r>
          </a:p>
          <a:p>
            <a:pPr algn="just">
              <a:lnSpc>
                <a:spcPct val="150000"/>
              </a:lnSpc>
            </a:pPr>
            <a:r>
              <a:rPr lang="id-ID" sz="1600" b="1" dirty="0" smtClean="0">
                <a:solidFill>
                  <a:srgbClr val="C00000"/>
                </a:solidFill>
              </a:rPr>
              <a:t>The </a:t>
            </a:r>
            <a:r>
              <a:rPr lang="id-ID" sz="1600" b="1" dirty="0">
                <a:solidFill>
                  <a:srgbClr val="C00000"/>
                </a:solidFill>
              </a:rPr>
              <a:t>next morning she ran away from home when her aunt and uncle were </a:t>
            </a:r>
            <a:r>
              <a:rPr lang="id-ID" sz="1600" b="1" dirty="0" smtClean="0">
                <a:solidFill>
                  <a:srgbClr val="C00000"/>
                </a:solidFill>
              </a:rPr>
              <a:t>having </a:t>
            </a:r>
            <a:r>
              <a:rPr lang="id-ID" sz="1600" b="1" dirty="0">
                <a:solidFill>
                  <a:srgbClr val="C00000"/>
                </a:solidFill>
              </a:rPr>
              <a:t>breakfast. </a:t>
            </a:r>
            <a:endParaRPr lang="id-ID" sz="1600" b="1" dirty="0" smtClean="0">
              <a:solidFill>
                <a:srgbClr val="C00000"/>
              </a:solidFill>
            </a:endParaRPr>
          </a:p>
          <a:p>
            <a:pPr algn="just">
              <a:lnSpc>
                <a:spcPct val="150000"/>
              </a:lnSpc>
            </a:pPr>
            <a:r>
              <a:rPr lang="id-ID" sz="1600" b="1" dirty="0" smtClean="0">
                <a:solidFill>
                  <a:srgbClr val="C00000"/>
                </a:solidFill>
              </a:rPr>
              <a:t>She </a:t>
            </a:r>
            <a:r>
              <a:rPr lang="id-ID" sz="1600" b="1" dirty="0">
                <a:solidFill>
                  <a:srgbClr val="C00000"/>
                </a:solidFill>
              </a:rPr>
              <a:t>ran away into the </a:t>
            </a:r>
            <a:r>
              <a:rPr lang="id-ID" sz="1600" b="1" dirty="0" smtClean="0">
                <a:solidFill>
                  <a:srgbClr val="C00000"/>
                </a:solidFill>
              </a:rPr>
              <a:t>woods.</a:t>
            </a:r>
            <a:r>
              <a:rPr lang="id-ID" sz="1600" dirty="0" smtClean="0">
                <a:solidFill>
                  <a:srgbClr val="C00000"/>
                </a:solidFill>
              </a:rPr>
              <a:t> </a:t>
            </a:r>
            <a:r>
              <a:rPr lang="id-ID" sz="1600" b="1" dirty="0" smtClean="0">
                <a:solidFill>
                  <a:srgbClr val="C00000"/>
                </a:solidFill>
              </a:rPr>
              <a:t>Then </a:t>
            </a:r>
            <a:r>
              <a:rPr lang="id-ID" sz="1600" b="1" dirty="0">
                <a:solidFill>
                  <a:srgbClr val="C00000"/>
                </a:solidFill>
              </a:rPr>
              <a:t>she saw a little cottage. She knocked but no one answered so she </a:t>
            </a:r>
            <a:endParaRPr lang="id-ID" sz="1600" b="1" dirty="0" smtClean="0">
              <a:solidFill>
                <a:srgbClr val="C00000"/>
              </a:solidFill>
            </a:endParaRPr>
          </a:p>
          <a:p>
            <a:pPr algn="just">
              <a:lnSpc>
                <a:spcPct val="150000"/>
              </a:lnSpc>
            </a:pPr>
            <a:r>
              <a:rPr lang="id-ID" sz="1600" b="1" dirty="0" smtClean="0">
                <a:solidFill>
                  <a:srgbClr val="C00000"/>
                </a:solidFill>
              </a:rPr>
              <a:t>Went inside </a:t>
            </a:r>
            <a:r>
              <a:rPr lang="id-ID" sz="1600" b="1" dirty="0">
                <a:solidFill>
                  <a:srgbClr val="C00000"/>
                </a:solidFill>
              </a:rPr>
              <a:t>and fell </a:t>
            </a:r>
            <a:r>
              <a:rPr lang="id-ID" sz="1600" b="1" dirty="0" smtClean="0">
                <a:solidFill>
                  <a:srgbClr val="C00000"/>
                </a:solidFill>
              </a:rPr>
              <a:t>asleep.</a:t>
            </a:r>
            <a:r>
              <a:rPr lang="id-ID" sz="1600" dirty="0" smtClean="0">
                <a:solidFill>
                  <a:srgbClr val="C00000"/>
                </a:solidFill>
              </a:rPr>
              <a:t> </a:t>
            </a:r>
            <a:r>
              <a:rPr lang="id-ID" sz="1600" b="1" dirty="0" smtClean="0">
                <a:solidFill>
                  <a:srgbClr val="C00000"/>
                </a:solidFill>
              </a:rPr>
              <a:t>Meanwhile</a:t>
            </a:r>
            <a:r>
              <a:rPr lang="id-ID" sz="1600" b="1" dirty="0">
                <a:solidFill>
                  <a:srgbClr val="C00000"/>
                </a:solidFill>
              </a:rPr>
              <a:t>, the seven dwarfs were coming home from </a:t>
            </a:r>
            <a:r>
              <a:rPr lang="id-ID" sz="1600" b="1" dirty="0" smtClean="0">
                <a:solidFill>
                  <a:srgbClr val="C00000"/>
                </a:solidFill>
              </a:rPr>
              <a:t>work</a:t>
            </a:r>
            <a:r>
              <a:rPr lang="id-ID" sz="1600" b="1" dirty="0">
                <a:solidFill>
                  <a:srgbClr val="C00000"/>
                </a:solidFill>
              </a:rPr>
              <a:t>. </a:t>
            </a:r>
            <a:endParaRPr lang="id-ID" sz="1600" b="1" dirty="0" smtClean="0">
              <a:solidFill>
                <a:srgbClr val="C00000"/>
              </a:solidFill>
            </a:endParaRPr>
          </a:p>
          <a:p>
            <a:pPr algn="just">
              <a:lnSpc>
                <a:spcPct val="150000"/>
              </a:lnSpc>
            </a:pPr>
            <a:r>
              <a:rPr lang="id-ID" sz="1600" b="1" dirty="0" smtClean="0">
                <a:solidFill>
                  <a:srgbClr val="C00000"/>
                </a:solidFill>
              </a:rPr>
              <a:t>They </a:t>
            </a:r>
            <a:r>
              <a:rPr lang="id-ID" sz="1600" b="1" dirty="0">
                <a:solidFill>
                  <a:srgbClr val="C00000"/>
                </a:solidFill>
              </a:rPr>
              <a:t>went inside. There they found Snow White sleeping. </a:t>
            </a:r>
            <a:r>
              <a:rPr lang="id-ID" sz="1600" b="1" dirty="0" smtClean="0">
                <a:solidFill>
                  <a:srgbClr val="C00000"/>
                </a:solidFill>
              </a:rPr>
              <a:t>Then </a:t>
            </a:r>
            <a:r>
              <a:rPr lang="id-ID" sz="1600" b="1" dirty="0">
                <a:solidFill>
                  <a:srgbClr val="C00000"/>
                </a:solidFill>
              </a:rPr>
              <a:t>Snow White woke up</a:t>
            </a:r>
            <a:r>
              <a:rPr lang="id-ID" sz="1600" b="1" dirty="0" smtClean="0">
                <a:solidFill>
                  <a:srgbClr val="C00000"/>
                </a:solidFill>
              </a:rPr>
              <a:t>.  </a:t>
            </a:r>
          </a:p>
          <a:p>
            <a:pPr algn="just">
              <a:lnSpc>
                <a:spcPct val="150000"/>
              </a:lnSpc>
            </a:pPr>
            <a:r>
              <a:rPr lang="id-ID" sz="1600" b="1" dirty="0" smtClean="0">
                <a:solidFill>
                  <a:srgbClr val="C00000"/>
                </a:solidFill>
              </a:rPr>
              <a:t>She </a:t>
            </a:r>
            <a:r>
              <a:rPr lang="id-ID" sz="1600" b="1" dirty="0">
                <a:solidFill>
                  <a:srgbClr val="C00000"/>
                </a:solidFill>
              </a:rPr>
              <a:t>saw the dwarfs. The dwarfs said, </a:t>
            </a:r>
            <a:r>
              <a:rPr lang="id-ID" sz="1600" b="1" dirty="0" smtClean="0">
                <a:solidFill>
                  <a:srgbClr val="C00000"/>
                </a:solidFill>
              </a:rPr>
              <a:t>Whats </a:t>
            </a:r>
            <a:r>
              <a:rPr lang="id-ID" sz="1600" b="1" dirty="0">
                <a:solidFill>
                  <a:srgbClr val="C00000"/>
                </a:solidFill>
              </a:rPr>
              <a:t>your name? Snow White said</a:t>
            </a:r>
            <a:r>
              <a:rPr lang="id-ID" sz="1600" b="1" dirty="0" smtClean="0">
                <a:solidFill>
                  <a:srgbClr val="C00000"/>
                </a:solidFill>
              </a:rPr>
              <a:t>, </a:t>
            </a:r>
          </a:p>
          <a:p>
            <a:pPr algn="just">
              <a:lnSpc>
                <a:spcPct val="150000"/>
              </a:lnSpc>
            </a:pPr>
            <a:r>
              <a:rPr lang="id-ID" sz="1600" b="1" dirty="0" smtClean="0">
                <a:solidFill>
                  <a:srgbClr val="C00000"/>
                </a:solidFill>
              </a:rPr>
              <a:t>My </a:t>
            </a:r>
            <a:r>
              <a:rPr lang="id-ID" sz="1600" b="1" dirty="0">
                <a:solidFill>
                  <a:srgbClr val="C00000"/>
                </a:solidFill>
              </a:rPr>
              <a:t>name is Snow White. </a:t>
            </a:r>
            <a:r>
              <a:rPr lang="id-ID" b="1" dirty="0" smtClean="0">
                <a:solidFill>
                  <a:srgbClr val="FC16F1"/>
                </a:solidFill>
              </a:rPr>
              <a:t>COMPLICATION</a:t>
            </a:r>
            <a:endParaRPr lang="id-ID" dirty="0" smtClean="0">
              <a:solidFill>
                <a:srgbClr val="FC16F1"/>
              </a:solidFill>
            </a:endParaRPr>
          </a:p>
          <a:p>
            <a:pPr algn="just">
              <a:lnSpc>
                <a:spcPct val="150000"/>
              </a:lnSpc>
            </a:pPr>
            <a:r>
              <a:rPr lang="id-ID" sz="1600" b="1" dirty="0" smtClean="0"/>
              <a:t>	</a:t>
            </a:r>
            <a:r>
              <a:rPr lang="id-ID" sz="1600" b="1" dirty="0" smtClean="0">
                <a:solidFill>
                  <a:srgbClr val="00CC00"/>
                </a:solidFill>
              </a:rPr>
              <a:t>Doc</a:t>
            </a:r>
            <a:r>
              <a:rPr lang="id-ID" sz="1600" b="1" dirty="0">
                <a:solidFill>
                  <a:srgbClr val="00CC00"/>
                </a:solidFill>
              </a:rPr>
              <a:t>, one of the dwarfs said, If you wish, you may live here with </a:t>
            </a:r>
            <a:r>
              <a:rPr lang="id-ID" sz="1600" b="1" dirty="0" smtClean="0">
                <a:solidFill>
                  <a:srgbClr val="00CC00"/>
                </a:solidFill>
              </a:rPr>
              <a:t>us. Snow </a:t>
            </a:r>
            <a:r>
              <a:rPr lang="id-ID" sz="1600" b="1" dirty="0">
                <a:solidFill>
                  <a:srgbClr val="00CC00"/>
                </a:solidFill>
              </a:rPr>
              <a:t>White said, Oh could I? </a:t>
            </a:r>
            <a:endParaRPr lang="id-ID" sz="1600" b="1" dirty="0" smtClean="0">
              <a:solidFill>
                <a:srgbClr val="00CC00"/>
              </a:solidFill>
            </a:endParaRPr>
          </a:p>
          <a:p>
            <a:pPr algn="just">
              <a:lnSpc>
                <a:spcPct val="150000"/>
              </a:lnSpc>
            </a:pPr>
            <a:r>
              <a:rPr lang="id-ID" sz="1600" b="1" dirty="0" smtClean="0">
                <a:solidFill>
                  <a:srgbClr val="00CC00"/>
                </a:solidFill>
              </a:rPr>
              <a:t>Thank you.  Then </a:t>
            </a:r>
            <a:r>
              <a:rPr lang="id-ID" sz="1600" b="1" dirty="0">
                <a:solidFill>
                  <a:srgbClr val="00CC00"/>
                </a:solidFill>
              </a:rPr>
              <a:t>Snow White told the </a:t>
            </a:r>
            <a:r>
              <a:rPr lang="id-ID" sz="1600" b="1" dirty="0" smtClean="0">
                <a:solidFill>
                  <a:srgbClr val="00CC00"/>
                </a:solidFill>
              </a:rPr>
              <a:t>dwarfs </a:t>
            </a:r>
            <a:r>
              <a:rPr lang="id-ID" sz="1600" b="1" dirty="0">
                <a:solidFill>
                  <a:srgbClr val="00CC00"/>
                </a:solidFill>
              </a:rPr>
              <a:t>the whole story and Snow White and the seven dwarfs </a:t>
            </a:r>
            <a:endParaRPr lang="id-ID" sz="1600" b="1" dirty="0" smtClean="0">
              <a:solidFill>
                <a:srgbClr val="00CC00"/>
              </a:solidFill>
            </a:endParaRPr>
          </a:p>
          <a:p>
            <a:pPr algn="just">
              <a:lnSpc>
                <a:spcPct val="150000"/>
              </a:lnSpc>
            </a:pPr>
            <a:r>
              <a:rPr lang="id-ID" sz="1600" b="1" dirty="0" smtClean="0">
                <a:solidFill>
                  <a:srgbClr val="00CC00"/>
                </a:solidFill>
              </a:rPr>
              <a:t>lived </a:t>
            </a:r>
            <a:r>
              <a:rPr lang="id-ID" sz="1600" b="1" dirty="0">
                <a:solidFill>
                  <a:srgbClr val="00CC00"/>
                </a:solidFill>
              </a:rPr>
              <a:t>happily </a:t>
            </a:r>
            <a:r>
              <a:rPr lang="id-ID" sz="1600" b="1" dirty="0" smtClean="0">
                <a:solidFill>
                  <a:srgbClr val="00CC00"/>
                </a:solidFill>
              </a:rPr>
              <a:t>ever </a:t>
            </a:r>
            <a:r>
              <a:rPr lang="id-ID" sz="1600" b="1" dirty="0">
                <a:solidFill>
                  <a:srgbClr val="00CC00"/>
                </a:solidFill>
              </a:rPr>
              <a:t>after</a:t>
            </a:r>
            <a:r>
              <a:rPr lang="id-ID" sz="1600" b="1" dirty="0">
                <a:solidFill>
                  <a:srgbClr val="FC16F1"/>
                </a:solidFill>
              </a:rPr>
              <a:t>. </a:t>
            </a:r>
            <a:r>
              <a:rPr lang="id-ID" b="1" dirty="0">
                <a:solidFill>
                  <a:srgbClr val="FC16F1"/>
                </a:solidFill>
              </a:rPr>
              <a:t>RESOLUTION</a:t>
            </a:r>
            <a:endParaRPr lang="id-ID" dirty="0">
              <a:solidFill>
                <a:srgbClr val="FC16F1"/>
              </a:solidFill>
            </a:endParaRPr>
          </a:p>
          <a:p>
            <a:pPr algn="just"/>
            <a:endParaRPr lang="id-ID" sz="2000" dirty="0">
              <a:solidFill>
                <a:srgbClr val="FC16F1"/>
              </a:solidFill>
            </a:endParaRPr>
          </a:p>
        </p:txBody>
      </p:sp>
    </p:spTree>
    <p:extLst>
      <p:ext uri="{BB962C8B-B14F-4D97-AF65-F5344CB8AC3E}">
        <p14:creationId xmlns:p14="http://schemas.microsoft.com/office/powerpoint/2010/main" val="2989452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8907375" cy="7140416"/>
          </a:xfrm>
          <a:prstGeom prst="rect">
            <a:avLst/>
          </a:prstGeom>
          <a:noFill/>
        </p:spPr>
        <p:txBody>
          <a:bodyPr wrap="none" rtlCol="0">
            <a:spAutoFit/>
          </a:bodyPr>
          <a:lstStyle/>
          <a:p>
            <a:r>
              <a:rPr lang="id-ID" sz="2000" b="1" dirty="0">
                <a:solidFill>
                  <a:srgbClr val="FF0000"/>
                </a:solidFill>
                <a:latin typeface="FangSong" pitchFamily="49" charset="-122"/>
                <a:ea typeface="FangSong" pitchFamily="49" charset="-122"/>
              </a:rPr>
              <a:t>Exercise </a:t>
            </a:r>
            <a:r>
              <a:rPr lang="id-ID" sz="2000" b="1" dirty="0" smtClean="0">
                <a:solidFill>
                  <a:srgbClr val="FF0000"/>
                </a:solidFill>
                <a:latin typeface="FangSong" pitchFamily="49" charset="-122"/>
                <a:ea typeface="FangSong" pitchFamily="49" charset="-122"/>
              </a:rPr>
              <a:t>for Reading</a:t>
            </a:r>
          </a:p>
          <a:p>
            <a:endParaRPr lang="id-ID" sz="2000" dirty="0"/>
          </a:p>
          <a:p>
            <a:r>
              <a:rPr lang="id-ID" sz="2000" dirty="0">
                <a:solidFill>
                  <a:schemeClr val="accent2">
                    <a:lumMod val="50000"/>
                  </a:schemeClr>
                </a:solidFill>
                <a:latin typeface="Khmer UI" pitchFamily="34" charset="0"/>
                <a:cs typeface="Khmer UI" pitchFamily="34" charset="0"/>
              </a:rPr>
              <a:t>Read the narrative text </a:t>
            </a:r>
            <a:r>
              <a:rPr lang="id-ID" sz="2000">
                <a:solidFill>
                  <a:schemeClr val="accent2">
                    <a:lumMod val="50000"/>
                  </a:schemeClr>
                </a:solidFill>
                <a:latin typeface="Khmer UI" pitchFamily="34" charset="0"/>
                <a:cs typeface="Khmer UI" pitchFamily="34" charset="0"/>
              </a:rPr>
              <a:t>about </a:t>
            </a:r>
            <a:r>
              <a:rPr lang="id-ID" sz="2000" smtClean="0">
                <a:solidFill>
                  <a:schemeClr val="accent2">
                    <a:lumMod val="50000"/>
                  </a:schemeClr>
                </a:solidFill>
                <a:latin typeface="Khmer UI" pitchFamily="34" charset="0"/>
                <a:cs typeface="Khmer UI" pitchFamily="34" charset="0"/>
              </a:rPr>
              <a:t>The </a:t>
            </a:r>
            <a:r>
              <a:rPr lang="id-ID" sz="2000" dirty="0">
                <a:solidFill>
                  <a:schemeClr val="accent2">
                    <a:lumMod val="50000"/>
                  </a:schemeClr>
                </a:solidFill>
                <a:latin typeface="Khmer UI" pitchFamily="34" charset="0"/>
                <a:cs typeface="Khmer UI" pitchFamily="34" charset="0"/>
              </a:rPr>
              <a:t>Legend of Lake Toba and complete </a:t>
            </a:r>
            <a:r>
              <a:rPr lang="id-ID" sz="2000" dirty="0" smtClean="0">
                <a:solidFill>
                  <a:schemeClr val="accent2">
                    <a:lumMod val="50000"/>
                  </a:schemeClr>
                </a:solidFill>
                <a:latin typeface="Khmer UI" pitchFamily="34" charset="0"/>
                <a:cs typeface="Khmer UI" pitchFamily="34" charset="0"/>
              </a:rPr>
              <a:t>the</a:t>
            </a:r>
          </a:p>
          <a:p>
            <a:r>
              <a:rPr lang="id-ID" sz="2000" dirty="0" smtClean="0">
                <a:solidFill>
                  <a:schemeClr val="accent2">
                    <a:lumMod val="50000"/>
                  </a:schemeClr>
                </a:solidFill>
                <a:latin typeface="Khmer UI" pitchFamily="34" charset="0"/>
                <a:cs typeface="Khmer UI" pitchFamily="34" charset="0"/>
              </a:rPr>
              <a:t> </a:t>
            </a:r>
            <a:r>
              <a:rPr lang="id-ID" sz="2000" dirty="0">
                <a:solidFill>
                  <a:schemeClr val="accent2">
                    <a:lumMod val="50000"/>
                  </a:schemeClr>
                </a:solidFill>
                <a:latin typeface="Khmer UI" pitchFamily="34" charset="0"/>
                <a:cs typeface="Khmer UI" pitchFamily="34" charset="0"/>
              </a:rPr>
              <a:t>following questions</a:t>
            </a:r>
            <a:r>
              <a:rPr lang="id-ID" sz="2000" dirty="0" smtClean="0">
                <a:solidFill>
                  <a:schemeClr val="accent2">
                    <a:lumMod val="50000"/>
                  </a:schemeClr>
                </a:solidFill>
                <a:latin typeface="Khmer UI" pitchFamily="34" charset="0"/>
                <a:cs typeface="Khmer UI" pitchFamily="34" charset="0"/>
              </a:rPr>
              <a:t>.</a:t>
            </a:r>
            <a:endParaRPr lang="id-ID" sz="2000" dirty="0">
              <a:solidFill>
                <a:schemeClr val="accent2">
                  <a:lumMod val="50000"/>
                </a:schemeClr>
              </a:solidFill>
              <a:latin typeface="Agency FB" pitchFamily="34" charset="0"/>
            </a:endParaRPr>
          </a:p>
          <a:p>
            <a:pPr algn="ctr"/>
            <a:r>
              <a:rPr lang="id-ID" b="1" dirty="0">
                <a:solidFill>
                  <a:srgbClr val="C00000"/>
                </a:solidFill>
                <a:latin typeface="Lucida Calligraphy" pitchFamily="66" charset="0"/>
              </a:rPr>
              <a:t>The legend of Lake Toba </a:t>
            </a:r>
          </a:p>
          <a:p>
            <a:r>
              <a:rPr lang="id-ID" sz="2000" b="1" dirty="0">
                <a:solidFill>
                  <a:srgbClr val="C00000"/>
                </a:solidFill>
              </a:rPr>
              <a:t> </a:t>
            </a:r>
          </a:p>
          <a:p>
            <a:pPr algn="just">
              <a:lnSpc>
                <a:spcPct val="150000"/>
              </a:lnSpc>
            </a:pPr>
            <a:r>
              <a:rPr lang="id-ID" sz="1600" b="1" dirty="0" smtClean="0">
                <a:solidFill>
                  <a:srgbClr val="C00000"/>
                </a:solidFill>
              </a:rPr>
              <a:t>	</a:t>
            </a:r>
            <a:r>
              <a:rPr lang="id-ID" sz="1600" b="1" dirty="0" smtClean="0">
                <a:solidFill>
                  <a:srgbClr val="C00000"/>
                </a:solidFill>
              </a:rPr>
              <a:t>	</a:t>
            </a:r>
            <a:r>
              <a:rPr lang="id-ID" sz="2000" dirty="0" smtClean="0">
                <a:solidFill>
                  <a:srgbClr val="C00000"/>
                </a:solidFill>
                <a:latin typeface="Agency FB" pitchFamily="34" charset="0"/>
              </a:rPr>
              <a:t>There </a:t>
            </a:r>
            <a:r>
              <a:rPr lang="id-ID" sz="2000" dirty="0">
                <a:solidFill>
                  <a:srgbClr val="C00000"/>
                </a:solidFill>
                <a:latin typeface="Agency FB" pitchFamily="34" charset="0"/>
              </a:rPr>
              <a:t>was a fisherman who lived in Batak Land. </a:t>
            </a:r>
            <a:r>
              <a:rPr lang="id-ID" sz="2000" dirty="0" smtClean="0">
                <a:solidFill>
                  <a:srgbClr val="C00000"/>
                </a:solidFill>
                <a:latin typeface="Agency FB" pitchFamily="34" charset="0"/>
              </a:rPr>
              <a:t>His </a:t>
            </a:r>
            <a:r>
              <a:rPr lang="id-ID" sz="2000" dirty="0">
                <a:solidFill>
                  <a:srgbClr val="C00000"/>
                </a:solidFill>
                <a:latin typeface="Agency FB" pitchFamily="34" charset="0"/>
              </a:rPr>
              <a:t>name was Batara Guru Sahala. </a:t>
            </a:r>
            <a:endParaRPr lang="id-ID" sz="2000" dirty="0" smtClean="0">
              <a:solidFill>
                <a:srgbClr val="C00000"/>
              </a:solidFill>
              <a:latin typeface="Agency FB" pitchFamily="34" charset="0"/>
            </a:endParaRPr>
          </a:p>
          <a:p>
            <a:pPr algn="just">
              <a:lnSpc>
                <a:spcPct val="150000"/>
              </a:lnSpc>
            </a:pPr>
            <a:r>
              <a:rPr lang="id-ID" sz="2000" dirty="0" smtClean="0">
                <a:solidFill>
                  <a:srgbClr val="C00000"/>
                </a:solidFill>
                <a:latin typeface="Agency FB" pitchFamily="34" charset="0"/>
              </a:rPr>
              <a:t>	When </a:t>
            </a:r>
            <a:r>
              <a:rPr lang="id-ID" sz="2000" dirty="0">
                <a:solidFill>
                  <a:srgbClr val="C00000"/>
                </a:solidFill>
                <a:latin typeface="Agency FB" pitchFamily="34" charset="0"/>
              </a:rPr>
              <a:t>he was angling, </a:t>
            </a:r>
            <a:r>
              <a:rPr lang="id-ID" sz="2000" dirty="0" smtClean="0">
                <a:solidFill>
                  <a:srgbClr val="C00000"/>
                </a:solidFill>
                <a:latin typeface="Agency FB" pitchFamily="34" charset="0"/>
              </a:rPr>
              <a:t>he </a:t>
            </a:r>
            <a:r>
              <a:rPr lang="id-ID" sz="2000" dirty="0">
                <a:solidFill>
                  <a:srgbClr val="C00000"/>
                </a:solidFill>
                <a:latin typeface="Agency FB" pitchFamily="34" charset="0"/>
              </a:rPr>
              <a:t>caught a fish. </a:t>
            </a:r>
            <a:r>
              <a:rPr lang="id-ID" sz="2000" dirty="0" smtClean="0">
                <a:solidFill>
                  <a:srgbClr val="C00000"/>
                </a:solidFill>
                <a:latin typeface="Agency FB" pitchFamily="34" charset="0"/>
              </a:rPr>
              <a:t>He </a:t>
            </a:r>
            <a:r>
              <a:rPr lang="id-ID" sz="2000" dirty="0">
                <a:solidFill>
                  <a:srgbClr val="C00000"/>
                </a:solidFill>
                <a:latin typeface="Agency FB" pitchFamily="34" charset="0"/>
              </a:rPr>
              <a:t>was surprised to find that fish because the fish </a:t>
            </a:r>
            <a:endParaRPr lang="id-ID" sz="2000" dirty="0" smtClean="0">
              <a:solidFill>
                <a:srgbClr val="C00000"/>
              </a:solidFill>
              <a:latin typeface="Agency FB" pitchFamily="34" charset="0"/>
            </a:endParaRPr>
          </a:p>
          <a:p>
            <a:pPr algn="just">
              <a:lnSpc>
                <a:spcPct val="150000"/>
              </a:lnSpc>
            </a:pPr>
            <a:r>
              <a:rPr lang="id-ID" sz="2000" dirty="0" smtClean="0">
                <a:solidFill>
                  <a:srgbClr val="C00000"/>
                </a:solidFill>
                <a:latin typeface="Agency FB" pitchFamily="34" charset="0"/>
              </a:rPr>
              <a:t>	could </a:t>
            </a:r>
            <a:r>
              <a:rPr lang="id-ID" sz="2000" dirty="0">
                <a:solidFill>
                  <a:srgbClr val="C00000"/>
                </a:solidFill>
                <a:latin typeface="Agency FB" pitchFamily="34" charset="0"/>
              </a:rPr>
              <a:t>talk </a:t>
            </a:r>
            <a:r>
              <a:rPr lang="id-ID" sz="2000" dirty="0" smtClean="0">
                <a:solidFill>
                  <a:srgbClr val="C00000"/>
                </a:solidFill>
                <a:latin typeface="Agency FB" pitchFamily="34" charset="0"/>
              </a:rPr>
              <a:t>and </a:t>
            </a:r>
            <a:r>
              <a:rPr lang="id-ID" sz="2000" dirty="0">
                <a:solidFill>
                  <a:srgbClr val="C00000"/>
                </a:solidFill>
                <a:latin typeface="Agency FB" pitchFamily="34" charset="0"/>
              </a:rPr>
              <a:t>it begged to </a:t>
            </a:r>
            <a:r>
              <a:rPr lang="id-ID" sz="2000" dirty="0" smtClean="0">
                <a:solidFill>
                  <a:srgbClr val="C00000"/>
                </a:solidFill>
                <a:latin typeface="Agency FB" pitchFamily="34" charset="0"/>
              </a:rPr>
              <a:t>set it </a:t>
            </a:r>
            <a:r>
              <a:rPr lang="id-ID" sz="2000" dirty="0">
                <a:solidFill>
                  <a:srgbClr val="C00000"/>
                </a:solidFill>
                <a:latin typeface="Agency FB" pitchFamily="34" charset="0"/>
              </a:rPr>
              <a:t>free. He did </a:t>
            </a:r>
            <a:r>
              <a:rPr lang="id-ID" sz="2000" dirty="0" smtClean="0">
                <a:solidFill>
                  <a:srgbClr val="C00000"/>
                </a:solidFill>
                <a:latin typeface="Agency FB" pitchFamily="34" charset="0"/>
              </a:rPr>
              <a:t>accordingly. After </a:t>
            </a:r>
            <a:r>
              <a:rPr lang="id-ID" sz="2000" dirty="0">
                <a:solidFill>
                  <a:srgbClr val="C00000"/>
                </a:solidFill>
                <a:latin typeface="Agency FB" pitchFamily="34" charset="0"/>
              </a:rPr>
              <a:t>getting free, the fish changed </a:t>
            </a:r>
            <a:endParaRPr lang="id-ID" sz="2000" dirty="0" smtClean="0">
              <a:solidFill>
                <a:srgbClr val="C00000"/>
              </a:solidFill>
              <a:latin typeface="Agency FB" pitchFamily="34" charset="0"/>
            </a:endParaRPr>
          </a:p>
          <a:p>
            <a:pPr algn="just">
              <a:lnSpc>
                <a:spcPct val="150000"/>
              </a:lnSpc>
            </a:pPr>
            <a:r>
              <a:rPr lang="id-ID" sz="2000" dirty="0" smtClean="0">
                <a:solidFill>
                  <a:srgbClr val="C00000"/>
                </a:solidFill>
                <a:latin typeface="Agency FB" pitchFamily="34" charset="0"/>
              </a:rPr>
              <a:t>	into </a:t>
            </a:r>
            <a:r>
              <a:rPr lang="id-ID" sz="2000" dirty="0">
                <a:solidFill>
                  <a:srgbClr val="C00000"/>
                </a:solidFill>
                <a:latin typeface="Agency FB" pitchFamily="34" charset="0"/>
              </a:rPr>
              <a:t>a beautiful </a:t>
            </a:r>
            <a:r>
              <a:rPr lang="id-ID" sz="2000" dirty="0" smtClean="0">
                <a:solidFill>
                  <a:srgbClr val="C00000"/>
                </a:solidFill>
                <a:latin typeface="Agency FB" pitchFamily="34" charset="0"/>
              </a:rPr>
              <a:t>woman </a:t>
            </a:r>
            <a:r>
              <a:rPr lang="id-ID" sz="2000" dirty="0">
                <a:solidFill>
                  <a:srgbClr val="C00000"/>
                </a:solidFill>
                <a:latin typeface="Agency FB" pitchFamily="34" charset="0"/>
              </a:rPr>
              <a:t>and Sahala </a:t>
            </a:r>
            <a:r>
              <a:rPr lang="id-ID" sz="2000" dirty="0" smtClean="0">
                <a:solidFill>
                  <a:srgbClr val="C00000"/>
                </a:solidFill>
                <a:latin typeface="Agency FB" pitchFamily="34" charset="0"/>
              </a:rPr>
              <a:t>fell </a:t>
            </a:r>
            <a:r>
              <a:rPr lang="id-ID" sz="2000" dirty="0">
                <a:solidFill>
                  <a:srgbClr val="C00000"/>
                </a:solidFill>
                <a:latin typeface="Agency FB" pitchFamily="34" charset="0"/>
              </a:rPr>
              <a:t>in love with her. Sahala asked her to marry him and </a:t>
            </a:r>
            <a:endParaRPr lang="id-ID" sz="2000" dirty="0" smtClean="0">
              <a:solidFill>
                <a:srgbClr val="C00000"/>
              </a:solidFill>
              <a:latin typeface="Agency FB" pitchFamily="34" charset="0"/>
            </a:endParaRPr>
          </a:p>
          <a:p>
            <a:pPr algn="just">
              <a:lnSpc>
                <a:spcPct val="150000"/>
              </a:lnSpc>
            </a:pPr>
            <a:r>
              <a:rPr lang="id-ID" sz="2000" dirty="0" smtClean="0">
                <a:solidFill>
                  <a:srgbClr val="C00000"/>
                </a:solidFill>
                <a:latin typeface="Agency FB" pitchFamily="34" charset="0"/>
              </a:rPr>
              <a:t>	the </a:t>
            </a:r>
            <a:r>
              <a:rPr lang="id-ID" sz="2000" dirty="0">
                <a:solidFill>
                  <a:srgbClr val="C00000"/>
                </a:solidFill>
                <a:latin typeface="Agency FB" pitchFamily="34" charset="0"/>
              </a:rPr>
              <a:t>woman received him.  </a:t>
            </a:r>
            <a:r>
              <a:rPr lang="id-ID" sz="2000" dirty="0" smtClean="0">
                <a:solidFill>
                  <a:srgbClr val="C00000"/>
                </a:solidFill>
                <a:latin typeface="Agency FB" pitchFamily="34" charset="0"/>
              </a:rPr>
              <a:t>However</a:t>
            </a:r>
            <a:r>
              <a:rPr lang="id-ID" sz="2000" dirty="0">
                <a:solidFill>
                  <a:srgbClr val="C00000"/>
                </a:solidFill>
                <a:latin typeface="Agency FB" pitchFamily="34" charset="0"/>
              </a:rPr>
              <a:t>, she asked  </a:t>
            </a:r>
            <a:r>
              <a:rPr lang="id-ID" sz="2000" dirty="0" smtClean="0">
                <a:solidFill>
                  <a:srgbClr val="C00000"/>
                </a:solidFill>
                <a:latin typeface="Agency FB" pitchFamily="34" charset="0"/>
              </a:rPr>
              <a:t>his </a:t>
            </a:r>
            <a:r>
              <a:rPr lang="id-ID" sz="2000" dirty="0">
                <a:solidFill>
                  <a:srgbClr val="C00000"/>
                </a:solidFill>
                <a:latin typeface="Agency FB" pitchFamily="34" charset="0"/>
              </a:rPr>
              <a:t>promised not to tell anyone </a:t>
            </a:r>
            <a:r>
              <a:rPr lang="id-ID" sz="2000" dirty="0" smtClean="0">
                <a:solidFill>
                  <a:srgbClr val="C00000"/>
                </a:solidFill>
                <a:latin typeface="Agency FB" pitchFamily="34" charset="0"/>
              </a:rPr>
              <a:t>the </a:t>
            </a:r>
            <a:r>
              <a:rPr lang="id-ID" sz="2000" dirty="0">
                <a:solidFill>
                  <a:srgbClr val="C00000"/>
                </a:solidFill>
                <a:latin typeface="Agency FB" pitchFamily="34" charset="0"/>
              </a:rPr>
              <a:t>secret </a:t>
            </a:r>
            <a:endParaRPr lang="id-ID" sz="2000" dirty="0" smtClean="0">
              <a:solidFill>
                <a:srgbClr val="C00000"/>
              </a:solidFill>
              <a:latin typeface="Agency FB" pitchFamily="34" charset="0"/>
            </a:endParaRPr>
          </a:p>
          <a:p>
            <a:pPr algn="just">
              <a:lnSpc>
                <a:spcPct val="150000"/>
              </a:lnSpc>
            </a:pPr>
            <a:r>
              <a:rPr lang="id-ID" sz="2000" dirty="0" smtClean="0">
                <a:solidFill>
                  <a:srgbClr val="C00000"/>
                </a:solidFill>
                <a:latin typeface="Agency FB" pitchFamily="34" charset="0"/>
              </a:rPr>
              <a:t>	that </a:t>
            </a:r>
            <a:r>
              <a:rPr lang="id-ID" sz="2000" dirty="0">
                <a:solidFill>
                  <a:srgbClr val="C00000"/>
                </a:solidFill>
                <a:latin typeface="Agency FB" pitchFamily="34" charset="0"/>
              </a:rPr>
              <a:t>she was once a fish. They were </a:t>
            </a:r>
            <a:r>
              <a:rPr lang="id-ID" sz="2000" dirty="0" smtClean="0">
                <a:solidFill>
                  <a:srgbClr val="C00000"/>
                </a:solidFill>
                <a:latin typeface="Agency FB" pitchFamily="34" charset="0"/>
              </a:rPr>
              <a:t>very </a:t>
            </a:r>
            <a:r>
              <a:rPr lang="id-ID" sz="2000" dirty="0">
                <a:solidFill>
                  <a:srgbClr val="C00000"/>
                </a:solidFill>
                <a:latin typeface="Agency FB" pitchFamily="34" charset="0"/>
              </a:rPr>
              <a:t>happily married, </a:t>
            </a:r>
            <a:r>
              <a:rPr lang="id-ID" sz="2000" dirty="0" smtClean="0">
                <a:solidFill>
                  <a:srgbClr val="C00000"/>
                </a:solidFill>
                <a:latin typeface="Agency FB" pitchFamily="34" charset="0"/>
              </a:rPr>
              <a:t>and </a:t>
            </a:r>
            <a:r>
              <a:rPr lang="id-ID" sz="2000" dirty="0">
                <a:solidFill>
                  <a:srgbClr val="C00000"/>
                </a:solidFill>
                <a:latin typeface="Agency FB" pitchFamily="34" charset="0"/>
              </a:rPr>
              <a:t>got </a:t>
            </a:r>
            <a:r>
              <a:rPr lang="id-ID" sz="2000" dirty="0" smtClean="0">
                <a:solidFill>
                  <a:srgbClr val="C00000"/>
                </a:solidFill>
                <a:latin typeface="Agency FB" pitchFamily="34" charset="0"/>
              </a:rPr>
              <a:t>two daughters. </a:t>
            </a:r>
          </a:p>
          <a:p>
            <a:pPr algn="just">
              <a:lnSpc>
                <a:spcPct val="150000"/>
              </a:lnSpc>
            </a:pPr>
            <a:r>
              <a:rPr lang="id-ID" sz="2000" dirty="0" smtClean="0">
                <a:solidFill>
                  <a:srgbClr val="C00000"/>
                </a:solidFill>
                <a:latin typeface="Agency FB" pitchFamily="34" charset="0"/>
              </a:rPr>
              <a:t>	It </a:t>
            </a:r>
            <a:r>
              <a:rPr lang="id-ID" sz="2000" dirty="0">
                <a:solidFill>
                  <a:srgbClr val="C00000"/>
                </a:solidFill>
                <a:latin typeface="Agency FB" pitchFamily="34" charset="0"/>
              </a:rPr>
              <a:t>was a pity on Sahala. One day when he got very angry </a:t>
            </a:r>
            <a:r>
              <a:rPr lang="id-ID" sz="2000" dirty="0" smtClean="0">
                <a:solidFill>
                  <a:srgbClr val="C00000"/>
                </a:solidFill>
                <a:latin typeface="Agency FB" pitchFamily="34" charset="0"/>
              </a:rPr>
              <a:t>with his </a:t>
            </a:r>
            <a:r>
              <a:rPr lang="id-ID" sz="2000" dirty="0">
                <a:solidFill>
                  <a:srgbClr val="C00000"/>
                </a:solidFill>
                <a:latin typeface="Agency FB" pitchFamily="34" charset="0"/>
              </a:rPr>
              <a:t>daughters, </a:t>
            </a:r>
            <a:r>
              <a:rPr lang="id-ID" sz="2000" dirty="0" smtClean="0">
                <a:solidFill>
                  <a:srgbClr val="C00000"/>
                </a:solidFill>
                <a:latin typeface="Agency FB" pitchFamily="34" charset="0"/>
              </a:rPr>
              <a:t>he </a:t>
            </a:r>
            <a:r>
              <a:rPr lang="id-ID" sz="2000" dirty="0">
                <a:solidFill>
                  <a:srgbClr val="C00000"/>
                </a:solidFill>
                <a:latin typeface="Agency FB" pitchFamily="34" charset="0"/>
              </a:rPr>
              <a:t>forgot </a:t>
            </a:r>
            <a:r>
              <a:rPr lang="id-ID" sz="2000" dirty="0" smtClean="0">
                <a:solidFill>
                  <a:srgbClr val="C00000"/>
                </a:solidFill>
                <a:latin typeface="Agency FB" pitchFamily="34" charset="0"/>
              </a:rPr>
              <a:t>his</a:t>
            </a:r>
          </a:p>
          <a:p>
            <a:pPr algn="just">
              <a:lnSpc>
                <a:spcPct val="150000"/>
              </a:lnSpc>
            </a:pPr>
            <a:r>
              <a:rPr lang="id-ID" sz="2000" dirty="0" smtClean="0">
                <a:solidFill>
                  <a:srgbClr val="C00000"/>
                </a:solidFill>
                <a:latin typeface="Agency FB" pitchFamily="34" charset="0"/>
              </a:rPr>
              <a:t>	promise </a:t>
            </a:r>
            <a:r>
              <a:rPr lang="id-ID" sz="2000" dirty="0">
                <a:solidFill>
                  <a:srgbClr val="C00000"/>
                </a:solidFill>
                <a:latin typeface="Agency FB" pitchFamily="34" charset="0"/>
              </a:rPr>
              <a:t>and he broke </a:t>
            </a:r>
            <a:r>
              <a:rPr lang="id-ID" sz="2000" dirty="0" smtClean="0">
                <a:solidFill>
                  <a:srgbClr val="C00000"/>
                </a:solidFill>
                <a:latin typeface="Agency FB" pitchFamily="34" charset="0"/>
              </a:rPr>
              <a:t>it. He </a:t>
            </a:r>
            <a:r>
              <a:rPr lang="id-ID" sz="2000" dirty="0">
                <a:solidFill>
                  <a:srgbClr val="C00000"/>
                </a:solidFill>
                <a:latin typeface="Agency FB" pitchFamily="34" charset="0"/>
              </a:rPr>
              <a:t>told his daughters that they </a:t>
            </a:r>
            <a:r>
              <a:rPr lang="id-ID" sz="2000" dirty="0" smtClean="0">
                <a:solidFill>
                  <a:srgbClr val="C00000"/>
                </a:solidFill>
                <a:latin typeface="Agency FB" pitchFamily="34" charset="0"/>
              </a:rPr>
              <a:t>were the daughters </a:t>
            </a:r>
            <a:r>
              <a:rPr lang="id-ID" sz="2000" dirty="0">
                <a:solidFill>
                  <a:srgbClr val="C00000"/>
                </a:solidFill>
                <a:latin typeface="Agency FB" pitchFamily="34" charset="0"/>
              </a:rPr>
              <a:t>of a </a:t>
            </a:r>
            <a:r>
              <a:rPr lang="id-ID" sz="2000" dirty="0" smtClean="0">
                <a:solidFill>
                  <a:srgbClr val="C00000"/>
                </a:solidFill>
                <a:latin typeface="Agency FB" pitchFamily="34" charset="0"/>
              </a:rPr>
              <a:t>fish. </a:t>
            </a:r>
          </a:p>
          <a:p>
            <a:pPr algn="just">
              <a:lnSpc>
                <a:spcPct val="150000"/>
              </a:lnSpc>
            </a:pPr>
            <a:r>
              <a:rPr lang="id-ID" sz="2000" dirty="0" smtClean="0">
                <a:solidFill>
                  <a:srgbClr val="C00000"/>
                </a:solidFill>
                <a:latin typeface="Agency FB" pitchFamily="34" charset="0"/>
              </a:rPr>
              <a:t>	His </a:t>
            </a:r>
            <a:r>
              <a:rPr lang="id-ID" sz="2000" dirty="0">
                <a:solidFill>
                  <a:srgbClr val="C00000"/>
                </a:solidFill>
                <a:latin typeface="Agency FB" pitchFamily="34" charset="0"/>
              </a:rPr>
              <a:t>wife could not forgive him. Suddenly, the earth began to shake </a:t>
            </a:r>
            <a:r>
              <a:rPr lang="id-ID" sz="2000" dirty="0" smtClean="0">
                <a:solidFill>
                  <a:srgbClr val="C00000"/>
                </a:solidFill>
                <a:latin typeface="Agency FB" pitchFamily="34" charset="0"/>
              </a:rPr>
              <a:t>and volcanoes started </a:t>
            </a:r>
            <a:r>
              <a:rPr lang="id-ID" sz="2000" dirty="0">
                <a:solidFill>
                  <a:srgbClr val="C00000"/>
                </a:solidFill>
                <a:latin typeface="Agency FB" pitchFamily="34" charset="0"/>
              </a:rPr>
              <a:t>to </a:t>
            </a:r>
            <a:endParaRPr lang="id-ID" sz="2000" dirty="0" smtClean="0">
              <a:solidFill>
                <a:srgbClr val="C00000"/>
              </a:solidFill>
              <a:latin typeface="Agency FB" pitchFamily="34" charset="0"/>
            </a:endParaRPr>
          </a:p>
          <a:p>
            <a:pPr algn="just">
              <a:lnSpc>
                <a:spcPct val="150000"/>
              </a:lnSpc>
            </a:pPr>
            <a:r>
              <a:rPr lang="id-ID" sz="2000" dirty="0" smtClean="0">
                <a:solidFill>
                  <a:srgbClr val="C00000"/>
                </a:solidFill>
                <a:latin typeface="Agency FB" pitchFamily="34" charset="0"/>
              </a:rPr>
              <a:t>	erupt</a:t>
            </a:r>
            <a:r>
              <a:rPr lang="id-ID" sz="2000" dirty="0">
                <a:solidFill>
                  <a:srgbClr val="C00000"/>
                </a:solidFill>
                <a:latin typeface="Agency FB" pitchFamily="34" charset="0"/>
              </a:rPr>
              <a:t>. </a:t>
            </a:r>
            <a:r>
              <a:rPr lang="id-ID" sz="2000" dirty="0" smtClean="0">
                <a:solidFill>
                  <a:srgbClr val="C00000"/>
                </a:solidFill>
                <a:latin typeface="Agency FB" pitchFamily="34" charset="0"/>
              </a:rPr>
              <a:t>The </a:t>
            </a:r>
            <a:r>
              <a:rPr lang="id-ID" sz="2000" dirty="0">
                <a:solidFill>
                  <a:srgbClr val="C00000"/>
                </a:solidFill>
                <a:latin typeface="Agency FB" pitchFamily="34" charset="0"/>
              </a:rPr>
              <a:t>earth cracked and formed a big hole. </a:t>
            </a:r>
            <a:r>
              <a:rPr lang="id-ID" sz="2000" dirty="0" smtClean="0">
                <a:solidFill>
                  <a:srgbClr val="C00000"/>
                </a:solidFill>
                <a:latin typeface="Agency FB" pitchFamily="34" charset="0"/>
              </a:rPr>
              <a:t>People </a:t>
            </a:r>
            <a:r>
              <a:rPr lang="id-ID" sz="2000" dirty="0">
                <a:solidFill>
                  <a:srgbClr val="C00000"/>
                </a:solidFill>
                <a:latin typeface="Agency FB" pitchFamily="34" charset="0"/>
              </a:rPr>
              <a:t>said that the hole became Lake Toba.</a:t>
            </a:r>
          </a:p>
          <a:p>
            <a:pPr>
              <a:lnSpc>
                <a:spcPct val="200000"/>
              </a:lnSpc>
            </a:pPr>
            <a:endParaRPr lang="id-ID" sz="2000" dirty="0">
              <a:latin typeface="Agency FB" pitchFamily="34" charset="0"/>
            </a:endParaRPr>
          </a:p>
        </p:txBody>
      </p:sp>
    </p:spTree>
    <p:extLst>
      <p:ext uri="{BB962C8B-B14F-4D97-AF65-F5344CB8AC3E}">
        <p14:creationId xmlns:p14="http://schemas.microsoft.com/office/powerpoint/2010/main" val="2973961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77</TotalTime>
  <Words>320</Words>
  <Application>Microsoft Office PowerPoint</Application>
  <PresentationFormat>On-screen Show (4:3)</PresentationFormat>
  <Paragraphs>73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Let’s Learn Narrative Text</vt:lpstr>
      <vt:lpstr>PowerPoint Presentation</vt:lpstr>
      <vt:lpstr>Kinds of Story That is Familiar</vt:lpstr>
      <vt:lpstr>PowerPoint Presentation</vt:lpstr>
      <vt:lpstr>Narrative Text</vt:lpstr>
      <vt:lpstr>  These are the generic structure of Narrative text : </vt:lpstr>
      <vt:lpstr>PowerPoint Presentation</vt:lpstr>
      <vt:lpstr>PowerPoint Presentation</vt:lpstr>
      <vt:lpstr>PowerPoint Presentation</vt:lpstr>
      <vt:lpstr>PowerPoint Presentation</vt:lpstr>
      <vt:lpstr>Exercise for Speaking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Novy Maria Dewi</dc:creator>
  <cp:lastModifiedBy>Novy Maria Dewi</cp:lastModifiedBy>
  <cp:revision>9</cp:revision>
  <dcterms:created xsi:type="dcterms:W3CDTF">2012-11-07T14:58:32Z</dcterms:created>
  <dcterms:modified xsi:type="dcterms:W3CDTF">2012-11-09T11:15:13Z</dcterms:modified>
</cp:coreProperties>
</file>