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2" r:id="rId4"/>
    <p:sldId id="273" r:id="rId5"/>
    <p:sldId id="258" r:id="rId6"/>
    <p:sldId id="259" r:id="rId7"/>
    <p:sldId id="260" r:id="rId8"/>
    <p:sldId id="274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DDE"/>
    <a:srgbClr val="A63478"/>
    <a:srgbClr val="4E3436"/>
    <a:srgbClr val="7B0F1E"/>
    <a:srgbClr val="1110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65784-2804-4D36-9831-24A49681157D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AA16F-707A-42D8-94EB-CE28CC25E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A16F-707A-42D8-94EB-CE28CC25E9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7683-B262-4E08-8497-FF59843CEC0F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CD577-9EAA-47ED-BA0D-BD6868EA8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7620000" cy="3581400"/>
          </a:xfrm>
          <a:solidFill>
            <a:schemeClr val="accent6">
              <a:lumMod val="7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rgbClr val="7B0F1E"/>
                </a:solidFill>
                <a:latin typeface="Baskerville Old Face" pitchFamily="18" charset="0"/>
              </a:rPr>
              <a:t/>
            </a:r>
            <a:br>
              <a:rPr lang="en-US" sz="9600" b="1" dirty="0" smtClean="0">
                <a:solidFill>
                  <a:srgbClr val="7B0F1E"/>
                </a:solidFill>
                <a:latin typeface="Baskerville Old Face" pitchFamily="18" charset="0"/>
              </a:rPr>
            </a:br>
            <a:r>
              <a:rPr lang="en-US" sz="9600" b="1" dirty="0" smtClean="0">
                <a:solidFill>
                  <a:srgbClr val="7B0F1E"/>
                </a:solidFill>
                <a:latin typeface="Baskerville Old Face" pitchFamily="18" charset="0"/>
              </a:rPr>
              <a:t>GERUND</a:t>
            </a:r>
            <a:r>
              <a:rPr lang="id-ID" sz="2000" b="1" dirty="0" smtClean="0">
                <a:solidFill>
                  <a:srgbClr val="7B0F1E"/>
                </a:solidFill>
                <a:latin typeface="Baskerville Old Face" pitchFamily="18" charset="0"/>
              </a:rPr>
              <a:t/>
            </a:r>
            <a:br>
              <a:rPr lang="id-ID" sz="2000" b="1" dirty="0" smtClean="0">
                <a:solidFill>
                  <a:srgbClr val="7B0F1E"/>
                </a:solidFill>
                <a:latin typeface="Baskerville Old Face" pitchFamily="18" charset="0"/>
              </a:rPr>
            </a:br>
            <a:r>
              <a:rPr lang="id-ID" sz="8000" b="1" dirty="0" smtClean="0">
                <a:solidFill>
                  <a:srgbClr val="7B0F1E"/>
                </a:solidFill>
                <a:latin typeface="Baskerville Old Face" pitchFamily="18" charset="0"/>
              </a:rPr>
              <a:t/>
            </a:r>
            <a:br>
              <a:rPr lang="id-ID" sz="8000" b="1" dirty="0" smtClean="0">
                <a:solidFill>
                  <a:srgbClr val="7B0F1E"/>
                </a:solidFill>
                <a:latin typeface="Baskerville Old Face" pitchFamily="18" charset="0"/>
              </a:rPr>
            </a:br>
            <a:endParaRPr lang="en-US" sz="8000" b="1" dirty="0">
              <a:solidFill>
                <a:schemeClr val="accent6">
                  <a:lumMod val="20000"/>
                  <a:lumOff val="80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828800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r>
              <a:rPr lang="en-US" sz="6600" dirty="0" smtClean="0">
                <a:latin typeface="Baskerville Old Face" pitchFamily="18" charset="0"/>
              </a:rPr>
              <a:t>Gerund as indirect object</a:t>
            </a:r>
            <a:endParaRPr lang="en-US" sz="66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9144000" cy="1905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pPr marL="742950" indent="-742950" algn="l">
              <a:buAutoNum type="alphaLcPeriod" startAt="2"/>
            </a:pP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The great King </a:t>
            </a:r>
            <a:r>
              <a:rPr lang="en-US" sz="4000" dirty="0" err="1" smtClean="0">
                <a:solidFill>
                  <a:schemeClr val="tx1"/>
                </a:solidFill>
                <a:latin typeface="Baskerville Old Face" pitchFamily="18" charset="0"/>
              </a:rPr>
              <a:t>Minos</a:t>
            </a: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 gave</a:t>
            </a:r>
            <a:r>
              <a:rPr lang="id-ID" sz="4000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4000" b="1" i="1" u="sng" dirty="0" smtClean="0">
                <a:solidFill>
                  <a:schemeClr val="tx1"/>
                </a:solidFill>
                <a:latin typeface="Baskerville Old Face" pitchFamily="18" charset="0"/>
              </a:rPr>
              <a:t>designing the </a:t>
            </a:r>
            <a:r>
              <a:rPr lang="id-ID" sz="4000" b="1" i="1" u="sng" dirty="0" smtClean="0">
                <a:solidFill>
                  <a:schemeClr val="tx1"/>
                </a:solidFill>
                <a:latin typeface="Baskerville Old Face" pitchFamily="18" charset="0"/>
              </a:rPr>
              <a:t>  </a:t>
            </a:r>
          </a:p>
          <a:p>
            <a:pPr marL="742950" indent="-742950" algn="l"/>
            <a:r>
              <a:rPr lang="id-ID" sz="4000" b="1" i="1" dirty="0" smtClean="0">
                <a:solidFill>
                  <a:schemeClr val="tx1"/>
                </a:solidFill>
                <a:latin typeface="Baskerville Old Face" pitchFamily="18" charset="0"/>
              </a:rPr>
              <a:t>       </a:t>
            </a:r>
            <a:r>
              <a:rPr lang="en-US" sz="4000" b="1" i="1" u="sng" dirty="0" smtClean="0">
                <a:solidFill>
                  <a:schemeClr val="tx1"/>
                </a:solidFill>
                <a:latin typeface="Baskerville Old Face" pitchFamily="18" charset="0"/>
              </a:rPr>
              <a:t>labyrinth</a:t>
            </a: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 the</a:t>
            </a:r>
            <a:r>
              <a:rPr lang="id-ID" sz="4000" dirty="0" smtClean="0">
                <a:solidFill>
                  <a:schemeClr val="tx1"/>
                </a:solidFill>
                <a:latin typeface="Baskerville Old Face" pitchFamily="18" charset="0"/>
              </a:rPr>
              <a:t> hi</a:t>
            </a:r>
            <a:r>
              <a:rPr lang="en-US" sz="4000" dirty="0" err="1" smtClean="0">
                <a:solidFill>
                  <a:schemeClr val="tx1"/>
                </a:solidFill>
                <a:latin typeface="Baskerville Old Face" pitchFamily="18" charset="0"/>
              </a:rPr>
              <a:t>ghest</a:t>
            </a: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 award in Crete</a:t>
            </a:r>
          </a:p>
          <a:p>
            <a:pPr marL="514350" indent="-514350" algn="l">
              <a:buAutoNum type="alphaL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9144000" cy="16004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lphaLcPeriod"/>
            </a:pPr>
            <a:r>
              <a:rPr lang="en-US" sz="4000" dirty="0" smtClean="0">
                <a:latin typeface="Baskerville Old Face" pitchFamily="18" charset="0"/>
              </a:rPr>
              <a:t>The great King </a:t>
            </a:r>
            <a:r>
              <a:rPr lang="en-US" sz="4000" dirty="0" err="1" smtClean="0">
                <a:latin typeface="Baskerville Old Face" pitchFamily="18" charset="0"/>
              </a:rPr>
              <a:t>Minos</a:t>
            </a:r>
            <a:r>
              <a:rPr lang="en-US" sz="4000" dirty="0" smtClean="0">
                <a:latin typeface="Baskerville Old Face" pitchFamily="18" charset="0"/>
              </a:rPr>
              <a:t> gave  </a:t>
            </a:r>
            <a:r>
              <a:rPr lang="en-US" sz="4000" u="sng" dirty="0" smtClean="0">
                <a:latin typeface="Baskerville Old Face" pitchFamily="18" charset="0"/>
              </a:rPr>
              <a:t>the architect </a:t>
            </a:r>
            <a:r>
              <a:rPr lang="en-US" sz="4000" u="sng" dirty="0" err="1" smtClean="0">
                <a:latin typeface="Baskerville Old Face" pitchFamily="18" charset="0"/>
              </a:rPr>
              <a:t>Daedalus</a:t>
            </a:r>
            <a:r>
              <a:rPr lang="en-US" sz="4000" u="sng" dirty="0" smtClean="0">
                <a:latin typeface="Baskerville Old Face" pitchFamily="18" charset="0"/>
              </a:rPr>
              <a:t> </a:t>
            </a:r>
            <a:r>
              <a:rPr lang="en-US" sz="4000" dirty="0" smtClean="0">
                <a:latin typeface="Baskerville Old Face" pitchFamily="18" charset="0"/>
              </a:rPr>
              <a:t>the highest award in Crete. 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752600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r>
              <a:rPr lang="en-US" sz="6000" dirty="0" smtClean="0">
                <a:latin typeface="Baskerville Old Face" pitchFamily="18" charset="0"/>
              </a:rPr>
              <a:t>Gerund as predicative nominative</a:t>
            </a:r>
            <a:endParaRPr lang="en-US" sz="6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44000" cy="2286000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Autofit/>
          </a:bodyPr>
          <a:lstStyle/>
          <a:p>
            <a:pPr marL="514350" indent="-514350" algn="l"/>
            <a:endParaRPr lang="en-US" sz="3600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marL="514350" indent="-514350" algn="l"/>
            <a:r>
              <a:rPr lang="id-ID" sz="3600" dirty="0" smtClean="0">
                <a:solidFill>
                  <a:schemeClr val="tx1"/>
                </a:solidFill>
                <a:latin typeface="Baskerville Old Face" pitchFamily="18" charset="0"/>
              </a:rPr>
              <a:t>b</a:t>
            </a:r>
            <a:r>
              <a:rPr lang="id-ID" sz="4000" dirty="0" smtClean="0">
                <a:solidFill>
                  <a:schemeClr val="tx1"/>
                </a:solidFill>
                <a:latin typeface="Baskerville Old Face" pitchFamily="18" charset="0"/>
              </a:rPr>
              <a:t>.  </a:t>
            </a:r>
            <a:r>
              <a:rPr lang="en-US" sz="4000" dirty="0" err="1" smtClean="0">
                <a:solidFill>
                  <a:schemeClr val="tx1"/>
                </a:solidFill>
                <a:latin typeface="Baskerville Old Face" pitchFamily="18" charset="0"/>
              </a:rPr>
              <a:t>Daedalus</a:t>
            </a: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’ job </a:t>
            </a:r>
            <a:r>
              <a:rPr lang="en-US" sz="4000" b="1" i="1" u="sng" dirty="0" smtClean="0">
                <a:solidFill>
                  <a:schemeClr val="tx1"/>
                </a:solidFill>
                <a:latin typeface="Baskerville Old Face" pitchFamily="18" charset="0"/>
              </a:rPr>
              <a:t>was designing Architectural structure for the people </a:t>
            </a:r>
            <a:r>
              <a:rPr lang="en-US" sz="4000" dirty="0" smtClean="0">
                <a:solidFill>
                  <a:schemeClr val="tx1"/>
                </a:solidFill>
                <a:latin typeface="Baskerville Old Face" pitchFamily="18" charset="0"/>
              </a:rPr>
              <a:t>of Greece</a:t>
            </a:r>
            <a:endParaRPr lang="en-US" sz="40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09800"/>
            <a:ext cx="9144000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sz="4000" dirty="0" smtClean="0">
                <a:latin typeface="Baskerville Old Face" pitchFamily="18" charset="0"/>
              </a:rPr>
              <a:t>a. </a:t>
            </a:r>
            <a:r>
              <a:rPr lang="en-US" sz="4000" dirty="0" err="1" smtClean="0">
                <a:latin typeface="Baskerville Old Face" pitchFamily="18" charset="0"/>
              </a:rPr>
              <a:t>Daedalus</a:t>
            </a:r>
            <a:r>
              <a:rPr lang="en-US" sz="4000" dirty="0" smtClean="0">
                <a:latin typeface="Baskerville Old Face" pitchFamily="18" charset="0"/>
              </a:rPr>
              <a:t>’ job </a:t>
            </a:r>
            <a:r>
              <a:rPr lang="en-US" sz="4000" u="sng" dirty="0" smtClean="0">
                <a:latin typeface="Baskerville Old Face" pitchFamily="18" charset="0"/>
              </a:rPr>
              <a:t>was an architect  </a:t>
            </a:r>
            <a:r>
              <a:rPr lang="en-US" sz="4000" dirty="0" smtClean="0">
                <a:latin typeface="Baskerville Old Face" pitchFamily="18" charset="0"/>
              </a:rPr>
              <a:t>in </a:t>
            </a:r>
            <a:r>
              <a:rPr lang="id-ID" sz="4000" dirty="0" smtClean="0">
                <a:latin typeface="Baskerville Old Face" pitchFamily="18" charset="0"/>
              </a:rPr>
              <a:t> </a:t>
            </a:r>
          </a:p>
          <a:p>
            <a:r>
              <a:rPr lang="id-ID" sz="4000" dirty="0" smtClean="0">
                <a:latin typeface="Baskerville Old Face" pitchFamily="18" charset="0"/>
              </a:rPr>
              <a:t>    </a:t>
            </a:r>
            <a:r>
              <a:rPr lang="en-US" sz="4000" dirty="0" smtClean="0">
                <a:latin typeface="Baskerville Old Face" pitchFamily="18" charset="0"/>
              </a:rPr>
              <a:t>Greece. 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752600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r>
              <a:rPr lang="en-US" sz="4800" dirty="0" smtClean="0">
                <a:latin typeface="Baskerville Old Face" pitchFamily="18" charset="0"/>
              </a:rPr>
              <a:t>Gerund as object of preposition</a:t>
            </a:r>
            <a:endParaRPr lang="en-US" sz="48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18288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 marL="514350" indent="-514350" algn="l"/>
            <a:r>
              <a:rPr lang="id-ID" sz="3600" dirty="0" smtClean="0">
                <a:solidFill>
                  <a:schemeClr val="tx1"/>
                </a:solidFill>
                <a:latin typeface="Baskerville Old Face" pitchFamily="18" charset="0"/>
              </a:rPr>
              <a:t>b. </a:t>
            </a:r>
            <a:r>
              <a:rPr lang="en-US" sz="4400" dirty="0" smtClean="0">
                <a:solidFill>
                  <a:schemeClr val="tx1"/>
                </a:solidFill>
                <a:latin typeface="Baskerville Old Face" pitchFamily="18" charset="0"/>
              </a:rPr>
              <a:t>The police arrested Jean </a:t>
            </a:r>
            <a:r>
              <a:rPr lang="en-US" sz="4400" dirty="0" err="1" smtClean="0">
                <a:solidFill>
                  <a:schemeClr val="tx1"/>
                </a:solidFill>
                <a:latin typeface="Baskerville Old Face" pitchFamily="18" charset="0"/>
              </a:rPr>
              <a:t>Valjean</a:t>
            </a:r>
            <a:r>
              <a:rPr lang="en-US" sz="4400" dirty="0" smtClean="0">
                <a:solidFill>
                  <a:schemeClr val="tx1"/>
                </a:solidFill>
                <a:latin typeface="Baskerville Old Face" pitchFamily="18" charset="0"/>
              </a:rPr>
              <a:t> for </a:t>
            </a:r>
            <a:r>
              <a:rPr lang="en-US" sz="4400" b="1" i="1" u="sng" dirty="0" smtClean="0">
                <a:solidFill>
                  <a:schemeClr val="tx1"/>
                </a:solidFill>
                <a:latin typeface="Baskerville Old Face" pitchFamily="18" charset="0"/>
              </a:rPr>
              <a:t>stealing the bread</a:t>
            </a:r>
            <a:r>
              <a:rPr lang="en-US" sz="4400" dirty="0" smtClean="0">
                <a:latin typeface="Baskerville Old Face" pitchFamily="18" charset="0"/>
              </a:rPr>
              <a:t>.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90800"/>
            <a:ext cx="9144000" cy="1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4400" dirty="0" smtClean="0">
                <a:latin typeface="Baskerville Old Face" pitchFamily="18" charset="0"/>
              </a:rPr>
              <a:t>The police arrested Jean </a:t>
            </a:r>
            <a:r>
              <a:rPr lang="en-US" sz="4400" dirty="0" err="1" smtClean="0">
                <a:latin typeface="Baskerville Old Face" pitchFamily="18" charset="0"/>
              </a:rPr>
              <a:t>Valjean</a:t>
            </a:r>
            <a:r>
              <a:rPr lang="en-US" sz="4400" dirty="0" smtClean="0">
                <a:latin typeface="Baskerville Old Face" pitchFamily="18" charset="0"/>
              </a:rPr>
              <a:t> for </a:t>
            </a:r>
            <a:r>
              <a:rPr lang="en-US" sz="4400" i="1" u="sng" dirty="0" smtClean="0">
                <a:latin typeface="Baskerville Old Face" pitchFamily="18" charset="0"/>
              </a:rPr>
              <a:t>his crime</a:t>
            </a:r>
            <a:r>
              <a:rPr lang="en-US" sz="4400" dirty="0" smtClean="0">
                <a:latin typeface="Baskerville Old Face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dirty="0" smtClean="0">
                <a:latin typeface="Baskerville Old Face" pitchFamily="18" charset="0"/>
              </a:rPr>
              <a:t>Gerund as an appositive</a:t>
            </a:r>
            <a:endParaRPr lang="en-US" sz="6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22098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 fontScale="40000" lnSpcReduction="20000"/>
          </a:bodyPr>
          <a:lstStyle/>
          <a:p>
            <a:pPr marL="514350" indent="-514350" algn="l">
              <a:buAutoNum type="arabicPeriod" startAt="2"/>
            </a:pPr>
            <a:r>
              <a:rPr lang="en-US" sz="10000" dirty="0" smtClean="0">
                <a:solidFill>
                  <a:srgbClr val="C00000"/>
                </a:solidFill>
                <a:latin typeface="Baskerville Old Face" pitchFamily="18" charset="0"/>
              </a:rPr>
              <a:t>Gerund as objective in apposition </a:t>
            </a:r>
          </a:p>
          <a:p>
            <a:pPr marL="514350" indent="-514350" algn="l"/>
            <a:r>
              <a:rPr lang="en-US" sz="10000" dirty="0">
                <a:solidFill>
                  <a:schemeClr val="tx1"/>
                </a:solidFill>
                <a:latin typeface="Baskerville Old Face" pitchFamily="18" charset="0"/>
              </a:rPr>
              <a:t>	</a:t>
            </a:r>
            <a:r>
              <a:rPr lang="en-US" sz="10000" dirty="0" smtClean="0">
                <a:solidFill>
                  <a:schemeClr val="tx1"/>
                </a:solidFill>
                <a:latin typeface="Baskerville Old Face" pitchFamily="18" charset="0"/>
              </a:rPr>
              <a:t>Beowulf is actually enjoying </a:t>
            </a:r>
            <a:r>
              <a:rPr lang="en-US" sz="10000" u="sng" dirty="0" smtClean="0">
                <a:solidFill>
                  <a:schemeClr val="tx1"/>
                </a:solidFill>
                <a:latin typeface="Baskerville Old Face" pitchFamily="18" charset="0"/>
              </a:rPr>
              <a:t>the achievement</a:t>
            </a:r>
            <a:r>
              <a:rPr lang="en-US" sz="10000" dirty="0" smtClean="0">
                <a:solidFill>
                  <a:schemeClr val="tx1"/>
                </a:solidFill>
                <a:latin typeface="Baskerville Old Face" pitchFamily="18" charset="0"/>
              </a:rPr>
              <a:t> , </a:t>
            </a:r>
            <a:r>
              <a:rPr lang="en-US" sz="10000" i="1" dirty="0" smtClean="0">
                <a:solidFill>
                  <a:schemeClr val="tx1"/>
                </a:solidFill>
                <a:latin typeface="Baskerville Old Face" pitchFamily="18" charset="0"/>
              </a:rPr>
              <a:t>defeating the ugly monster </a:t>
            </a:r>
            <a:r>
              <a:rPr lang="en-US" sz="10000" i="1" dirty="0" err="1" smtClean="0">
                <a:solidFill>
                  <a:schemeClr val="tx1"/>
                </a:solidFill>
                <a:latin typeface="Baskerville Old Face" pitchFamily="18" charset="0"/>
              </a:rPr>
              <a:t>Grendel</a:t>
            </a:r>
            <a:r>
              <a:rPr lang="en-US" sz="10000" i="1" dirty="0" smtClean="0">
                <a:solidFill>
                  <a:schemeClr val="tx1"/>
                </a:solidFill>
                <a:latin typeface="Baskerville Old Face" pitchFamily="18" charset="0"/>
              </a:rPr>
              <a:t> from the Swampland</a:t>
            </a:r>
            <a:r>
              <a:rPr lang="en-US" sz="10000" dirty="0" smtClean="0">
                <a:solidFill>
                  <a:schemeClr val="tx1"/>
                </a:solidFill>
                <a:latin typeface="Baskerville Old Face" pitchFamily="18" charset="0"/>
              </a:rPr>
              <a:t>.</a:t>
            </a:r>
          </a:p>
          <a:p>
            <a:pPr marL="514350" indent="-514350" algn="l">
              <a:buAutoNum type="alphaL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19389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C00000"/>
                </a:solidFill>
                <a:latin typeface="Baskerville Old Face" pitchFamily="18" charset="0"/>
              </a:rPr>
              <a:t>Gerund as nominative in apposition</a:t>
            </a:r>
            <a:r>
              <a:rPr lang="id-ID" sz="4000" dirty="0" smtClean="0">
                <a:solidFill>
                  <a:srgbClr val="C00000"/>
                </a:solidFill>
                <a:latin typeface="Baskerville Old Face" pitchFamily="18" charset="0"/>
              </a:rPr>
              <a:t> : </a:t>
            </a:r>
            <a:endParaRPr lang="en-US" sz="4000" dirty="0" smtClean="0">
              <a:solidFill>
                <a:srgbClr val="C00000"/>
              </a:solidFill>
              <a:latin typeface="Baskerville Old Face" pitchFamily="18" charset="0"/>
            </a:endParaRPr>
          </a:p>
          <a:p>
            <a:pPr marL="514350" indent="-514350"/>
            <a:r>
              <a:rPr lang="en-US" sz="4000" dirty="0" smtClean="0">
                <a:latin typeface="Baskerville Old Face" pitchFamily="18" charset="0"/>
              </a:rPr>
              <a:t>	</a:t>
            </a:r>
            <a:r>
              <a:rPr lang="en-US" sz="4000" u="sng" dirty="0" smtClean="0">
                <a:latin typeface="Baskerville Old Face" pitchFamily="18" charset="0"/>
              </a:rPr>
              <a:t>His experience</a:t>
            </a:r>
            <a:r>
              <a:rPr lang="en-US" sz="4000" dirty="0" smtClean="0">
                <a:latin typeface="Baskerville Old Face" pitchFamily="18" charset="0"/>
              </a:rPr>
              <a:t>, </a:t>
            </a:r>
            <a:r>
              <a:rPr lang="en-US" sz="4000" i="1" dirty="0" smtClean="0">
                <a:latin typeface="Baskerville Old Face" pitchFamily="18" charset="0"/>
              </a:rPr>
              <a:t>flying over the sea</a:t>
            </a:r>
            <a:r>
              <a:rPr lang="en-US" sz="4000" dirty="0" smtClean="0">
                <a:latin typeface="Baskerville Old Face" pitchFamily="18" charset="0"/>
              </a:rPr>
              <a:t>, was the most exciting one in the life of </a:t>
            </a:r>
            <a:r>
              <a:rPr lang="en-US" sz="4000" dirty="0" err="1" smtClean="0">
                <a:latin typeface="Baskerville Old Face" pitchFamily="18" charset="0"/>
              </a:rPr>
              <a:t>Icarus</a:t>
            </a:r>
            <a:r>
              <a:rPr lang="en-US" sz="3600" dirty="0" smtClean="0">
                <a:latin typeface="Baskerville Old Face" pitchFamily="18" charset="0"/>
              </a:rPr>
              <a:t>.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905001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skerville Old Face" pitchFamily="18" charset="0"/>
              </a:rPr>
              <a:t/>
            </a:r>
            <a:br>
              <a:rPr lang="en-US" dirty="0" smtClean="0">
                <a:latin typeface="Baskerville Old Face" pitchFamily="18" charset="0"/>
              </a:rPr>
            </a:br>
            <a:r>
              <a:rPr lang="en-US" sz="6700" dirty="0" smtClean="0">
                <a:latin typeface="Baskerville Old Face" pitchFamily="18" charset="0"/>
              </a:rPr>
              <a:t>What is a gerund phrase?</a:t>
            </a:r>
            <a:r>
              <a:rPr lang="en-US" dirty="0" smtClean="0">
                <a:latin typeface="Baskerville Old Face" pitchFamily="18" charset="0"/>
              </a:rPr>
              <a:t/>
            </a:r>
            <a:br>
              <a:rPr lang="en-US" dirty="0" smtClean="0">
                <a:latin typeface="Baskerville Old Face" pitchFamily="18" charset="0"/>
              </a:rPr>
            </a:b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22860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Baskerville Old Face" pitchFamily="18" charset="0"/>
              </a:rPr>
              <a:t>A gerund phrase is a group of words consisting of a gerund and its modifier(s) and/or objects </a:t>
            </a:r>
            <a:endParaRPr lang="en-US" sz="44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219201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r>
              <a:rPr lang="en-US" sz="6000" dirty="0" smtClean="0">
                <a:latin typeface="Baskerville Old Face" pitchFamily="18" charset="0"/>
              </a:rPr>
              <a:t>Examples:</a:t>
            </a:r>
            <a:endParaRPr lang="en-US" sz="6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4196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85000" lnSpcReduction="20000"/>
          </a:bodyPr>
          <a:lstStyle/>
          <a:p>
            <a:pPr marL="514350" indent="-514350" algn="l">
              <a:buAutoNum type="alphaLcPeriod"/>
            </a:pP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Creating a huge labyrinth for the monstrous </a:t>
            </a:r>
            <a:endParaRPr lang="id-ID" sz="3500" i="1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marL="514350" indent="-514350" algn="l"/>
            <a:r>
              <a:rPr lang="id-ID" sz="3500" i="1" dirty="0" smtClean="0">
                <a:solidFill>
                  <a:schemeClr val="tx1"/>
                </a:solidFill>
                <a:latin typeface="Baskerville Old Face" pitchFamily="18" charset="0"/>
              </a:rPr>
              <a:t>     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monster  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would be a prestigious duty for </a:t>
            </a:r>
            <a:r>
              <a:rPr lang="en-US" sz="3500" dirty="0" err="1">
                <a:solidFill>
                  <a:schemeClr val="tx1"/>
                </a:solidFill>
                <a:latin typeface="Baskerville Old Face" pitchFamily="18" charset="0"/>
              </a:rPr>
              <a:t>D</a:t>
            </a:r>
            <a:r>
              <a:rPr lang="en-US" sz="3500" dirty="0" err="1" smtClean="0">
                <a:solidFill>
                  <a:schemeClr val="tx1"/>
                </a:solidFill>
                <a:latin typeface="Baskerville Old Face" pitchFamily="18" charset="0"/>
              </a:rPr>
              <a:t>aedalus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 to do. </a:t>
            </a:r>
          </a:p>
          <a:p>
            <a:pPr marL="514350" indent="-514350" algn="l">
              <a:buAutoNum type="alphaLcPeriod" startAt="2"/>
            </a:pPr>
            <a:r>
              <a:rPr lang="en-US" sz="3500" dirty="0" err="1" smtClean="0">
                <a:solidFill>
                  <a:schemeClr val="tx1"/>
                </a:solidFill>
                <a:latin typeface="Baskerville Old Face" pitchFamily="18" charset="0"/>
              </a:rPr>
              <a:t>Icarus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 and his father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enjoyed flying over the </a:t>
            </a:r>
            <a:endParaRPr lang="id-ID" sz="3500" i="1" u="sng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marL="514350" indent="-514350" algn="l"/>
            <a:r>
              <a:rPr lang="id-ID" sz="3500" i="1" dirty="0" smtClean="0">
                <a:solidFill>
                  <a:schemeClr val="tx1"/>
                </a:solidFill>
                <a:latin typeface="Baskerville Old Face" pitchFamily="18" charset="0"/>
              </a:rPr>
              <a:t>     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hills and mountain during the escape. </a:t>
            </a:r>
          </a:p>
          <a:p>
            <a:pPr marL="514350" indent="-514350" algn="l">
              <a:buAutoNum type="alphaLcPeriod" startAt="3"/>
            </a:pPr>
            <a:r>
              <a:rPr lang="en-US" sz="3500" dirty="0" err="1" smtClean="0">
                <a:solidFill>
                  <a:schemeClr val="tx1"/>
                </a:solidFill>
                <a:latin typeface="Baskerville Old Face" pitchFamily="18" charset="0"/>
              </a:rPr>
              <a:t>Daedalus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’ instruction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has always been </a:t>
            </a:r>
            <a:endParaRPr lang="id-ID" sz="3500" i="1" u="sng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marL="514350" indent="-514350" algn="l"/>
            <a:r>
              <a:rPr lang="id-ID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     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reminding</a:t>
            </a:r>
            <a:r>
              <a:rPr lang="en-US" sz="3500" u="sng" dirty="0" smtClean="0">
                <a:solidFill>
                  <a:schemeClr val="tx1"/>
                </a:solidFill>
                <a:latin typeface="Baskerville Old Face" pitchFamily="18" charset="0"/>
              </a:rPr>
              <a:t> his son of flying carefully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. </a:t>
            </a:r>
          </a:p>
          <a:p>
            <a:pPr marL="514350" indent="-514350" algn="l">
              <a:buAutoNum type="alphaLcPeriod" startAt="4"/>
            </a:pP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Jean </a:t>
            </a:r>
            <a:r>
              <a:rPr lang="en-US" sz="3500" dirty="0" err="1" smtClean="0">
                <a:solidFill>
                  <a:schemeClr val="tx1"/>
                </a:solidFill>
                <a:latin typeface="Baskerville Old Face" pitchFamily="18" charset="0"/>
              </a:rPr>
              <a:t>Valjean</a:t>
            </a:r>
            <a:r>
              <a:rPr lang="en-US" sz="3500" dirty="0" smtClean="0">
                <a:solidFill>
                  <a:schemeClr val="tx1"/>
                </a:solidFill>
                <a:latin typeface="Baskerville Old Face" pitchFamily="18" charset="0"/>
              </a:rPr>
              <a:t> was given additional punishment </a:t>
            </a:r>
            <a:endParaRPr lang="id-ID" sz="3500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marL="514350" indent="-514350" algn="l"/>
            <a:r>
              <a:rPr lang="id-ID" sz="3500" dirty="0" smtClean="0">
                <a:solidFill>
                  <a:schemeClr val="tx1"/>
                </a:solidFill>
                <a:latin typeface="Baskerville Old Face" pitchFamily="18" charset="0"/>
              </a:rPr>
              <a:t>      </a:t>
            </a:r>
            <a:r>
              <a:rPr lang="en-US" sz="3500" i="1" u="sng" dirty="0" smtClean="0">
                <a:solidFill>
                  <a:schemeClr val="tx1"/>
                </a:solidFill>
                <a:latin typeface="Baskerville Old Face" pitchFamily="18" charset="0"/>
              </a:rPr>
              <a:t>for trying</a:t>
            </a:r>
            <a:r>
              <a:rPr lang="en-US" sz="3500" u="sng" dirty="0" smtClean="0">
                <a:solidFill>
                  <a:schemeClr val="tx1"/>
                </a:solidFill>
                <a:latin typeface="Baskerville Old Face" pitchFamily="18" charset="0"/>
              </a:rPr>
              <a:t> to escape from the galleys</a:t>
            </a:r>
            <a:r>
              <a:rPr lang="en-US" sz="3500" dirty="0" smtClean="0">
                <a:latin typeface="Baskerville Old Face" pitchFamily="18" charset="0"/>
              </a:rPr>
              <a:t>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9144000" cy="1219200"/>
          </a:xfrm>
          <a:solidFill>
            <a:srgbClr val="A63478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ling Antiqua" pitchFamily="18" charset="0"/>
              </a:rPr>
              <a:t>Exercise</a:t>
            </a:r>
            <a:endParaRPr lang="en-US" sz="6000" dirty="0">
              <a:solidFill>
                <a:schemeClr val="bg1"/>
              </a:solidFill>
              <a:latin typeface="Berling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057400"/>
            <a:ext cx="9144000" cy="4401205"/>
          </a:xfrm>
          <a:prstGeom prst="rect">
            <a:avLst/>
          </a:prstGeom>
          <a:solidFill>
            <a:srgbClr val="F1ADDE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erling Antiqua" pitchFamily="18" charset="0"/>
              </a:rPr>
              <a:t>1. </a:t>
            </a:r>
            <a:r>
              <a:rPr lang="en-US" sz="4000" dirty="0" smtClean="0">
                <a:latin typeface="Berling Antiqua" pitchFamily="18" charset="0"/>
              </a:rPr>
              <a:t>The </a:t>
            </a:r>
            <a:r>
              <a:rPr lang="en-US" sz="4000" u="sng" dirty="0" smtClean="0">
                <a:latin typeface="Berling Antiqua" pitchFamily="18" charset="0"/>
              </a:rPr>
              <a:t>trial </a:t>
            </a:r>
            <a:r>
              <a:rPr lang="en-US" sz="4000" dirty="0" smtClean="0">
                <a:latin typeface="Berling Antiqua" pitchFamily="18" charset="0"/>
              </a:rPr>
              <a:t>of Jean </a:t>
            </a:r>
            <a:r>
              <a:rPr lang="en-US" sz="4000" dirty="0" err="1" smtClean="0">
                <a:latin typeface="Berling Antiqua" pitchFamily="18" charset="0"/>
              </a:rPr>
              <a:t>Valjean</a:t>
            </a:r>
            <a:r>
              <a:rPr lang="en-US" sz="4000" dirty="0" smtClean="0">
                <a:latin typeface="Berling Antiqua" pitchFamily="18" charset="0"/>
              </a:rPr>
              <a:t> was an effort to sentence the ex-convict. </a:t>
            </a:r>
            <a:br>
              <a:rPr lang="en-US" sz="4000" dirty="0" smtClean="0">
                <a:latin typeface="Berling Antiqua" pitchFamily="18" charset="0"/>
              </a:rPr>
            </a:br>
            <a:r>
              <a:rPr lang="en-US" sz="4000" dirty="0" smtClean="0">
                <a:latin typeface="Berling Antiqua" pitchFamily="18" charset="0"/>
              </a:rPr>
              <a:t>2</a:t>
            </a:r>
            <a:r>
              <a:rPr lang="en-US" sz="4000" dirty="0" smtClean="0">
                <a:latin typeface="Berling Antiqua" pitchFamily="18" charset="0"/>
              </a:rPr>
              <a:t>. The author of the Raven </a:t>
            </a:r>
            <a:r>
              <a:rPr lang="en-US" sz="4000" dirty="0" smtClean="0">
                <a:latin typeface="Berling Antiqua" pitchFamily="18" charset="0"/>
              </a:rPr>
              <a:t>heard </a:t>
            </a:r>
            <a:r>
              <a:rPr lang="en-US" sz="4000" dirty="0" smtClean="0">
                <a:latin typeface="Berling Antiqua" pitchFamily="18" charset="0"/>
              </a:rPr>
              <a:t>the </a:t>
            </a:r>
            <a:r>
              <a:rPr lang="en-US" sz="4000" u="sng" dirty="0" smtClean="0">
                <a:latin typeface="Berling Antiqua" pitchFamily="18" charset="0"/>
              </a:rPr>
              <a:t>mysterious sound</a:t>
            </a:r>
            <a:r>
              <a:rPr lang="en-US" sz="4000" dirty="0" smtClean="0">
                <a:latin typeface="Berling Antiqua" pitchFamily="18" charset="0"/>
              </a:rPr>
              <a:t> at that night. </a:t>
            </a:r>
            <a:br>
              <a:rPr lang="en-US" sz="4000" dirty="0" smtClean="0">
                <a:latin typeface="Berling Antiqua" pitchFamily="18" charset="0"/>
              </a:rPr>
            </a:br>
            <a:r>
              <a:rPr lang="en-US" sz="4000" dirty="0" smtClean="0">
                <a:latin typeface="Berling Antiqua" pitchFamily="18" charset="0"/>
              </a:rPr>
              <a:t>3</a:t>
            </a:r>
            <a:r>
              <a:rPr lang="en-US" sz="4000" dirty="0" smtClean="0">
                <a:latin typeface="Berling Antiqua" pitchFamily="18" charset="0"/>
              </a:rPr>
              <a:t>. King </a:t>
            </a:r>
            <a:r>
              <a:rPr lang="en-US" sz="4000" dirty="0" err="1" smtClean="0">
                <a:latin typeface="Berling Antiqua" pitchFamily="18" charset="0"/>
              </a:rPr>
              <a:t>Minos</a:t>
            </a:r>
            <a:r>
              <a:rPr lang="en-US" sz="4000" dirty="0" smtClean="0">
                <a:latin typeface="Berling Antiqua" pitchFamily="18" charset="0"/>
              </a:rPr>
              <a:t> gave  </a:t>
            </a:r>
            <a:r>
              <a:rPr lang="en-US" sz="4000" u="sng" dirty="0" smtClean="0">
                <a:latin typeface="Berling Antiqua" pitchFamily="18" charset="0"/>
              </a:rPr>
              <a:t>the creation </a:t>
            </a:r>
            <a:r>
              <a:rPr lang="en-US" sz="4000" dirty="0" smtClean="0">
                <a:latin typeface="Berling Antiqua" pitchFamily="18" charset="0"/>
              </a:rPr>
              <a:t>the highest present in Crete.</a:t>
            </a:r>
            <a:br>
              <a:rPr lang="en-US" sz="4000" dirty="0" smtClean="0">
                <a:latin typeface="Berling Antiqua" pitchFamily="18" charset="0"/>
              </a:rPr>
            </a:br>
            <a:endParaRPr lang="en-US" sz="4000" dirty="0">
              <a:latin typeface="Berling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5016758"/>
          </a:xfrm>
          <a:prstGeom prst="rect">
            <a:avLst/>
          </a:prstGeom>
          <a:solidFill>
            <a:srgbClr val="F1ADDE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erling Antiqua" pitchFamily="18" charset="0"/>
              </a:rPr>
              <a:t>4. </a:t>
            </a:r>
            <a:r>
              <a:rPr lang="en-US" sz="4000" dirty="0" err="1" smtClean="0">
                <a:latin typeface="Berling Antiqua" pitchFamily="18" charset="0"/>
              </a:rPr>
              <a:t>Cossete’s</a:t>
            </a:r>
            <a:r>
              <a:rPr lang="en-US" sz="4000" dirty="0" smtClean="0">
                <a:latin typeface="Berling Antiqua" pitchFamily="18" charset="0"/>
              </a:rPr>
              <a:t> job at the </a:t>
            </a:r>
            <a:r>
              <a:rPr lang="en-US" sz="4000" dirty="0" err="1" smtClean="0">
                <a:latin typeface="Berling Antiqua" pitchFamily="18" charset="0"/>
              </a:rPr>
              <a:t>Thernidier’s</a:t>
            </a:r>
            <a:r>
              <a:rPr lang="en-US" sz="4000" dirty="0" smtClean="0">
                <a:latin typeface="Berling Antiqua" pitchFamily="18" charset="0"/>
              </a:rPr>
              <a:t> house was </a:t>
            </a:r>
            <a:r>
              <a:rPr lang="en-US" sz="4000" u="sng" dirty="0" smtClean="0">
                <a:latin typeface="Berling Antiqua" pitchFamily="18" charset="0"/>
              </a:rPr>
              <a:t>a difficult job</a:t>
            </a:r>
            <a:r>
              <a:rPr lang="en-US" sz="4000" dirty="0" smtClean="0">
                <a:latin typeface="Berling Antiqua" pitchFamily="18" charset="0"/>
              </a:rPr>
              <a:t> . </a:t>
            </a:r>
            <a:br>
              <a:rPr lang="en-US" sz="4000" dirty="0" smtClean="0">
                <a:latin typeface="Berling Antiqua" pitchFamily="18" charset="0"/>
              </a:rPr>
            </a:br>
            <a:r>
              <a:rPr lang="en-US" sz="4000" dirty="0" smtClean="0">
                <a:latin typeface="Berling Antiqua" pitchFamily="18" charset="0"/>
              </a:rPr>
              <a:t>5</a:t>
            </a:r>
            <a:r>
              <a:rPr lang="en-US" sz="4000" dirty="0" smtClean="0">
                <a:latin typeface="Berling Antiqua" pitchFamily="18" charset="0"/>
              </a:rPr>
              <a:t>. The Greek warriors attacked Trojans for a serious </a:t>
            </a:r>
            <a:r>
              <a:rPr lang="en-US" sz="4000" u="sng" dirty="0" smtClean="0">
                <a:latin typeface="Berling Antiqua" pitchFamily="18" charset="0"/>
              </a:rPr>
              <a:t>motive. </a:t>
            </a:r>
            <a:br>
              <a:rPr lang="en-US" sz="4000" u="sng" dirty="0" smtClean="0">
                <a:latin typeface="Berling Antiqua" pitchFamily="18" charset="0"/>
              </a:rPr>
            </a:br>
            <a:r>
              <a:rPr lang="en-US" sz="4000" dirty="0" smtClean="0">
                <a:latin typeface="Berling Antiqua" pitchFamily="18" charset="0"/>
              </a:rPr>
              <a:t>6</a:t>
            </a:r>
            <a:r>
              <a:rPr lang="en-US" sz="4000" dirty="0" smtClean="0">
                <a:latin typeface="Berling Antiqua" pitchFamily="18" charset="0"/>
              </a:rPr>
              <a:t>. - </a:t>
            </a:r>
            <a:r>
              <a:rPr lang="en-US" sz="4000" u="sng" dirty="0" smtClean="0">
                <a:latin typeface="Berling Antiqua" pitchFamily="18" charset="0"/>
              </a:rPr>
              <a:t>Beowulf’s success </a:t>
            </a:r>
            <a:r>
              <a:rPr lang="en-US" sz="4000" dirty="0" smtClean="0">
                <a:latin typeface="Berling Antiqua" pitchFamily="18" charset="0"/>
              </a:rPr>
              <a:t>was the  biggest achievement in his life. </a:t>
            </a:r>
            <a:br>
              <a:rPr lang="en-US" sz="4000" dirty="0" smtClean="0">
                <a:latin typeface="Berling Antiqua" pitchFamily="18" charset="0"/>
              </a:rPr>
            </a:br>
            <a:r>
              <a:rPr lang="en-US" sz="4000" dirty="0" smtClean="0">
                <a:latin typeface="Berling Antiqua" pitchFamily="18" charset="0"/>
              </a:rPr>
              <a:t>     - The fisherman is actually proud of </a:t>
            </a:r>
            <a:r>
              <a:rPr lang="en-US" sz="4000" u="sng" dirty="0" smtClean="0">
                <a:latin typeface="Berling Antiqua" pitchFamily="18" charset="0"/>
              </a:rPr>
              <a:t>his victory</a:t>
            </a:r>
            <a:r>
              <a:rPr lang="en-US" u="sng" dirty="0" smtClean="0"/>
              <a:t>.</a:t>
            </a:r>
            <a:endParaRPr lang="en-US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533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Investigating the criminal deeds of Jean </a:t>
            </a:r>
            <a:r>
              <a:rPr lang="en-US" sz="32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Valjean</a:t>
            </a: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was an effort to sentence the ex-convict.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The author of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he Raven  heard </a:t>
            </a: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constant tapping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at that night. 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King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Minos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 gave </a:t>
            </a: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creating the huge labyrinth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the highest present in Crete.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Cossete’s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 job at the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Tharnidier’s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 house was </a:t>
            </a: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g Antiqua" pitchFamily="18" charset="0"/>
              </a:rPr>
              <a:t>doing all the chores.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3200" dirty="0" smtClean="0">
                <a:latin typeface="Berling Antiqua" pitchFamily="18" charset="0"/>
              </a:rPr>
              <a:t>5. The </a:t>
            </a:r>
            <a:r>
              <a:rPr lang="en-US" sz="3200" dirty="0" smtClean="0">
                <a:latin typeface="Berling Antiqua" pitchFamily="18" charset="0"/>
              </a:rPr>
              <a:t>Greek warriors attacked Trojans for </a:t>
            </a:r>
            <a:r>
              <a:rPr lang="en-US" sz="3200" u="sng" dirty="0" smtClean="0">
                <a:latin typeface="Berling Antiqua" pitchFamily="18" charset="0"/>
              </a:rPr>
              <a:t>abducting </a:t>
            </a:r>
            <a:r>
              <a:rPr lang="en-US" sz="3200" u="sng" dirty="0" smtClean="0">
                <a:latin typeface="Berling Antiqua" pitchFamily="18" charset="0"/>
              </a:rPr>
              <a:t>Helen </a:t>
            </a:r>
            <a:r>
              <a:rPr lang="en-US" sz="3200" u="sng" dirty="0" smtClean="0">
                <a:latin typeface="Berling Antiqua" pitchFamily="18" charset="0"/>
              </a:rPr>
              <a:t>from Spartan Kingdom </a:t>
            </a:r>
          </a:p>
          <a:p>
            <a:pPr marL="342900" indent="-342900"/>
            <a:r>
              <a:rPr lang="en-US" sz="3200" dirty="0" smtClean="0">
                <a:latin typeface="Berling Antiqua" pitchFamily="18" charset="0"/>
              </a:rPr>
              <a:t>6. -  </a:t>
            </a:r>
            <a:r>
              <a:rPr lang="en-US" sz="3200" dirty="0" smtClean="0">
                <a:latin typeface="Berling Antiqua" pitchFamily="18" charset="0"/>
              </a:rPr>
              <a:t>Beowulf’s success, </a:t>
            </a:r>
            <a:r>
              <a:rPr lang="en-US" sz="3200" u="sng" dirty="0" smtClean="0">
                <a:latin typeface="Berling Antiqua" pitchFamily="18" charset="0"/>
              </a:rPr>
              <a:t>defeating the monstrous monster </a:t>
            </a:r>
            <a:r>
              <a:rPr lang="en-US" sz="3200" u="sng" dirty="0" err="1" smtClean="0">
                <a:latin typeface="Berling Antiqua" pitchFamily="18" charset="0"/>
              </a:rPr>
              <a:t>Grendel</a:t>
            </a:r>
            <a:r>
              <a:rPr lang="en-US" sz="3200" u="sng" dirty="0" smtClean="0">
                <a:latin typeface="Berling Antiqua" pitchFamily="18" charset="0"/>
              </a:rPr>
              <a:t>, </a:t>
            </a:r>
            <a:r>
              <a:rPr lang="en-US" sz="3200" dirty="0" smtClean="0">
                <a:latin typeface="Berling Antiqua" pitchFamily="18" charset="0"/>
              </a:rPr>
              <a:t>was the biggest achievement in his life.</a:t>
            </a:r>
          </a:p>
          <a:p>
            <a:pPr marL="342900" indent="-342900"/>
            <a:r>
              <a:rPr lang="en-US" sz="3200" dirty="0" smtClean="0">
                <a:latin typeface="Berling Antiqua" pitchFamily="18" charset="0"/>
              </a:rPr>
              <a:t>	-  The fisherman is actually proud of his victory, </a:t>
            </a:r>
            <a:r>
              <a:rPr lang="en-US" sz="3200" u="sng" dirty="0" smtClean="0">
                <a:latin typeface="Berling Antiqua" pitchFamily="18" charset="0"/>
              </a:rPr>
              <a:t>catching and releasing the fish.</a:t>
            </a:r>
          </a:p>
          <a:p>
            <a:pPr marL="342900" indent="-342900">
              <a:buAutoNum type="arabicPeriod"/>
            </a:pPr>
            <a:endParaRPr lang="en-US" dirty="0">
              <a:latin typeface="Berling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620000" cy="4876800"/>
          </a:xfrm>
          <a:solidFill>
            <a:schemeClr val="accent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id-ID" sz="6000" dirty="0" smtClean="0">
                <a:latin typeface="Arial Black" pitchFamily="34" charset="0"/>
              </a:rPr>
              <a:t> </a:t>
            </a:r>
            <a:r>
              <a:rPr lang="id-ID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Definition</a:t>
            </a:r>
          </a:p>
          <a:p>
            <a:pPr algn="ctr">
              <a:buFont typeface="Wingdings" pitchFamily="2" charset="2"/>
              <a:buChar char="Ø"/>
            </a:pPr>
            <a:r>
              <a:rPr lang="id-ID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 Form</a:t>
            </a:r>
          </a:p>
          <a:p>
            <a:pPr algn="ctr">
              <a:buFont typeface="Wingdings" pitchFamily="2" charset="2"/>
              <a:buChar char="Ø"/>
            </a:pPr>
            <a:r>
              <a:rPr lang="id-ID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 Functions</a:t>
            </a:r>
          </a:p>
          <a:p>
            <a:pPr algn="ctr">
              <a:buFont typeface="Wingdings" pitchFamily="2" charset="2"/>
              <a:buChar char="Ø"/>
            </a:pPr>
            <a:r>
              <a:rPr lang="id-ID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 Gerund Phrase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QdnHpMmABBn74htbf7c5cpFf_fpo942sOQAxSFWcuiHmUsxPeF7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762000"/>
            <a:ext cx="3117273" cy="2286000"/>
          </a:xfrm>
          <a:prstGeom prst="rect">
            <a:avLst/>
          </a:prstGeom>
          <a:noFill/>
        </p:spPr>
      </p:pic>
      <p:pic>
        <p:nvPicPr>
          <p:cNvPr id="1028" name="Picture 4" descr="http://t2.gstatic.com/images?q=tbn:ANd9GcTqCCTmedhTvzUA7U31KSEWMeoMPKPFAbXdy6zWVWD-rlLsU9R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2911475" cy="2286000"/>
          </a:xfrm>
          <a:prstGeom prst="rect">
            <a:avLst/>
          </a:prstGeom>
          <a:noFill/>
        </p:spPr>
      </p:pic>
      <p:pic>
        <p:nvPicPr>
          <p:cNvPr id="1030" name="Picture 6" descr="http://t2.gstatic.com/images?q=tbn:ANd9GcQ2SCC6Qh9FpyhvDzO1qbfblXtgGNHoGvfuLK8eSKS2BLd3qKH1w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505200"/>
            <a:ext cx="2857500" cy="2057400"/>
          </a:xfrm>
          <a:prstGeom prst="rect">
            <a:avLst/>
          </a:prstGeom>
          <a:noFill/>
        </p:spPr>
      </p:pic>
      <p:pic>
        <p:nvPicPr>
          <p:cNvPr id="1032" name="Picture 8" descr="http://t3.gstatic.com/images?q=tbn:ANd9GcQRSoVLFynJ8SFI7-TA4X-rwYezcesIJVRWbeGMV2wqX3QRT9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867" y="3505200"/>
            <a:ext cx="3141133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8001000" cy="1943119"/>
          </a:xfr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Make sentences using these pair of words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077200" cy="3276600"/>
          </a:xfr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 fontScale="32500" lnSpcReduction="20000"/>
          </a:bodyPr>
          <a:lstStyle/>
          <a:p>
            <a:endParaRPr lang="en-US" sz="20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id-ID" sz="18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Enjoy  –  study</a:t>
            </a:r>
          </a:p>
          <a:p>
            <a:r>
              <a:rPr lang="id-ID" sz="18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go       –  swim</a:t>
            </a:r>
          </a:p>
          <a:p>
            <a:endParaRPr lang="id-ID" sz="5700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620000" cy="4602163"/>
          </a:xfrm>
          <a:solidFill>
            <a:srgbClr val="0070C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>
              <a:buNone/>
            </a:pPr>
            <a:endParaRPr lang="id-ID" sz="4800" dirty="0" smtClean="0"/>
          </a:p>
          <a:p>
            <a:pPr algn="ctr">
              <a:buNone/>
            </a:pPr>
            <a:endParaRPr lang="id-ID" sz="1400" dirty="0" smtClean="0"/>
          </a:p>
          <a:p>
            <a:pPr algn="ctr">
              <a:buNone/>
            </a:pPr>
            <a:r>
              <a:rPr lang="id-ID" sz="7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I enjoy studying</a:t>
            </a:r>
          </a:p>
          <a:p>
            <a:pPr algn="ctr">
              <a:buNone/>
            </a:pPr>
            <a:r>
              <a:rPr lang="id-ID" sz="7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itchFamily="18" charset="0"/>
              </a:rPr>
              <a:t>I go swimming</a:t>
            </a:r>
            <a:endParaRPr lang="id-ID" sz="7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743200"/>
            <a:ext cx="8229600" cy="2895600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Baskerville Old Face" pitchFamily="18" charset="0"/>
              </a:rPr>
              <a:t>A gerund is a verbal that is used as a noun and has an –</a:t>
            </a:r>
            <a:r>
              <a:rPr lang="en-US" sz="5400" dirty="0" err="1" smtClean="0">
                <a:solidFill>
                  <a:schemeClr val="bg1"/>
                </a:solidFill>
                <a:latin typeface="Baskerville Old Face" pitchFamily="18" charset="0"/>
              </a:rPr>
              <a:t>ing</a:t>
            </a:r>
            <a:r>
              <a:rPr lang="en-US" sz="5400" dirty="0" smtClean="0">
                <a:solidFill>
                  <a:schemeClr val="bg1"/>
                </a:solidFill>
                <a:latin typeface="Baskerville Old Face" pitchFamily="18" charset="0"/>
              </a:rPr>
              <a:t> ending</a:t>
            </a:r>
            <a:endParaRPr lang="en-US" sz="54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762000"/>
            <a:ext cx="65532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Baskerville Old Face" pitchFamily="18" charset="0"/>
              </a:rPr>
              <a:t>What is a gerund?</a:t>
            </a:r>
            <a:endParaRPr lang="en-US" sz="60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7391400" cy="990599"/>
          </a:xfr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5400" dirty="0" smtClean="0">
                <a:latin typeface="Baskerville Old Face" pitchFamily="18" charset="0"/>
              </a:rPr>
              <a:t>How to form a gerund?</a:t>
            </a:r>
            <a:endParaRPr lang="en-US" sz="54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6629400" cy="1295400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tx1"/>
                </a:solidFill>
                <a:latin typeface="Baskerville Old Face" pitchFamily="18" charset="0"/>
              </a:rPr>
              <a:t>Verb + </a:t>
            </a:r>
            <a:r>
              <a:rPr lang="en-US" sz="8000" dirty="0" err="1" smtClean="0">
                <a:solidFill>
                  <a:schemeClr val="tx1"/>
                </a:solidFill>
                <a:latin typeface="Baskerville Old Face" pitchFamily="18" charset="0"/>
              </a:rPr>
              <a:t>ing</a:t>
            </a:r>
            <a:endParaRPr lang="en-US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Examples: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study +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ing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= studying</a:t>
            </a:r>
          </a:p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w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alk +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ing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= walking</a:t>
            </a:r>
          </a:p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t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alk +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ing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= talking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200"/>
          </a:xfrm>
          <a:solidFill>
            <a:srgbClr val="FFFF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r>
              <a:rPr lang="en-US" sz="5400" dirty="0" smtClean="0">
                <a:latin typeface="Baskerville Old Face" pitchFamily="18" charset="0"/>
              </a:rPr>
              <a:t>The functions of Gerunds</a:t>
            </a:r>
            <a:endParaRPr lang="en-US" sz="54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3810000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subject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direct object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indirect object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predicate nominative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object of preposition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Gerund as an appositive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676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latin typeface="Baskerville Old Face" pitchFamily="18" charset="0"/>
              </a:rPr>
              <a:t>Gerund as subject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1219199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4000" u="sng" dirty="0" smtClean="0">
                <a:latin typeface="Baskerville Old Face" pitchFamily="18" charset="0"/>
              </a:rPr>
              <a:t>The  battle of Trojans </a:t>
            </a:r>
            <a:r>
              <a:rPr lang="en-US" sz="4000" dirty="0" smtClean="0">
                <a:latin typeface="Baskerville Old Face" pitchFamily="18" charset="0"/>
              </a:rPr>
              <a:t>was the  greatest war in ancient Greece. </a:t>
            </a:r>
          </a:p>
          <a:p>
            <a:pPr marL="514350" indent="-514350">
              <a:buFont typeface="+mj-lt"/>
              <a:buAutoNum type="alphaLcPeriod"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86200"/>
            <a:ext cx="914400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itchFamily="18" charset="0"/>
              </a:rPr>
              <a:t>.</a:t>
            </a:r>
            <a:r>
              <a:rPr lang="id-ID" sz="4000" dirty="0" smtClean="0">
                <a:latin typeface="Baskerville Old Face" pitchFamily="18" charset="0"/>
              </a:rPr>
              <a:t>b. 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sz="4000" b="1" i="1" u="sng" dirty="0" smtClean="0">
                <a:latin typeface="Baskerville Old Face" pitchFamily="18" charset="0"/>
              </a:rPr>
              <a:t>Fighting between the Greeks and      </a:t>
            </a:r>
            <a:r>
              <a:rPr lang="id-ID" sz="4000" b="1" i="1" u="sng" dirty="0" smtClean="0">
                <a:latin typeface="Baskerville Old Face" pitchFamily="18" charset="0"/>
              </a:rPr>
              <a:t>    </a:t>
            </a:r>
          </a:p>
          <a:p>
            <a:r>
              <a:rPr lang="id-ID" sz="4000" b="1" i="1" dirty="0" smtClean="0">
                <a:latin typeface="Baskerville Old Face" pitchFamily="18" charset="0"/>
              </a:rPr>
              <a:t>     </a:t>
            </a:r>
            <a:r>
              <a:rPr lang="en-US" sz="4000" b="1" i="1" u="sng" dirty="0" smtClean="0">
                <a:latin typeface="Baskerville Old Face" pitchFamily="18" charset="0"/>
              </a:rPr>
              <a:t>Trojans </a:t>
            </a:r>
            <a:r>
              <a:rPr lang="en-US" sz="4000" dirty="0" smtClean="0">
                <a:latin typeface="Baskerville Old Face" pitchFamily="18" charset="0"/>
              </a:rPr>
              <a:t>was the greatest war in </a:t>
            </a:r>
            <a:endParaRPr lang="id-ID" sz="4000" dirty="0" smtClean="0">
              <a:latin typeface="Baskerville Old Face" pitchFamily="18" charset="0"/>
            </a:endParaRPr>
          </a:p>
          <a:p>
            <a:r>
              <a:rPr lang="id-ID" sz="4000" dirty="0" smtClean="0">
                <a:latin typeface="Baskerville Old Face" pitchFamily="18" charset="0"/>
              </a:rPr>
              <a:t>      </a:t>
            </a:r>
            <a:r>
              <a:rPr lang="en-US" sz="4000" dirty="0" smtClean="0">
                <a:latin typeface="Baskerville Old Face" pitchFamily="18" charset="0"/>
              </a:rPr>
              <a:t>ancient Greece.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546225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r>
              <a:rPr lang="en-US" sz="6000" dirty="0" smtClean="0">
                <a:latin typeface="Baskerville Old Face" pitchFamily="18" charset="0"/>
              </a:rPr>
              <a:t>Gerund as direct object</a:t>
            </a:r>
            <a:endParaRPr lang="en-US" sz="6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9600"/>
            <a:ext cx="9144000" cy="15240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b.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Daedalus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decided</a:t>
            </a:r>
            <a:r>
              <a:rPr lang="en-US" sz="4000" u="sng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4000" b="1" i="1" u="sng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escaping from </a:t>
            </a:r>
            <a:r>
              <a:rPr lang="id-ID" sz="4000" b="1" i="1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 </a:t>
            </a:r>
          </a:p>
          <a:p>
            <a:pPr algn="l"/>
            <a:r>
              <a:rPr lang="id-ID" sz="4000" b="1" i="1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   </a:t>
            </a:r>
            <a:r>
              <a:rPr lang="en-US" sz="4000" b="1" i="1" u="sng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the labyrinth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soon.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17235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lphaLcPeriod"/>
            </a:pPr>
            <a:r>
              <a:rPr lang="en-US" sz="4400" dirty="0" err="1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Daedalus</a:t>
            </a: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 decided an </a:t>
            </a:r>
            <a:r>
              <a:rPr lang="en-US" sz="4400" u="sng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easy way </a:t>
            </a: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Baskerville Old Face" pitchFamily="18" charset="0"/>
              </a:rPr>
              <a:t>to go out from the labyrinth.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468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GERUND  </vt:lpstr>
      <vt:lpstr>Slide 2</vt:lpstr>
      <vt:lpstr>Make sentences using these pair of words</vt:lpstr>
      <vt:lpstr>Slide 4</vt:lpstr>
      <vt:lpstr>Slide 5</vt:lpstr>
      <vt:lpstr>How to form a gerund?</vt:lpstr>
      <vt:lpstr>The functions of Gerunds</vt:lpstr>
      <vt:lpstr>Gerund as subject</vt:lpstr>
      <vt:lpstr>Gerund as direct object</vt:lpstr>
      <vt:lpstr>Gerund as indirect object</vt:lpstr>
      <vt:lpstr>Gerund as predicative nominative</vt:lpstr>
      <vt:lpstr>Gerund as object of preposition</vt:lpstr>
      <vt:lpstr>Gerund as an appositive</vt:lpstr>
      <vt:lpstr> What is a gerund phrase? </vt:lpstr>
      <vt:lpstr>Examples:</vt:lpstr>
      <vt:lpstr>Exercise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GERUND</dc:title>
  <dc:creator>miss juni</dc:creator>
  <cp:lastModifiedBy>miss juni</cp:lastModifiedBy>
  <cp:revision>22</cp:revision>
  <dcterms:created xsi:type="dcterms:W3CDTF">2012-07-03T00:14:19Z</dcterms:created>
  <dcterms:modified xsi:type="dcterms:W3CDTF">2012-07-09T22:32:08Z</dcterms:modified>
</cp:coreProperties>
</file>