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3A56-830C-4CE8-BDB4-CC575E9123C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5AE3BC5-30FE-4D01-AEA3-69C28AD3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4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3A56-830C-4CE8-BDB4-CC575E9123C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AE3BC5-30FE-4D01-AEA3-69C28AD3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2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3A56-830C-4CE8-BDB4-CC575E9123C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AE3BC5-30FE-4D01-AEA3-69C28AD3917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3994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3A56-830C-4CE8-BDB4-CC575E9123C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AE3BC5-30FE-4D01-AEA3-69C28AD3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3A56-830C-4CE8-BDB4-CC575E9123C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AE3BC5-30FE-4D01-AEA3-69C28AD3917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3367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3A56-830C-4CE8-BDB4-CC575E9123C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AE3BC5-30FE-4D01-AEA3-69C28AD3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61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3A56-830C-4CE8-BDB4-CC575E9123C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3BC5-30FE-4D01-AEA3-69C28AD3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90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3A56-830C-4CE8-BDB4-CC575E9123C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3BC5-30FE-4D01-AEA3-69C28AD3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4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3A56-830C-4CE8-BDB4-CC575E9123C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3BC5-30FE-4D01-AEA3-69C28AD3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7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3A56-830C-4CE8-BDB4-CC575E9123C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AE3BC5-30FE-4D01-AEA3-69C28AD3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3A56-830C-4CE8-BDB4-CC575E9123C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5AE3BC5-30FE-4D01-AEA3-69C28AD3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45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3A56-830C-4CE8-BDB4-CC575E9123C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5AE3BC5-30FE-4D01-AEA3-69C28AD3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5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3A56-830C-4CE8-BDB4-CC575E9123C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3BC5-30FE-4D01-AEA3-69C28AD3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8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3A56-830C-4CE8-BDB4-CC575E9123C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3BC5-30FE-4D01-AEA3-69C28AD3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6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3A56-830C-4CE8-BDB4-CC575E9123C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3BC5-30FE-4D01-AEA3-69C28AD3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02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3A56-830C-4CE8-BDB4-CC575E9123C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AE3BC5-30FE-4D01-AEA3-69C28AD3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5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13A56-830C-4CE8-BDB4-CC575E9123C7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5AE3BC5-30FE-4D01-AEA3-69C28AD3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3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3054507" y="1159098"/>
            <a:ext cx="7815262" cy="4874655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/>
              <a:t>INTRODUCTION TO GRAPHIC DESIGN</a:t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MOVEMENT, BALANCE, UNITY, CONTRAST, EMPHASIS, LINE, AND COLOR</a:t>
            </a:r>
            <a:endParaRPr lang="en-US" sz="4400" dirty="0" smtClean="0"/>
          </a:p>
        </p:txBody>
      </p:sp>
      <p:sp>
        <p:nvSpPr>
          <p:cNvPr id="3" name="Rectangle 10"/>
          <p:cNvSpPr txBox="1">
            <a:spLocks noChangeArrowheads="1"/>
          </p:cNvSpPr>
          <p:nvPr/>
        </p:nvSpPr>
        <p:spPr>
          <a:xfrm>
            <a:off x="8525880" y="5565819"/>
            <a:ext cx="4091682" cy="129218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43367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TEXTURE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FF6600"/>
                </a:solidFill>
              </a:rPr>
              <a:t>Texture</a:t>
            </a:r>
            <a:r>
              <a:rPr lang="en-US" sz="2800" dirty="0" smtClean="0"/>
              <a:t> is the surface look of an object created by varying dark and light areas.</a:t>
            </a:r>
          </a:p>
          <a:p>
            <a:pPr marL="114300" lvl="1" indent="300038"/>
            <a:r>
              <a:rPr lang="en-US" sz="2800" dirty="0" smtClean="0"/>
              <a:t>Roughness</a:t>
            </a:r>
          </a:p>
          <a:p>
            <a:pPr marL="114300" lvl="1" indent="300038"/>
            <a:r>
              <a:rPr lang="en-US" sz="2800" dirty="0" smtClean="0"/>
              <a:t>Smoothness</a:t>
            </a:r>
          </a:p>
          <a:p>
            <a:pPr marL="114300" lvl="1" indent="300038"/>
            <a:r>
              <a:rPr lang="en-US" sz="2800" dirty="0" smtClean="0"/>
              <a:t>Depth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612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GRAPHIC DESIGN PRINCIPLES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FF6633"/>
                </a:solidFill>
              </a:rPr>
              <a:t>Graphic design principles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smtClean="0"/>
              <a:t>are ways in which elements are used together.</a:t>
            </a:r>
          </a:p>
          <a:p>
            <a:pPr lvl="1"/>
            <a:r>
              <a:rPr lang="en-US" sz="2800" dirty="0" smtClean="0"/>
              <a:t>Movement </a:t>
            </a:r>
          </a:p>
          <a:p>
            <a:pPr lvl="1"/>
            <a:r>
              <a:rPr lang="en-US" sz="2800" dirty="0" smtClean="0"/>
              <a:t>Balance </a:t>
            </a:r>
          </a:p>
          <a:p>
            <a:pPr lvl="1"/>
            <a:r>
              <a:rPr lang="en-US" sz="2800" dirty="0" smtClean="0"/>
              <a:t>Emphasis </a:t>
            </a:r>
          </a:p>
          <a:p>
            <a:pPr lvl="1"/>
            <a:r>
              <a:rPr lang="en-US" sz="2800" dirty="0" smtClean="0"/>
              <a:t>Unity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94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MOVEMENT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FF6633"/>
                </a:solidFill>
              </a:rPr>
              <a:t>Movement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smtClean="0"/>
              <a:t>is the use of lines, color, and repetition to create the illusion of motion.</a:t>
            </a:r>
          </a:p>
          <a:p>
            <a:pPr lvl="1"/>
            <a:r>
              <a:rPr lang="en-US" sz="2800" dirty="0" smtClean="0"/>
              <a:t>Curved forms or lines </a:t>
            </a:r>
          </a:p>
          <a:p>
            <a:pPr lvl="1"/>
            <a:r>
              <a:rPr lang="en-US" sz="2800" dirty="0" smtClean="0"/>
              <a:t>Repetition of geometric forms </a:t>
            </a:r>
          </a:p>
          <a:p>
            <a:pPr lvl="1"/>
            <a:r>
              <a:rPr lang="en-US" sz="2800" dirty="0" smtClean="0"/>
              <a:t>Fuzzy lines or outlines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085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LINES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FF6600"/>
                </a:solidFill>
              </a:rPr>
              <a:t>Lines</a:t>
            </a:r>
            <a:r>
              <a:rPr lang="en-US" sz="2800" dirty="0" smtClean="0"/>
              <a:t> can indicate motion or direction.</a:t>
            </a:r>
          </a:p>
          <a:p>
            <a:r>
              <a:rPr lang="en-US" sz="2800" dirty="0" smtClean="0"/>
              <a:t>How are lines used in the composition on this slide?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712" y="3440203"/>
            <a:ext cx="3200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5750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BALANCE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6633"/>
                </a:solidFill>
              </a:rPr>
              <a:t>Balance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smtClean="0"/>
              <a:t>is the act of comparing or estimating two things, one against the other, and the contrast between:</a:t>
            </a:r>
          </a:p>
          <a:p>
            <a:pPr lvl="1"/>
            <a:r>
              <a:rPr lang="en-US" sz="2800" dirty="0" smtClean="0"/>
              <a:t>Empty space (white space) and filled space</a:t>
            </a:r>
          </a:p>
          <a:p>
            <a:pPr lvl="1"/>
            <a:r>
              <a:rPr lang="en-US" sz="2800" dirty="0" smtClean="0"/>
              <a:t>Text and images</a:t>
            </a:r>
          </a:p>
          <a:p>
            <a:pPr lvl="1"/>
            <a:r>
              <a:rPr lang="en-US" sz="2800" dirty="0" smtClean="0"/>
              <a:t>Color and no colors and different colors</a:t>
            </a:r>
          </a:p>
          <a:p>
            <a:pPr lvl="1"/>
            <a:r>
              <a:rPr lang="en-US" sz="2800" dirty="0" smtClean="0"/>
              <a:t>Textures against flat colors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8912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BALANCE IN COMPOSITION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There are three different types of balance when using color, shape, and position:</a:t>
            </a:r>
          </a:p>
          <a:p>
            <a:pPr lvl="1"/>
            <a:r>
              <a:rPr lang="en-US" sz="2800" dirty="0" smtClean="0"/>
              <a:t>Symmetry</a:t>
            </a:r>
          </a:p>
          <a:p>
            <a:pPr lvl="1"/>
            <a:r>
              <a:rPr lang="en-US" sz="2800" dirty="0" smtClean="0"/>
              <a:t>Asymmetry</a:t>
            </a:r>
          </a:p>
          <a:p>
            <a:pPr lvl="1"/>
            <a:r>
              <a:rPr lang="en-US" sz="2800" dirty="0" smtClean="0"/>
              <a:t>Radial symmetry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5056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SYMMETRICAL BALANCE</a:t>
            </a:r>
            <a:endParaRPr lang="en-US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502" y="2150772"/>
            <a:ext cx="3200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347" y="2150772"/>
            <a:ext cx="3200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2858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ASSYMMETRIC BALANCE</a:t>
            </a:r>
            <a:endParaRPr lang="en-US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302" y="2099256"/>
            <a:ext cx="3200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591" y="2099256"/>
            <a:ext cx="3200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380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UNITY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FF6600"/>
                </a:solidFill>
              </a:rPr>
              <a:t>Unity</a:t>
            </a:r>
            <a:r>
              <a:rPr lang="en-US" sz="2800" dirty="0" smtClean="0"/>
              <a:t>: The correct balance of composition or color that produces a harmonious effect.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712" y="3657600"/>
            <a:ext cx="3200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5827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EMPHASIS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6600"/>
                </a:solidFill>
              </a:rPr>
              <a:t>Emphasis</a:t>
            </a:r>
            <a:r>
              <a:rPr lang="en-US" sz="2800" dirty="0" smtClean="0"/>
              <a:t>: To express with  particular stress or force.</a:t>
            </a:r>
          </a:p>
          <a:p>
            <a:endParaRPr lang="en-US" sz="28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712" y="2939422"/>
            <a:ext cx="3200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1423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GRAPHIC DESIGN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2933208"/>
            <a:ext cx="8992695" cy="26562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Graphic design</a:t>
            </a:r>
            <a:r>
              <a:rPr lang="en-US" sz="2800" dirty="0"/>
              <a:t> is the process of visual communication and problem-solving using one or more of typography, photography </a:t>
            </a:r>
            <a:r>
              <a:rPr lang="en-US" sz="2800" dirty="0" smtClean="0"/>
              <a:t>and illustration</a:t>
            </a:r>
            <a:r>
              <a:rPr lang="en-US" sz="2800" dirty="0"/>
              <a:t>. The field is considered a subset of </a:t>
            </a:r>
            <a:r>
              <a:rPr lang="en-US" sz="2800" dirty="0" smtClean="0"/>
              <a:t>visual communication</a:t>
            </a:r>
            <a:r>
              <a:rPr lang="en-US" sz="2800" dirty="0"/>
              <a:t> and communication design</a:t>
            </a:r>
          </a:p>
        </p:txBody>
      </p:sp>
    </p:spTree>
    <p:extLst>
      <p:ext uri="{BB962C8B-B14F-4D97-AF65-F5344CB8AC3E}">
        <p14:creationId xmlns:p14="http://schemas.microsoft.com/office/powerpoint/2010/main" val="1237094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 of Graphic Designs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59" y="4314423"/>
            <a:ext cx="3568475" cy="24497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668" y="1463899"/>
            <a:ext cx="3199329" cy="25543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988" y="1463899"/>
            <a:ext cx="3118065" cy="255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86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sz="2800" dirty="0" smtClean="0"/>
              <a:t>The basis of good graphic design is use of design elements and their thoughtful application in the form of design principles.</a:t>
            </a:r>
          </a:p>
          <a:p>
            <a:pPr marL="342900" indent="-342900"/>
            <a:r>
              <a:rPr lang="en-US" sz="2800" dirty="0" smtClean="0"/>
              <a:t>Clearly identify what you are trying to accomplish — use design to convey your message.</a:t>
            </a:r>
          </a:p>
          <a:p>
            <a:pPr marL="342900" indent="-342900"/>
            <a:r>
              <a:rPr lang="en-US" sz="2800" dirty="0" smtClean="0"/>
              <a:t>Brainstorm alternatives.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170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638408">
            <a:off x="2064891" y="2440031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smtClean="0"/>
              <a:t>THANK YOU!!!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4100084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USE OF GRAPHIC DESIGN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149" y="2611236"/>
            <a:ext cx="8649237" cy="29910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Common uses of graphic design include corporate design (logos and branding), editorial design (magazines, newspapers and books), </a:t>
            </a:r>
            <a:r>
              <a:rPr lang="en-US" sz="2800" dirty="0" smtClean="0"/>
              <a:t>way finding </a:t>
            </a:r>
            <a:r>
              <a:rPr lang="en-US" sz="2800" dirty="0"/>
              <a:t>or environmental </a:t>
            </a:r>
            <a:r>
              <a:rPr lang="en-US" sz="2800" dirty="0" smtClean="0"/>
              <a:t>design, advertising</a:t>
            </a:r>
            <a:r>
              <a:rPr lang="en-US" sz="2800" dirty="0"/>
              <a:t>, web design, communication design, product packaging and signage.</a:t>
            </a:r>
          </a:p>
        </p:txBody>
      </p:sp>
    </p:spTree>
    <p:extLst>
      <p:ext uri="{BB962C8B-B14F-4D97-AF65-F5344CB8AC3E}">
        <p14:creationId xmlns:p14="http://schemas.microsoft.com/office/powerpoint/2010/main" val="3760434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Graphic design elements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1685" y="2469569"/>
            <a:ext cx="8226916" cy="34031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FF6633"/>
                </a:solidFill>
              </a:rPr>
              <a:t>Graphic design elements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smtClean="0"/>
              <a:t>are the building blocks of graphics.</a:t>
            </a:r>
          </a:p>
          <a:p>
            <a:pPr lvl="1"/>
            <a:r>
              <a:rPr lang="en-US" sz="2800" dirty="0" smtClean="0"/>
              <a:t>Line</a:t>
            </a:r>
          </a:p>
          <a:p>
            <a:pPr lvl="1"/>
            <a:r>
              <a:rPr lang="en-US" sz="2800" dirty="0" smtClean="0"/>
              <a:t>Color </a:t>
            </a:r>
          </a:p>
          <a:p>
            <a:pPr lvl="1"/>
            <a:r>
              <a:rPr lang="en-US" sz="2800" dirty="0" smtClean="0"/>
              <a:t>Shape </a:t>
            </a:r>
          </a:p>
          <a:p>
            <a:pPr lvl="1"/>
            <a:r>
              <a:rPr lang="en-US" sz="2800" dirty="0" smtClean="0"/>
              <a:t>Texture 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6779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LINES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825625"/>
            <a:ext cx="8760875" cy="1149395"/>
          </a:xfrm>
        </p:spPr>
        <p:txBody>
          <a:bodyPr>
            <a:normAutofit fontScale="92500"/>
          </a:bodyPr>
          <a:lstStyle/>
          <a:p>
            <a:r>
              <a:rPr lang="en-US" sz="2800" dirty="0" smtClean="0">
                <a:solidFill>
                  <a:srgbClr val="FF6600"/>
                </a:solidFill>
              </a:rPr>
              <a:t>Lines</a:t>
            </a:r>
            <a:r>
              <a:rPr lang="en-US" sz="2800" dirty="0" smtClean="0"/>
              <a:t> can be straight or curved.</a:t>
            </a:r>
          </a:p>
          <a:p>
            <a:r>
              <a:rPr lang="en-US" sz="2800" dirty="0" smtClean="0"/>
              <a:t>How are lines used in the composition on this slide?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206840"/>
            <a:ext cx="3200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735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COLOR DEFINITIONS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6600"/>
                </a:solidFill>
              </a:rPr>
              <a:t>Hue</a:t>
            </a:r>
            <a:r>
              <a:rPr lang="en-US" sz="2800" dirty="0" smtClean="0"/>
              <a:t> is another word for color.</a:t>
            </a:r>
          </a:p>
          <a:p>
            <a:r>
              <a:rPr lang="en-US" sz="2800" dirty="0" smtClean="0">
                <a:solidFill>
                  <a:srgbClr val="FF6600"/>
                </a:solidFill>
              </a:rPr>
              <a:t>Chroma</a:t>
            </a:r>
            <a:r>
              <a:rPr lang="en-US" sz="2800" dirty="0" smtClean="0"/>
              <a:t> is the intensity or purity of color.</a:t>
            </a:r>
          </a:p>
          <a:p>
            <a:r>
              <a:rPr lang="en-US" sz="2800" dirty="0" smtClean="0">
                <a:solidFill>
                  <a:srgbClr val="FF6600"/>
                </a:solidFill>
              </a:rPr>
              <a:t>Tint</a:t>
            </a:r>
            <a:r>
              <a:rPr lang="en-US" sz="2800" dirty="0" smtClean="0"/>
              <a:t> is a color mixed with white.</a:t>
            </a:r>
          </a:p>
          <a:p>
            <a:r>
              <a:rPr lang="en-US" sz="2800" dirty="0" smtClean="0">
                <a:solidFill>
                  <a:srgbClr val="FF6600"/>
                </a:solidFill>
              </a:rPr>
              <a:t>Tone</a:t>
            </a:r>
            <a:r>
              <a:rPr lang="en-US" sz="2800" dirty="0" smtClean="0"/>
              <a:t> is a color mixed with gray.</a:t>
            </a:r>
          </a:p>
          <a:p>
            <a:r>
              <a:rPr lang="en-US" sz="2800" dirty="0" smtClean="0">
                <a:solidFill>
                  <a:srgbClr val="FF6600"/>
                </a:solidFill>
              </a:rPr>
              <a:t>Shade</a:t>
            </a:r>
            <a:r>
              <a:rPr lang="en-US" sz="2800" dirty="0" smtClean="0"/>
              <a:t> is a color mixed with black.</a:t>
            </a:r>
          </a:p>
        </p:txBody>
      </p:sp>
    </p:spTree>
    <p:extLst>
      <p:ext uri="{BB962C8B-B14F-4D97-AF65-F5344CB8AC3E}">
        <p14:creationId xmlns:p14="http://schemas.microsoft.com/office/powerpoint/2010/main" val="4045857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COLOR AND CONTRAST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27746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Using color can enhance or detract from a composition.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Color wheels help determine which colors are in greatest contrast.</a:t>
            </a:r>
          </a:p>
          <a:p>
            <a:endParaRPr lang="en-US" sz="28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651" y="3643647"/>
            <a:ext cx="3008289" cy="3008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0429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COLOR IN DESIGN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2800" dirty="0" smtClean="0"/>
              <a:t>Use color to label or show hierarchy.</a:t>
            </a:r>
          </a:p>
          <a:p>
            <a:pPr marL="342900" indent="-342900"/>
            <a:r>
              <a:rPr lang="en-US" sz="2800" dirty="0" smtClean="0"/>
              <a:t>Use color to represent or imitate reality.</a:t>
            </a:r>
          </a:p>
          <a:p>
            <a:pPr marL="342900" indent="-342900"/>
            <a:r>
              <a:rPr lang="en-US" sz="2800" dirty="0" smtClean="0"/>
              <a:t>Use color to unify, separate, or emphasize.</a:t>
            </a:r>
          </a:p>
          <a:p>
            <a:pPr marL="342900" indent="-342900"/>
            <a:r>
              <a:rPr lang="en-US" sz="2800" dirty="0" smtClean="0"/>
              <a:t>Use color to decorate.</a:t>
            </a:r>
          </a:p>
          <a:p>
            <a:pPr marL="342900" indent="-342900"/>
            <a:r>
              <a:rPr lang="en-US" sz="2800" dirty="0" smtClean="0"/>
              <a:t>Use color consistently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8872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SHAPES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6600"/>
                </a:solidFill>
              </a:rPr>
              <a:t>Shapes</a:t>
            </a:r>
            <a:r>
              <a:rPr lang="en-US" sz="2800" dirty="0" smtClean="0"/>
              <a:t> are enclosed objects that can be created by line or created by color and value changes that define their edges. 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5" descr="sample_dolphin_out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462" y="3806780"/>
            <a:ext cx="3390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646448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71</TotalTime>
  <Words>407</Words>
  <Application>Microsoft Office PowerPoint</Application>
  <PresentationFormat>Widescreen</PresentationFormat>
  <Paragraphs>73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Wisp</vt:lpstr>
      <vt:lpstr>INTRODUCTION TO GRAPHIC DESIGN  MOVEMENT, BALANCE, UNITY, CONTRAST, EMPHASIS, LINE, AND COLOR</vt:lpstr>
      <vt:lpstr>GRAPHIC DESIGN</vt:lpstr>
      <vt:lpstr>USE OF GRAPHIC DESIGN</vt:lpstr>
      <vt:lpstr>Graphic design elements</vt:lpstr>
      <vt:lpstr>LINES</vt:lpstr>
      <vt:lpstr>COLOR DEFINITIONS</vt:lpstr>
      <vt:lpstr>COLOR AND CONTRAST</vt:lpstr>
      <vt:lpstr>COLOR IN DESIGN</vt:lpstr>
      <vt:lpstr>SHAPES</vt:lpstr>
      <vt:lpstr>TEXTURE</vt:lpstr>
      <vt:lpstr>GRAPHIC DESIGN PRINCIPLES</vt:lpstr>
      <vt:lpstr>MOVEMENT</vt:lpstr>
      <vt:lpstr>LINES</vt:lpstr>
      <vt:lpstr>BALANCE</vt:lpstr>
      <vt:lpstr>BALANCE IN COMPOSITION</vt:lpstr>
      <vt:lpstr>SYMMETRICAL BALANCE</vt:lpstr>
      <vt:lpstr>ASSYMMETRIC BALANCE</vt:lpstr>
      <vt:lpstr>UNITY</vt:lpstr>
      <vt:lpstr>EMPHASIS</vt:lpstr>
      <vt:lpstr>Some examples of Graphic Designs</vt:lpstr>
      <vt:lpstr>SUMMARY</vt:lpstr>
      <vt:lpstr>THANK YOU!!!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GRAPHIC DESIGN  MOVEMENT, BALANCE, UNITY, CONTRAST, EMPHASIS, LINE, AND COLOR</dc:title>
  <dc:creator>pankul bindal</dc:creator>
  <cp:lastModifiedBy>Fita</cp:lastModifiedBy>
  <cp:revision>9</cp:revision>
  <dcterms:created xsi:type="dcterms:W3CDTF">2017-03-20T04:53:37Z</dcterms:created>
  <dcterms:modified xsi:type="dcterms:W3CDTF">2017-09-06T13:50:47Z</dcterms:modified>
</cp:coreProperties>
</file>