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96" r:id="rId4"/>
    <p:sldId id="29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44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0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1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2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332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77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381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0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7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2A54C80-263E-416B-A8E0-580EDEADCBDC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3702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19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PENGANTAR TEKNOLOGI 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484800" cy="7422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ADDIN ADITYA, </a:t>
            </a:r>
            <a:r>
              <a:rPr lang="en-US" dirty="0" smtClean="0"/>
              <a:t>S.KOM, M.KOM</a:t>
            </a:r>
            <a:endParaRPr lang="en-US" dirty="0" smtClean="0"/>
          </a:p>
          <a:p>
            <a:r>
              <a:rPr lang="en-US" dirty="0" smtClean="0"/>
              <a:t>SEKOLAH TINGGI INFORMATIKA DAN KOMPUTER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8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0" y="779770"/>
            <a:ext cx="8121627" cy="510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Mainboard</a:t>
            </a:r>
            <a:r>
              <a:rPr lang="en-US" sz="2400" dirty="0" smtClean="0"/>
              <a:t> / motherboard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peripheral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peripheral yang lain</a:t>
            </a:r>
          </a:p>
          <a:p>
            <a:r>
              <a:rPr lang="en-US" sz="2400" dirty="0" smtClean="0"/>
              <a:t>Socket processor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tempat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menancapnya</a:t>
            </a:r>
            <a:r>
              <a:rPr lang="en-US" sz="2400" dirty="0" smtClean="0">
                <a:sym typeface="Wingdings" pitchFamily="2" charset="2"/>
              </a:rPr>
              <a:t> processor </a:t>
            </a:r>
            <a:r>
              <a:rPr lang="en-US" sz="2400" dirty="0" err="1" smtClean="0">
                <a:sym typeface="Wingdings" pitchFamily="2" charset="2"/>
              </a:rPr>
              <a:t>pada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mainboard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Chipset  </a:t>
            </a:r>
            <a:r>
              <a:rPr lang="en-US" sz="2400" dirty="0" err="1" smtClean="0">
                <a:sym typeface="Wingdings" pitchFamily="2" charset="2"/>
              </a:rPr>
              <a:t>berfungsi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mengatur</a:t>
            </a:r>
            <a:r>
              <a:rPr lang="en-US" sz="2400" dirty="0" smtClean="0">
                <a:sym typeface="Wingdings" pitchFamily="2" charset="2"/>
              </a:rPr>
              <a:t> transfer data</a:t>
            </a:r>
          </a:p>
          <a:p>
            <a:r>
              <a:rPr lang="en-US" sz="2400" dirty="0" smtClean="0">
                <a:sym typeface="Wingdings" pitchFamily="2" charset="2"/>
              </a:rPr>
              <a:t>Slot memory  </a:t>
            </a:r>
            <a:r>
              <a:rPr lang="en-US" sz="2400" dirty="0" err="1" smtClean="0">
                <a:sym typeface="Wingdings" pitchFamily="2" charset="2"/>
              </a:rPr>
              <a:t>berfungsi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meletakkan</a:t>
            </a:r>
            <a:r>
              <a:rPr lang="en-US" sz="2400" dirty="0" smtClean="0">
                <a:sym typeface="Wingdings" pitchFamily="2" charset="2"/>
              </a:rPr>
              <a:t> RAM</a:t>
            </a:r>
          </a:p>
          <a:p>
            <a:r>
              <a:rPr lang="en-US" sz="2400" dirty="0" smtClean="0">
                <a:sym typeface="Wingdings" pitchFamily="2" charset="2"/>
              </a:rPr>
              <a:t>Controller  SATA, USB, Floppy </a:t>
            </a:r>
            <a:r>
              <a:rPr lang="en-US" sz="2400" dirty="0" err="1" smtClean="0">
                <a:sym typeface="Wingdings" pitchFamily="2" charset="2"/>
              </a:rPr>
              <a:t>dsb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BIOS</a:t>
            </a:r>
          </a:p>
          <a:p>
            <a:r>
              <a:rPr lang="en-US" sz="2400" dirty="0" smtClean="0">
                <a:sym typeface="Wingdings" pitchFamily="2" charset="2"/>
              </a:rPr>
              <a:t>Slot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Interface / </a:t>
            </a:r>
            <a:r>
              <a:rPr lang="en-US" sz="2400" dirty="0" err="1" smtClean="0"/>
              <a:t>tempat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meletakkan</a:t>
            </a:r>
            <a:r>
              <a:rPr lang="en-US" sz="2400" dirty="0" smtClean="0"/>
              <a:t> processor</a:t>
            </a:r>
          </a:p>
          <a:p>
            <a:r>
              <a:rPr lang="en-US" sz="2400" dirty="0" smtClean="0"/>
              <a:t>Socket yang </a:t>
            </a:r>
            <a:r>
              <a:rPr lang="en-US" sz="2400" dirty="0" err="1" smtClean="0"/>
              <a:t>dipilih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menetukan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processor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cocok</a:t>
            </a:r>
            <a:endParaRPr lang="en-US" sz="2400" dirty="0" smtClean="0"/>
          </a:p>
          <a:p>
            <a:r>
              <a:rPr lang="en-US" sz="2400" dirty="0" smtClean="0"/>
              <a:t>Socket processor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2 </a:t>
            </a:r>
            <a:r>
              <a:rPr lang="en-US" sz="2400" dirty="0" smtClean="0">
                <a:sym typeface="Wingdings" pitchFamily="2" charset="2"/>
              </a:rPr>
              <a:t> LGA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PGA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sock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0" y="4100975"/>
            <a:ext cx="8684404" cy="19257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lintas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RAM </a:t>
            </a:r>
            <a:r>
              <a:rPr lang="en-US" sz="2400" dirty="0" err="1" smtClean="0"/>
              <a:t>ke</a:t>
            </a:r>
            <a:r>
              <a:rPr lang="en-US" sz="2400" dirty="0" smtClean="0"/>
              <a:t> processor, </a:t>
            </a:r>
            <a:r>
              <a:rPr lang="en-US" sz="2400" dirty="0" err="1" smtClean="0"/>
              <a:t>dari</a:t>
            </a:r>
            <a:r>
              <a:rPr lang="en-US" sz="2400" dirty="0" smtClean="0"/>
              <a:t> RAM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hardisk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macam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northbridge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southbridge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Northbridge </a:t>
            </a:r>
            <a:r>
              <a:rPr lang="en-US" sz="2400" dirty="0" err="1" smtClean="0">
                <a:sym typeface="Wingdings" pitchFamily="2" charset="2"/>
              </a:rPr>
              <a:t>berfungsi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untuk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mengatur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lalu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lintas</a:t>
            </a:r>
            <a:r>
              <a:rPr lang="en-US" sz="2400" dirty="0" smtClean="0">
                <a:sym typeface="Wingdings" pitchFamily="2" charset="2"/>
              </a:rPr>
              <a:t> data processor, RAM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VGA</a:t>
            </a:r>
          </a:p>
          <a:p>
            <a:r>
              <a:rPr lang="en-US" sz="2400" dirty="0" smtClean="0">
                <a:sym typeface="Wingdings" pitchFamily="2" charset="2"/>
              </a:rPr>
              <a:t>Southbridge </a:t>
            </a:r>
            <a:r>
              <a:rPr lang="en-US" sz="2400" dirty="0" err="1" smtClean="0">
                <a:sym typeface="Wingdings" pitchFamily="2" charset="2"/>
              </a:rPr>
              <a:t>berfungsi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mengatur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lalu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lintas</a:t>
            </a:r>
            <a:r>
              <a:rPr lang="en-US" sz="2400" dirty="0" smtClean="0">
                <a:sym typeface="Wingdings" pitchFamily="2" charset="2"/>
              </a:rPr>
              <a:t> data </a:t>
            </a:r>
            <a:r>
              <a:rPr lang="en-US" sz="2400" dirty="0" err="1" smtClean="0">
                <a:sym typeface="Wingdings" pitchFamily="2" charset="2"/>
              </a:rPr>
              <a:t>selain</a:t>
            </a:r>
            <a:r>
              <a:rPr lang="en-US" sz="2400" dirty="0" smtClean="0">
                <a:sym typeface="Wingdings" pitchFamily="2" charset="2"/>
              </a:rPr>
              <a:t> yang </a:t>
            </a:r>
            <a:r>
              <a:rPr lang="en-US" sz="2400" dirty="0" err="1" smtClean="0">
                <a:sym typeface="Wingdings" pitchFamily="2" charset="2"/>
              </a:rPr>
              <a:t>diatur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oleh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northbridge</a:t>
            </a: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A typical north/southbridg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24" y="265231"/>
            <a:ext cx="5536228" cy="577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BIOS (BASIC INPUT OUTPUT SYSTEM)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firmware yang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</a:t>
            </a:r>
            <a:r>
              <a:rPr lang="en-US" sz="2400" dirty="0" err="1" smtClean="0"/>
              <a:t>saat</a:t>
            </a:r>
            <a:r>
              <a:rPr lang="en-US" sz="2400" dirty="0" smtClean="0"/>
              <a:t> computer </a:t>
            </a:r>
            <a:r>
              <a:rPr lang="en-US" sz="2400" dirty="0" err="1" smtClean="0"/>
              <a:t>dinyalakan</a:t>
            </a:r>
            <a:endParaRPr lang="en-US" sz="2400" dirty="0" smtClean="0"/>
          </a:p>
          <a:p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mengidentifikasi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inisialisasi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terpasang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menyiapkan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keperluan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computer</a:t>
            </a:r>
          </a:p>
          <a:p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 POST (Power On Self Test)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54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Lanjutan</a:t>
            </a:r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BIOS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vital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troubleshooting,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  :</a:t>
            </a:r>
          </a:p>
          <a:p>
            <a:pPr lvl="1"/>
            <a:r>
              <a:rPr lang="en-US" sz="2400" dirty="0" err="1" smtClean="0"/>
              <a:t>Kasus</a:t>
            </a:r>
            <a:r>
              <a:rPr lang="en-US" sz="2400" dirty="0" smtClean="0"/>
              <a:t> computer </a:t>
            </a:r>
            <a:r>
              <a:rPr lang="en-US" sz="2400" dirty="0" err="1" smtClean="0"/>
              <a:t>mati</a:t>
            </a:r>
            <a:r>
              <a:rPr lang="en-US" sz="2400" dirty="0" smtClean="0"/>
              <a:t> total bias </a:t>
            </a:r>
            <a:r>
              <a:rPr lang="en-US" sz="2400" dirty="0" err="1" smtClean="0"/>
              <a:t>diatasi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reset BIOS</a:t>
            </a:r>
          </a:p>
          <a:p>
            <a:pPr lvl="1"/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i="1" dirty="0" smtClean="0"/>
              <a:t>first boot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instalasi</a:t>
            </a:r>
            <a:r>
              <a:rPr lang="en-US" sz="2400" dirty="0" smtClean="0"/>
              <a:t> system </a:t>
            </a:r>
            <a:r>
              <a:rPr lang="en-US" sz="2400" dirty="0" err="1" smtClean="0"/>
              <a:t>operasi</a:t>
            </a:r>
            <a:endParaRPr lang="en-US" sz="2400" dirty="0" smtClean="0"/>
          </a:p>
          <a:p>
            <a:pPr lvl="1"/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computer</a:t>
            </a:r>
          </a:p>
          <a:p>
            <a:pPr lvl="1"/>
            <a:r>
              <a:rPr lang="en-US" sz="2400" dirty="0" err="1" smtClean="0"/>
              <a:t>Menambah</a:t>
            </a:r>
            <a:r>
              <a:rPr lang="en-US" sz="2400" dirty="0" smtClean="0"/>
              <a:t> </a:t>
            </a:r>
            <a:r>
              <a:rPr lang="en-US" sz="2400" dirty="0" err="1" smtClean="0"/>
              <a:t>kinerja</a:t>
            </a:r>
            <a:r>
              <a:rPr lang="en-US" sz="2400" dirty="0" smtClean="0"/>
              <a:t> computer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kenal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overclocking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2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Power Wave Modulation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358" y="1532791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rangkaian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motherboard yang </a:t>
            </a:r>
            <a:r>
              <a:rPr lang="en-US" sz="3200" dirty="0" err="1" smtClean="0"/>
              <a:t>berfungsi</a:t>
            </a:r>
            <a:r>
              <a:rPr lang="en-US" sz="3200" dirty="0" smtClean="0"/>
              <a:t> </a:t>
            </a:r>
            <a:r>
              <a:rPr lang="en-US" sz="3200" dirty="0" err="1" smtClean="0"/>
              <a:t>sangat</a:t>
            </a:r>
            <a:r>
              <a:rPr lang="en-US" sz="3200" dirty="0" smtClean="0"/>
              <a:t> vital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mengatur</a:t>
            </a:r>
            <a:r>
              <a:rPr lang="en-US" sz="3200" dirty="0" smtClean="0"/>
              <a:t> </a:t>
            </a:r>
            <a:r>
              <a:rPr lang="en-US" sz="3200" dirty="0" err="1" smtClean="0"/>
              <a:t>kebutuhan</a:t>
            </a:r>
            <a:r>
              <a:rPr lang="en-US" sz="3200" dirty="0" smtClean="0"/>
              <a:t> </a:t>
            </a:r>
            <a:r>
              <a:rPr lang="en-US" sz="3200" dirty="0" err="1" smtClean="0"/>
              <a:t>daya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r>
              <a:rPr lang="en-US" sz="3200" dirty="0" err="1" smtClean="0"/>
              <a:t>Mosfet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chip yang </a:t>
            </a:r>
            <a:r>
              <a:rPr lang="en-US" sz="3200" dirty="0" err="1" smtClean="0">
                <a:sym typeface="Wingdings" panose="05000000000000000000" pitchFamily="2" charset="2"/>
              </a:rPr>
              <a:t>mengontrol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aliran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listrik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Choke  inductor yang </a:t>
            </a:r>
            <a:r>
              <a:rPr lang="en-US" sz="3200" dirty="0" err="1" smtClean="0">
                <a:sym typeface="Wingdings" panose="05000000000000000000" pitchFamily="2" charset="2"/>
              </a:rPr>
              <a:t>menyimpan</a:t>
            </a:r>
            <a:r>
              <a:rPr lang="en-US" sz="3200" dirty="0" smtClean="0">
                <a:sym typeface="Wingdings" panose="05000000000000000000" pitchFamily="2" charset="2"/>
              </a:rPr>
              <a:t> energy </a:t>
            </a:r>
            <a:r>
              <a:rPr lang="en-US" sz="3200" dirty="0" err="1" smtClean="0">
                <a:sym typeface="Wingdings" panose="05000000000000000000" pitchFamily="2" charset="2"/>
              </a:rPr>
              <a:t>dan</a:t>
            </a:r>
            <a:r>
              <a:rPr lang="en-US" sz="3200" dirty="0" smtClean="0">
                <a:sym typeface="Wingdings" panose="05000000000000000000" pitchFamily="2" charset="2"/>
              </a:rPr>
              <a:t> 						   </a:t>
            </a:r>
            <a:r>
              <a:rPr lang="en-US" sz="3200" dirty="0" err="1" smtClean="0">
                <a:sym typeface="Wingdings" panose="05000000000000000000" pitchFamily="2" charset="2"/>
              </a:rPr>
              <a:t>menstabilkan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listrik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Capacitor  </a:t>
            </a:r>
            <a:r>
              <a:rPr lang="en-US" sz="3200" dirty="0" err="1" smtClean="0">
                <a:sym typeface="Wingdings" panose="05000000000000000000" pitchFamily="2" charset="2"/>
              </a:rPr>
              <a:t>komponen</a:t>
            </a:r>
            <a:r>
              <a:rPr lang="en-US" sz="3200" dirty="0" smtClean="0">
                <a:sym typeface="Wingdings" panose="05000000000000000000" pitchFamily="2" charset="2"/>
              </a:rPr>
              <a:t> yang </a:t>
            </a:r>
            <a:r>
              <a:rPr lang="en-US" sz="3200" dirty="0" err="1" smtClean="0">
                <a:sym typeface="Wingdings" panose="05000000000000000000" pitchFamily="2" charset="2"/>
              </a:rPr>
              <a:t>menyimpan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listrik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464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2" y="395074"/>
            <a:ext cx="8309568" cy="63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02" y="13056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Processor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02" y="1036841"/>
            <a:ext cx="8596668" cy="3880773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pengatur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endParaRPr lang="en-US" dirty="0" smtClean="0"/>
          </a:p>
          <a:p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processor </a:t>
            </a:r>
            <a:r>
              <a:rPr lang="en-US" dirty="0" smtClean="0">
                <a:sym typeface="Wingdings" panose="05000000000000000000" pitchFamily="2" charset="2"/>
              </a:rPr>
              <a:t> Register, ALU, CU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10609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563298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1106098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106098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98" y="2320952"/>
            <a:ext cx="7392259" cy="4537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65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CAPAIAN 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MAHASISWA MENGETAHUI TENTANG PENGETAHUAN DASAR KONSEP TEKNOLOGI INFORMASI DAN KOMUNIKASI</a:t>
            </a:r>
          </a:p>
          <a:p>
            <a:r>
              <a:rPr lang="en-US" sz="2400" dirty="0" smtClean="0"/>
              <a:t>MAHASISWA MENGETAHUI MENGENAI KONSEP DASAR INTERNET, JARINGAN TELEKOMUNIKASI, CONTENT MANAGEMENT SYSTEM SERTA CYBER SECURITY DAN CYBER LAW ENFORCEMENT</a:t>
            </a:r>
          </a:p>
          <a:p>
            <a:r>
              <a:rPr lang="en-US" sz="2400" dirty="0" smtClean="0"/>
              <a:t>DIHARAPKAN MAHASISWA DAPAT MENGETAHUI PERKEMBANGAN TERKINI TENTANG TEKNOLOGI INFORMASI SERTA DAMPAKNYA TERHADAP PERILAKU MASYARAKAT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751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FSB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berfungsi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sebagai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jalur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pengangkut</a:t>
            </a:r>
            <a:r>
              <a:rPr lang="en-US" sz="2400" dirty="0" smtClean="0">
                <a:sym typeface="Wingdings" panose="05000000000000000000" pitchFamily="2" charset="2"/>
              </a:rPr>
              <a:t> data </a:t>
            </a:r>
            <a:r>
              <a:rPr lang="en-US" sz="2400" dirty="0" err="1" smtClean="0">
                <a:sym typeface="Wingdings" panose="05000000000000000000" pitchFamily="2" charset="2"/>
              </a:rPr>
              <a:t>pada</a:t>
            </a:r>
            <a:r>
              <a:rPr lang="en-US" sz="2400" dirty="0" smtClean="0">
                <a:sym typeface="Wingdings" panose="05000000000000000000" pitchFamily="2" charset="2"/>
              </a:rPr>
              <a:t> processor</a:t>
            </a:r>
          </a:p>
          <a:p>
            <a:r>
              <a:rPr lang="en-US" sz="2400" dirty="0" smtClean="0"/>
              <a:t>Cache memory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berfungsi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untuk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menyimpan</a:t>
            </a:r>
            <a:r>
              <a:rPr lang="en-US" sz="2400" dirty="0" smtClean="0">
                <a:sym typeface="Wingdings" panose="05000000000000000000" pitchFamily="2" charset="2"/>
              </a:rPr>
              <a:t> data </a:t>
            </a:r>
            <a:r>
              <a:rPr lang="en-US" sz="2400" dirty="0" err="1" smtClean="0">
                <a:sym typeface="Wingdings" panose="05000000000000000000" pitchFamily="2" charset="2"/>
              </a:rPr>
              <a:t>sebelum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diproses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oleh</a:t>
            </a:r>
            <a:r>
              <a:rPr lang="en-US" sz="2400" dirty="0" smtClean="0">
                <a:sym typeface="Wingdings" panose="05000000000000000000" pitchFamily="2" charset="2"/>
              </a:rPr>
              <a:t> processor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Core / clock speed  </a:t>
            </a:r>
            <a:r>
              <a:rPr lang="en-US" sz="2400" dirty="0" err="1" smtClean="0">
                <a:sym typeface="Wingdings" panose="05000000000000000000" pitchFamily="2" charset="2"/>
              </a:rPr>
              <a:t>satuan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kecepatan</a:t>
            </a:r>
            <a:r>
              <a:rPr lang="en-US" sz="2400" dirty="0" smtClean="0">
                <a:sym typeface="Wingdings" panose="05000000000000000000" pitchFamily="2" charset="2"/>
              </a:rPr>
              <a:t> processor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Pin  ‘kaki’ </a:t>
            </a:r>
            <a:r>
              <a:rPr lang="en-US" sz="2400" dirty="0" err="1" smtClean="0">
                <a:sym typeface="Wingdings" panose="05000000000000000000" pitchFamily="2" charset="2"/>
              </a:rPr>
              <a:t>pada</a:t>
            </a:r>
            <a:r>
              <a:rPr lang="en-US" sz="2400" dirty="0" smtClean="0">
                <a:sym typeface="Wingdings" panose="05000000000000000000" pitchFamily="2" charset="2"/>
              </a:rPr>
              <a:t> processor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9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cket_PGA3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72" y="3348905"/>
            <a:ext cx="2866031" cy="32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intel_06_july_2004_lga775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701"/>
              </a:clrFrom>
              <a:clrTo>
                <a:srgbClr val="FFF7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5" y="3239896"/>
            <a:ext cx="3787173" cy="36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ga775_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34" y="363221"/>
            <a:ext cx="2572603" cy="25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667px-LGA_7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40" y="854248"/>
            <a:ext cx="2645205" cy="22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Intel (Integrated Electronic)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985751"/>
            <a:ext cx="10178322" cy="3593591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market processor yang paling </a:t>
            </a:r>
            <a:r>
              <a:rPr lang="en-US" sz="2400" dirty="0" err="1" smtClean="0"/>
              <a:t>terkenal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r>
              <a:rPr lang="en-US" sz="2400" dirty="0" err="1" smtClean="0"/>
              <a:t>Didirikan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1968, Gordon Moore </a:t>
            </a:r>
            <a:r>
              <a:rPr lang="en-US" sz="2400" dirty="0" err="1" smtClean="0"/>
              <a:t>dan</a:t>
            </a:r>
            <a:r>
              <a:rPr lang="en-US" sz="2400" dirty="0" smtClean="0"/>
              <a:t> Robert </a:t>
            </a:r>
            <a:r>
              <a:rPr lang="en-US" sz="2400" dirty="0" err="1" smtClean="0"/>
              <a:t>Noyce</a:t>
            </a:r>
            <a:endParaRPr lang="en-US" sz="2400" dirty="0" smtClean="0"/>
          </a:p>
          <a:p>
            <a:r>
              <a:rPr lang="en-US" sz="2400" dirty="0" err="1" smtClean="0"/>
              <a:t>Berpusat</a:t>
            </a:r>
            <a:r>
              <a:rPr lang="en-US" sz="2400" dirty="0" smtClean="0"/>
              <a:t> di Santa Clara, California United States of America</a:t>
            </a:r>
          </a:p>
          <a:p>
            <a:r>
              <a:rPr lang="en-US" sz="2400" dirty="0" err="1" smtClean="0"/>
              <a:t>Bergerak</a:t>
            </a:r>
            <a:r>
              <a:rPr lang="en-US" sz="2400" dirty="0" smtClean="0"/>
              <a:t> di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semi conductor manufacture</a:t>
            </a:r>
          </a:p>
          <a:p>
            <a:r>
              <a:rPr lang="en-US" sz="2400" dirty="0" smtClean="0"/>
              <a:t>Paul </a:t>
            </a:r>
            <a:r>
              <a:rPr lang="en-US" sz="2400" dirty="0" err="1" smtClean="0"/>
              <a:t>Otellini</a:t>
            </a:r>
            <a:r>
              <a:rPr lang="en-US" sz="2400" dirty="0" smtClean="0"/>
              <a:t> (President and CEO)</a:t>
            </a:r>
          </a:p>
          <a:p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produksi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microprocessor, LAN Card, chipset Motherboard, </a:t>
            </a:r>
            <a:r>
              <a:rPr lang="en-US" sz="2400" dirty="0" err="1" smtClean="0">
                <a:sym typeface="Wingdings" panose="05000000000000000000" pitchFamily="2" charset="2"/>
              </a:rPr>
              <a:t>dll</a:t>
            </a:r>
            <a:endParaRPr lang="en-US" sz="2400" dirty="0"/>
          </a:p>
        </p:txBody>
      </p:sp>
      <p:pic>
        <p:nvPicPr>
          <p:cNvPr id="3074" name="Picture 2" descr="E:\HIC\jobHIC\presentasi Q\core2xe_files\hdr-txt-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42" y="5466687"/>
            <a:ext cx="282859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6645"/>
            <a:ext cx="8596668" cy="1320800"/>
          </a:xfrm>
        </p:spPr>
        <p:txBody>
          <a:bodyPr/>
          <a:lstStyle/>
          <a:p>
            <a:r>
              <a:rPr lang="en-US" dirty="0" err="1" smtClean="0"/>
              <a:t>Perkembangannya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lvl="0"/>
            <a:r>
              <a:rPr lang="id-ID" dirty="0"/>
              <a:t>Pentium I, II,III (Slot 1, Socket 7, Socket 370)</a:t>
            </a:r>
            <a:endParaRPr lang="en-US" dirty="0"/>
          </a:p>
          <a:p>
            <a:pPr lvl="0"/>
            <a:r>
              <a:rPr lang="id-ID" dirty="0"/>
              <a:t>Pentium IV terdiri dari beberapa generasi seperti:</a:t>
            </a:r>
            <a:endParaRPr lang="en-US" dirty="0"/>
          </a:p>
          <a:p>
            <a:pPr lvl="1"/>
            <a:r>
              <a:rPr lang="id-ID" dirty="0"/>
              <a:t>Willamette (Socket 423), Northwood (Socket 478), Presscott (Socket 478 / LGA 775), Extreme Edition (Socket 478, High End), dan Celeron (Market Value)</a:t>
            </a:r>
            <a:r>
              <a:rPr lang="id-ID" b="1" dirty="0"/>
              <a:t> </a:t>
            </a:r>
            <a:endParaRPr lang="en-US" dirty="0"/>
          </a:p>
          <a:p>
            <a:pPr lvl="1"/>
            <a:r>
              <a:rPr lang="id-ID" dirty="0"/>
              <a:t>Pentium D (generasi dual core, LGA 775, Cache L2 2x1 MB)</a:t>
            </a:r>
            <a:endParaRPr lang="en-US" dirty="0"/>
          </a:p>
          <a:p>
            <a:pPr lvl="1"/>
            <a:r>
              <a:rPr lang="id-ID" dirty="0"/>
              <a:t>Celeron D (Market Value, Cache L2 256 KB, single core)</a:t>
            </a:r>
            <a:endParaRPr lang="en-US" dirty="0"/>
          </a:p>
          <a:p>
            <a:pPr lvl="0"/>
            <a:r>
              <a:rPr lang="id-ID" dirty="0"/>
              <a:t>Arsitektur Core Microarchitecture:</a:t>
            </a:r>
            <a:endParaRPr lang="en-US" dirty="0"/>
          </a:p>
          <a:p>
            <a:pPr lvl="1"/>
            <a:r>
              <a:rPr lang="id-ID" sz="1800" dirty="0"/>
              <a:t>Pentium Dual Core (</a:t>
            </a:r>
            <a:r>
              <a:rPr lang="en-US" sz="1800" dirty="0"/>
              <a:t>Market Value, </a:t>
            </a:r>
            <a:r>
              <a:rPr lang="id-ID" sz="1800" dirty="0"/>
              <a:t>LGA775, Cache L2 1 MB)</a:t>
            </a:r>
            <a:endParaRPr lang="en-US" sz="1800" dirty="0"/>
          </a:p>
          <a:p>
            <a:pPr lvl="1"/>
            <a:r>
              <a:rPr lang="id-ID" sz="1800" dirty="0"/>
              <a:t>Core 2 Duo (Conroe) (LGA775, Cache L2 2MB-4MB)</a:t>
            </a:r>
            <a:endParaRPr lang="en-US" sz="1800" dirty="0"/>
          </a:p>
          <a:p>
            <a:pPr lvl="1"/>
            <a:r>
              <a:rPr lang="id-ID" sz="1800" dirty="0"/>
              <a:t>Core 2 Extreme (LGA775, High End)</a:t>
            </a:r>
            <a:endParaRPr lang="en-US" sz="1800" dirty="0"/>
          </a:p>
          <a:p>
            <a:pPr lvl="1"/>
            <a:r>
              <a:rPr lang="id-ID" sz="1800" dirty="0"/>
              <a:t>Core 2 Quad dan Core 2 Quad Extreme (Cache L2 2x4 MB)</a:t>
            </a:r>
            <a:endParaRPr lang="en-US" sz="1800" dirty="0"/>
          </a:p>
          <a:p>
            <a:pPr lvl="0"/>
            <a:r>
              <a:rPr lang="id-ID" dirty="0" smtClean="0"/>
              <a:t>I3</a:t>
            </a:r>
            <a:r>
              <a:rPr lang="en-US" dirty="0" smtClean="0"/>
              <a:t>,  I5, I7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endParaRPr lang="en-US" dirty="0"/>
          </a:p>
          <a:p>
            <a:pPr lvl="0"/>
            <a:r>
              <a:rPr lang="id-ID" dirty="0" smtClean="0"/>
              <a:t>Centrino </a:t>
            </a:r>
            <a:r>
              <a:rPr lang="en-US" dirty="0" err="1"/>
              <a:t>dan</a:t>
            </a:r>
            <a:r>
              <a:rPr lang="en-US" dirty="0"/>
              <a:t> Centrino Duo </a:t>
            </a:r>
            <a:r>
              <a:rPr lang="id-ID" dirty="0"/>
              <a:t>(</a:t>
            </a:r>
            <a:r>
              <a:rPr lang="en-US" dirty="0"/>
              <a:t>platform </a:t>
            </a:r>
            <a:r>
              <a:rPr lang="id-ID" dirty="0"/>
              <a:t>mobile)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(Advance Micro Devices)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Perusahaan </a:t>
            </a:r>
            <a:r>
              <a:rPr lang="en-US" sz="2800" dirty="0" err="1" smtClean="0"/>
              <a:t>semikonduktor</a:t>
            </a:r>
            <a:r>
              <a:rPr lang="en-US" sz="2800" dirty="0" smtClean="0"/>
              <a:t> </a:t>
            </a:r>
            <a:r>
              <a:rPr lang="en-US" sz="2800" dirty="0" err="1" smtClean="0"/>
              <a:t>berpusat</a:t>
            </a:r>
            <a:r>
              <a:rPr lang="en-US" sz="2800" dirty="0" smtClean="0"/>
              <a:t> di Sunnyvale, California USA</a:t>
            </a:r>
          </a:p>
          <a:p>
            <a:r>
              <a:rPr lang="en-US" sz="2800" dirty="0" err="1" smtClean="0"/>
              <a:t>Didirikan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tahun</a:t>
            </a:r>
            <a:r>
              <a:rPr lang="en-US" sz="2800" dirty="0" smtClean="0"/>
              <a:t> 1969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Rory Read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CEO</a:t>
            </a:r>
          </a:p>
          <a:p>
            <a:r>
              <a:rPr lang="en-US" sz="2800" dirty="0" err="1" smtClean="0"/>
              <a:t>Produk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microprocessor, motherboard chipset, embedded graphic processor unit, processor </a:t>
            </a:r>
            <a:r>
              <a:rPr lang="en-US" sz="2800" dirty="0" err="1" smtClean="0">
                <a:sym typeface="Wingdings" panose="05000000000000000000" pitchFamily="2" charset="2"/>
              </a:rPr>
              <a:t>untuk</a:t>
            </a:r>
            <a:r>
              <a:rPr lang="en-US" sz="2800" dirty="0" smtClean="0">
                <a:sym typeface="Wingdings" panose="05000000000000000000" pitchFamily="2" charset="2"/>
              </a:rPr>
              <a:t> server </a:t>
            </a:r>
            <a:r>
              <a:rPr lang="en-US" sz="2800" dirty="0" err="1" smtClean="0">
                <a:sym typeface="Wingdings" panose="05000000000000000000" pitchFamily="2" charset="2"/>
              </a:rPr>
              <a:t>dll</a:t>
            </a:r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14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Mikroprosessor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Opteron (</a:t>
            </a:r>
            <a:r>
              <a:rPr lang="en-US" dirty="0" err="1" smtClean="0"/>
              <a:t>untuk</a:t>
            </a:r>
            <a:r>
              <a:rPr lang="en-US" dirty="0" smtClean="0"/>
              <a:t> server)</a:t>
            </a:r>
          </a:p>
          <a:p>
            <a:pPr lvl="1"/>
            <a:r>
              <a:rPr lang="en-US" dirty="0" smtClean="0"/>
              <a:t>AMD FX Series, APU A Series (</a:t>
            </a:r>
            <a:r>
              <a:rPr lang="en-US" dirty="0" err="1" smtClean="0"/>
              <a:t>Untuk</a:t>
            </a:r>
            <a:r>
              <a:rPr lang="en-US" dirty="0" smtClean="0"/>
              <a:t> Desktop)</a:t>
            </a:r>
          </a:p>
          <a:p>
            <a:pPr lvl="1"/>
            <a:r>
              <a:rPr lang="en-US" dirty="0" smtClean="0"/>
              <a:t>APU A Series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laptop)</a:t>
            </a:r>
          </a:p>
          <a:p>
            <a:pPr lvl="1"/>
            <a:r>
              <a:rPr lang="en-US" dirty="0" smtClean="0"/>
              <a:t>APU G Series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embedded)</a:t>
            </a:r>
          </a:p>
          <a:p>
            <a:pPr lvl="1"/>
            <a:r>
              <a:rPr lang="en-US" dirty="0" smtClean="0"/>
              <a:t>APU Z Series (tablet PC)</a:t>
            </a:r>
          </a:p>
          <a:p>
            <a:pPr marL="287338" lvl="1"/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endParaRPr lang="en-US" dirty="0" smtClean="0"/>
          </a:p>
          <a:p>
            <a:pPr marL="687388" lvl="2"/>
            <a:r>
              <a:rPr lang="en-US" dirty="0" smtClean="0"/>
              <a:t>Radeon (</a:t>
            </a:r>
            <a:r>
              <a:rPr lang="en-US" dirty="0" err="1" smtClean="0"/>
              <a:t>untuk</a:t>
            </a:r>
            <a:r>
              <a:rPr lang="en-US" dirty="0" smtClean="0"/>
              <a:t> PC)</a:t>
            </a:r>
          </a:p>
          <a:p>
            <a:pPr marL="687388" lvl="2"/>
            <a:r>
              <a:rPr lang="en-US" dirty="0" smtClean="0"/>
              <a:t>Radeon Mobile (laptop)</a:t>
            </a:r>
          </a:p>
          <a:p>
            <a:pPr marL="687388" lvl="2"/>
            <a:r>
              <a:rPr lang="en-US" dirty="0" smtClean="0"/>
              <a:t>FIREPRO (server)</a:t>
            </a:r>
          </a:p>
          <a:p>
            <a:pPr marL="687388" lvl="2"/>
            <a:r>
              <a:rPr lang="en-US" dirty="0" smtClean="0"/>
              <a:t>Radeon Sky (</a:t>
            </a:r>
            <a:r>
              <a:rPr lang="en-US" dirty="0" err="1" smtClean="0"/>
              <a:t>untuk</a:t>
            </a:r>
            <a:r>
              <a:rPr lang="en-US" dirty="0" smtClean="0"/>
              <a:t> server cloud </a:t>
            </a:r>
            <a:r>
              <a:rPr lang="en-US" dirty="0" err="1" smtClean="0"/>
              <a:t>khusus</a:t>
            </a:r>
            <a:r>
              <a:rPr lang="en-US" dirty="0" smtClean="0"/>
              <a:t> gaming)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Instruksi</a:t>
            </a:r>
            <a:r>
              <a:rPr lang="en-US" dirty="0" smtClean="0"/>
              <a:t> SSE (Streaming SIMD Extension)</a:t>
            </a:r>
          </a:p>
          <a:p>
            <a:r>
              <a:rPr lang="en-US" dirty="0" smtClean="0"/>
              <a:t>Fabrication proses</a:t>
            </a:r>
          </a:p>
          <a:p>
            <a:r>
              <a:rPr lang="en-US" dirty="0" smtClean="0"/>
              <a:t>Integrated Memory Controller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Intel :</a:t>
            </a:r>
          </a:p>
          <a:p>
            <a:pPr lvl="1"/>
            <a:r>
              <a:rPr lang="en-US" dirty="0" smtClean="0"/>
              <a:t>Hyper Threading / Hyper Transport</a:t>
            </a:r>
          </a:p>
          <a:p>
            <a:pPr lvl="1"/>
            <a:r>
              <a:rPr lang="en-US" dirty="0" smtClean="0"/>
              <a:t>Intel EMT64 / AMD 64 Technology</a:t>
            </a:r>
          </a:p>
          <a:p>
            <a:pPr lvl="1"/>
            <a:r>
              <a:rPr lang="en-US" dirty="0" smtClean="0"/>
              <a:t>Execute Disable Bit (</a:t>
            </a:r>
            <a:r>
              <a:rPr lang="en-US" dirty="0" err="1" smtClean="0"/>
              <a:t>xD</a:t>
            </a:r>
            <a:r>
              <a:rPr lang="en-US" dirty="0" smtClean="0"/>
              <a:t> Bit) / Enchanted Virus Protected</a:t>
            </a:r>
          </a:p>
          <a:p>
            <a:pPr lvl="1"/>
            <a:r>
              <a:rPr lang="en-US" dirty="0" smtClean="0"/>
              <a:t>Enchanted Intel </a:t>
            </a:r>
            <a:r>
              <a:rPr lang="en-US" dirty="0" err="1" smtClean="0"/>
              <a:t>Speedstep</a:t>
            </a:r>
            <a:r>
              <a:rPr lang="en-US" dirty="0" smtClean="0"/>
              <a:t> Technology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Quickpath</a:t>
            </a:r>
            <a:r>
              <a:rPr lang="en-US" dirty="0" smtClean="0"/>
              <a:t>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(random access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temporary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processor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37081"/>
              </p:ext>
            </p:extLst>
          </p:nvPr>
        </p:nvGraphicFramePr>
        <p:xfrm>
          <a:off x="1819800" y="3080401"/>
          <a:ext cx="8470612" cy="3402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4539"/>
                <a:gridCol w="2628407"/>
                <a:gridCol w="2417666"/>
              </a:tblGrid>
              <a:tr h="620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Jenis memory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Lebar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Frekuensi bus</a:t>
                      </a:r>
                      <a:r>
                        <a:rPr lang="en-US" sz="1600">
                          <a:effectLst/>
                        </a:rPr>
                        <a:t> (MHz)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0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SDRAM (discontinue)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64-bit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66, 100, 133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RDRAM (Rambus) (discontinue)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32-bit (dual channel)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800, 1066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DDR-SDRAM</a:t>
                      </a:r>
                      <a:r>
                        <a:rPr lang="en-US" sz="1600" dirty="0">
                          <a:effectLst/>
                        </a:rPr>
                        <a:t> (discontinue)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64-bit (single channel)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200, 266, 333, 400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DDR2-SDRAM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64-bit (single channel)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400, 533, 667, 800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0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DDR3-SDRAM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64-bit (single channel)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800, 1066, 1333</a:t>
                      </a:r>
                      <a:r>
                        <a:rPr lang="en-US" sz="1600" dirty="0">
                          <a:effectLst/>
                        </a:rPr>
                        <a:t>, 1600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5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Generasi</a:t>
            </a:r>
            <a:r>
              <a:rPr lang="en-US" dirty="0" smtClean="0"/>
              <a:t>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Generasi</a:t>
            </a:r>
            <a:r>
              <a:rPr lang="en-US" sz="2800" dirty="0" smtClean="0"/>
              <a:t> DDR </a:t>
            </a:r>
            <a:r>
              <a:rPr lang="en-US" sz="2800" dirty="0" smtClean="0">
                <a:sym typeface="Wingdings" panose="05000000000000000000" pitchFamily="2" charset="2"/>
              </a:rPr>
              <a:t> DDR200, DDR266, DDR333 (</a:t>
            </a:r>
            <a:r>
              <a:rPr lang="en-US" sz="2800" dirty="0" err="1" smtClean="0">
                <a:sym typeface="Wingdings" panose="05000000000000000000" pitchFamily="2" charset="2"/>
              </a:rPr>
              <a:t>Termasuk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standar</a:t>
            </a:r>
            <a:r>
              <a:rPr lang="en-US" sz="2800" dirty="0" smtClean="0">
                <a:sym typeface="Wingdings" panose="05000000000000000000" pitchFamily="2" charset="2"/>
              </a:rPr>
              <a:t> JEDEC)</a:t>
            </a:r>
          </a:p>
          <a:p>
            <a:r>
              <a:rPr lang="en-US" sz="2800" dirty="0" err="1" smtClean="0">
                <a:sym typeface="Wingdings" panose="05000000000000000000" pitchFamily="2" charset="2"/>
              </a:rPr>
              <a:t>Generasi</a:t>
            </a:r>
            <a:r>
              <a:rPr lang="en-US" sz="2800" dirty="0" smtClean="0">
                <a:sym typeface="Wingdings" panose="05000000000000000000" pitchFamily="2" charset="2"/>
              </a:rPr>
              <a:t> DDR2  DDR2 400, DDR2 533, DDR 667 (</a:t>
            </a:r>
            <a:r>
              <a:rPr lang="en-US" sz="2800" dirty="0" err="1" smtClean="0">
                <a:sym typeface="Wingdings" panose="05000000000000000000" pitchFamily="2" charset="2"/>
              </a:rPr>
              <a:t>kesemuanya</a:t>
            </a:r>
            <a:r>
              <a:rPr lang="en-US" sz="2800" dirty="0" smtClean="0">
                <a:sym typeface="Wingdings" panose="05000000000000000000" pitchFamily="2" charset="2"/>
              </a:rPr>
              <a:t> DDR2 </a:t>
            </a:r>
            <a:r>
              <a:rPr lang="en-US" sz="2800" dirty="0" err="1" smtClean="0">
                <a:sym typeface="Wingdings" panose="05000000000000000000" pitchFamily="2" charset="2"/>
              </a:rPr>
              <a:t>membutuhkan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voltase</a:t>
            </a:r>
            <a:r>
              <a:rPr lang="en-US" sz="2800" dirty="0" smtClean="0">
                <a:sym typeface="Wingdings" panose="05000000000000000000" pitchFamily="2" charset="2"/>
              </a:rPr>
              <a:t> 1.8 V)</a:t>
            </a:r>
          </a:p>
          <a:p>
            <a:r>
              <a:rPr lang="en-US" sz="2800" dirty="0" err="1" smtClean="0">
                <a:sym typeface="Wingdings" panose="05000000000000000000" pitchFamily="2" charset="2"/>
              </a:rPr>
              <a:t>Generasi</a:t>
            </a:r>
            <a:r>
              <a:rPr lang="en-US" sz="2800" dirty="0" smtClean="0">
                <a:sym typeface="Wingdings" panose="05000000000000000000" pitchFamily="2" charset="2"/>
              </a:rPr>
              <a:t> DDR3  </a:t>
            </a:r>
            <a:r>
              <a:rPr lang="en-US" sz="2800" dirty="0" err="1" smtClean="0">
                <a:sym typeface="Wingdings" panose="05000000000000000000" pitchFamily="2" charset="2"/>
              </a:rPr>
              <a:t>menggunakan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daya</a:t>
            </a:r>
            <a:r>
              <a:rPr lang="en-US" sz="2800" dirty="0" smtClean="0">
                <a:sym typeface="Wingdings" panose="05000000000000000000" pitchFamily="2" charset="2"/>
              </a:rPr>
              <a:t> 1.5 V,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6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C:\New Datas\Ditkom Pics 2007\Memory\Fungsi mem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16" y="0"/>
            <a:ext cx="7938234" cy="672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7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ATURAN FORMAL 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Tugas</a:t>
            </a:r>
            <a:r>
              <a:rPr lang="en-US" sz="2800" dirty="0" smtClean="0"/>
              <a:t> 10%</a:t>
            </a:r>
          </a:p>
          <a:p>
            <a:r>
              <a:rPr lang="en-US" sz="2800" dirty="0" err="1" smtClean="0"/>
              <a:t>Pertemuan</a:t>
            </a:r>
            <a:r>
              <a:rPr lang="en-US" sz="2800" dirty="0" smtClean="0"/>
              <a:t> / </a:t>
            </a:r>
            <a:r>
              <a:rPr lang="en-US" sz="2800" dirty="0" err="1" smtClean="0"/>
              <a:t>keaktifan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20%</a:t>
            </a:r>
          </a:p>
          <a:p>
            <a:r>
              <a:rPr lang="en-US" sz="2800" dirty="0" smtClean="0"/>
              <a:t>UTS 30%</a:t>
            </a:r>
          </a:p>
          <a:p>
            <a:r>
              <a:rPr lang="en-US" sz="2800" dirty="0" smtClean="0"/>
              <a:t>UAS 40%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90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Hal-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Tipe</a:t>
            </a:r>
            <a:r>
              <a:rPr lang="en-US" sz="2800" dirty="0" smtClean="0"/>
              <a:t> slot RAM </a:t>
            </a:r>
            <a:r>
              <a:rPr lang="en-US" sz="2800" dirty="0" err="1" smtClean="0"/>
              <a:t>pada</a:t>
            </a:r>
            <a:r>
              <a:rPr lang="en-US" sz="2800" dirty="0" smtClean="0"/>
              <a:t> motherboard</a:t>
            </a:r>
          </a:p>
          <a:p>
            <a:r>
              <a:rPr lang="en-US" sz="2800" dirty="0" smtClean="0"/>
              <a:t>Technology Dual Channel</a:t>
            </a:r>
          </a:p>
          <a:p>
            <a:r>
              <a:rPr lang="en-US" sz="2800" dirty="0" smtClean="0"/>
              <a:t>Latency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3096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graphic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Perangkat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mengolah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monitor</a:t>
            </a:r>
          </a:p>
          <a:p>
            <a:r>
              <a:rPr lang="en-US" sz="2400" dirty="0" err="1" smtClean="0"/>
              <a:t>Vga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2 :</a:t>
            </a:r>
          </a:p>
          <a:p>
            <a:pPr lvl="1"/>
            <a:r>
              <a:rPr lang="en-US" sz="2000" dirty="0" smtClean="0"/>
              <a:t>Add-on</a:t>
            </a:r>
          </a:p>
          <a:p>
            <a:pPr lvl="1"/>
            <a:r>
              <a:rPr lang="en-US" sz="2000" dirty="0" smtClean="0"/>
              <a:t>On board</a:t>
            </a:r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7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yang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GPU (Graphical Processing Unit)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nVIDIA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GeForce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Video Memory  </a:t>
            </a:r>
            <a:r>
              <a:rPr lang="en-US" sz="2400" dirty="0" err="1" smtClean="0">
                <a:sym typeface="Wingdings" panose="05000000000000000000" pitchFamily="2" charset="2"/>
              </a:rPr>
              <a:t>sama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halnya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seperti</a:t>
            </a:r>
            <a:r>
              <a:rPr lang="en-US" sz="2400" dirty="0" smtClean="0">
                <a:sym typeface="Wingdings" panose="05000000000000000000" pitchFamily="2" charset="2"/>
              </a:rPr>
              <a:t> memory </a:t>
            </a:r>
            <a:r>
              <a:rPr lang="en-US" sz="2400" dirty="0" err="1" smtClean="0">
                <a:sym typeface="Wingdings" panose="05000000000000000000" pitchFamily="2" charset="2"/>
              </a:rPr>
              <a:t>sistem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Slot yang </a:t>
            </a:r>
            <a:r>
              <a:rPr lang="en-US" sz="2400" dirty="0" err="1" smtClean="0">
                <a:sym typeface="Wingdings" panose="05000000000000000000" pitchFamily="2" charset="2"/>
              </a:rPr>
              <a:t>digunakan</a:t>
            </a:r>
            <a:r>
              <a:rPr lang="en-US" sz="2400" dirty="0" smtClean="0">
                <a:sym typeface="Wingdings" panose="05000000000000000000" pitchFamily="2" charset="2"/>
              </a:rPr>
              <a:t>  AGP, PCI Express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DirectX </a:t>
            </a:r>
            <a:r>
              <a:rPr 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sz="2400" dirty="0" smtClean="0">
                <a:sym typeface="Wingdings" panose="05000000000000000000" pitchFamily="2" charset="2"/>
              </a:rPr>
              <a:t> OpenGL  API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Anti Aliasing  </a:t>
            </a:r>
            <a:r>
              <a:rPr lang="en-US" sz="2400" dirty="0" err="1" smtClean="0">
                <a:sym typeface="Wingdings" panose="05000000000000000000" pitchFamily="2" charset="2"/>
              </a:rPr>
              <a:t>bertujuan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untuk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mengurangi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distorsi</a:t>
            </a:r>
            <a:r>
              <a:rPr lang="en-US" sz="2400" dirty="0" smtClean="0">
                <a:sym typeface="Wingdings" panose="05000000000000000000" pitchFamily="2" charset="2"/>
              </a:rPr>
              <a:t> aliasing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993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Hardisk</a:t>
            </a:r>
            <a:r>
              <a:rPr lang="en-US" dirty="0" smtClean="0"/>
              <a:t> / </a:t>
            </a:r>
            <a:r>
              <a:rPr lang="en-US" dirty="0" err="1" smtClean="0"/>
              <a:t>harddrive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Sebagai</a:t>
            </a:r>
            <a:r>
              <a:rPr lang="en-US" sz="2800" dirty="0" smtClean="0"/>
              <a:t> media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i="1" dirty="0" smtClean="0"/>
              <a:t>non-volatile</a:t>
            </a:r>
          </a:p>
          <a:p>
            <a:r>
              <a:rPr lang="en-US" sz="2800" dirty="0" err="1" smtClean="0"/>
              <a:t>Terbagi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2 :</a:t>
            </a:r>
          </a:p>
          <a:p>
            <a:pPr lvl="1"/>
            <a:r>
              <a:rPr lang="en-US" sz="2400" i="1" dirty="0" smtClean="0"/>
              <a:t>Removable storage</a:t>
            </a:r>
          </a:p>
          <a:p>
            <a:pPr lvl="1"/>
            <a:r>
              <a:rPr lang="en-US" sz="2400" i="1" dirty="0" smtClean="0"/>
              <a:t>Non removable storage</a:t>
            </a:r>
          </a:p>
          <a:p>
            <a:pPr marL="231775" lvl="1"/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3233727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Kapasitas</a:t>
            </a:r>
            <a:r>
              <a:rPr lang="en-US" sz="2400" dirty="0" smtClean="0"/>
              <a:t> (kilobyte, megabyte, gigabyte, terabyte, petabyte, Exabyte, </a:t>
            </a:r>
            <a:r>
              <a:rPr lang="en-US" sz="2400" dirty="0" err="1" smtClean="0"/>
              <a:t>zettabyte</a:t>
            </a:r>
            <a:r>
              <a:rPr lang="en-US" sz="2400" dirty="0" smtClean="0"/>
              <a:t>, </a:t>
            </a:r>
            <a:r>
              <a:rPr lang="en-US" sz="2400" dirty="0" err="1" smtClean="0"/>
              <a:t>yotabyte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rotasi</a:t>
            </a:r>
            <a:endParaRPr lang="en-US" sz="2400" dirty="0" smtClean="0"/>
          </a:p>
          <a:p>
            <a:r>
              <a:rPr lang="en-US" sz="2400" dirty="0" err="1" smtClean="0"/>
              <a:t>Fitur</a:t>
            </a:r>
            <a:r>
              <a:rPr lang="en-US" sz="2400" dirty="0" smtClean="0"/>
              <a:t> AAM</a:t>
            </a:r>
          </a:p>
          <a:p>
            <a:r>
              <a:rPr lang="en-US" sz="2400" dirty="0" err="1" smtClean="0"/>
              <a:t>Bufffer</a:t>
            </a:r>
            <a:r>
              <a:rPr lang="en-US" sz="2400" dirty="0" smtClean="0"/>
              <a:t> Memory</a:t>
            </a:r>
          </a:p>
          <a:p>
            <a:r>
              <a:rPr lang="en-US" sz="2400" dirty="0" err="1" smtClean="0"/>
              <a:t>Kecepatan</a:t>
            </a:r>
            <a:r>
              <a:rPr lang="en-US" sz="2400" dirty="0" smtClean="0"/>
              <a:t> Transfer Data</a:t>
            </a:r>
            <a:endParaRPr lang="en-US" sz="2400" dirty="0"/>
          </a:p>
        </p:txBody>
      </p:sp>
      <p:pic>
        <p:nvPicPr>
          <p:cNvPr id="1026" name="Picture 1" descr="D:\Documents\Desktop\mditkomnew\hdd2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28582">
            <a:off x="8620224" y="3239276"/>
            <a:ext cx="3036642" cy="360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66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drives (</a:t>
            </a:r>
            <a:r>
              <a:rPr lang="en-US" dirty="0" err="1" smtClean="0"/>
              <a:t>ssd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penyimpanan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solid state memory</a:t>
            </a:r>
          </a:p>
          <a:p>
            <a:r>
              <a:rPr lang="en-US" sz="2800" dirty="0" err="1" smtClean="0"/>
              <a:t>Kecepatan</a:t>
            </a:r>
            <a:r>
              <a:rPr lang="en-US" sz="2800" dirty="0" smtClean="0"/>
              <a:t> start up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unggul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hardisk</a:t>
            </a:r>
            <a:r>
              <a:rPr lang="en-US" sz="2800" dirty="0" smtClean="0"/>
              <a:t> platter</a:t>
            </a:r>
          </a:p>
          <a:p>
            <a:r>
              <a:rPr lang="en-US" sz="2800" dirty="0" err="1" smtClean="0"/>
              <a:t>Akses</a:t>
            </a:r>
            <a:r>
              <a:rPr lang="en-US" sz="2800" dirty="0" smtClean="0"/>
              <a:t> data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random</a:t>
            </a:r>
          </a:p>
          <a:p>
            <a:r>
              <a:rPr lang="en-US" sz="2800" dirty="0" err="1" smtClean="0"/>
              <a:t>Biaya</a:t>
            </a:r>
            <a:r>
              <a:rPr lang="en-US" sz="2800" dirty="0" smtClean="0"/>
              <a:t> </a:t>
            </a:r>
            <a:r>
              <a:rPr lang="en-US" sz="2800" dirty="0" err="1" smtClean="0"/>
              <a:t>cukup</a:t>
            </a:r>
            <a:r>
              <a:rPr lang="en-US" sz="2800" dirty="0" smtClean="0"/>
              <a:t> </a:t>
            </a:r>
            <a:r>
              <a:rPr lang="en-US" sz="2800" dirty="0" err="1" smtClean="0"/>
              <a:t>mahal</a:t>
            </a:r>
            <a:r>
              <a:rPr lang="en-US" sz="2800" dirty="0" smtClean="0"/>
              <a:t> 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chip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68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media </a:t>
            </a:r>
            <a:r>
              <a:rPr lang="en-US" dirty="0" err="1" smtClean="0"/>
              <a:t>penyimpanan</a:t>
            </a:r>
            <a:r>
              <a:rPr lang="en-US" dirty="0" smtClean="0"/>
              <a:t> data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optic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1X </a:t>
            </a:r>
            <a:r>
              <a:rPr lang="en-US" dirty="0" smtClean="0">
                <a:sym typeface="Wingdings" panose="05000000000000000000" pitchFamily="2" charset="2"/>
              </a:rPr>
              <a:t> 150 kb / s</a:t>
            </a:r>
          </a:p>
          <a:p>
            <a:r>
              <a:rPr lang="en-US" dirty="0" smtClean="0"/>
              <a:t>Light Scribe Direct Disc Labeling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membuat</a:t>
            </a:r>
            <a:r>
              <a:rPr lang="en-US" dirty="0" smtClean="0">
                <a:sym typeface="Wingdings" panose="05000000000000000000" pitchFamily="2" charset="2"/>
              </a:rPr>
              <a:t> label disc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laser yang </a:t>
            </a:r>
            <a:r>
              <a:rPr lang="en-US" dirty="0" err="1" smtClean="0">
                <a:sym typeface="Wingdings" panose="05000000000000000000" pitchFamily="2" charset="2"/>
              </a:rPr>
              <a:t>sama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Kecepatan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tulis</a:t>
            </a:r>
            <a:r>
              <a:rPr lang="en-US" dirty="0" smtClean="0">
                <a:sym typeface="Wingdings" panose="05000000000000000000" pitchFamily="2" charset="2"/>
              </a:rPr>
              <a:t> CD </a:t>
            </a:r>
            <a:r>
              <a:rPr lang="en-US" dirty="0" err="1" smtClean="0">
                <a:sym typeface="Wingdings" panose="05000000000000000000" pitchFamily="2" charset="2"/>
              </a:rPr>
              <a:t>sampai</a:t>
            </a:r>
            <a:r>
              <a:rPr lang="en-US" dirty="0" smtClean="0">
                <a:sym typeface="Wingdings" panose="05000000000000000000" pitchFamily="2" charset="2"/>
              </a:rPr>
              <a:t> 52X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Kapasitas</a:t>
            </a:r>
            <a:r>
              <a:rPr lang="en-US" dirty="0" smtClean="0">
                <a:sym typeface="Wingdings" panose="05000000000000000000" pitchFamily="2" charset="2"/>
              </a:rPr>
              <a:t> 700 </a:t>
            </a:r>
            <a:r>
              <a:rPr lang="en-US" dirty="0" err="1" smtClean="0">
                <a:sym typeface="Wingdings" panose="05000000000000000000" pitchFamily="2" charset="2"/>
              </a:rPr>
              <a:t>mb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Kecepatan</a:t>
            </a:r>
            <a:r>
              <a:rPr lang="en-US" dirty="0" smtClean="0">
                <a:sym typeface="Wingdings" panose="05000000000000000000" pitchFamily="2" charset="2"/>
              </a:rPr>
              <a:t> DVD </a:t>
            </a:r>
            <a:r>
              <a:rPr lang="en-US" dirty="0" err="1" smtClean="0">
                <a:sym typeface="Wingdings" panose="05000000000000000000" pitchFamily="2" charset="2"/>
              </a:rPr>
              <a:t>sampai</a:t>
            </a:r>
            <a:r>
              <a:rPr lang="en-US" dirty="0" smtClean="0">
                <a:sym typeface="Wingdings" panose="05000000000000000000" pitchFamily="2" charset="2"/>
              </a:rPr>
              <a:t> 16X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Kapasitas</a:t>
            </a:r>
            <a:r>
              <a:rPr lang="en-US" dirty="0" smtClean="0">
                <a:sym typeface="Wingdings" panose="05000000000000000000" pitchFamily="2" charset="2"/>
              </a:rPr>
              <a:t> 4.7 </a:t>
            </a:r>
            <a:r>
              <a:rPr lang="en-US" dirty="0" err="1" smtClean="0">
                <a:sym typeface="Wingdings" panose="05000000000000000000" pitchFamily="2" charset="2"/>
              </a:rPr>
              <a:t>gb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Tipe-tipe</a:t>
            </a:r>
            <a:r>
              <a:rPr lang="en-US" dirty="0" smtClean="0"/>
              <a:t> </a:t>
            </a:r>
            <a:r>
              <a:rPr lang="en-US" dirty="0" err="1" smtClean="0"/>
              <a:t>piringan</a:t>
            </a:r>
            <a:r>
              <a:rPr lang="en-US" dirty="0" smtClean="0"/>
              <a:t> cd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CD-ROM (compact disc read only memory)</a:t>
            </a:r>
          </a:p>
          <a:p>
            <a:r>
              <a:rPr lang="en-US" dirty="0" smtClean="0"/>
              <a:t>CD-R (compact disc recordable)</a:t>
            </a:r>
          </a:p>
          <a:p>
            <a:r>
              <a:rPr lang="en-US" dirty="0" smtClean="0"/>
              <a:t>CD-RW (compact disc </a:t>
            </a:r>
            <a:r>
              <a:rPr lang="en-US" dirty="0" err="1" smtClean="0"/>
              <a:t>rewritreable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DVD DUAL LAYER</a:t>
            </a:r>
          </a:p>
          <a:p>
            <a:r>
              <a:rPr lang="en-US" dirty="0" smtClean="0"/>
              <a:t>DVD-R</a:t>
            </a:r>
          </a:p>
          <a:p>
            <a:r>
              <a:rPr lang="en-US" dirty="0" smtClean="0"/>
              <a:t>DVD-RW</a:t>
            </a:r>
          </a:p>
          <a:p>
            <a:r>
              <a:rPr lang="en-US" dirty="0" smtClean="0"/>
              <a:t>DVD 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2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Flash disk </a:t>
            </a:r>
          </a:p>
          <a:p>
            <a:r>
              <a:rPr lang="en-US" sz="2800" dirty="0" smtClean="0"/>
              <a:t>Memory Card</a:t>
            </a:r>
          </a:p>
          <a:p>
            <a:pPr lvl="1"/>
            <a:r>
              <a:rPr lang="en-US" sz="2400" dirty="0" smtClean="0"/>
              <a:t>Compact flash</a:t>
            </a:r>
          </a:p>
          <a:p>
            <a:pPr lvl="1"/>
            <a:r>
              <a:rPr lang="en-US" sz="2400" dirty="0" smtClean="0"/>
              <a:t>Secure digital</a:t>
            </a:r>
          </a:p>
          <a:p>
            <a:pPr lvl="1"/>
            <a:r>
              <a:rPr lang="en-US" sz="2400" dirty="0" smtClean="0"/>
              <a:t>MMC</a:t>
            </a:r>
          </a:p>
          <a:p>
            <a:pPr marL="231775"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237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</a:t>
            </a:r>
            <a:r>
              <a:rPr lang="en-US" dirty="0" err="1" smtClean="0"/>
              <a:t>dan</a:t>
            </a:r>
            <a:r>
              <a:rPr lang="en-US" dirty="0" smtClean="0"/>
              <a:t> power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ATX</a:t>
            </a:r>
          </a:p>
          <a:p>
            <a:pPr lvl="1"/>
            <a:r>
              <a:rPr lang="en-US" dirty="0" smtClean="0"/>
              <a:t>BTX</a:t>
            </a:r>
          </a:p>
          <a:p>
            <a:pPr lvl="1"/>
            <a:r>
              <a:rPr lang="en-US" dirty="0" smtClean="0"/>
              <a:t>DTX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ATURAN NON 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68518"/>
            <a:ext cx="10353762" cy="4413918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Maksimal</a:t>
            </a:r>
            <a:r>
              <a:rPr lang="en-US" sz="2400" dirty="0" smtClean="0"/>
              <a:t> </a:t>
            </a:r>
            <a:r>
              <a:rPr lang="en-US" sz="2400" dirty="0" err="1" smtClean="0"/>
              <a:t>keterlambatan</a:t>
            </a:r>
            <a:r>
              <a:rPr lang="en-US" sz="2400" dirty="0" smtClean="0"/>
              <a:t> 30 </a:t>
            </a:r>
            <a:r>
              <a:rPr lang="en-US" sz="2400" dirty="0" err="1" smtClean="0"/>
              <a:t>menit</a:t>
            </a:r>
            <a:r>
              <a:rPr lang="en-US" sz="2400" dirty="0" smtClean="0"/>
              <a:t>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silahkan</a:t>
            </a:r>
            <a:r>
              <a:rPr lang="en-US" sz="2400" dirty="0" smtClean="0"/>
              <a:t> </a:t>
            </a:r>
            <a:r>
              <a:rPr lang="en-US" sz="2400" dirty="0" err="1" smtClean="0"/>
              <a:t>tunggu</a:t>
            </a:r>
            <a:r>
              <a:rPr lang="en-US" sz="2400" dirty="0" smtClean="0"/>
              <a:t> di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absensi</a:t>
            </a:r>
            <a:endParaRPr lang="en-US" sz="2400" dirty="0" smtClean="0"/>
          </a:p>
          <a:p>
            <a:r>
              <a:rPr lang="en-US" sz="2400" dirty="0" err="1" smtClean="0"/>
              <a:t>Boleh</a:t>
            </a:r>
            <a:r>
              <a:rPr lang="en-US" sz="2400" dirty="0" smtClean="0"/>
              <a:t> </a:t>
            </a:r>
            <a:r>
              <a:rPr lang="en-US" sz="2400" dirty="0" err="1" smtClean="0"/>
              <a:t>membawa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minuman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mengganggu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mengajar</a:t>
            </a:r>
            <a:endParaRPr lang="en-US" sz="2400" dirty="0" smtClean="0"/>
          </a:p>
          <a:p>
            <a:r>
              <a:rPr lang="en-US" sz="2400" dirty="0" err="1" smtClean="0"/>
              <a:t>Ijin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hadir</a:t>
            </a:r>
            <a:r>
              <a:rPr lang="en-US" sz="2400" dirty="0" smtClean="0"/>
              <a:t> </a:t>
            </a:r>
            <a:r>
              <a:rPr lang="en-US" sz="2400" dirty="0" err="1" smtClean="0"/>
              <a:t>maksimal</a:t>
            </a:r>
            <a:r>
              <a:rPr lang="en-US" sz="2400" dirty="0" smtClean="0"/>
              <a:t> 1 x 24 jam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di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alasan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mendadak</a:t>
            </a:r>
            <a:endParaRPr lang="en-US" sz="2400" dirty="0" smtClean="0"/>
          </a:p>
          <a:p>
            <a:r>
              <a:rPr lang="en-US" sz="2400" dirty="0" err="1" smtClean="0"/>
              <a:t>Wajib</a:t>
            </a:r>
            <a:r>
              <a:rPr lang="en-US" sz="2400" dirty="0" smtClean="0"/>
              <a:t> </a:t>
            </a:r>
            <a:r>
              <a:rPr lang="en-US" sz="2400" dirty="0" err="1" smtClean="0"/>
              <a:t>berpenampilan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rapi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ujung</a:t>
            </a:r>
            <a:r>
              <a:rPr lang="en-US" sz="2400" dirty="0" smtClean="0"/>
              <a:t> </a:t>
            </a:r>
            <a:r>
              <a:rPr lang="en-US" sz="2400" dirty="0" err="1" smtClean="0"/>
              <a:t>rambut</a:t>
            </a:r>
            <a:r>
              <a:rPr lang="en-US" sz="2400" dirty="0" smtClean="0"/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dirty="0" err="1" smtClean="0"/>
              <a:t>ujung</a:t>
            </a:r>
            <a:r>
              <a:rPr lang="en-US" sz="2400" dirty="0" smtClean="0"/>
              <a:t> kaki !</a:t>
            </a:r>
          </a:p>
          <a:p>
            <a:pPr algn="just"/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kuis</a:t>
            </a:r>
            <a:r>
              <a:rPr lang="en-US" sz="2400" dirty="0" smtClean="0"/>
              <a:t> /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susulan</a:t>
            </a:r>
            <a:r>
              <a:rPr lang="en-US" sz="2400" dirty="0" smtClean="0"/>
              <a:t>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alasan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jawabkan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Sering-seringlah</a:t>
            </a:r>
            <a:r>
              <a:rPr lang="en-US" sz="2400" dirty="0" smtClean="0"/>
              <a:t> </a:t>
            </a:r>
            <a:r>
              <a:rPr lang="en-US" sz="2400" dirty="0" err="1" smtClean="0"/>
              <a:t>cek</a:t>
            </a:r>
            <a:r>
              <a:rPr lang="en-US" sz="2400" dirty="0" smtClean="0"/>
              <a:t> email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ebelajar.stiki.ac.id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mandiri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pemberitahuan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3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 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Konektor</a:t>
            </a:r>
            <a:endParaRPr lang="en-US" sz="2800" dirty="0" smtClean="0"/>
          </a:p>
          <a:p>
            <a:r>
              <a:rPr lang="en-US" sz="2800" dirty="0" smtClean="0"/>
              <a:t>Watt</a:t>
            </a:r>
          </a:p>
          <a:p>
            <a:r>
              <a:rPr lang="en-US" sz="2800" dirty="0" smtClean="0"/>
              <a:t>Power factor correction</a:t>
            </a:r>
            <a:endParaRPr lang="en-US" sz="2800" dirty="0"/>
          </a:p>
        </p:txBody>
      </p:sp>
      <p:pic>
        <p:nvPicPr>
          <p:cNvPr id="2053" name="Picture 2" descr="konektor mo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9"/>
          <a:stretch>
            <a:fillRect/>
          </a:stretch>
        </p:blipFill>
        <p:spPr bwMode="auto">
          <a:xfrm>
            <a:off x="0" y="0"/>
            <a:ext cx="14287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3" descr="konektor pr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01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 descr="mol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3226" r="51389" b="20430"/>
          <a:stretch>
            <a:fillRect/>
          </a:stretch>
        </p:blipFill>
        <p:spPr bwMode="auto">
          <a:xfrm>
            <a:off x="0" y="0"/>
            <a:ext cx="847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5" descr="S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 descr="PC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2"/>
          <a:stretch>
            <a:fillRect/>
          </a:stretch>
        </p:blipFill>
        <p:spPr bwMode="auto">
          <a:xfrm>
            <a:off x="0" y="0"/>
            <a:ext cx="8191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4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CRT (Cathode Ray Tube)</a:t>
            </a:r>
          </a:p>
          <a:p>
            <a:r>
              <a:rPr lang="en-US" dirty="0" smtClean="0"/>
              <a:t>CDT (Flat CRT)</a:t>
            </a:r>
          </a:p>
          <a:p>
            <a:r>
              <a:rPr lang="en-US" dirty="0" smtClean="0"/>
              <a:t>LCD (Liquid </a:t>
            </a:r>
            <a:r>
              <a:rPr lang="en-US" smtClean="0"/>
              <a:t>Crystal Display)</a:t>
            </a:r>
          </a:p>
        </p:txBody>
      </p:sp>
    </p:spTree>
    <p:extLst>
      <p:ext uri="{BB962C8B-B14F-4D97-AF65-F5344CB8AC3E}">
        <p14:creationId xmlns:p14="http://schemas.microsoft.com/office/powerpoint/2010/main" val="392067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POKOK 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32039"/>
            <a:ext cx="10353762" cy="45913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PENGENALAN HARDWARE DAN SOFTWARE</a:t>
            </a:r>
          </a:p>
          <a:p>
            <a:r>
              <a:rPr lang="en-US" sz="2000" dirty="0" smtClean="0"/>
              <a:t>PENERAPAN DAN PENGGOLONGAN </a:t>
            </a:r>
            <a:r>
              <a:rPr lang="en-US" sz="2000" dirty="0" smtClean="0"/>
              <a:t>KOMPUTER</a:t>
            </a:r>
            <a:endParaRPr lang="en-US" sz="2000" dirty="0" smtClean="0"/>
          </a:p>
          <a:p>
            <a:r>
              <a:rPr lang="en-US" sz="2000" dirty="0" smtClean="0"/>
              <a:t>SISTEM BILANGAN DAN </a:t>
            </a:r>
            <a:r>
              <a:rPr lang="en-US" sz="2000" dirty="0" smtClean="0"/>
              <a:t>KODE</a:t>
            </a:r>
          </a:p>
          <a:p>
            <a:r>
              <a:rPr lang="en-US" sz="2000" dirty="0" smtClean="0"/>
              <a:t>SISTEM </a:t>
            </a:r>
            <a:r>
              <a:rPr lang="en-US" sz="2000" dirty="0" smtClean="0"/>
              <a:t>KOMUNIKASI DATA DAN JARINGAN </a:t>
            </a:r>
            <a:r>
              <a:rPr lang="en-US" sz="2000" dirty="0" smtClean="0"/>
              <a:t>KOMPUTER</a:t>
            </a:r>
          </a:p>
          <a:p>
            <a:r>
              <a:rPr lang="en-US" dirty="0"/>
              <a:t>CYBER </a:t>
            </a:r>
            <a:r>
              <a:rPr lang="en-US" dirty="0" smtClean="0"/>
              <a:t>LAW DAN CYBER SECURITY</a:t>
            </a:r>
            <a:endParaRPr lang="en-US" sz="2000" dirty="0" smtClean="0"/>
          </a:p>
          <a:p>
            <a:r>
              <a:rPr lang="en-US" sz="2000" dirty="0" smtClean="0"/>
              <a:t>KONSEP DASAR PERANGKAT LUNAK</a:t>
            </a:r>
          </a:p>
          <a:p>
            <a:r>
              <a:rPr lang="en-US" sz="2000" dirty="0" smtClean="0"/>
              <a:t>SISTEM </a:t>
            </a:r>
            <a:r>
              <a:rPr lang="en-US" sz="2000" dirty="0" smtClean="0"/>
              <a:t>INFORMASI DAN BASIS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PENGANTAR MANAJEMEN LAYANAN TEKNOLOGI INFORMASI</a:t>
            </a:r>
          </a:p>
          <a:p>
            <a:r>
              <a:rPr lang="en-US" dirty="0" smtClean="0"/>
              <a:t>PENGANTAR AUDIT SISTEM DAN TEKNOLOGI INFORMASI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61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MENGENAL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Alat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mengolah</a:t>
            </a:r>
            <a:r>
              <a:rPr lang="en-US" sz="2000" dirty="0" smtClean="0"/>
              <a:t> data </a:t>
            </a:r>
            <a:r>
              <a:rPr lang="en-US" sz="2000" dirty="0" err="1" smtClean="0"/>
              <a:t>menurut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diberikan</a:t>
            </a:r>
            <a:endParaRPr lang="en-US" sz="2000" dirty="0" smtClean="0"/>
          </a:p>
          <a:p>
            <a:r>
              <a:rPr lang="en-US" sz="2000" dirty="0" err="1" smtClean="0"/>
              <a:t>Komputer</a:t>
            </a:r>
            <a:r>
              <a:rPr lang="en-US" sz="2000" dirty="0" smtClean="0"/>
              <a:t> Z3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tahun</a:t>
            </a:r>
            <a:r>
              <a:rPr lang="en-US" sz="2000" dirty="0" smtClean="0">
                <a:sym typeface="Wingdings" panose="05000000000000000000" pitchFamily="2" charset="2"/>
              </a:rPr>
              <a:t> 1941, </a:t>
            </a:r>
            <a:r>
              <a:rPr lang="en-US" sz="2000" dirty="0" err="1" smtClean="0">
                <a:sym typeface="Wingdings" panose="05000000000000000000" pitchFamily="2" charset="2"/>
              </a:rPr>
              <a:t>untuk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mendesain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pesawat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terbang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peluru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kendali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err="1" smtClean="0">
                <a:sym typeface="Wingdings" panose="05000000000000000000" pitchFamily="2" charset="2"/>
              </a:rPr>
              <a:t>Komputer</a:t>
            </a:r>
            <a:r>
              <a:rPr lang="en-US" sz="2000" dirty="0" smtClean="0">
                <a:sym typeface="Wingdings" panose="05000000000000000000" pitchFamily="2" charset="2"/>
              </a:rPr>
              <a:t> COLOSSUS  </a:t>
            </a:r>
            <a:r>
              <a:rPr lang="en-US" sz="2000" dirty="0" err="1" smtClean="0">
                <a:sym typeface="Wingdings" panose="05000000000000000000" pitchFamily="2" charset="2"/>
              </a:rPr>
              <a:t>tahun</a:t>
            </a:r>
            <a:r>
              <a:rPr lang="en-US" sz="2000" dirty="0" smtClean="0">
                <a:sym typeface="Wingdings" panose="05000000000000000000" pitchFamily="2" charset="2"/>
              </a:rPr>
              <a:t> 1943 </a:t>
            </a:r>
            <a:r>
              <a:rPr lang="en-US" sz="2000" dirty="0" err="1" smtClean="0">
                <a:sym typeface="Wingdings" panose="05000000000000000000" pitchFamily="2" charset="2"/>
              </a:rPr>
              <a:t>Inggris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menciptakan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untuk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dirty="0" err="1" smtClean="0">
                <a:sym typeface="Wingdings" panose="05000000000000000000" pitchFamily="2" charset="2"/>
              </a:rPr>
              <a:t>memecahkan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kode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rahasia</a:t>
            </a:r>
            <a:r>
              <a:rPr lang="en-US" sz="2000" dirty="0" smtClean="0">
                <a:sym typeface="Wingdings" panose="05000000000000000000" pitchFamily="2" charset="2"/>
              </a:rPr>
              <a:t> yang </a:t>
            </a:r>
            <a:r>
              <a:rPr lang="en-US" sz="2000" dirty="0" err="1" smtClean="0">
                <a:sym typeface="Wingdings" panose="05000000000000000000" pitchFamily="2" charset="2"/>
              </a:rPr>
              <a:t>digunakan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pihak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Jerman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/>
              <a:t>Electronic Numeric Integrator and Computer (ENIAC)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kerjasama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pemerintah</a:t>
            </a:r>
            <a:r>
              <a:rPr lang="en-US" sz="2000" dirty="0" smtClean="0">
                <a:sym typeface="Wingdings" panose="05000000000000000000" pitchFamily="2" charset="2"/>
              </a:rPr>
              <a:t> USA </a:t>
            </a:r>
            <a:r>
              <a:rPr lang="en-US" sz="2000" dirty="0" err="1" smtClean="0">
                <a:sym typeface="Wingdings" panose="05000000000000000000" pitchFamily="2" charset="2"/>
              </a:rPr>
              <a:t>dengan</a:t>
            </a:r>
            <a:r>
              <a:rPr lang="en-US" sz="2000" dirty="0" smtClean="0">
                <a:sym typeface="Wingdings" panose="05000000000000000000" pitchFamily="2" charset="2"/>
              </a:rPr>
              <a:t> University of Pennsylvania. </a:t>
            </a:r>
          </a:p>
          <a:p>
            <a:r>
              <a:rPr lang="en-US" sz="2000" dirty="0" smtClean="0"/>
              <a:t>Electronic Discrete Variable Automatic Computer (EDVAC)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Jhon</a:t>
            </a:r>
            <a:r>
              <a:rPr lang="en-US" sz="2000" dirty="0" smtClean="0">
                <a:sym typeface="Wingdings" panose="05000000000000000000" pitchFamily="2" charset="2"/>
              </a:rPr>
              <a:t> Von Neumann  </a:t>
            </a:r>
            <a:r>
              <a:rPr lang="en-US" sz="2000" dirty="0" err="1" smtClean="0">
                <a:sym typeface="Wingdings" panose="05000000000000000000" pitchFamily="2" charset="2"/>
              </a:rPr>
              <a:t>tahun</a:t>
            </a:r>
            <a:r>
              <a:rPr lang="en-US" sz="2000" dirty="0" smtClean="0">
                <a:sym typeface="Wingdings" panose="05000000000000000000" pitchFamily="2" charset="2"/>
              </a:rPr>
              <a:t> 1945, </a:t>
            </a:r>
            <a:r>
              <a:rPr lang="en-US" sz="2000" dirty="0" err="1" smtClean="0">
                <a:sym typeface="Wingdings" panose="05000000000000000000" pitchFamily="2" charset="2"/>
              </a:rPr>
              <a:t>konsep</a:t>
            </a:r>
            <a:r>
              <a:rPr lang="en-US" sz="2000" dirty="0" smtClean="0">
                <a:sym typeface="Wingdings" panose="05000000000000000000" pitchFamily="2" charset="2"/>
              </a:rPr>
              <a:t>  CPU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Universal Automatic Computer I (UNIVAC I)  </a:t>
            </a:r>
            <a:r>
              <a:rPr lang="en-US" sz="2000" dirty="0" err="1" smtClean="0">
                <a:sym typeface="Wingdings" panose="05000000000000000000" pitchFamily="2" charset="2"/>
              </a:rPr>
              <a:t>menjadi</a:t>
            </a:r>
            <a:r>
              <a:rPr lang="en-US" sz="2000" dirty="0" smtClean="0">
                <a:sym typeface="Wingdings" panose="05000000000000000000" pitchFamily="2" charset="2"/>
              </a:rPr>
              <a:t> computer </a:t>
            </a:r>
            <a:r>
              <a:rPr lang="en-US" sz="2000" dirty="0" err="1" smtClean="0">
                <a:sym typeface="Wingdings" panose="05000000000000000000" pitchFamily="2" charset="2"/>
              </a:rPr>
              <a:t>komersial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pertama</a:t>
            </a:r>
            <a:r>
              <a:rPr lang="en-US" sz="2000" dirty="0" smtClean="0">
                <a:sym typeface="Wingdings" panose="05000000000000000000" pitchFamily="2" charset="2"/>
              </a:rPr>
              <a:t>,  </a:t>
            </a:r>
            <a:r>
              <a:rPr lang="en-US" sz="2000" dirty="0" err="1" smtClean="0">
                <a:sym typeface="Wingdings" panose="05000000000000000000" pitchFamily="2" charset="2"/>
              </a:rPr>
              <a:t>pengembangan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dari</a:t>
            </a:r>
            <a:r>
              <a:rPr lang="en-US" sz="2000" dirty="0" smtClean="0">
                <a:sym typeface="Wingdings" panose="05000000000000000000" pitchFamily="2" charset="2"/>
              </a:rPr>
              <a:t> EDVAC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0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8" y="478524"/>
            <a:ext cx="4265282" cy="352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99" y="789863"/>
            <a:ext cx="6587918" cy="43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MENGENAL PERANGKAT KERAS PADA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TERDAPAT PERANGKAT INPUT, PERANGKAT UNTUK MEMPROSES DAN PERANGKAT OUTPUT</a:t>
            </a:r>
          </a:p>
          <a:p>
            <a:r>
              <a:rPr lang="en-US" sz="2400" dirty="0" smtClean="0"/>
              <a:t>PERANGKAT INPUT </a:t>
            </a:r>
            <a:r>
              <a:rPr lang="en-US" sz="2400" dirty="0" smtClean="0">
                <a:sym typeface="Wingdings" panose="05000000000000000000" pitchFamily="2" charset="2"/>
              </a:rPr>
              <a:t> KEYBOARD, MOUSE, JOYSTICK, LIGHT PEN, SCANNER DSB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PERANGKAT OUTPUT  PRINTER, MONITOR, SPEAKER, DLL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PERANGKAT PROSES  PROCESSOR, VGA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SEMUA PERANGKAT TERINTEGRASI MENJADI SATU KESATUAN UNTUK MENJALANKAN SEBUAH SISTEM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37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PADA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 </a:t>
            </a:r>
            <a:r>
              <a:rPr lang="en-US" dirty="0" smtClean="0">
                <a:sym typeface="Wingdings" panose="05000000000000000000" pitchFamily="2" charset="2"/>
              </a:rPr>
              <a:t> DISEBUT PAPAN INDUK, KOMPONEN UTAMA PADA KOMPUTER SEBAGAI TEMPAT MENANCAPNYA SELURUH KOMPONEN KOMPUTER YANG LAIN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987" y="2933557"/>
            <a:ext cx="5311112" cy="3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1877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464</TotalTime>
  <Words>1490</Words>
  <Application>Microsoft Office PowerPoint</Application>
  <PresentationFormat>Widescreen</PresentationFormat>
  <Paragraphs>222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Gill Sans MT</vt:lpstr>
      <vt:lpstr>Impact</vt:lpstr>
      <vt:lpstr>Times New Roman</vt:lpstr>
      <vt:lpstr>Wingdings</vt:lpstr>
      <vt:lpstr>Badge</vt:lpstr>
      <vt:lpstr>PENGANTAR TEKNOLOGI INFORMASI</vt:lpstr>
      <vt:lpstr>CAPAIAN PEMBELAJARAN</vt:lpstr>
      <vt:lpstr>ATURAN FORMAL PENILAIAN</vt:lpstr>
      <vt:lpstr>ATURAN NON FORMAL</vt:lpstr>
      <vt:lpstr>POKOK BAHASAN</vt:lpstr>
      <vt:lpstr>MENGENAL KOMPUTER</vt:lpstr>
      <vt:lpstr>PowerPoint Presentation</vt:lpstr>
      <vt:lpstr>MENGENAL PERANGKAT KERAS PADA KOMPUTER</vt:lpstr>
      <vt:lpstr>HARDWARE PADA KOMPUTER</vt:lpstr>
      <vt:lpstr>PowerPoint Presentation</vt:lpstr>
      <vt:lpstr>Penjelasan </vt:lpstr>
      <vt:lpstr>Socket Processor</vt:lpstr>
      <vt:lpstr>Chipset</vt:lpstr>
      <vt:lpstr>PowerPoint Presentation</vt:lpstr>
      <vt:lpstr>BIOS (BASIC INPUT OUTPUT SYSTEM)</vt:lpstr>
      <vt:lpstr>Lanjutan…</vt:lpstr>
      <vt:lpstr>Power Wave Modulation</vt:lpstr>
      <vt:lpstr>PowerPoint Presentation</vt:lpstr>
      <vt:lpstr>Processor</vt:lpstr>
      <vt:lpstr>Yang perlu diperhatikan…</vt:lpstr>
      <vt:lpstr>PowerPoint Presentation</vt:lpstr>
      <vt:lpstr>Processor Intel (Integrated Electronic)</vt:lpstr>
      <vt:lpstr>Perkembangannya…</vt:lpstr>
      <vt:lpstr>AMD (Advance Micro Devices)</vt:lpstr>
      <vt:lpstr>Beberapa Produk</vt:lpstr>
      <vt:lpstr>Fitur dan teknologi pada prosessor</vt:lpstr>
      <vt:lpstr>Ram (random access memory)</vt:lpstr>
      <vt:lpstr>Generasi ram</vt:lpstr>
      <vt:lpstr>PowerPoint Presentation</vt:lpstr>
      <vt:lpstr>Hal-hal yang perlu diperhatikan</vt:lpstr>
      <vt:lpstr>Video graphic adapter</vt:lpstr>
      <vt:lpstr>Hal yang perlu diperhatikan</vt:lpstr>
      <vt:lpstr>Hardisk / harddrive</vt:lpstr>
      <vt:lpstr>Hal penting</vt:lpstr>
      <vt:lpstr>Solid state drives (ssd)</vt:lpstr>
      <vt:lpstr>Optical drive</vt:lpstr>
      <vt:lpstr>Tipe-tipe piringan cd dan dvd</vt:lpstr>
      <vt:lpstr>Flash storage</vt:lpstr>
      <vt:lpstr>Chassis dan power supply</vt:lpstr>
      <vt:lpstr>Power  supply</vt:lpstr>
      <vt:lpstr>monitor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INFORMASI</dc:title>
  <dc:creator>addin</dc:creator>
  <cp:lastModifiedBy>addin</cp:lastModifiedBy>
  <cp:revision>47</cp:revision>
  <dcterms:created xsi:type="dcterms:W3CDTF">2014-09-10T09:24:20Z</dcterms:created>
  <dcterms:modified xsi:type="dcterms:W3CDTF">2017-09-25T02:03:37Z</dcterms:modified>
</cp:coreProperties>
</file>