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6858000" cy="9906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429640" y="23176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16560" y="23176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16560" y="53182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2429640" y="53182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342720" y="53182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42720" y="394920"/>
            <a:ext cx="6171840" cy="766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2429640" y="23176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16560" y="23176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16560" y="53182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2429640" y="53182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342720" y="53182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42720" y="394920"/>
            <a:ext cx="6171840" cy="766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id-ID" sz="4400" spc="-1" strike="noStrike">
                <a:latin typeface="Arial"/>
              </a:rPr>
              <a:t>Click to edit the title text format</a:t>
            </a:r>
            <a:endParaRPr b="0" lang="id-ID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latin typeface="Arial"/>
              </a:rPr>
              <a:t>Click to edit the outline text format</a:t>
            </a:r>
            <a:endParaRPr b="0" lang="id-ID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d-ID" sz="2800" spc="-1" strike="noStrike">
                <a:latin typeface="Arial"/>
              </a:rPr>
              <a:t>Second Outline Level</a:t>
            </a:r>
            <a:endParaRPr b="0" lang="id-ID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400" spc="-1" strike="noStrike">
                <a:latin typeface="Arial"/>
              </a:rPr>
              <a:t>Third Outline Level</a:t>
            </a:r>
            <a:endParaRPr b="0" lang="id-ID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d-ID" sz="2000" spc="-1" strike="noStrike">
                <a:latin typeface="Arial"/>
              </a:rPr>
              <a:t>Fourth Outline Level</a:t>
            </a:r>
            <a:endParaRPr b="0" lang="id-ID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000" spc="-1" strike="noStrike">
                <a:latin typeface="Arial"/>
              </a:rPr>
              <a:t>Fifth Outline Level</a:t>
            </a:r>
            <a:endParaRPr b="0" lang="id-ID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000" spc="-1" strike="noStrike">
                <a:latin typeface="Arial"/>
              </a:rPr>
              <a:t>Sixth Outline Level</a:t>
            </a:r>
            <a:endParaRPr b="0" lang="id-ID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000" spc="-1" strike="noStrike">
                <a:latin typeface="Arial"/>
              </a:rPr>
              <a:t>Seventh Outline Level</a:t>
            </a:r>
            <a:endParaRPr b="0" lang="id-ID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id-ID" sz="4400" spc="-1" strike="noStrike">
                <a:latin typeface="Arial"/>
              </a:rPr>
              <a:t>Click to edit the title text format</a:t>
            </a:r>
            <a:endParaRPr b="0" lang="id-ID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latin typeface="Arial"/>
              </a:rPr>
              <a:t>Click to edit the outline text format</a:t>
            </a:r>
            <a:endParaRPr b="0" lang="id-ID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d-ID" sz="2800" spc="-1" strike="noStrike">
                <a:latin typeface="Arial"/>
              </a:rPr>
              <a:t>Second Outline Level</a:t>
            </a:r>
            <a:endParaRPr b="0" lang="id-ID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400" spc="-1" strike="noStrike">
                <a:latin typeface="Arial"/>
              </a:rPr>
              <a:t>Third Outline Level</a:t>
            </a:r>
            <a:endParaRPr b="0" lang="id-ID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d-ID" sz="2000" spc="-1" strike="noStrike">
                <a:latin typeface="Arial"/>
              </a:rPr>
              <a:t>Fourth Outline Level</a:t>
            </a:r>
            <a:endParaRPr b="0" lang="id-ID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000" spc="-1" strike="noStrike">
                <a:latin typeface="Arial"/>
              </a:rPr>
              <a:t>Fifth Outline Level</a:t>
            </a:r>
            <a:endParaRPr b="0" lang="id-ID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000" spc="-1" strike="noStrike">
                <a:latin typeface="Arial"/>
              </a:rPr>
              <a:t>Sixth Outline Level</a:t>
            </a:r>
            <a:endParaRPr b="0" lang="id-ID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000" spc="-1" strike="noStrike">
                <a:latin typeface="Arial"/>
              </a:rPr>
              <a:t>Seventh Outline Level</a:t>
            </a:r>
            <a:endParaRPr b="0" lang="id-ID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bijancot.github.io/" TargetMode="Externa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43240" y="175320"/>
            <a:ext cx="30564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id-ID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Tugas Praktikum Basis Data</a:t>
            </a:r>
            <a:endParaRPr b="0" lang="id-ID" sz="2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07320" y="570600"/>
            <a:ext cx="2928240" cy="75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d-ID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Membuat table sesuai dengan tugas sebelumnya</a:t>
            </a:r>
            <a:endParaRPr b="0" lang="id-ID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d-ID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id-ID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Oleh Panji Iman Baskoro</a:t>
            </a:r>
            <a:endParaRPr b="0" lang="id-ID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d-ID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NRP 171111023</a:t>
            </a:r>
            <a:endParaRPr b="0" lang="id-ID" sz="1100" spc="-1" strike="noStrike">
              <a:latin typeface="Arial"/>
            </a:endParaRPr>
          </a:p>
        </p:txBody>
      </p:sp>
      <p:sp>
        <p:nvSpPr>
          <p:cNvPr id="78" name="TextShape 3"/>
          <p:cNvSpPr txBox="1"/>
          <p:nvPr/>
        </p:nvSpPr>
        <p:spPr>
          <a:xfrm>
            <a:off x="720000" y="1800000"/>
            <a:ext cx="5328000" cy="39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id-ID" sz="1200" spc="-1" strike="noStrike">
                <a:latin typeface="Calibri"/>
              </a:rPr>
              <a:t>Tugas kali ini kami diminta untuk membuat table sesuai dengan apa yang kami kerjakan sebelumnya kurang lebih seperti ini design PDM yang saya buat </a:t>
            </a:r>
            <a:endParaRPr b="0" lang="id-ID" sz="1200" spc="-1" strike="noStrike"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rcRect l="27730" t="13888" r="25021" b="31949"/>
          <a:stretch/>
        </p:blipFill>
        <p:spPr>
          <a:xfrm>
            <a:off x="1341720" y="2280960"/>
            <a:ext cx="4058280" cy="261504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80" name="TextShape 4"/>
          <p:cNvSpPr txBox="1"/>
          <p:nvPr/>
        </p:nvSpPr>
        <p:spPr>
          <a:xfrm>
            <a:off x="720000" y="5112000"/>
            <a:ext cx="5328000" cy="54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id-ID" sz="1200" spc="-1" strike="noStrike">
                <a:latin typeface="Calibri"/>
              </a:rPr>
              <a:t>Pertama saya membuat tabel-tabel yang tidak memiliki relasi dengna table lain secara langsung atau tabel-tabel yang tidak memiliki foreign key untuk menghindari error.</a:t>
            </a:r>
            <a:endParaRPr b="0" lang="id-ID" sz="1200" spc="-1" strike="noStrike">
              <a:latin typeface="Arial"/>
            </a:endParaRPr>
          </a:p>
        </p:txBody>
      </p:sp>
      <p:sp>
        <p:nvSpPr>
          <p:cNvPr id="81" name="TextShape 5"/>
          <p:cNvSpPr txBox="1"/>
          <p:nvPr/>
        </p:nvSpPr>
        <p:spPr>
          <a:xfrm>
            <a:off x="720000" y="5763240"/>
            <a:ext cx="5328000" cy="39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id-ID" sz="1200" spc="-1" strike="noStrike">
                <a:latin typeface="Calibri"/>
              </a:rPr>
              <a:t>1. tabel job_desc</a:t>
            </a:r>
            <a:endParaRPr b="0" lang="id-ID" sz="1200" spc="-1" strike="noStrike">
              <a:latin typeface="Arial"/>
            </a:endParaRPr>
          </a:p>
          <a:p>
            <a:r>
              <a:rPr b="0" lang="id-ID" sz="1200" spc="-1" strike="noStrike">
                <a:latin typeface="Calibri"/>
              </a:rPr>
              <a:t>berisi list job desc yang ada pada perusahaan penampung freelance tersebut</a:t>
            </a:r>
            <a:endParaRPr b="0" lang="id-ID" sz="1200" spc="-1" strike="noStrike"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2"/>
          <a:srcRect l="50825" t="18233" r="17672" b="63081"/>
          <a:stretch/>
        </p:blipFill>
        <p:spPr>
          <a:xfrm>
            <a:off x="886320" y="6158880"/>
            <a:ext cx="3433680" cy="1144080"/>
          </a:xfrm>
          <a:prstGeom prst="rect">
            <a:avLst/>
          </a:prstGeom>
          <a:ln>
            <a:noFill/>
          </a:ln>
        </p:spPr>
      </p:pic>
      <p:sp>
        <p:nvSpPr>
          <p:cNvPr id="83" name="TextShape 6"/>
          <p:cNvSpPr txBox="1"/>
          <p:nvPr/>
        </p:nvSpPr>
        <p:spPr>
          <a:xfrm>
            <a:off x="720000" y="7416000"/>
            <a:ext cx="5328000" cy="54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id-ID" sz="1200" spc="-1" strike="noStrike">
                <a:latin typeface="Calibri"/>
              </a:rPr>
              <a:t>2. tabel tabel_portofolio</a:t>
            </a:r>
            <a:endParaRPr b="0" lang="id-ID" sz="1200" spc="-1" strike="noStrike">
              <a:latin typeface="Arial"/>
            </a:endParaRPr>
          </a:p>
          <a:p>
            <a:r>
              <a:rPr b="0" lang="id-ID" sz="1200" spc="-1" strike="noStrike">
                <a:latin typeface="Calibri"/>
              </a:rPr>
              <a:t>berisi list portofolio yang dimiliki oleh setiap karyawan freelance yang ada pada perusahaan penampung freelance tersebut </a:t>
            </a:r>
            <a:endParaRPr b="0" lang="id-ID" sz="12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3"/>
          <a:srcRect l="50825" t="35886" r="15575" b="49163"/>
          <a:stretch/>
        </p:blipFill>
        <p:spPr>
          <a:xfrm>
            <a:off x="936000" y="8064000"/>
            <a:ext cx="4238640" cy="1059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720000" y="2520000"/>
            <a:ext cx="5328000" cy="39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id-ID" sz="1200" spc="-1" strike="noStrike">
                <a:latin typeface="Calibri"/>
              </a:rPr>
              <a:t>4. tabel tabel_freelance</a:t>
            </a:r>
            <a:endParaRPr b="0" lang="id-ID" sz="1200" spc="-1" strike="noStrike">
              <a:latin typeface="Arial"/>
            </a:endParaRPr>
          </a:p>
          <a:p>
            <a:r>
              <a:rPr b="0" lang="id-ID" sz="1200" spc="-1" strike="noStrike">
                <a:latin typeface="Calibri"/>
              </a:rPr>
              <a:t>berisi daftar pegawai freelance yang ada di dalam perusahaan tersebut</a:t>
            </a:r>
            <a:endParaRPr b="0" lang="id-ID" sz="1200" spc="-1" strike="noStrike"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720000" y="576000"/>
            <a:ext cx="5328000" cy="54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id-ID" sz="1200" spc="-1" strike="noStrike">
                <a:latin typeface="Calibri"/>
              </a:rPr>
              <a:t>3. tabel tabel_project</a:t>
            </a:r>
            <a:endParaRPr b="0" lang="id-ID" sz="1200" spc="-1" strike="noStrike">
              <a:latin typeface="Arial"/>
            </a:endParaRPr>
          </a:p>
          <a:p>
            <a:r>
              <a:rPr b="0" lang="id-ID" sz="1200" spc="-1" strike="noStrike">
                <a:latin typeface="Calibri"/>
              </a:rPr>
              <a:t>berisi list project yang sedang berjalan atau pun yang sudah rampung di perusahaan tersebut</a:t>
            </a:r>
            <a:endParaRPr b="0" lang="id-ID" sz="12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rcRect l="50825" t="71988" r="9275" b="13273"/>
          <a:stretch/>
        </p:blipFill>
        <p:spPr>
          <a:xfrm>
            <a:off x="826560" y="1124280"/>
            <a:ext cx="4861440" cy="100800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2"/>
          <a:srcRect l="50825" t="21619" r="1663" b="57111"/>
          <a:stretch/>
        </p:blipFill>
        <p:spPr>
          <a:xfrm>
            <a:off x="839520" y="3024000"/>
            <a:ext cx="4488480" cy="1128960"/>
          </a:xfrm>
          <a:prstGeom prst="rect">
            <a:avLst/>
          </a:prstGeom>
          <a:ln>
            <a:noFill/>
          </a:ln>
        </p:spPr>
      </p:pic>
      <p:sp>
        <p:nvSpPr>
          <p:cNvPr id="89" name="TextShape 3"/>
          <p:cNvSpPr txBox="1"/>
          <p:nvPr/>
        </p:nvSpPr>
        <p:spPr>
          <a:xfrm>
            <a:off x="720000" y="4320000"/>
            <a:ext cx="5328000" cy="54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id-ID" sz="1200" spc="-1" strike="noStrike">
                <a:latin typeface="Calibri"/>
              </a:rPr>
              <a:t>5. tabel job_role</a:t>
            </a:r>
            <a:endParaRPr b="0" lang="id-ID" sz="1200" spc="-1" strike="noStrike">
              <a:latin typeface="Arial"/>
            </a:endParaRPr>
          </a:p>
          <a:p>
            <a:r>
              <a:rPr b="0" lang="id-ID" sz="1200" spc="-1" strike="noStrike">
                <a:latin typeface="Calibri"/>
              </a:rPr>
              <a:t>berisi job role dari setiap karyawan yang ada di perusahaan tersebut, tabel ini dibuat dari relasi antara tabel_freelance danjob_desc</a:t>
            </a:r>
            <a:endParaRPr b="0" lang="id-ID" sz="12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3"/>
          <a:srcRect l="50825" t="42879" r="2974" b="35645"/>
          <a:stretch/>
        </p:blipFill>
        <p:spPr>
          <a:xfrm>
            <a:off x="845280" y="4949280"/>
            <a:ext cx="4482720" cy="1170720"/>
          </a:xfrm>
          <a:prstGeom prst="rect">
            <a:avLst/>
          </a:prstGeom>
          <a:ln>
            <a:noFill/>
          </a:ln>
        </p:spPr>
      </p:pic>
      <p:sp>
        <p:nvSpPr>
          <p:cNvPr id="91" name="TextShape 4"/>
          <p:cNvSpPr txBox="1"/>
          <p:nvPr/>
        </p:nvSpPr>
        <p:spPr>
          <a:xfrm>
            <a:off x="720000" y="6408000"/>
            <a:ext cx="5328000" cy="54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id-ID" sz="1200" spc="-1" strike="noStrike">
                <a:latin typeface="Calibri"/>
              </a:rPr>
              <a:t>6. tabel freelance_project</a:t>
            </a:r>
            <a:endParaRPr b="0" lang="id-ID" sz="1200" spc="-1" strike="noStrike">
              <a:latin typeface="Arial"/>
            </a:endParaRPr>
          </a:p>
          <a:p>
            <a:r>
              <a:rPr b="0" lang="id-ID" sz="1200" spc="-1" strike="noStrike">
                <a:latin typeface="Calibri"/>
              </a:rPr>
              <a:t>berisi project yang berhubungan dengan salah satu atau beberapa karyawan yang ada di dalam perushaan tersbut</a:t>
            </a:r>
            <a:endParaRPr b="0" lang="id-ID" sz="12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4"/>
          <a:srcRect l="50825" t="48593" r="1663" b="28986"/>
          <a:stretch/>
        </p:blipFill>
        <p:spPr>
          <a:xfrm>
            <a:off x="864000" y="7025040"/>
            <a:ext cx="4577400" cy="121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1152000"/>
            <a:ext cx="180000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id-ID" sz="1800" spc="-1" strike="noStrike">
                <a:latin typeface="Arial"/>
              </a:rPr>
              <a:t>Sehingga berikut adalah tabel yang di dalam database saya</a:t>
            </a:r>
            <a:endParaRPr b="0" lang="id-ID" sz="18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rcRect l="51325" t="69946" r="27671" b="9503"/>
          <a:stretch/>
        </p:blipFill>
        <p:spPr>
          <a:xfrm>
            <a:off x="2664000" y="1152000"/>
            <a:ext cx="2579760" cy="1418400"/>
          </a:xfrm>
          <a:prstGeom prst="rect">
            <a:avLst/>
          </a:prstGeom>
          <a:ln>
            <a:noFill/>
          </a:ln>
        </p:spPr>
      </p:pic>
      <p:sp>
        <p:nvSpPr>
          <p:cNvPr id="95" name="TextShape 2"/>
          <p:cNvSpPr txBox="1"/>
          <p:nvPr/>
        </p:nvSpPr>
        <p:spPr>
          <a:xfrm>
            <a:off x="792000" y="2952000"/>
            <a:ext cx="5400000" cy="70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id-ID" sz="1200" spc="-1" strike="noStrike">
                <a:latin typeface="Calibri"/>
              </a:rPr>
              <a:t>Sebenarnya untuk menyelesaikan tugas ini ada cara yang lebih mudah dan singkat</a:t>
            </a:r>
            <a:endParaRPr b="0" lang="id-ID" sz="1200" spc="-1" strike="noStrike">
              <a:latin typeface="Arial"/>
            </a:endParaRPr>
          </a:p>
          <a:p>
            <a:r>
              <a:rPr b="0" lang="id-ID" sz="1200" spc="-1" strike="noStrike">
                <a:latin typeface="Calibri"/>
              </a:rPr>
              <a:t>Yaitu dengan me-restore file.sql yang sebelumnya sudah kite generate di power designer. Tapi karena saya kurang yakin saya kerjakan seperti diatas namun juga saya sebutkan opsi tersebut</a:t>
            </a:r>
            <a:endParaRPr b="0" lang="id-ID" sz="1200" spc="-1" strike="noStrike">
              <a:latin typeface="Arial"/>
            </a:endParaRPr>
          </a:p>
        </p:txBody>
      </p:sp>
      <p:sp>
        <p:nvSpPr>
          <p:cNvPr id="96" name="TextShape 3"/>
          <p:cNvSpPr txBox="1"/>
          <p:nvPr/>
        </p:nvSpPr>
        <p:spPr>
          <a:xfrm>
            <a:off x="2160000" y="4824000"/>
            <a:ext cx="2087280" cy="45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id-ID" sz="2600" spc="-1" strike="noStrike">
                <a:latin typeface="Arial"/>
              </a:rPr>
              <a:t>Terimakasih</a:t>
            </a:r>
            <a:endParaRPr b="0" lang="id-ID" sz="2600" spc="-1" strike="noStrike"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256680" y="5184360"/>
            <a:ext cx="2202840" cy="12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id-ID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Ditulis oleh : </a:t>
            </a:r>
            <a:endParaRPr b="0" lang="id-ID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d-ID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Panji Iman Baskoro</a:t>
            </a:r>
            <a:endParaRPr b="0" lang="id-ID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d-ID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TI A</a:t>
            </a:r>
            <a:endParaRPr b="0" lang="id-ID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d-ID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171111023</a:t>
            </a:r>
            <a:endParaRPr b="0" lang="id-ID" sz="20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258840" y="6446160"/>
            <a:ext cx="227304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id-ID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Blog :</a:t>
            </a:r>
            <a:endParaRPr b="0" lang="id-ID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d-ID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https://bijancot.me</a:t>
            </a:r>
            <a:endParaRPr b="0" lang="id-ID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d-ID" sz="20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259560" y="7245360"/>
            <a:ext cx="279108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id-ID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Portofolio :</a:t>
            </a:r>
            <a:endParaRPr b="0" lang="id-ID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d-ID" sz="20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http://bijancot.github.io</a:t>
            </a:r>
            <a:endParaRPr b="0" lang="id-ID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d-ID" sz="2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</TotalTime>
  <Application>LibreOffice/5.4.6.2$Windows_x86 LibreOffice_project/4014ce260a04f1026ba855d3b8d91541c224eab8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2018-03-25T03:12:34Z</dcterms:created>
  <dc:creator>bijan</dc:creator>
  <dc:description/>
  <dc:language>id-ID</dc:language>
  <cp:lastModifiedBy/>
  <dcterms:modified xsi:type="dcterms:W3CDTF">2018-04-12T08:55:39Z</dcterms:modified>
  <cp:revision>29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A4 Paper (210x297 mm)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