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6858000" cy="9906000" type="A4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95" d="100"/>
          <a:sy n="95" d="100"/>
        </p:scale>
        <p:origin x="1368" y="-336"/>
      </p:cViewPr>
      <p:guideLst>
        <p:guide orient="horz" pos="305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A6A6-D93C-4565-8764-1978CEB8256D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BDF-FC8C-419A-9B60-F15BB5C248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148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A6A6-D93C-4565-8764-1978CEB8256D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BDF-FC8C-419A-9B60-F15BB5C248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918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A6A6-D93C-4565-8764-1978CEB8256D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BDF-FC8C-419A-9B60-F15BB5C248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55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A6A6-D93C-4565-8764-1978CEB8256D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BDF-FC8C-419A-9B60-F15BB5C248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495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A6A6-D93C-4565-8764-1978CEB8256D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BDF-FC8C-419A-9B60-F15BB5C248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150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A6A6-D93C-4565-8764-1978CEB8256D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BDF-FC8C-419A-9B60-F15BB5C248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808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A6A6-D93C-4565-8764-1978CEB8256D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BDF-FC8C-419A-9B60-F15BB5C248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006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A6A6-D93C-4565-8764-1978CEB8256D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BDF-FC8C-419A-9B60-F15BB5C248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87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A6A6-D93C-4565-8764-1978CEB8256D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BDF-FC8C-419A-9B60-F15BB5C248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428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A6A6-D93C-4565-8764-1978CEB8256D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BDF-FC8C-419A-9B60-F15BB5C248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602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A6A6-D93C-4565-8764-1978CEB8256D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BDF-FC8C-419A-9B60-F15BB5C248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32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FA6A6-D93C-4565-8764-1978CEB8256D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4BDF-FC8C-419A-9B60-F15BB5C248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875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1298449"/>
            <a:ext cx="65105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Nomor_proyek, alamat_proyek, besaran_proyek, tanggal_mulai, lama_pekerjaan, kode_pemilik, nama_pemilik, kontak_pemilik, alamat_pemilik, kode_karyawan, nama_karyawan, alamat_karyawan, kontak_karyawan, keahlian, nomor_survei, lokasi_survei, tanggal_survei,deskripsi_kerusakan, nomor_inventaris, nama_inventaris, deskripsi_inventaris, status_inventaris, kode_obat, nama_obat, banyak_obat, kandungan_obat</a:t>
            </a:r>
            <a:endParaRPr lang="id-ID" sz="1600" dirty="0"/>
          </a:p>
        </p:txBody>
      </p:sp>
      <p:sp>
        <p:nvSpPr>
          <p:cNvPr id="5" name="Rectangle 4"/>
          <p:cNvSpPr/>
          <p:nvPr/>
        </p:nvSpPr>
        <p:spPr>
          <a:xfrm>
            <a:off x="347472" y="775229"/>
            <a:ext cx="8130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UNF</a:t>
            </a:r>
            <a:endParaRPr lang="id-ID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089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/>
          <p:nvPr/>
        </p:nvSpPr>
        <p:spPr>
          <a:xfrm>
            <a:off x="349504" y="2097377"/>
            <a:ext cx="7202364" cy="327248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tabel_karyawan values("EMPT8973","Pak Tain","Karangploso View","teknisi","085755674805");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tabel_karyawan values("EMPT8973","Mas Tofa","Griya Permata Alam blok O","operator","089723467823");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tabel_karyawan values("EMPJ8723","Pak Jimmy","Permata Regency 2","T.Listrik","087563478923");6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tabel_karyawan values("EMPK9876","Pak Kardi","Ngijo","Tukang","089762356783");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tabel_karyawan values("EMPS9876","Pak Seno","GPA","Tukang","085623429873");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tabel_karyawan values("EMPL9023","Pak Lan","Ngijo","Teknisi","089634239023");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tabel_karyawan values("EMPY2343","Pak Yo","Ngijo","Operator","089635672334");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tabel_karyawan values("EMPT5678","Mas Tomi","Ngijo","Operator","087823415678");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tabel_karyawan values("EMPT7788","Mas Agung","GPA","Operator","082103927788");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tabel_karyawan values("EMPD5232","Mas Dedik","GPA","Teknisi","085902345253</a:t>
            </a:r>
            <a:r>
              <a:rPr lang="id-ID" sz="800" b="1" dirty="0" smtClean="0">
                <a:latin typeface="Consolas" panose="020B0609020204030204" pitchFamily="49" charset="0"/>
              </a:rPr>
              <a:t>");</a:t>
            </a:r>
          </a:p>
          <a:p>
            <a:pPr>
              <a:spcAft>
                <a:spcPts val="0"/>
              </a:spcAft>
            </a:pPr>
            <a:endParaRPr lang="id-ID" sz="800" b="1" dirty="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select * from tabel_karyawan;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+---------------+---------------+---------------------------+-----------+-----------------+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kode_karyawan | nama_karyawan | alamat_karyawan           | keahlian  | kontak_karyawan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+---------------+---------------+---------------------------+-----------+-----------------+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EMPD5232      | Mas Dedik     | GPA                       | Teknisi   | 085902345253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EMPJ8723      | Pak Jimmy     | Permata Regency 2         | T.Listrik | 087563478923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EMPK9876      | Pak Kardi     | Ngijo                     | Tukang    | 089762356783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EMPL9023      | Pak Lan       | Ngijo                     | Teknisi   | 089634239023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EMPS9876      | Pak Seno      | GPA                       | Tukang    | 085623429873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EMPT4085      | Pak Tain      | Karangploso View          | Teknisi   | 085755674805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EMPT5678      | Mas Tomi      | Ngijo                     | Operator  | 087823415678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EMPT7788      | Mas Agung     | GPA                       | Operator  | 082103927788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EMPT8973      | Mas Tofa      | Griya Permata Alam blok O | operator  | 089723467823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EMPY2343      | Pak Yo        | Ngijo                     | Operator  | 089635672334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+---------------+---------------+---------------------------+-----------+-----------------+</a:t>
            </a:r>
            <a:endParaRPr lang="id-ID" sz="800" b="1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 Box 5"/>
          <p:cNvSpPr txBox="1"/>
          <p:nvPr/>
        </p:nvSpPr>
        <p:spPr>
          <a:xfrm>
            <a:off x="501904" y="5681466"/>
            <a:ext cx="6877842" cy="327248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tabel_pemilik values("OWN07012018876","Pak Enggar","089523341232","Permata Jingga");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tabel_pemilik values("OWN01042017234","Pak Adi","082176438912","Sigura-gura");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tabel_pemilik values("OWN10042018923","Pak Andri","082123242342","Araya Golf");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tabel_pemilik values("OWN10042018923","Pak John","083134230987","Patra Land");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tabel_pemilik values("OWN10102017921","Pak steve","082323424923","Permata Jingga");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tabel_pemilik values("OWN21072018123","Pak karno","089622534567","Surabaya");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tabel_pemilik values("OWN27032018762","Bu Indri","087823494576","Jakarta");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tabel_pemilik values("OWN11092018334","Bu ani","087723440983","Batam");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tabel_pemilik values("OWN10042018923","Pak Andri","082123242342","Villa Puncak Tidar no 55");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tabel_pemilik values("OWN09012018567","Pak Emil","089523458976","Araya</a:t>
            </a:r>
            <a:r>
              <a:rPr lang="id-ID" sz="800" b="1" dirty="0" smtClean="0">
                <a:latin typeface="Consolas" panose="020B0609020204030204" pitchFamily="49" charset="0"/>
              </a:rPr>
              <a:t>");</a:t>
            </a:r>
          </a:p>
          <a:p>
            <a:pPr>
              <a:spcAft>
                <a:spcPts val="0"/>
              </a:spcAft>
            </a:pPr>
            <a:endParaRPr lang="id-ID" sz="800" b="1" dirty="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select * from tabel_pemilik;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+----------------+--------------+----------------+--------------------------+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kode_pemilik   | nama_pemilik | kontak_pemilik | alamat_pemilik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+----------------+--------------+----------------+--------------------------+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OWN01042017234 | Pak Adi      | 082176438912   | Sigura-gura  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OWN07012018667 | Pak Anton    | 089625336667   | Villa Puncak Tidar no 55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OWN07012018876 | Pak Enggar   | 089523341232   | Permata Jingga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OWN09012018567 | Pak Emil     | 089523458976   | Araya        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OWN10042018923 | Pak Andri    | 082123242342   | Araya Golf   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OWN10072018931 | Pak John     | 083134230987   | Patra Land   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OWN10102017921 | Pak steve    | 082323424923   | Permata Jingga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OWN11092018334 | Bu ani       | 087723440983   | Batam        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OWN21072018123 | Pak karno    | 089622534567   | Surabaya     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OWN27032018762 | Bu Indri     | 087823494576   | Jakarta      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+----------------+--------------+----------------+--------------------------+</a:t>
            </a:r>
            <a:endParaRPr lang="id-ID" sz="800" b="1" dirty="0" smtClean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964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/>
          <p:nvPr/>
        </p:nvSpPr>
        <p:spPr>
          <a:xfrm>
            <a:off x="501903" y="302642"/>
            <a:ext cx="7398513" cy="7981822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tabel_survei(nomor_survei,deskripsi_kerusakan,lokasi_survei) values("SRV090820183","Rumah Type besar kerusakan ada di gypsum dari bangunan","Araya");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tabel_survei(nomor_survei,deskripsi_kerusakan,lokasi_survei) values("SRV08022017","Rumah Type besar memiliki lemari tanam sudah sebagian di serang rayap","Dwigga");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tabel_survei(nomor_survei,deskripsi_kerusakan,lokasi_survei) values("SRV100220172","Rumah Type kecil memiliki lemaritanam sudah sebagian di serang rayap, perawatan hanya pada lemari","Dmasyur");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tabel_survei(nomor_survei,deskripsi_kerusakan,lokasi_survei) values("SRV300320181","Taman dan kursi taman sudah diserang rayap!","jalan patimura no 10");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tabel_survei(nomor_survei,deskripsi_kerusakan,lokasi_survei) values("SRV050720186","Rumah belum jadi, pekerjaan pra konstruksi, luas rumah sedang","Patra land");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tabel_survei(nomor_survei,deskripsi_kerusakan,lokasi_survei) values("SRV091020187","Kusen-kusen rumah sudah terserang rumah ukuran besar dan banyak barang-barang antik mudah pecah","Araya golf");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tabel_survei(nomor_survei,deskripsi_kerusakan,lokasi_survei) values("SRV250320189","Kusen diserang karena faktor bawaan dari tanaman yang dibawa dari luar bangunan","jalan teluk pacitan no 32");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tabel_survei(nomor_survei,deskripsi_kerusakan,lokasi_survei) values("SRV130720177","Bangunan awal, cukup besar pengerjaan butuh termyn karena kusen belum datang","Tandes Surabaya");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tabel_survei(nomor_survei,deskripsi_kerusakan,lokasi_survei) values("SRV111220172","Bangunan Ruko, masih baru dipasang lemari tempel (jadi potensi serangan) perawatan nantinya menyeluruh","Sigura-gura");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tabel_survei(nomor_survei,deskripsi_kerusakan,lokasi_survei) values("SRV010720181","Rumah type standar Serangan rayap pada kusen dan plafond rumah","Puncak Tidar blok B no 55</a:t>
            </a:r>
            <a:r>
              <a:rPr lang="id-ID" sz="800" b="1" dirty="0" smtClean="0">
                <a:latin typeface="Consolas" panose="020B0609020204030204" pitchFamily="49" charset="0"/>
              </a:rPr>
              <a:t>");</a:t>
            </a:r>
          </a:p>
          <a:p>
            <a:pPr>
              <a:spcAft>
                <a:spcPts val="0"/>
              </a:spcAft>
            </a:pPr>
            <a:endParaRPr lang="id-ID" sz="800" b="1" dirty="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select * from tabel_survei;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+--------------+---------------------+--------------------------------------------------------------------------------------------------------+-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--------------------------+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nomor_survei | tanggal_survei      | deskripsi_kerusakan                     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lokasi_survei 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+--------------+---------------------+--------------------------------------------------------------------------------------------------------+-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--------------------------+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SRV010720181 | 2018-07-01 13:34:53 | Rumah type standar Serangan rayap pada kusen dan plafond rumah                             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Puncak Tidar blok B no 55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SRV050720186 | 2018-07-05 19:57:37 | Rumah belum jadi, pekerjaan pra konstruksi, luas rumah sedang                              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Patra land    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SRV08022017  | 2018-07-05 19:46:20 | Rumah Type besar memiliki lemari tanam sudah sebagian di serang rayap                      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Dwigga        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SRV090820183 | 2018-07-05 19:45:06 | Rumah Type besar kerusakan ada di gypsum dari bangunan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Araya         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SRV091020187 | 2018-07-05 20:09:23 | Kusen-kusen rumah sudah terserang rumah ukuran besar dan banyak barang-barang antik mudah pecah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Araya golf    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SRV100220172 | 2018-07-05 19:51:07 | Rumah Type kecil memiliki lemari tanam sudah sebagian di serang rayap, perawatan hanya pada lemari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Dmasyur       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SRV111220172 | 2018-07-05 20:16:46 | Bangunan Ruko, masih baru dipasang lemari tempel (jadi potensi serangan) perawatan nantinya menyeluruh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Sigura-gura   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SRV130720177 | 2018-07-05 20:14:12 | Bangunan awal, cukup besar pengerjaan butuh termyn karena kusen belum datang               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Tandes Surabaya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SRV250320189 | 2018-07-05 20:11:57 | Kusen diserang karena faktor bawaan dari tanaman yang dibawa dari luar bangunan            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jalan teluk pacitan no 32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SRV300320181 | 2018-07-05 19:54:27 | Taman dan kursi taman sudah diserang rayap!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jalan patimura no 10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+--------------+---------------------+--------------------------------------------------------------------------------------------------------+-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--------------------------+</a:t>
            </a:r>
            <a:endParaRPr lang="id-ID" sz="800" b="1" dirty="0" smtClean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935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/>
          <p:nvPr/>
        </p:nvSpPr>
        <p:spPr>
          <a:xfrm>
            <a:off x="349504" y="2097377"/>
            <a:ext cx="6222118" cy="454458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</a:t>
            </a:r>
            <a:r>
              <a:rPr lang="id-ID" sz="800" b="1" dirty="0" smtClean="0">
                <a:latin typeface="Consolas" panose="020B0609020204030204" pitchFamily="49" charset="0"/>
              </a:rPr>
              <a:t>tabel_proyek(nomor_proyek,besaran_proyek,lama_pekerjaan,nomor_survei) values</a:t>
            </a:r>
            <a:r>
              <a:rPr lang="id-ID" sz="800" b="1" dirty="0">
                <a:latin typeface="Consolas" panose="020B0609020204030204" pitchFamily="49" charset="0"/>
              </a:rPr>
              <a:t>("PRYK100720186",2000000,4,"SRV050720186");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</a:t>
            </a:r>
            <a:r>
              <a:rPr lang="id-ID" sz="800" b="1" dirty="0" smtClean="0">
                <a:latin typeface="Consolas" panose="020B0609020204030204" pitchFamily="49" charset="0"/>
              </a:rPr>
              <a:t>tabel_proyek(nomor_proyek,besaran_proyek,lama_pekerjaan,nomor_survei) values</a:t>
            </a:r>
            <a:r>
              <a:rPr lang="id-ID" sz="800" b="1" dirty="0">
                <a:latin typeface="Consolas" panose="020B0609020204030204" pitchFamily="49" charset="0"/>
              </a:rPr>
              <a:t>("PRYK110220176",1500000,2,"SRV08022017");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tabel_proyek(nomor_proyek,besaran_proyek,lama_pekerjaan,nomor_survei) values("PRYK120820187",1235000,3,"SRV090820183");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tabel_proyek(nomor_proyek,besaran_proyek,lama_pekerjaan,nomor_survei) values("PRYK150920187",1250000,1,"SRV091020187");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tabel_proyek(nomor_proyek,besaran_proyek,lama_pekerjaan,nomor_survei) values("PRYK110920174",2500000,2,"SRV100220172");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tabel_proyek(nomor_proyek,besaran_proyek,lama_pekerjaan,nomor_survei) values("PRYK301120182",750000,1,"SRV111220172");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tabel_proyek(nomor_proyek,besaran_proyek,lama_pekerjaan,nomor_survei) values("PRYK211220181",7500000,1,"SRV130720177");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tabel_proyek(nomor_proyek,besaran_proyek,lama_pekerjaan,nomor_survei) values("PRYK211220181",1000000,2,"SRV250320189");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tabel_proyek(nomor_proyek,besaran_proyek,lama_pekerjaan,nomor_survei) values("PRYK220120187",1000000,2,"SRV250320189");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tabel_proyek(nomor_proyek,besaran_proyek,lama_pekerjaan,nomor_survei) values("PRYK220320181",3000000,3,"SRV300320181</a:t>
            </a:r>
            <a:r>
              <a:rPr lang="id-ID" sz="800" b="1" dirty="0" smtClean="0">
                <a:latin typeface="Consolas" panose="020B0609020204030204" pitchFamily="49" charset="0"/>
              </a:rPr>
              <a:t>");</a:t>
            </a:r>
            <a:endParaRPr lang="id-ID" sz="800" b="1" dirty="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id-ID" sz="800" b="1" dirty="0" smtClean="0"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select * from tabel_proyek;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+---------------+----------------+---------------------+----------------+--------------+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nomor_proyek  | besaran_proyek | tanggal_mulai       | lama_pekerjaan | nomor_survei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+---------------+----------------+---------------------+----------------+--------------+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PRYK070120181 |        1900000 | 2018-07-01 13:39:22 |              5 | SRV010720181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PRYK100720186 |        2000000 | 2018-07-05 21:11:37 |              4 | SRV050720186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PRYK110220176 |        1500000 | 2018-07-05 21:12:25 |              2 | SRV08022017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PRYK110920174 |        2500000 | 2018-07-05 21:19:47 |              2 | SRV100220172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PRYK120820187 |        1235000 | 2018-07-05 21:14:09 |              3 | SRV090820183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PRYK150920187 |        1250000 | 2018-07-05 21:15:04 |              1 | SRV091020187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PRYK211220181 |        7500000 | 2018-07-05 21:23:11 |              1 | SRV130720177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PRYK220120187 |        1000000 | 2018-07-05 21:23:48 |              2 | SRV250320189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PRYK220320181 |        3000000 | 2018-07-05 21:26:44 |              3 | SRV300320181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PRYK301120182 |         750000 | 2018-07-05 21:20:34 |              1 | SRV111220172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+---------------+----------------+---------------------+----------------+--------------+</a:t>
            </a:r>
            <a:endParaRPr lang="id-ID" sz="800" b="1" dirty="0" smtClean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08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/>
          <p:nvPr/>
        </p:nvSpPr>
        <p:spPr>
          <a:xfrm>
            <a:off x="349504" y="2097377"/>
            <a:ext cx="6222118" cy="7538992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tabel_laporan(nomor_laporan,nomor_proyek,kode_pemilik,kode_karyawan,nomor_inventaris,kode_obat) values("REP01072018OWN01072018AG","PRYK070120181","OWN07012018667","EMPT4085","INV010720181","LNTRA");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tabel_laporan(nomor_laporan,nomor_proyek,kode_pemilik,kode_karyawan,nomor_inventaris,kode_obat) values("REP09092018OWN01042017JG","PRYK100720186","OWN01042017234","EMPD5232","INV010320184","LNTRA");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tabel_laporan(nomor_laporan,nomor_proyek,kode_pemilik,kode_karyawan,nomor_inventaris,kode_obat) values("REP18012018OWN01042017TG","PRYK110220176","OWN01042017234","EMPL9023","INV010320184","ANTAN");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tabel_laporan(nomor_laporan,nomor_proyek,kode_pemilik,kode_karyawan,nomor_inventaris,kode_obat) values("REP10032018OWN11092018FG","PRYK120820187","OWN11092018334","EMPT8973","INV290520189","ANTAN");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tabel_laporan(nomor_laporan,nomor_proyek,kode_pemilik,kode_karyawan,nomor_inventaris,kode_obat) values("REP23072018OWN11092018AF","PRYK150920187","OWN11092018334","EMPT4085","INV090220189","LNTRA");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tabel_laporan(nomor_laporan,nomor_proyek,kode_pemilik,kode_karyawan,nomor_inventaris,kode_obat) values("REP03102018OWN07012018NF","PRYK301120182","OWN07012018667","EMPT8973","INV090220189","CYPER");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tabel_laporan(nomor_laporan,nomor_proyek,kode_pemilik,kode_karyawan,nomor_inventaris,kode_obat) values("REP10102018OWN07012018SF","PRYK211220181","OWN07012018667","EMPT8973","INV010120182","PREMS");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tabel_laporan(nomor_laporan,nomor_proyek,kode_pemilik,kode_karyawan,nomor_inventaris,kode_obat) values("REP13072018OWN21072018TF","PRYK220120187","OWN21072018123","EMPS9876","INV010320184","RAMBO");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tabel_laporan(nomor_laporan,nomor_proyek,kode_pemilik,kode_karyawan,nomor_inventaris,kode_obat) values("REP09122018OWN27032018BC","PRYK220320181","OWN27032018762","EMPT4085","INV010120182","LNTRA");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tabel_laporan(nomor_laporan,nomor_proyek,kode_pemilik,kode_karyawan,nomor_inventaris,kode_obat) values("REP08082018OWN10102017PJ","PRYK110920174","OWN10102017921","EMPD5232","INV290520189","RAMBO");</a:t>
            </a:r>
          </a:p>
          <a:p>
            <a:pPr>
              <a:spcAft>
                <a:spcPts val="0"/>
              </a:spcAft>
            </a:pPr>
            <a:endParaRPr lang="id-ID" sz="800" b="1" dirty="0"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select * from tabel_laporan;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+--------------------------+---------------+----------------+---------------+------------------+-----------+---------------------+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nomor_laporan            | nomor_proyek  | kode_pemilik   | kode_karyawan | nomor_inventaris | kode_obat | tanggal_laporan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+--------------------------+---------------+----------------+---------------+------------------+-----------+---------------------+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REP01072018OWN01072018AG | PRYK070120181 | OWN07012018667 | EMPT4085      | INV010720181     | LNTRA     | 2018-07-01 13:57:38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REP03102018OWN07012018NF | PRYK301120182 | OWN07012018667 | EMPT8973      | INV090220189     | CYPER     | 2018-07-06 20:54:55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REP08082018OWN10102017PJ | PRYK110920174 | OWN10102017921 | EMPD5232      | INV290520189     | RAMBO     | 2018-07-06 20:55:33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REP09092018OWN01042017JG | PRYK100720186 | OWN01042017234 | EMPD5232      | INV010320184     | LNTRA     | 2018-07-06 20:54:21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REP09122018OWN27032018BC | PRYK220320181 | OWN27032018762 | EMPT4085      | INV010120182     | LNTRA     | 2018-07-06 20:55:27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REP10032018OWN11092018FG | PRYK120820187 | OWN11092018334 | EMPT8973      | INV290520189     | ANTAN     | 2018-07-06 20:54:36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REP10102018OWN07012018SF | PRYK211220181 | OWN07012018667 | EMPT8973      | INV010120182     | PREMS     | 2018-07-06 20:55:16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REP13072018OWN21072018TF | PRYK220120187 | OWN21072018123 | EMPS9876      | INV010320184     | RAMBO     | 2018-07-06 20:55:21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REP18012018OWN01042017TG | PRYK110220176 | OWN01042017234 | EMPL9023      | INV010320184     | ANTAN     | 2018-07-06 20:54:29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REP23072018OWN11092018AF | PRYK150920187 | OWN11092018334 | EMPT4085      | INV090220189     | LNTRA     | 2018-07-06 20:54:44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+--------------------------+---------------+----------------+---------------+------------------+-----------+---------------------+</a:t>
            </a:r>
            <a:endParaRPr lang="id-ID" sz="800" b="1" dirty="0" smtClean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708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/>
          <p:nvPr/>
        </p:nvSpPr>
        <p:spPr>
          <a:xfrm>
            <a:off x="349504" y="2097377"/>
            <a:ext cx="5156993" cy="47455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create view testr as </a:t>
            </a:r>
            <a:r>
              <a:rPr lang="id-ID" sz="800" b="1" dirty="0" smtClean="0">
                <a:latin typeface="Consolas" panose="020B0609020204030204" pitchFamily="49" charset="0"/>
              </a:rPr>
              <a:t>select b.nomor_proyek,a.lokasi_survei,a.nomor_survei </a:t>
            </a:r>
            <a:r>
              <a:rPr lang="id-ID" sz="800" b="1" dirty="0">
                <a:latin typeface="Consolas" panose="020B0609020204030204" pitchFamily="49" charset="0"/>
              </a:rPr>
              <a:t>from tabel_proyek b,tabel_survei a where </a:t>
            </a:r>
            <a:r>
              <a:rPr lang="id-ID" sz="800" b="1" dirty="0" smtClean="0">
                <a:latin typeface="Consolas" panose="020B0609020204030204" pitchFamily="49" charset="0"/>
              </a:rPr>
              <a:t>b.nomor_survei = a.nomor_survei;</a:t>
            </a:r>
          </a:p>
          <a:p>
            <a:pPr>
              <a:spcAft>
                <a:spcPts val="0"/>
              </a:spcAft>
            </a:pPr>
            <a:r>
              <a:rPr lang="id-ID" sz="800" b="1" dirty="0" smtClean="0">
                <a:latin typeface="Consolas" panose="020B0609020204030204" pitchFamily="49" charset="0"/>
              </a:rPr>
              <a:t>Query </a:t>
            </a:r>
            <a:r>
              <a:rPr lang="id-ID" sz="800" b="1" dirty="0">
                <a:latin typeface="Consolas" panose="020B0609020204030204" pitchFamily="49" charset="0"/>
              </a:rPr>
              <a:t>OK, 0 rows affected (0.07 sec)</a:t>
            </a:r>
          </a:p>
          <a:p>
            <a:pPr>
              <a:spcAft>
                <a:spcPts val="0"/>
              </a:spcAft>
            </a:pPr>
            <a:endParaRPr lang="id-ID" sz="800" b="1" dirty="0"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show tables;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+------------------+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Tables_in_arm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+------------------+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jointhree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proyek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sixjoin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tabel_gudang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tabel_inventaris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tabel_karyawan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tabel_laporan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tabel_pemilik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tabel_proyek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tabel_survei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testr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+------------------+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11 rows in set (0.00 sec</a:t>
            </a:r>
            <a:r>
              <a:rPr lang="id-ID" sz="800" b="1" dirty="0" smtClean="0"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endParaRPr lang="id-ID" sz="800" b="1" dirty="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select * from testr;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+---------------+---------------------------+--------------+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nomor_proyek  | lokasi_survei             | nomor_survei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+---------------+---------------------------+--------------+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PRYK070120181 | Puncak Tidar blok B no 55 | SRV010720181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PRYK100720186 | Patra land                | SRV050720186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PRYK110220176 | Dwigga                    | SRV08022017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PRYK120820187 | Araya                     | SRV090820183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PRYK150920187 | Araya golf                | SRV091020187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PRYK110920174 | Dmasyur                   | SRV100220172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PRYK301120182 | Sigura-gura               | SRV111220172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PRYK211220181 | Tandes Surabaya           | SRV130720177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PRYK220120187 | jalan teluk pacitan no 32 | SRV250320189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PRYK220320181 | jalan patimura no 10      | SRV300320181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+---------------+---------------------------+--------------+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10 rows in set (0.00 sec)</a:t>
            </a:r>
            <a:endParaRPr lang="id-ID" sz="800" b="1" dirty="0" smtClean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66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/>
          <p:nvPr/>
        </p:nvSpPr>
        <p:spPr>
          <a:xfrm>
            <a:off x="349504" y="2097377"/>
            <a:ext cx="6714487" cy="2313849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select a.nomor_proyek,b.lokasi_survei,a.besaran_proyek,a.tanggal_mulai,a.lama_pekerjaan,a.nomor_survei from tabel_proyek a,tabel_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survei b where a.nomor_survei = b.nomor_survei;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+---------------+---------------------------+----------------+---------------------+----------------+--------------+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nomor_proyek  | lokasi_survei             | besaran_proyek | tanggal_mulai       | lama_pekerjaan | nomor_survei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+---------------+---------------------------+----------------+---------------------+----------------+--------------+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PRYK070120181 | Puncak Tidar blok B no 55 |        1900000 | 2018-07-01 13:39:22 |              5 | SRV010720181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PRYK100720186 | Patra land                |        2000000 | 2018-07-05 21:11:37 |              4 | SRV050720186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PRYK110220176 | Dwigga                    |        1500000 | 2018-07-05 21:12:25 |              2 | SRV08022017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PRYK110920174 | Dmasyur                   |        2500000 | 2018-07-05 21:19:47 |              2 | SRV100220172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PRYK120820187 | Araya                     |        1235000 | 2018-07-05 21:14:09 |              3 | SRV090820183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PRYK150920187 | Araya golf                |        1250000 | 2018-07-05 21:15:04 |              1 | SRV091020187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PRYK211220181 | Tandes Surabaya           |        7500000 | 2018-07-05 21:23:11 |              1 | SRV130720177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PRYK220120187 | jalan teluk pacitan no 32 |        1000000 | 2018-07-05 21:23:48 |              2 | SRV250320189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PRYK220320181 | jalan patimura no 10      |        3000000 | 2018-07-05 21:26:44 |              3 | SRV300320181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PRYK301120182 | Sigura-gura               |         750000 | 2018-07-05 21:20:34 |              1 | SRV111220172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+---------------+---------------------------+----------------+---------------------+----------------+--------------+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10 rows in set (0.00 sec)</a:t>
            </a:r>
            <a:endParaRPr lang="id-ID" sz="800" b="1" dirty="0" smtClean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931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/>
          <p:nvPr/>
        </p:nvSpPr>
        <p:spPr>
          <a:xfrm>
            <a:off x="349504" y="2097377"/>
            <a:ext cx="6222118" cy="6102078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select </a:t>
            </a:r>
            <a:r>
              <a:rPr lang="id-ID" sz="800" b="1" dirty="0" smtClean="0">
                <a:latin typeface="Consolas" panose="020B0609020204030204" pitchFamily="49" charset="0"/>
              </a:rPr>
              <a:t>a.nomor_laporan,b.nomor_proyek,b.lokasi_survei,b.besaran_proyek,c.nama_pemilik,d.nama_karyawan,e.nama_inventaris,f.nama_obat </a:t>
            </a:r>
            <a:r>
              <a:rPr lang="id-ID" sz="800" b="1" dirty="0">
                <a:latin typeface="Consolas" panose="020B0609020204030204" pitchFamily="49" charset="0"/>
              </a:rPr>
              <a:t>from tabel_laporan a join proyek b on a.nomor_proyek = b.nomor_proyek join tabel_pemilik c on a.kode_pemilik = c.kode_pemilik join </a:t>
            </a:r>
            <a:r>
              <a:rPr lang="id-ID" sz="800" b="1" dirty="0" smtClean="0">
                <a:latin typeface="Consolas" panose="020B0609020204030204" pitchFamily="49" charset="0"/>
              </a:rPr>
              <a:t>tabel_karyawan </a:t>
            </a:r>
            <a:r>
              <a:rPr lang="id-ID" sz="800" b="1" dirty="0">
                <a:latin typeface="Consolas" panose="020B0609020204030204" pitchFamily="49" charset="0"/>
              </a:rPr>
              <a:t>d on a.kode_karyawan=d.kode_karyawan join </a:t>
            </a:r>
            <a:r>
              <a:rPr lang="id-ID" sz="800" b="1" dirty="0" smtClean="0">
                <a:latin typeface="Consolas" panose="020B0609020204030204" pitchFamily="49" charset="0"/>
              </a:rPr>
              <a:t>tabel_inventaris </a:t>
            </a:r>
            <a:r>
              <a:rPr lang="id-ID" sz="800" b="1" dirty="0">
                <a:latin typeface="Consolas" panose="020B0609020204030204" pitchFamily="49" charset="0"/>
              </a:rPr>
              <a:t>e on a.nomor_inventaris = e.nomor_inventaris join tabel_gudang f on a.kode_obat=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f.kode_obat;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+--------------------------+---------------+---------------------------+----------------+--------------+---------------+-------------------+----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------------------+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nomor_laporan            | nomor_proyek  | lokasi_survei             | besaran_proyek | nama_pemilik | nama_karyawan | nama_inventaris   | nam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a_obat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+--------------------------+---------------+---------------------------+----------------+--------------+---------------+-------------------+----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------------------+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REP01072018OWN01072018AG | PRYK070120181 | Puncak Tidar blok B no 55 |        1900000 | Pak Anton    | Pak Tain      | Sprayer           | LEN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TRA 200SL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REP03102018OWN07012018NF | PRYK301120182 | Sigura-gura               |         750000 | Pak Anton    | Mas Tofa      | selang karet      | CYP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ER KILLER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REP08082018OWN10102017PJ | PRYK110920174 | Dmasyur                   |        2500000 | Pak steve    | Mas Dedik     | selang kecil      | RAM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BO pembasmi gulma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REP09092018OWN01042017JG | PRYK100720186 | Patra land                |        2000000 | Pak Adi      | Mas Dedik     | kompresor jinjing | LEN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TRA 200SL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REP09122018OWN27032018BC | PRYK220320181 | jalan patimura no 10      |        3000000 | Bu Indri     | Pak Tain      | kompresor         | LEN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TRA 200SL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REP10032018OWN11092018FG | PRYK120820187 | Araya                     |        1235000 | Bu ani       | Mas Tofa      | selang kecil      | ANT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ANGIN 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REP10102018OWN07012018SF | PRYK211220181 | Tandes Surabaya           |        7500000 | Pak Anton    | Mas Tofa      | kompresor         | PRE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MISE 205SL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REP13072018OWN21072018TF | PRYK220120187 | jalan teluk pacitan no 32 |        1000000 | Pak karno    | Pak Seno      | kompresor jinjing | RAM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BO pembasmi gulma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REP18012018OWN01042017TG | PRYK110220176 | Dwigga                    |        1500000 | Pak Adi      | Pak Lan       | kompresor jinjing | ANT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ANGIN 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REP23072018OWN11092018AF | PRYK150920187 | Araya golf                |        1250000 | Bu ani       | Pak Tain      | selang karet      | LEN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TRA 200SL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+--------------------------+---------------+---------------------------+----------------+--------------+---------------+-------------------+----</a:t>
            </a:r>
          </a:p>
          <a:p>
            <a:pPr>
              <a:spcAft>
                <a:spcPts val="0"/>
              </a:spcAft>
            </a:pPr>
            <a:r>
              <a:rPr lang="id-ID" sz="800" b="1" dirty="0" smtClean="0">
                <a:latin typeface="Consolas" panose="020B0609020204030204" pitchFamily="49" charset="0"/>
              </a:rPr>
              <a:t>------------------+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nsolas" panose="020B0609020204030204" pitchFamily="49" charset="0"/>
              </a:rPr>
              <a:t>10 rows in set (0.00 sec)</a:t>
            </a:r>
            <a:endParaRPr lang="id-ID" sz="800" b="1" dirty="0" smtClean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11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7472" y="3914549"/>
            <a:ext cx="65105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Nomor_proyek, kode_pemilik, nama_pemilik, kontak_pemilik, alamat_pemilik, kode_karyawan, nama_karyawan, alamat_karyawan, kontak_karyawan, keahlian, tanggal_survei, deskripsi_kerusakan, nomor_inventaris, nama_inventaris, deskripsi_inventaris, status_inventaris, kode_obat, nama_obat, banyak_obat, kandungan_obat</a:t>
            </a:r>
            <a:endParaRPr lang="id-ID" sz="1600" dirty="0"/>
          </a:p>
        </p:txBody>
      </p:sp>
      <p:sp>
        <p:nvSpPr>
          <p:cNvPr id="11" name="Rectangle 10"/>
          <p:cNvSpPr/>
          <p:nvPr/>
        </p:nvSpPr>
        <p:spPr>
          <a:xfrm>
            <a:off x="371517" y="3391329"/>
            <a:ext cx="7649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id-ID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NF</a:t>
            </a:r>
            <a:endParaRPr lang="id-ID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7472" y="1298449"/>
            <a:ext cx="65105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Nomor_proyek, alamat_proyek, besaran_proyek, tanggal_mulai, lama_pekerjaan, kode_pemilik, nama_pemilik, kontak_pemilik, alamat_pemilik, kode_karyawan, nama_karyawan, alamat_karyawan, kontak_karyawan, keahlian, nomor_survei, lokasi_survei, tanggal_survei,deskripsi_kerusakan, nomor_inventaris, nama_inventaris, deskripsi_inventaris, status_inventaris, kode_obat, nama_obat, banyak_obat, kandungan_obat</a:t>
            </a:r>
            <a:endParaRPr lang="id-ID" sz="1600" dirty="0"/>
          </a:p>
        </p:txBody>
      </p:sp>
      <p:sp>
        <p:nvSpPr>
          <p:cNvPr id="13" name="Rectangle 12"/>
          <p:cNvSpPr/>
          <p:nvPr/>
        </p:nvSpPr>
        <p:spPr>
          <a:xfrm>
            <a:off x="347472" y="775229"/>
            <a:ext cx="8130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UNF</a:t>
            </a:r>
            <a:endParaRPr lang="id-ID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241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71517" y="5761208"/>
            <a:ext cx="7649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id-ID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NF</a:t>
            </a:r>
            <a:endParaRPr lang="id-ID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9183" y="6284428"/>
            <a:ext cx="6510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Nomor_proyek,Kode_pemilik,Kode_karyawan,nomor_inventaris,kode_obat </a:t>
            </a:r>
          </a:p>
          <a:p>
            <a:r>
              <a:rPr lang="id-ID" sz="1600" dirty="0" smtClean="0"/>
              <a:t>Kode_pemilik,nama_pemilik,kontak_pemilik,alamat_pemilik</a:t>
            </a:r>
          </a:p>
          <a:p>
            <a:r>
              <a:rPr lang="id-ID" sz="1600" dirty="0" smtClean="0"/>
              <a:t>Kode_karyawan,nama_karyawan,alamat_karyawan, kontak_karyawan, keahlian</a:t>
            </a:r>
          </a:p>
          <a:p>
            <a:r>
              <a:rPr lang="id-ID" sz="1600" dirty="0" smtClean="0"/>
              <a:t>Nomor_inventaris,nama_inventaris,deskripsi_inventaris,status_inventaris</a:t>
            </a:r>
          </a:p>
          <a:p>
            <a:r>
              <a:rPr lang="id-ID" sz="1600" dirty="0" smtClean="0"/>
              <a:t>Kode_obat,nama_obat,banyak_obat,kandungan_obat</a:t>
            </a:r>
          </a:p>
          <a:p>
            <a:r>
              <a:rPr lang="id-ID" sz="1600" dirty="0" smtClean="0"/>
              <a:t>Nomor_proyek,  alamat_proyek, besaran_proyek, tanggal_mulai, lama_pekerjaan, nomor_survei,lokasi_survei,tanggal_survei, deskripsi_kerusakan</a:t>
            </a:r>
            <a:endParaRPr lang="id-ID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47472" y="3914549"/>
            <a:ext cx="65105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Nomor_proyek, kode_pemilik, nama_pemilik, kontak_pemilik, alamat_pemilik, kode_karyawan, nama_karyawan, alamat_karyawan, kontak_karyawan, keahlian, tanggal_survei, deskripsi_kerusakan, nomor_inventaris, nama_inventaris, deskripsi_inventaris, status_inventaris, kode_obat, nama_obat, banyak_obat, kandungan_obat</a:t>
            </a:r>
            <a:endParaRPr lang="id-ID" sz="1600" dirty="0"/>
          </a:p>
        </p:txBody>
      </p:sp>
      <p:sp>
        <p:nvSpPr>
          <p:cNvPr id="11" name="Rectangle 10"/>
          <p:cNvSpPr/>
          <p:nvPr/>
        </p:nvSpPr>
        <p:spPr>
          <a:xfrm>
            <a:off x="371517" y="3391329"/>
            <a:ext cx="7649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id-ID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NF</a:t>
            </a:r>
            <a:endParaRPr lang="id-ID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7472" y="1298449"/>
            <a:ext cx="65105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Nomor_proyek, nama_proyek, alamat_proyek, besaran_proyek, tanggal_mulai, lama_pekerjaan, kode_pemilik, nama_pemilik, kontak_pemilik, alamat_pemilik, kode_karyawan, nama_karyawan, alamat_karyawan, kontak_karyawan, keahlian, nomor_survei, lokasi_survei, tanggal_survei,deskripsi_kerusakan, nomor_inventaris, nama_inventaris, deskripsi_inventaris, status_inventaris, kode_obat, nama_obat, banyak_obat, kandungan_obat</a:t>
            </a:r>
            <a:endParaRPr lang="id-ID" sz="1600" dirty="0"/>
          </a:p>
        </p:txBody>
      </p:sp>
      <p:sp>
        <p:nvSpPr>
          <p:cNvPr id="13" name="Rectangle 12"/>
          <p:cNvSpPr/>
          <p:nvPr/>
        </p:nvSpPr>
        <p:spPr>
          <a:xfrm>
            <a:off x="347472" y="775229"/>
            <a:ext cx="8130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UNF</a:t>
            </a:r>
            <a:endParaRPr lang="id-ID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64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1714" y="3637551"/>
            <a:ext cx="6534572" cy="5293758"/>
            <a:chOff x="347472" y="5633191"/>
            <a:chExt cx="6534572" cy="5293758"/>
          </a:xfrm>
        </p:grpSpPr>
        <p:sp>
          <p:nvSpPr>
            <p:cNvPr id="10" name="Rectangle 9"/>
            <p:cNvSpPr/>
            <p:nvPr/>
          </p:nvSpPr>
          <p:spPr>
            <a:xfrm>
              <a:off x="347472" y="5633191"/>
              <a:ext cx="6510528" cy="5293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1517" y="5633192"/>
              <a:ext cx="76495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id-ID" sz="2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r>
                <a:rPr lang="id-ID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NF</a:t>
              </a:r>
              <a:endParaRPr lang="id-ID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1517" y="6156412"/>
              <a:ext cx="6510527" cy="4770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dirty="0" smtClean="0">
                  <a:solidFill>
                    <a:srgbClr val="FF0000"/>
                  </a:solidFill>
                </a:rPr>
                <a:t>Nomor_laporan</a:t>
              </a:r>
              <a:r>
                <a:rPr lang="id-ID" sz="1600" dirty="0" smtClean="0"/>
                <a:t>,</a:t>
              </a:r>
              <a:r>
                <a:rPr lang="id-ID" sz="1600" dirty="0" smtClean="0">
                  <a:solidFill>
                    <a:srgbClr val="7030A0"/>
                  </a:solidFill>
                </a:rPr>
                <a:t>Nomor_proyek,Kode_pemilik,Kode_karyawan,nomor_inventaris,kode_obat</a:t>
              </a:r>
              <a:r>
                <a:rPr lang="id-ID" sz="1600" dirty="0" smtClean="0"/>
                <a:t>,tanggal_laporan -&gt; tabel_laporan</a:t>
              </a:r>
            </a:p>
            <a:p>
              <a:endParaRPr lang="id-ID" sz="1600" dirty="0" smtClean="0"/>
            </a:p>
            <a:p>
              <a:r>
                <a:rPr lang="id-ID" sz="1600" dirty="0" smtClean="0">
                  <a:solidFill>
                    <a:srgbClr val="FF0000"/>
                  </a:solidFill>
                </a:rPr>
                <a:t>Kode_pemilik</a:t>
              </a:r>
              <a:r>
                <a:rPr lang="id-ID" sz="1600" dirty="0" smtClean="0"/>
                <a:t>,nama_pemilik,kontak_pemilik,alamat_pemilik -&gt; tabel_pemilik</a:t>
              </a:r>
            </a:p>
            <a:p>
              <a:endParaRPr lang="id-ID" sz="1600" dirty="0" smtClean="0"/>
            </a:p>
            <a:p>
              <a:r>
                <a:rPr lang="id-ID" sz="1600" dirty="0" smtClean="0">
                  <a:solidFill>
                    <a:srgbClr val="FF0000"/>
                  </a:solidFill>
                </a:rPr>
                <a:t>Kode_karyawan</a:t>
              </a:r>
              <a:r>
                <a:rPr lang="id-ID" sz="1600" dirty="0" smtClean="0"/>
                <a:t>,nama_karyawan,alamat_karyawan, </a:t>
              </a:r>
              <a:r>
                <a:rPr lang="id-ID" sz="1600" dirty="0" smtClean="0">
                  <a:solidFill>
                    <a:schemeClr val="accent2"/>
                  </a:solidFill>
                </a:rPr>
                <a:t>kontak_karyawan</a:t>
              </a:r>
              <a:r>
                <a:rPr lang="id-ID" sz="1600" dirty="0" smtClean="0"/>
                <a:t>, keahlian -&gt; tabel_karyawan</a:t>
              </a:r>
            </a:p>
            <a:p>
              <a:endParaRPr lang="id-ID" sz="1600" dirty="0" smtClean="0"/>
            </a:p>
            <a:p>
              <a:r>
                <a:rPr lang="id-ID" sz="1600" dirty="0" smtClean="0">
                  <a:solidFill>
                    <a:srgbClr val="FF0000"/>
                  </a:solidFill>
                </a:rPr>
                <a:t>Nomor_inventaris</a:t>
              </a:r>
              <a:r>
                <a:rPr lang="id-ID" sz="1600" dirty="0" smtClean="0"/>
                <a:t>,nama_inventaris,deskripsi_inventaris,status_inventaris -&gt; tabel_inventaris</a:t>
              </a:r>
            </a:p>
            <a:p>
              <a:endParaRPr lang="id-ID" sz="1600" dirty="0" smtClean="0"/>
            </a:p>
            <a:p>
              <a:r>
                <a:rPr lang="id-ID" sz="1600" dirty="0" smtClean="0">
                  <a:solidFill>
                    <a:srgbClr val="FF0000"/>
                  </a:solidFill>
                </a:rPr>
                <a:t>Kode_obat</a:t>
              </a:r>
              <a:r>
                <a:rPr lang="id-ID" sz="1600" dirty="0" smtClean="0"/>
                <a:t>,nama_obat,banyak_obat,kandungan_obat -&gt; tabel_gudang</a:t>
              </a:r>
            </a:p>
            <a:p>
              <a:endParaRPr lang="id-ID" sz="1600" dirty="0" smtClean="0"/>
            </a:p>
            <a:p>
              <a:r>
                <a:rPr lang="id-ID" sz="1600" dirty="0" smtClean="0">
                  <a:solidFill>
                    <a:srgbClr val="FF0000"/>
                  </a:solidFill>
                </a:rPr>
                <a:t>Nomor_proyek</a:t>
              </a:r>
              <a:r>
                <a:rPr lang="id-ID" sz="1600" dirty="0" smtClean="0"/>
                <a:t>,</a:t>
              </a:r>
              <a:r>
                <a:rPr lang="id-ID" sz="1600" dirty="0" smtClean="0">
                  <a:solidFill>
                    <a:srgbClr val="00B0F0"/>
                  </a:solidFill>
                </a:rPr>
                <a:t>nama_proyek,</a:t>
              </a:r>
              <a:r>
                <a:rPr lang="id-ID" sz="1600" dirty="0" smtClean="0"/>
                <a:t>alamat_proyek,besaran_proyek,tanggal_mulai</a:t>
              </a:r>
            </a:p>
            <a:p>
              <a:r>
                <a:rPr lang="id-ID" sz="1600" dirty="0" smtClean="0"/>
                <a:t>,lama_pekerjaan,</a:t>
              </a:r>
              <a:r>
                <a:rPr lang="id-ID" sz="1600" dirty="0" smtClean="0">
                  <a:solidFill>
                    <a:srgbClr val="7030A0"/>
                  </a:solidFill>
                </a:rPr>
                <a:t>nomor_survei</a:t>
              </a:r>
              <a:r>
                <a:rPr lang="id-ID" sz="1600" dirty="0" smtClean="0"/>
                <a:t> -&gt; tabel_proyek</a:t>
              </a:r>
            </a:p>
            <a:p>
              <a:endParaRPr lang="id-ID" sz="1600" dirty="0" smtClean="0"/>
            </a:p>
            <a:p>
              <a:r>
                <a:rPr lang="id-ID" sz="1600" dirty="0" smtClean="0">
                  <a:solidFill>
                    <a:srgbClr val="FF0000"/>
                  </a:solidFill>
                </a:rPr>
                <a:t>Nomor_survei</a:t>
              </a:r>
              <a:r>
                <a:rPr lang="id-ID" sz="1600" dirty="0" smtClean="0"/>
                <a:t>,</a:t>
              </a:r>
              <a:r>
                <a:rPr lang="id-ID" sz="1600" dirty="0" smtClean="0">
                  <a:solidFill>
                    <a:srgbClr val="00B0F0"/>
                  </a:solidFill>
                </a:rPr>
                <a:t>lokasi_survei,</a:t>
              </a:r>
              <a:r>
                <a:rPr lang="id-ID" sz="1600" dirty="0" smtClean="0"/>
                <a:t>tanggal_survei,</a:t>
              </a:r>
              <a:r>
                <a:rPr lang="id-ID" sz="1600" dirty="0" smtClean="0">
                  <a:solidFill>
                    <a:schemeClr val="accent2"/>
                  </a:solidFill>
                </a:rPr>
                <a:t>deskripsi_kerusakan</a:t>
              </a:r>
              <a:r>
                <a:rPr lang="id-ID" sz="1600" dirty="0" smtClean="0"/>
                <a:t> -&gt; tabel_survei</a:t>
              </a:r>
              <a:endParaRPr lang="id-ID" sz="16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47472" y="1298449"/>
            <a:ext cx="65105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Nomor_proyek, nama_proyek, alamat_proyek, besaran_proyek, tanggal_mulai, lama_pekerjaan, kode_pemilik, nama_pemilik, kontak_pemilik, alamat_pemilik, kode_karyawan, nama_karyawan, alamat_karyawan, kontak_karyawan, keahlian, nomor_survei, lokasi_survei, tanggal_survei,deskripsi_kerusakan, nomor_inventaris, nama_inventaris, deskripsi_inventaris, status_inventaris, kode_obat, nama_obat, banyak_obat, kandungan_obat</a:t>
            </a:r>
            <a:endParaRPr lang="id-ID" sz="1600" dirty="0"/>
          </a:p>
        </p:txBody>
      </p:sp>
      <p:sp>
        <p:nvSpPr>
          <p:cNvPr id="14" name="Rectangle 13"/>
          <p:cNvSpPr/>
          <p:nvPr/>
        </p:nvSpPr>
        <p:spPr>
          <a:xfrm>
            <a:off x="347472" y="775229"/>
            <a:ext cx="8130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UNF</a:t>
            </a:r>
            <a:endParaRPr lang="id-ID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46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"/>
          <p:cNvSpPr txBox="1"/>
          <p:nvPr/>
        </p:nvSpPr>
        <p:spPr>
          <a:xfrm>
            <a:off x="735368" y="657677"/>
            <a:ext cx="5010150" cy="390356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914400" indent="-914400"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MariaDB [arm]&gt; create table tabel_proyek(</a:t>
            </a:r>
            <a:endParaRPr lang="id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-914400"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-&gt; nomor_proyek varchar(13) not null,</a:t>
            </a:r>
            <a:endParaRPr lang="id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-914400">
              <a:lnSpc>
                <a:spcPct val="150000"/>
              </a:lnSpc>
              <a:spcAft>
                <a:spcPts val="0"/>
              </a:spcAft>
            </a:pPr>
            <a:r>
              <a:rPr lang="id-ID" sz="800" b="1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-&gt; </a:t>
            </a:r>
            <a:r>
              <a:rPr lang="id-ID" sz="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besaran_proyek int(11) not null,</a:t>
            </a:r>
            <a:endParaRPr lang="id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-914400"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-&gt; tanggal_mulai date not null,</a:t>
            </a:r>
            <a:endParaRPr lang="id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-914400"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-&gt; lama_pekerjaan int(3) not null,</a:t>
            </a:r>
            <a:endParaRPr lang="id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-914400"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-&gt; nomor_survei varchar(13) not null,</a:t>
            </a:r>
            <a:endParaRPr lang="id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-914400"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-&gt; foreign key (nomor_survei) references tabel_survei(nomor_survei),</a:t>
            </a:r>
            <a:endParaRPr lang="id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-914400"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-&gt; primary key (nomor_proyek));</a:t>
            </a:r>
            <a:endParaRPr lang="id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Query OK, 0 rows affected (0.20 </a:t>
            </a:r>
            <a:r>
              <a:rPr lang="id-ID" sz="800" b="1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sec)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id-ID" sz="800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MariaDB </a:t>
            </a:r>
            <a:r>
              <a:rPr lang="id-ID" sz="8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[arm]&gt; desc tabel_proyek;</a:t>
            </a:r>
          </a:p>
          <a:p>
            <a:pPr>
              <a:lnSpc>
                <a:spcPct val="150000"/>
              </a:lnSpc>
            </a:pPr>
            <a:r>
              <a:rPr lang="id-ID" sz="8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+----------------+-------------+------+-----+-------------------+-------+</a:t>
            </a:r>
          </a:p>
          <a:p>
            <a:pPr>
              <a:lnSpc>
                <a:spcPct val="150000"/>
              </a:lnSpc>
            </a:pPr>
            <a:r>
              <a:rPr lang="id-ID" sz="8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 Field          | Type        | Null | Key | Default           | Extra |</a:t>
            </a:r>
          </a:p>
          <a:p>
            <a:pPr>
              <a:lnSpc>
                <a:spcPct val="150000"/>
              </a:lnSpc>
            </a:pPr>
            <a:r>
              <a:rPr lang="id-ID" sz="8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+----------------+-------------+------+-----+-------------------+-------+</a:t>
            </a:r>
          </a:p>
          <a:p>
            <a:pPr>
              <a:lnSpc>
                <a:spcPct val="150000"/>
              </a:lnSpc>
            </a:pPr>
            <a:r>
              <a:rPr lang="id-ID" sz="8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 nomor_proyek   | varchar(13) | NO   | PRI | NULL              |       |</a:t>
            </a:r>
          </a:p>
          <a:p>
            <a:pPr>
              <a:lnSpc>
                <a:spcPct val="150000"/>
              </a:lnSpc>
            </a:pPr>
            <a:r>
              <a:rPr lang="id-ID" sz="8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 besaran_proyek | int(11)     | NO   |     | NULL              |       |</a:t>
            </a:r>
          </a:p>
          <a:p>
            <a:pPr>
              <a:lnSpc>
                <a:spcPct val="150000"/>
              </a:lnSpc>
            </a:pPr>
            <a:r>
              <a:rPr lang="id-ID" sz="8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 tanggal_mulai  | datetime    | NO   |     | CURRENT_TIMESTAMP |       |</a:t>
            </a:r>
          </a:p>
          <a:p>
            <a:pPr>
              <a:lnSpc>
                <a:spcPct val="150000"/>
              </a:lnSpc>
            </a:pPr>
            <a:r>
              <a:rPr lang="id-ID" sz="8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 lama_pekerjaan | int(3)      | NO   |     | NULL              |       |</a:t>
            </a:r>
          </a:p>
          <a:p>
            <a:pPr>
              <a:lnSpc>
                <a:spcPct val="150000"/>
              </a:lnSpc>
            </a:pPr>
            <a:r>
              <a:rPr lang="id-ID" sz="8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 nomor_survei   | varchar(13) | NO   | MUL | NULL              |       |</a:t>
            </a:r>
          </a:p>
          <a:p>
            <a:pPr>
              <a:lnSpc>
                <a:spcPct val="150000"/>
              </a:lnSpc>
            </a:pPr>
            <a:r>
              <a:rPr lang="id-ID" sz="8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+----------------+-------------+------+-----+-------------------+-------+</a:t>
            </a:r>
          </a:p>
          <a:p>
            <a:pPr>
              <a:lnSpc>
                <a:spcPct val="150000"/>
              </a:lnSpc>
            </a:pPr>
            <a:r>
              <a:rPr lang="id-ID" sz="8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 rows in set (0.03 sec)</a:t>
            </a:r>
            <a:endParaRPr lang="id-ID" sz="800" b="1" dirty="0" smtClean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-914400">
              <a:lnSpc>
                <a:spcPct val="150000"/>
              </a:lnSpc>
              <a:spcAft>
                <a:spcPts val="800"/>
              </a:spcAft>
            </a:pPr>
            <a:endParaRPr lang="id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3"/>
          <p:cNvSpPr txBox="1"/>
          <p:nvPr/>
        </p:nvSpPr>
        <p:spPr>
          <a:xfrm>
            <a:off x="703200" y="4845050"/>
            <a:ext cx="5034915" cy="326621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</a:rPr>
              <a:t>MariaDB [arm]&gt; create table tabel_gudang(</a:t>
            </a:r>
            <a:endParaRPr lang="id-ID" dirty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</a:rPr>
              <a:t>    -&gt; kode_obat varchar(5) not null,</a:t>
            </a:r>
            <a:endParaRPr lang="id-ID" dirty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</a:rPr>
              <a:t>    -&gt; nama_obat varchar(75) not null,</a:t>
            </a:r>
            <a:endParaRPr lang="id-ID" dirty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</a:rPr>
              <a:t>    -&gt; banyak_obat int(4) not null,</a:t>
            </a:r>
            <a:endParaRPr lang="id-ID" dirty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</a:rPr>
              <a:t>    -&gt; kandungan_obat </a:t>
            </a:r>
            <a:r>
              <a:rPr lang="id-ID" sz="800" b="1" dirty="0" smtClean="0">
                <a:effectLst/>
                <a:latin typeface="Consolas" panose="020B0609020204030204" pitchFamily="49" charset="0"/>
              </a:rPr>
              <a:t>varchar(20) </a:t>
            </a:r>
            <a:r>
              <a:rPr lang="id-ID" sz="800" b="1" dirty="0">
                <a:effectLst/>
                <a:latin typeface="Consolas" panose="020B0609020204030204" pitchFamily="49" charset="0"/>
              </a:rPr>
              <a:t>not null,</a:t>
            </a:r>
            <a:endParaRPr lang="id-ID" dirty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</a:rPr>
              <a:t>    -&gt; primary key (</a:t>
            </a:r>
            <a:r>
              <a:rPr lang="id-ID" sz="800" b="1" dirty="0" smtClean="0">
                <a:effectLst/>
                <a:latin typeface="Consolas" panose="020B0609020204030204" pitchFamily="49" charset="0"/>
              </a:rPr>
              <a:t>kode_obat</a:t>
            </a:r>
            <a:r>
              <a:rPr lang="id-ID" sz="800" b="1" dirty="0">
                <a:effectLst/>
                <a:latin typeface="Consolas" panose="020B0609020204030204" pitchFamily="49" charset="0"/>
              </a:rPr>
              <a:t>));</a:t>
            </a:r>
            <a:endParaRPr lang="id-ID" dirty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</a:rPr>
              <a:t>Query OK, 0 rows affected (0.24 sec</a:t>
            </a:r>
            <a:r>
              <a:rPr lang="id-ID" sz="800" b="1" dirty="0" smtClean="0">
                <a:effectLst/>
                <a:latin typeface="Consolas" panose="020B0609020204030204" pitchFamily="49" charset="0"/>
              </a:rPr>
              <a:t>)</a:t>
            </a:r>
            <a:endParaRPr lang="id-ID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desc tabel_gudang;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+----------------+-------------+------+-----+---------+-------+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Field          | Type        | Null | Key | Default | Extra |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+----------------+-------------+------+-----+---------+-------+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kode_obat      | varchar(5)  | NO   | PRI | NULL    |       |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nama_obat      | varchar(75) | NO   |     | NULL    |       |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banyak_obat    | int(4)      | NO   |     | NULL    |       |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kandungan_obat | varchar(20) | NO   |     | NULL    |       |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+----------------+-------------+------+-----+---------+-------+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4 rows in set (0.05 sec)</a:t>
            </a:r>
            <a:endParaRPr lang="id-ID" sz="800" b="1" dirty="0" smtClean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703200" y="392973"/>
            <a:ext cx="5022850" cy="323235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</a:rPr>
              <a:t>MariaDB [arm]&gt; create table tabel_inventaris(</a:t>
            </a:r>
            <a:endParaRPr lang="id-ID" dirty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</a:rPr>
              <a:t>    -&gt; nomor_inventaris varchar(12) not null,</a:t>
            </a:r>
            <a:endParaRPr lang="id-ID" dirty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</a:rPr>
              <a:t>    -&gt; nama_inventaris varchar(50) not null,</a:t>
            </a:r>
            <a:endParaRPr lang="id-ID" dirty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</a:rPr>
              <a:t>    -&gt; deskripsi_inventaris varchar(150) not null,</a:t>
            </a:r>
            <a:endParaRPr lang="id-ID" dirty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</a:rPr>
              <a:t>    -&gt; status_inventaris varchar(10) not null,</a:t>
            </a:r>
            <a:endParaRPr lang="id-ID" dirty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</a:rPr>
              <a:t>    -&gt; primary key (nomor_inventaris));</a:t>
            </a:r>
            <a:endParaRPr lang="id-ID" dirty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</a:rPr>
              <a:t>Query OK, 0 rows affected (0.23 sec</a:t>
            </a:r>
            <a:r>
              <a:rPr lang="id-ID" sz="800" b="1" dirty="0" smtClean="0">
                <a:effectLst/>
                <a:latin typeface="Consolas" panose="020B0609020204030204" pitchFamily="49" charset="0"/>
              </a:rPr>
              <a:t>)</a:t>
            </a:r>
            <a:endParaRPr lang="id-ID" sz="800" b="1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desc tabel_inventaris;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+----------------------+--------------+------+-----+---------+-------+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Field                | Type         | Null | Key | Default | Extra |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+----------------------+--------------+------+-----+---------+-------+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nomor_inventaris     | varchar(12)  | NO   | PRI | NULL    |       |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nama_inventaris      | varchar(50)  | NO   |     | NULL    |       |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deskripsi_inventaris | varchar(150) | NO   |     | NULL    |       |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status_inventaris    | varchar(10)  | NO   |     | NULL    |       |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+----------------------+--------------+------+-----+---------+-------+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4 rows in set (0.03 sec)</a:t>
            </a:r>
            <a:endParaRPr lang="id-ID" sz="800" b="1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03200" y="4703327"/>
            <a:ext cx="5022850" cy="320354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</a:rPr>
              <a:t>MariaDB [arm]&gt; create table tabel_pemilik(</a:t>
            </a:r>
            <a:endParaRPr lang="id-ID" dirty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</a:rPr>
              <a:t>    -&gt; kode_pemilik varchar(15) not null,</a:t>
            </a:r>
            <a:endParaRPr lang="id-ID" dirty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</a:rPr>
              <a:t>    -&gt; nama_pemilik varchar(60) not null,</a:t>
            </a:r>
            <a:endParaRPr lang="id-ID" dirty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</a:rPr>
              <a:t>    -&gt; kontak_pemilik varchar(20) not null,</a:t>
            </a:r>
            <a:endParaRPr lang="id-ID" dirty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</a:rPr>
              <a:t>    -&gt; alamat_pemilik varchar(150) not null,</a:t>
            </a:r>
            <a:endParaRPr lang="id-ID" dirty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</a:rPr>
              <a:t>    -&gt; primary key(kode_pemilik));</a:t>
            </a:r>
            <a:endParaRPr lang="id-ID" dirty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</a:rPr>
              <a:t>Query OK, 0 rows affected (0.23 sec</a:t>
            </a:r>
            <a:r>
              <a:rPr lang="id-ID" sz="800" b="1" dirty="0" smtClean="0">
                <a:effectLst/>
                <a:latin typeface="Consolas" panose="020B0609020204030204" pitchFamily="49" charset="0"/>
              </a:rPr>
              <a:t>)</a:t>
            </a:r>
            <a:endParaRPr lang="id-ID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desc tabel_pemilik;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+----------------+--------------+------+-----+---------+-------+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Field          | Type         | Null | Key | Default | Extra |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+----------------+--------------+------+-----+---------+-------+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kode_pemilik   | varchar(15)  | NO   | PRI | NULL    |       |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nama_pemilik   | varchar(60)  | NO   |     | NULL    |       |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kontak_pemilik | varchar(20)  | NO   |     | NULL    |       |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alamat_pemilik | varchar(150) | NO   |     | NULL    |       |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+----------------+--------------+------+-----+---------+-------+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4 rows in set (0.03 sec)</a:t>
            </a:r>
          </a:p>
        </p:txBody>
      </p:sp>
    </p:spTree>
    <p:extLst>
      <p:ext uri="{BB962C8B-B14F-4D97-AF65-F5344CB8AC3E}">
        <p14:creationId xmlns:p14="http://schemas.microsoft.com/office/powerpoint/2010/main" val="42431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/>
          <p:nvPr/>
        </p:nvSpPr>
        <p:spPr>
          <a:xfrm>
            <a:off x="593472" y="1132864"/>
            <a:ext cx="5022850" cy="69593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  <a:cs typeface="Consolas" panose="020B0609020204030204" pitchFamily="49" charset="0"/>
              </a:rPr>
              <a:t>MariaDB [arm]&gt; select a.nomor_proyek,b.lokasi_survei,a.besaran_proyek,a.tanggal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  <a:cs typeface="Consolas" panose="020B0609020204030204" pitchFamily="49" charset="0"/>
              </a:rPr>
              <a:t>mulai,a.lama_pekerjaan,a.nomor_survei from tabel_proyek a,tabel_survei b </a:t>
            </a:r>
            <a:r>
              <a:rPr lang="id-ID" sz="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endParaRPr lang="id-ID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a.nomor_survei </a:t>
            </a:r>
            <a:r>
              <a:rPr lang="id-ID" sz="800" b="1" dirty="0">
                <a:latin typeface="Consolas" panose="020B0609020204030204" pitchFamily="49" charset="0"/>
                <a:cs typeface="Consolas" panose="020B0609020204030204" pitchFamily="49" charset="0"/>
              </a:rPr>
              <a:t>= b.nomor_survei;</a:t>
            </a:r>
            <a:endParaRPr lang="id-ID" sz="8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 Box 7"/>
          <p:cNvSpPr txBox="1"/>
          <p:nvPr/>
        </p:nvSpPr>
        <p:spPr>
          <a:xfrm>
            <a:off x="593472" y="2322833"/>
            <a:ext cx="5022850" cy="176918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 smtClean="0">
                <a:effectLst/>
                <a:latin typeface="Consolas" panose="020B0609020204030204" pitchFamily="49" charset="0"/>
              </a:rPr>
              <a:t>MariaDB [(none)]&gt; create database arm</a:t>
            </a:r>
            <a:r>
              <a:rPr lang="id-ID" sz="800" b="1" dirty="0" smtClean="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[(none)]&gt; show databases;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+--------------------+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Database           |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+--------------------+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171111023_toko     |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akademik_db        |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arm                </a:t>
            </a:r>
            <a:r>
              <a:rPr lang="id-ID" sz="800" b="1" dirty="0" smtClean="0">
                <a:latin typeface="Consolas" panose="020B0609020204030204" pitchFamily="49" charset="0"/>
              </a:rPr>
              <a:t>|</a:t>
            </a:r>
          </a:p>
          <a:p>
            <a:pPr>
              <a:lnSpc>
                <a:spcPct val="150000"/>
              </a:lnSpc>
            </a:pPr>
            <a:r>
              <a:rPr lang="id-ID" sz="800" b="1" dirty="0">
                <a:latin typeface="Consolas" panose="020B0609020204030204" pitchFamily="49" charset="0"/>
              </a:rPr>
              <a:t>+--------------------+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id-ID" sz="800" b="1" dirty="0">
              <a:latin typeface="Consolas" panose="020B0609020204030204" pitchFamily="49" charset="0"/>
            </a:endParaRPr>
          </a:p>
        </p:txBody>
      </p:sp>
      <p:sp>
        <p:nvSpPr>
          <p:cNvPr id="5" name="Text Box 7"/>
          <p:cNvSpPr txBox="1"/>
          <p:nvPr/>
        </p:nvSpPr>
        <p:spPr>
          <a:xfrm>
            <a:off x="593472" y="4355383"/>
            <a:ext cx="5022850" cy="5240438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 smtClean="0">
                <a:effectLst/>
                <a:latin typeface="Consolas" panose="020B0609020204030204" pitchFamily="49" charset="0"/>
              </a:rPr>
              <a:t>MariaDB [arm]&gt; create table tabel_laporan(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 smtClean="0">
                <a:effectLst/>
                <a:latin typeface="Consolas" panose="020B0609020204030204" pitchFamily="49" charset="0"/>
              </a:rPr>
              <a:t>    -&gt; nomor_laporan varchar(25) not null,</a:t>
            </a:r>
            <a:endParaRPr lang="id-ID" dirty="0" smtClean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 smtClean="0">
                <a:effectLst/>
                <a:latin typeface="Consolas" panose="020B0609020204030204" pitchFamily="49" charset="0"/>
              </a:rPr>
              <a:t>    -&gt; nomor_proyek varchar(13) not null,</a:t>
            </a:r>
            <a:endParaRPr lang="id-ID" dirty="0" smtClean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 smtClean="0">
                <a:effectLst/>
                <a:latin typeface="Consolas" panose="020B0609020204030204" pitchFamily="49" charset="0"/>
              </a:rPr>
              <a:t>    -&gt; kode_pemilik varchar(15) not null,</a:t>
            </a:r>
            <a:endParaRPr lang="id-ID" dirty="0" smtClean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 smtClean="0">
                <a:effectLst/>
                <a:latin typeface="Consolas" panose="020B0609020204030204" pitchFamily="49" charset="0"/>
              </a:rPr>
              <a:t>    -&gt; kode_karyawan varchar(8) not null,</a:t>
            </a:r>
            <a:endParaRPr lang="id-ID" dirty="0" smtClean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 smtClean="0">
                <a:effectLst/>
                <a:latin typeface="Consolas" panose="020B0609020204030204" pitchFamily="49" charset="0"/>
              </a:rPr>
              <a:t>    -&gt; nomor_inventaris varchar(12) not null,</a:t>
            </a:r>
            <a:endParaRPr lang="id-ID" dirty="0" smtClean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 smtClean="0">
                <a:effectLst/>
                <a:latin typeface="Consolas" panose="020B0609020204030204" pitchFamily="49" charset="0"/>
              </a:rPr>
              <a:t>    -&gt; kode_obat varchar(5) not null,</a:t>
            </a:r>
            <a:endParaRPr lang="id-ID" dirty="0" smtClean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 smtClean="0">
                <a:effectLst/>
                <a:latin typeface="Consolas" panose="020B0609020204030204" pitchFamily="49" charset="0"/>
              </a:rPr>
              <a:t>    -&gt; tanggal_laporan date not null,</a:t>
            </a:r>
            <a:endParaRPr lang="id-ID" dirty="0" smtClean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 smtClean="0">
                <a:effectLst/>
                <a:latin typeface="Consolas" panose="020B0609020204030204" pitchFamily="49" charset="0"/>
              </a:rPr>
              <a:t>    -&gt; primary key(nomor_laporan),</a:t>
            </a:r>
            <a:endParaRPr lang="id-ID" dirty="0" smtClean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 smtClean="0">
                <a:effectLst/>
                <a:latin typeface="Consolas" panose="020B0609020204030204" pitchFamily="49" charset="0"/>
              </a:rPr>
              <a:t>    -&gt; foreign key (nomor_proyek) references tabel_proyek(nomor_proyek),</a:t>
            </a:r>
            <a:endParaRPr lang="id-ID" dirty="0" smtClean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 smtClean="0">
                <a:effectLst/>
                <a:latin typeface="Consolas" panose="020B0609020204030204" pitchFamily="49" charset="0"/>
              </a:rPr>
              <a:t>    -&gt; foreign key (kode_pemilik) references tabel_pemilik(kode_pemilik),</a:t>
            </a:r>
            <a:endParaRPr lang="id-ID" dirty="0" smtClean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 smtClean="0">
                <a:effectLst/>
                <a:latin typeface="Consolas" panose="020B0609020204030204" pitchFamily="49" charset="0"/>
              </a:rPr>
              <a:t>    -&gt; foreign key (kode_karyawan) references tabel_karyawan(kode_karyawan),</a:t>
            </a:r>
            <a:endParaRPr lang="id-ID" dirty="0" smtClean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 smtClean="0">
                <a:effectLst/>
                <a:latin typeface="Consolas" panose="020B0609020204030204" pitchFamily="49" charset="0"/>
              </a:rPr>
              <a:t>    -&gt; foreign key (nomor_inventaris) references tabel_inventaris(nomor_inventaris),</a:t>
            </a:r>
            <a:endParaRPr lang="id-ID" dirty="0" smtClean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 smtClean="0">
                <a:effectLst/>
                <a:latin typeface="Consolas" panose="020B0609020204030204" pitchFamily="49" charset="0"/>
              </a:rPr>
              <a:t>    -&gt; foreign key (kode_obat) references tabel_gudang(kode_obat));</a:t>
            </a:r>
            <a:endParaRPr lang="id-ID" dirty="0" smtClean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 smtClean="0">
                <a:effectLst/>
                <a:latin typeface="Consolas" panose="020B0609020204030204" pitchFamily="49" charset="0"/>
              </a:rPr>
              <a:t>Query OK, 0 rows affected (0.29 sec</a:t>
            </a:r>
            <a:r>
              <a:rPr lang="id-ID" sz="800" b="1" dirty="0" smtClean="0"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desc tabel_laporan;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+------------------+-------------+------+-----+-------------------+-------+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Field            | Type        | Null | Key | Default           | Extra |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+------------------+-------------+------+-----+-------------------+-------+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nomor_laporan    | varchar(25) | NO   | PRI | NULL              |       |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nomor_proyek     | varchar(13) | NO   | MUL | NULL              |       |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kode_pemilik     | varchar(15) | NO   | MUL | NULL              |       |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kode_karyawan    | varchar(8)  | NO   | MUL | NULL              |       |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nomor_inventaris | varchar(12) | NO   | MUL | NULL              |       |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kode_obat        | varchar(5)  | NO   | MUL | NULL              |       |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tanggal_laporan  | datetime    | NO   |     | CURRENT_TIMESTAMP |       |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+------------------+-------------+------+-----+-------------------+-------+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7 rows in set (0.03 sec)</a:t>
            </a:r>
            <a:endParaRPr lang="id-ID" sz="800" b="1" dirty="0" smtClean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id-ID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156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/>
          <p:nvPr/>
        </p:nvSpPr>
        <p:spPr>
          <a:xfrm>
            <a:off x="917575" y="712454"/>
            <a:ext cx="5021580" cy="3343179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914400" indent="-914400"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MariaDB [arm]&gt; create table tabel_survei(</a:t>
            </a:r>
            <a:endParaRPr lang="id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-914400"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-&gt; nomor_survei varchar(12) not null,</a:t>
            </a:r>
            <a:endParaRPr lang="id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-914400"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id-ID" sz="800" b="1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</a:t>
            </a:r>
            <a:r>
              <a:rPr lang="id-ID" sz="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tanggal_survei datetime not null</a:t>
            </a:r>
            <a:r>
              <a:rPr lang="id-ID" sz="800" b="1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914400" indent="-914400">
              <a:lnSpc>
                <a:spcPct val="150000"/>
              </a:lnSpc>
            </a:pPr>
            <a:r>
              <a:rPr lang="id-ID" sz="800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-&gt; </a:t>
            </a:r>
            <a:r>
              <a:rPr lang="id-ID" sz="8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deskripsi_kerusakan varchar(150) not null</a:t>
            </a:r>
            <a:r>
              <a:rPr lang="id-ID" sz="800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914400" indent="-914400">
              <a:lnSpc>
                <a:spcPct val="150000"/>
              </a:lnSpc>
            </a:pPr>
            <a:r>
              <a:rPr lang="id-ID" sz="800" b="1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-&gt; lokasi_survei varchar(70) not null,</a:t>
            </a:r>
            <a:endParaRPr lang="id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-914400"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-&gt; primary key (nomor_survei));</a:t>
            </a:r>
            <a:endParaRPr lang="id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-914400">
              <a:lnSpc>
                <a:spcPct val="150000"/>
              </a:lnSpc>
              <a:spcAft>
                <a:spcPts val="80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Query OK, 0 rows affected (0.32 sec</a:t>
            </a:r>
            <a:r>
              <a:rPr lang="id-ID" sz="800" b="1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914400" indent="-914400">
              <a:lnSpc>
                <a:spcPct val="150000"/>
              </a:lnSpc>
              <a:spcAft>
                <a:spcPts val="800"/>
              </a:spcAft>
            </a:pPr>
            <a:r>
              <a:rPr lang="id-ID" sz="8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MariaDB [arm]&gt; desc tabel_survei;</a:t>
            </a:r>
          </a:p>
          <a:p>
            <a:pPr>
              <a:lnSpc>
                <a:spcPct val="150000"/>
              </a:lnSpc>
            </a:pPr>
            <a:r>
              <a:rPr lang="id-ID" sz="8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+---------------------+--------------+------+-----+-------------------+-------+</a:t>
            </a:r>
          </a:p>
          <a:p>
            <a:pPr>
              <a:lnSpc>
                <a:spcPct val="150000"/>
              </a:lnSpc>
            </a:pPr>
            <a:r>
              <a:rPr lang="id-ID" sz="8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 Field               | Type         | Null | Key | Default           | Extra |</a:t>
            </a:r>
          </a:p>
          <a:p>
            <a:pPr>
              <a:lnSpc>
                <a:spcPct val="150000"/>
              </a:lnSpc>
            </a:pPr>
            <a:r>
              <a:rPr lang="id-ID" sz="8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+---------------------+--------------+------+-----+-------------------+-------+</a:t>
            </a:r>
          </a:p>
          <a:p>
            <a:pPr>
              <a:lnSpc>
                <a:spcPct val="150000"/>
              </a:lnSpc>
            </a:pPr>
            <a:r>
              <a:rPr lang="id-ID" sz="8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 nomor_survei        | varchar(12)  | NO   | PRI | NULL              |       |</a:t>
            </a:r>
          </a:p>
          <a:p>
            <a:pPr>
              <a:lnSpc>
                <a:spcPct val="150000"/>
              </a:lnSpc>
            </a:pPr>
            <a:r>
              <a:rPr lang="id-ID" sz="8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 tanggal_survei      | datetime     | NO   |     | CURRENT_TIMESTAMP |       |</a:t>
            </a:r>
          </a:p>
          <a:p>
            <a:pPr>
              <a:lnSpc>
                <a:spcPct val="150000"/>
              </a:lnSpc>
            </a:pPr>
            <a:r>
              <a:rPr lang="id-ID" sz="8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 deskripsi_kerusakan | varchar(150) | NO   |     | NULL              |       |</a:t>
            </a:r>
          </a:p>
          <a:p>
            <a:pPr>
              <a:lnSpc>
                <a:spcPct val="150000"/>
              </a:lnSpc>
            </a:pPr>
            <a:r>
              <a:rPr lang="id-ID" sz="8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 lokasi_survei       | varchar(70)  | NO   |     | NULL              |       |</a:t>
            </a:r>
          </a:p>
          <a:p>
            <a:pPr>
              <a:lnSpc>
                <a:spcPct val="150000"/>
              </a:lnSpc>
            </a:pPr>
            <a:r>
              <a:rPr lang="id-ID" sz="8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+---------------------+--------------+------+-----+-------------------+-------+</a:t>
            </a:r>
          </a:p>
          <a:p>
            <a:pPr marL="914400" indent="-914400">
              <a:spcAft>
                <a:spcPts val="800"/>
              </a:spcAft>
            </a:pPr>
            <a:r>
              <a:rPr lang="id-ID" sz="8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 rows in set (0.04 sec)</a:t>
            </a:r>
            <a:endParaRPr lang="id-ID" sz="800" b="1" dirty="0" smtClean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-914400">
              <a:lnSpc>
                <a:spcPct val="150000"/>
              </a:lnSpc>
              <a:spcAft>
                <a:spcPts val="800"/>
              </a:spcAft>
            </a:pPr>
            <a:endParaRPr lang="id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914400">
              <a:lnSpc>
                <a:spcPct val="107000"/>
              </a:lnSpc>
              <a:spcAft>
                <a:spcPts val="800"/>
              </a:spcAft>
            </a:pPr>
            <a:r>
              <a:rPr lang="id-ID" sz="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Box 5"/>
          <p:cNvSpPr txBox="1"/>
          <p:nvPr/>
        </p:nvSpPr>
        <p:spPr>
          <a:xfrm>
            <a:off x="715265" y="4451510"/>
            <a:ext cx="5022850" cy="364899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</a:rPr>
              <a:t>MariaDB [arm]&gt; create table tabel_karyawan(</a:t>
            </a:r>
            <a:endParaRPr lang="id-ID" dirty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</a:rPr>
              <a:t>    -&gt; kode_karyawan varchar(8) not null,</a:t>
            </a:r>
            <a:endParaRPr lang="id-ID" dirty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</a:rPr>
              <a:t>    -&gt; nama_karyawan varchar(50) not null,</a:t>
            </a:r>
            <a:endParaRPr lang="id-ID" dirty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</a:rPr>
              <a:t>    -&gt; alamat_karyawan varchar(100) not null,</a:t>
            </a:r>
            <a:endParaRPr lang="id-ID" dirty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</a:rPr>
              <a:t>    -&gt; keahlian varchar(10) not null,</a:t>
            </a:r>
            <a:endParaRPr lang="id-ID" dirty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</a:rPr>
              <a:t>    -&gt; kontak_karyawan varchar(15) not null,</a:t>
            </a:r>
            <a:endParaRPr lang="id-ID" dirty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</a:rPr>
              <a:t>    -&gt; primary key(kode_karyawan));</a:t>
            </a:r>
            <a:endParaRPr lang="id-ID" dirty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effectLst/>
                <a:latin typeface="Consolas" panose="020B0609020204030204" pitchFamily="49" charset="0"/>
              </a:rPr>
              <a:t>Query OK, 0 rows affected (0.26 sec</a:t>
            </a:r>
            <a:r>
              <a:rPr lang="id-ID" sz="800" b="1" dirty="0" smtClean="0">
                <a:effectLst/>
                <a:latin typeface="Consolas" panose="020B0609020204030204" pitchFamily="49" charset="0"/>
              </a:rPr>
              <a:t>)</a:t>
            </a:r>
            <a:endParaRPr lang="id-ID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desc tabel_karyawan;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+-----------------+--------------+------+-----+---------+-------+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Field           | Type         | Null | Key | Default | Extra |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+-----------------+--------------+------+-----+---------+-------+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kode_karyawan   | varchar(8)   | NO   | PRI | NULL    |       |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nama_karyawan   | varchar(50)  | NO   |     | NULL    |       |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alamat_karyawan | varchar(100) | NO   |     | NULL    |       |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keahlian        | varchar(10)  | NO   |     | NULL    |       |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kontak_karyawan | varchar(15)  | NO   |     | NULL    |       |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+-----------------+--------------+------+-----+---------+-------+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5 rows in set (0.02 sec)</a:t>
            </a:r>
            <a:endParaRPr lang="id-ID" sz="800" b="1" dirty="0" smtClean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00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/>
          <p:nvPr/>
        </p:nvSpPr>
        <p:spPr>
          <a:xfrm>
            <a:off x="715264" y="621787"/>
            <a:ext cx="5577959" cy="327248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tabel_gudang values("PREMS","PREMISE 205SL",10,"Alphametrin");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tabel_gudang values("RIZOT","RIZOTIN 20SL",100,"Rizotin");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tabel_gudang values("RAMBO","RAMBO pembasmi gulma",90,"Rambo");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tabel_gudang values("CYPER","CYPER KILLER",230,"alpha sbp.");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tabel_gudang values("LNTRA","LENTRA 200SL",8000,"Alphametrin");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tabel_gudang values("MIXAG","MIXAGRIP MIGREN",10,"MIXA");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tabel_gudang values("OSKAD","OSKADON obat pusing",20,"OSKAA");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tabel_gudang values("ANTAN","ANTANGIN",100,"kurkuma");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tabel_gudang values("ANTNP","ANTANGIN PEGEL LINU",30,"kurkuma plus");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tabel_gudang values("LASRI","LASERIN 80ML",300,"daun mint</a:t>
            </a:r>
            <a:r>
              <a:rPr lang="id-ID" sz="800" b="1" dirty="0" smtClean="0">
                <a:latin typeface="Consolas" panose="020B0609020204030204" pitchFamily="49" charset="0"/>
              </a:rPr>
              <a:t>");</a:t>
            </a:r>
          </a:p>
          <a:p>
            <a:pPr>
              <a:spcAft>
                <a:spcPts val="0"/>
              </a:spcAft>
            </a:pPr>
            <a:endParaRPr lang="id-ID" sz="800" b="1" dirty="0" smtClean="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id-ID" sz="800" b="1" dirty="0" smtClean="0">
                <a:effectLst/>
                <a:latin typeface="Consolas" panose="020B0609020204030204" pitchFamily="49" charset="0"/>
              </a:rPr>
              <a:t>MariaDB [arm] &gt; select * from tabel_gudang;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+-----------+----------------------+-------------+----------------+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kode_obat | nama_obat            | banyak_obat | kandungan_obat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+-----------+----------------------+-------------+----------------+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ANTAN     | ANTANGIN             |         100 | kurkuma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ANTNP     | ANTANGIN PEGEL LINU  |          30 | kurkuma plus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CYPER     | CYPER KILLER         |         230 | alpha sbp.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LASRI     | LASERIN 80ML         |         300 | daun mint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LNTRA     | LENTRA 200SL         |        8000 | Alphametrin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MIXAG     | MIXAGRIP MIGREN      |          10 | MIXA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OSKAD     | OSKADON obat pusing  |          20 | OSKAA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PREMS     | PREMISE 205SL        |          10 | Alphametrin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RAMBO     | RAMBO pembasmi gulma |          90 | Rambo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RIZOT     | RIZOTIN 20SL         |         100 | Rizotin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+-----------+----------------------+-------------+----------------+</a:t>
            </a:r>
            <a:endParaRPr lang="id-ID" sz="800" b="1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5264" y="4098300"/>
            <a:ext cx="7589640" cy="327248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tabel_inventaris values("INV010720181","Sprayer","ALat spray jinjing tenaga pompa manual","Ready");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tabel_inventaris values("INV040720183","palu","mljohir","Not Ready");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tabel_inventaris values("INV010120182","kompresor","kompresor air bertenaga tinggi","Ready");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tabel_inventaris values("INV010320184","kompresor jinjing","kompresor air bertenaga listrik","Ready");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tabel_inventaris values("INV100320181","tangga besi","tangga berbahan besi utuh","Ready");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tabel_inventaris values("INV110320181","tang cucut","tang berbentuk lancip","Ready");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tabel_inventaris values("INV130520183","obeng plus","obeng plus untuk listrik","Not Ready");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tabel_inventaris values("INV110520181","obeng minus","obeng minus untuk listrik","Not Ready");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tabel_inventaris values("INV290520189","selang kecil","selang untuk tekanan air tinggi","Ready");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MariaDB [arm]&gt; insert into tabel_inventaris values("INV290520189","selang karet","digunakan untuk mengisi air di tong","Ready</a:t>
            </a:r>
            <a:r>
              <a:rPr lang="id-ID" sz="800" b="1" dirty="0" smtClean="0">
                <a:latin typeface="Consolas" panose="020B0609020204030204" pitchFamily="49" charset="0"/>
              </a:rPr>
              <a:t>");</a:t>
            </a:r>
          </a:p>
          <a:p>
            <a:pPr>
              <a:spcAft>
                <a:spcPts val="0"/>
              </a:spcAft>
            </a:pPr>
            <a:endParaRPr lang="id-ID" sz="800" b="1" dirty="0" smtClean="0"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id-ID" sz="800" b="1" dirty="0" smtClean="0">
                <a:latin typeface="Consolas" panose="020B0609020204030204" pitchFamily="49" charset="0"/>
              </a:rPr>
              <a:t>MariaDB </a:t>
            </a:r>
            <a:r>
              <a:rPr lang="id-ID" sz="800" b="1" dirty="0">
                <a:latin typeface="Consolas" panose="020B0609020204030204" pitchFamily="49" charset="0"/>
              </a:rPr>
              <a:t>[arm]&gt; select * from tabel_inventaris;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+------------------+-------------------+----------------------------------------+-------------------+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nomor_inventaris | nama_inventaris   | deskripsi_inventaris                   | status_inventaris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+------------------+-------------------+----------------------------------------+-------------------+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INV010120182     | kompresor         | kompresor air bertenaga tinggi         | Ready 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INV010320184     | kompresor jinjing | kompresor air bertenaga listrik        | Ready 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INV010720181     | Sprayer           | Alat spray jinjing tenaga pompa manual | Ready 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INV040720183     | palu              | mljohir                                | Not Ready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INV090220189     | selang karet      | digunakan untuk mengisi air di tong    | Ready 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INV100320181     | tangga besi       | tangga berbahan besi utuh              | Ready 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INV110320181     | tang cucut        | tang berbentuk lancip                  | Ready 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INV110520181     | obeng minus       | obeng minus untuk listrik              | Not Ready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INV130520183     | obeng plus        | obeng plus untuk listrik               | Not Ready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| INV290520189     | selang kecil      | selang untuk tekanan air tinggi        | Ready             |</a:t>
            </a:r>
          </a:p>
          <a:p>
            <a:pPr>
              <a:spcAft>
                <a:spcPts val="0"/>
              </a:spcAft>
            </a:pPr>
            <a:r>
              <a:rPr lang="id-ID" sz="800" b="1" dirty="0">
                <a:latin typeface="Consolas" panose="020B0609020204030204" pitchFamily="49" charset="0"/>
              </a:rPr>
              <a:t>+------------------+-------------------+----------------------------------------+-------------------+</a:t>
            </a:r>
            <a:endParaRPr lang="id-ID" sz="800" b="1" dirty="0" smtClean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lt1"/>
        </a:solidFill>
        <a:ln w="6350">
          <a:solidFill>
            <a:prstClr val="black"/>
          </a:solidFill>
        </a:ln>
        <a:effectLst/>
      </a:spPr>
      <a:bodyPr rot="0" spcFirstLastPara="0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50000"/>
          </a:lnSpc>
          <a:spcAft>
            <a:spcPts val="0"/>
          </a:spcAft>
          <a:defRPr sz="800" b="1" dirty="0">
            <a:effectLst/>
            <a:latin typeface="Consolas" panose="020B0609020204030204" pitchFamily="49" charset="0"/>
          </a:defRPr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1284</TotalTime>
  <Words>4781</Words>
  <Application>Microsoft Office PowerPoint</Application>
  <PresentationFormat>A4 Paper (210x297 mm)</PresentationFormat>
  <Paragraphs>466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bijan</dc:creator>
  <cp:lastModifiedBy>bijan</cp:lastModifiedBy>
  <cp:revision>30</cp:revision>
  <dcterms:created xsi:type="dcterms:W3CDTF">2018-06-26T03:35:02Z</dcterms:created>
  <dcterms:modified xsi:type="dcterms:W3CDTF">2018-07-06T17:30:36Z</dcterms:modified>
</cp:coreProperties>
</file>