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72" r:id="rId10"/>
    <p:sldId id="273" r:id="rId11"/>
    <p:sldId id="266" r:id="rId12"/>
    <p:sldId id="274" r:id="rId13"/>
    <p:sldId id="275" r:id="rId14"/>
    <p:sldId id="269" r:id="rId15"/>
    <p:sldId id="276" r:id="rId16"/>
    <p:sldId id="277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774" y="5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Distribusi sampling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 sz="3600" dirty="0" smtClean="0"/>
              <a:t>Kelompok 8</a:t>
            </a:r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312241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9561" t="25260" r="16325" b="25782"/>
          <a:stretch/>
        </p:blipFill>
        <p:spPr>
          <a:xfrm>
            <a:off x="2038349" y="0"/>
            <a:ext cx="8115301" cy="654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139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0934" y="358525"/>
            <a:ext cx="1077288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/>
              <a:t>Distribusi sampling proporsi</a:t>
            </a:r>
            <a:r>
              <a:rPr lang="id-ID" sz="2800" dirty="0"/>
              <a:t> </a:t>
            </a:r>
            <a:r>
              <a:rPr lang="id-ID" dirty="0"/>
              <a:t/>
            </a:r>
            <a:br>
              <a:rPr lang="id-ID" dirty="0"/>
            </a:br>
            <a:r>
              <a:rPr lang="id-ID" dirty="0"/>
              <a:t>Distribusi sampling proporsi juga memiliki arti yang penting seperti halnya distribusi sampling rata-rata.</a:t>
            </a:r>
            <a:br>
              <a:rPr lang="id-ID" dirty="0"/>
            </a:br>
            <a:r>
              <a:rPr lang="id-ID" dirty="0"/>
              <a:t>Distribusi sampling proporsi dapat digunakan untuk mengetahui persentase atau perbandingan antara</a:t>
            </a:r>
            <a:br>
              <a:rPr lang="id-ID" dirty="0"/>
            </a:br>
            <a:r>
              <a:rPr lang="id-ID" dirty="0"/>
              <a:t>dua hal yang berkomplemen (peristiwa binomial), seperti persentase perokok dan bukan perokok,</a:t>
            </a:r>
            <a:br>
              <a:rPr lang="id-ID" dirty="0"/>
            </a:br>
            <a:r>
              <a:rPr lang="id-ID" dirty="0"/>
              <a:t>persentase pemilih dan bukan pemilih di suatu pemilu, dan perbandingan antara pemakai dan bukan</a:t>
            </a:r>
            <a:br>
              <a:rPr lang="id-ID" dirty="0"/>
            </a:br>
            <a:r>
              <a:rPr lang="id-ID" dirty="0"/>
              <a:t>pemakai hasil produksi tertentu.</a:t>
            </a:r>
            <a:r>
              <a:rPr lang="id-ID" dirty="0"/>
              <a:t> </a:t>
            </a:r>
            <a:br>
              <a:rPr lang="id-ID" dirty="0"/>
            </a:br>
            <a:endParaRPr lang="id-ID" dirty="0" smtClean="0"/>
          </a:p>
          <a:p>
            <a:r>
              <a:rPr lang="id-ID" sz="2000" b="1" i="1" dirty="0"/>
              <a:t>Contoh:</a:t>
            </a:r>
            <a:br>
              <a:rPr lang="id-ID" sz="2000" b="1" i="1" dirty="0"/>
            </a:br>
            <a:r>
              <a:rPr lang="id-ID" sz="2000" b="1" dirty="0"/>
              <a:t>Sebuah populasi yang beranggotakan 6 orang, 3 di antaranya perokok dan yang lainnya bukan </a:t>
            </a:r>
            <a:r>
              <a:rPr lang="id-ID" sz="2000" b="1" dirty="0" smtClean="0"/>
              <a:t>perokok. Apabila </a:t>
            </a:r>
            <a:r>
              <a:rPr lang="id-ID" sz="2000" b="1" dirty="0"/>
              <a:t>diambil sampel yang beranggotakan 3 orang, proporsi atau banyaknya sampel untuk </a:t>
            </a:r>
            <a:r>
              <a:rPr lang="id-ID" sz="2000" b="1" dirty="0" smtClean="0"/>
              <a:t>ke-3 anggota </a:t>
            </a:r>
            <a:r>
              <a:rPr lang="id-ID" sz="2000" b="1" dirty="0"/>
              <a:t>sampel perokok, 2 perokok dan 1 bukan perokok, 1 perokok dan 2 bukan perokok dan ke-3 </a:t>
            </a:r>
            <a:r>
              <a:rPr lang="id-ID" sz="2000" b="1" dirty="0" smtClean="0"/>
              <a:t>nya bukan </a:t>
            </a:r>
            <a:r>
              <a:rPr lang="id-ID" sz="2000" b="1" dirty="0"/>
              <a:t>perokok dapat diketahui (pemilihan sampel tanpa pengembalian), misalnya, anggota </a:t>
            </a:r>
            <a:r>
              <a:rPr lang="id-ID" sz="2000" b="1" dirty="0" smtClean="0"/>
              <a:t>populasi adalah </a:t>
            </a:r>
            <a:r>
              <a:rPr lang="id-ID" sz="2000" b="1" i="1" dirty="0"/>
              <a:t>A</a:t>
            </a:r>
            <a:r>
              <a:rPr lang="id-ID" sz="2000" b="1" dirty="0"/>
              <a:t>, </a:t>
            </a:r>
            <a:r>
              <a:rPr lang="id-ID" sz="2000" b="1" i="1" dirty="0"/>
              <a:t>B</a:t>
            </a:r>
            <a:r>
              <a:rPr lang="id-ID" sz="2000" b="1" dirty="0"/>
              <a:t>, </a:t>
            </a:r>
            <a:r>
              <a:rPr lang="id-ID" sz="2000" b="1" i="1" dirty="0"/>
              <a:t>C </a:t>
            </a:r>
            <a:r>
              <a:rPr lang="id-ID" sz="2000" b="1" dirty="0"/>
              <a:t>untuk perokok dan </a:t>
            </a:r>
            <a:r>
              <a:rPr lang="id-ID" sz="2000" b="1" i="1" dirty="0"/>
              <a:t>K</a:t>
            </a:r>
            <a:r>
              <a:rPr lang="id-ID" sz="2000" b="1" dirty="0"/>
              <a:t>, </a:t>
            </a:r>
            <a:r>
              <a:rPr lang="id-ID" sz="2000" b="1" i="1" dirty="0"/>
              <a:t>L</a:t>
            </a:r>
            <a:r>
              <a:rPr lang="id-ID" sz="2000" b="1" dirty="0"/>
              <a:t>, </a:t>
            </a:r>
            <a:r>
              <a:rPr lang="id-ID" sz="2000" b="1" i="1" dirty="0"/>
              <a:t>M </a:t>
            </a:r>
            <a:r>
              <a:rPr lang="id-ID" sz="2000" b="1" dirty="0"/>
              <a:t>untuk bukan perokok</a:t>
            </a:r>
            <a:r>
              <a:rPr lang="id-ID" sz="2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480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2622" t="31511" r="33893" b="22656"/>
          <a:stretch/>
        </p:blipFill>
        <p:spPr>
          <a:xfrm>
            <a:off x="342899" y="133350"/>
            <a:ext cx="7908131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314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3207" t="27344" r="23791" b="10417"/>
          <a:stretch/>
        </p:blipFill>
        <p:spPr>
          <a:xfrm>
            <a:off x="1238249" y="312141"/>
            <a:ext cx="9441868" cy="623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564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0934" y="358525"/>
            <a:ext cx="1145721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/>
              <a:t>Distribusi sampling </a:t>
            </a:r>
            <a:r>
              <a:rPr lang="id-ID" sz="2800" b="1" dirty="0" smtClean="0"/>
              <a:t>lain-lain &gt; </a:t>
            </a:r>
            <a:r>
              <a:rPr lang="id-ID" sz="2000" i="1" dirty="0"/>
              <a:t>Distribusi sampling beda dua rata-rata</a:t>
            </a:r>
            <a:r>
              <a:rPr lang="id-ID" sz="2000" dirty="0"/>
              <a:t> </a:t>
            </a:r>
            <a:br>
              <a:rPr lang="id-ID" sz="2000" dirty="0"/>
            </a:br>
            <a:r>
              <a:rPr lang="id-ID" sz="2000" b="1" dirty="0" smtClean="0"/>
              <a:t> </a:t>
            </a:r>
          </a:p>
          <a:p>
            <a:r>
              <a:rPr lang="id-ID" sz="2000" dirty="0"/>
              <a:t>Distribusi sampling beda dua rata-rata adalah distribusi dari perbedaan dua besaran rata-rata yang</a:t>
            </a:r>
            <a:br>
              <a:rPr lang="id-ID" sz="2000" dirty="0"/>
            </a:br>
            <a:r>
              <a:rPr lang="id-ID" sz="2000" dirty="0"/>
              <a:t>muncul dari sampel-sampel dua populasi.</a:t>
            </a:r>
            <a:r>
              <a:rPr lang="id-ID" sz="2000" dirty="0"/>
              <a:t> </a:t>
            </a:r>
            <a:endParaRPr lang="id-ID" sz="2000" dirty="0" smtClean="0"/>
          </a:p>
          <a:p>
            <a:endParaRPr lang="id-ID" sz="2000" b="1" dirty="0"/>
          </a:p>
          <a:p>
            <a:r>
              <a:rPr lang="id-ID" sz="2000" b="1" i="1" dirty="0"/>
              <a:t>Contoh soal:</a:t>
            </a:r>
            <a:br>
              <a:rPr lang="id-ID" sz="2000" b="1" i="1" dirty="0"/>
            </a:br>
            <a:r>
              <a:rPr lang="id-ID" sz="2000" b="1" dirty="0"/>
              <a:t>Misalkan, rata-rata pendapatan manajer dan karyawan biasa per hari, masing-masing adalah</a:t>
            </a:r>
            <a:br>
              <a:rPr lang="id-ID" sz="2000" b="1" dirty="0"/>
            </a:br>
            <a:r>
              <a:rPr lang="id-ID" sz="2000" b="1" dirty="0"/>
              <a:t>Rp50.000,00 dengan simpangan baku Rp15.000,00 dan Rp12.000,00 dengan simpangan baku</a:t>
            </a:r>
            <a:br>
              <a:rPr lang="id-ID" sz="2000" b="1" dirty="0"/>
            </a:br>
            <a:r>
              <a:rPr lang="id-ID" sz="2000" b="1" dirty="0"/>
              <a:t>Rp1.000,00. Jika diambil sampel random manajer sebanyak 40 orang dan karyawan biasa sebanyak 150</a:t>
            </a:r>
            <a:br>
              <a:rPr lang="id-ID" sz="2000" b="1" dirty="0"/>
            </a:br>
            <a:r>
              <a:rPr lang="id-ID" sz="2000" b="1" dirty="0"/>
              <a:t>orang, tentukan</a:t>
            </a:r>
            <a:r>
              <a:rPr lang="id-ID" sz="2000" b="1" dirty="0" smtClean="0"/>
              <a:t>:</a:t>
            </a:r>
          </a:p>
          <a:p>
            <a:r>
              <a:rPr lang="id-ID" sz="2000" b="1" dirty="0"/>
              <a:t/>
            </a:r>
            <a:br>
              <a:rPr lang="id-ID" sz="2000" b="1" dirty="0"/>
            </a:br>
            <a:r>
              <a:rPr lang="id-ID" sz="2000" b="1" dirty="0"/>
              <a:t>a) Beda rata-rata pendapatan sampel,</a:t>
            </a:r>
            <a:br>
              <a:rPr lang="id-ID" sz="2000" b="1" dirty="0"/>
            </a:br>
            <a:r>
              <a:rPr lang="id-ID" sz="2000" b="1" dirty="0"/>
              <a:t>b) Simpangan baku rata-rata pendapatan sampel,</a:t>
            </a:r>
            <a:br>
              <a:rPr lang="id-ID" sz="2000" b="1" dirty="0"/>
            </a:br>
            <a:r>
              <a:rPr lang="id-ID" sz="2000" b="1" dirty="0"/>
              <a:t>c) Probabilitas beda rata-rata pendapatan manajer dan karyawan biasa lebih dari Rp35.000,00!</a:t>
            </a:r>
            <a:r>
              <a:rPr lang="id-ID" sz="2000" b="1" dirty="0"/>
              <a:t> </a:t>
            </a:r>
            <a:r>
              <a:rPr lang="id-ID" sz="2000" dirty="0"/>
              <a:t/>
            </a:r>
            <a:br>
              <a:rPr lang="id-ID" sz="2000" dirty="0"/>
            </a:br>
            <a:endParaRPr lang="id-ID" sz="2000" b="1" dirty="0"/>
          </a:p>
        </p:txBody>
      </p:sp>
    </p:spTree>
    <p:extLst>
      <p:ext uri="{BB962C8B-B14F-4D97-AF65-F5344CB8AC3E}">
        <p14:creationId xmlns:p14="http://schemas.microsoft.com/office/powerpoint/2010/main" val="128235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2474" t="33333" r="51903" b="21614"/>
          <a:stretch/>
        </p:blipFill>
        <p:spPr>
          <a:xfrm>
            <a:off x="628650" y="575908"/>
            <a:ext cx="5772150" cy="570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446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3207" t="31250" r="43411" b="17188"/>
          <a:stretch/>
        </p:blipFill>
        <p:spPr>
          <a:xfrm>
            <a:off x="1390650" y="571499"/>
            <a:ext cx="6934200" cy="602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983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TERIMAKASIH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Math is Fum!!!  - Patrick Star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6438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Populasi &amp; sample</a:t>
            </a:r>
            <a:endParaRPr lang="id-ID" dirty="0"/>
          </a:p>
        </p:txBody>
      </p:sp>
      <p:sp>
        <p:nvSpPr>
          <p:cNvPr id="6" name="TextBox 5"/>
          <p:cNvSpPr txBox="1"/>
          <p:nvPr/>
        </p:nvSpPr>
        <p:spPr>
          <a:xfrm>
            <a:off x="425002" y="2253803"/>
            <a:ext cx="828431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b="1" dirty="0"/>
              <a:t>Populasi </a:t>
            </a:r>
            <a:r>
              <a:rPr lang="id-ID" sz="2800" b="1" i="1" dirty="0"/>
              <a:t>(universe)</a:t>
            </a:r>
            <a:r>
              <a:rPr lang="id-ID" i="1" dirty="0"/>
              <a:t> </a:t>
            </a:r>
            <a:endParaRPr lang="id-ID" i="1" dirty="0" smtClean="0"/>
          </a:p>
          <a:p>
            <a:r>
              <a:rPr lang="id-ID" dirty="0" smtClean="0"/>
              <a:t>totalitas </a:t>
            </a:r>
            <a:r>
              <a:rPr lang="id-ID" dirty="0"/>
              <a:t>dari semua objek atau individu yang memiliki</a:t>
            </a:r>
            <a:br>
              <a:rPr lang="id-ID" dirty="0"/>
            </a:br>
            <a:r>
              <a:rPr lang="id-ID" dirty="0"/>
              <a:t>karakteristik tertentu, jelas dan lengkap yang akan diteliti (bahan penelitian). Objek</a:t>
            </a:r>
            <a:br>
              <a:rPr lang="id-ID" dirty="0"/>
            </a:br>
            <a:r>
              <a:rPr lang="id-ID" dirty="0"/>
              <a:t>atau nilai disebut unit analisis atau elemen populasi. Unit analisis dapat berupa orang,</a:t>
            </a:r>
            <a:br>
              <a:rPr lang="id-ID" dirty="0"/>
            </a:br>
            <a:r>
              <a:rPr lang="id-ID" dirty="0"/>
              <a:t>perusahaan, hasil produksi, rumah tangga, dan tanah pertanian.</a:t>
            </a:r>
            <a:r>
              <a:rPr lang="id-ID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5002" y="4345886"/>
            <a:ext cx="805085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b="1" dirty="0" smtClean="0"/>
              <a:t>Sample</a:t>
            </a:r>
          </a:p>
          <a:p>
            <a:r>
              <a:rPr lang="id-ID" dirty="0"/>
              <a:t>bagian dari populasi yang diambil melalui cara-cara tertentu yang juga</a:t>
            </a:r>
            <a:br>
              <a:rPr lang="id-ID" dirty="0"/>
            </a:br>
            <a:r>
              <a:rPr lang="id-ID" dirty="0"/>
              <a:t>memiliki karakteristik tertentu, jelas, dan lengkap yang dianggap bisa mewakili</a:t>
            </a:r>
            <a:br>
              <a:rPr lang="id-ID" dirty="0"/>
            </a:br>
            <a:r>
              <a:rPr lang="id-ID" dirty="0"/>
              <a:t>populasi. Objek atau nilai yang akan diteliti dalam sampel disebut unit sampel. Unit</a:t>
            </a:r>
            <a:br>
              <a:rPr lang="id-ID" dirty="0"/>
            </a:br>
            <a:r>
              <a:rPr lang="id-ID" dirty="0"/>
              <a:t>sampel mungkin sama dengan unit analisis, tetapi mungkin juga tidak</a:t>
            </a:r>
            <a:r>
              <a:rPr lang="id-ID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993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96000" cy="58662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6096000" y="0"/>
            <a:ext cx="6096000" cy="58662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520137" y="1967526"/>
            <a:ext cx="5055726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5400" b="0" cap="none" spc="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Populasi Berdasarkan Keadaan </a:t>
            </a:r>
            <a:endParaRPr lang="en-US" sz="5400" b="0" cap="none" spc="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60190" y="1967526"/>
            <a:ext cx="376761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Populasi Berdasarkan ukuran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5866228"/>
            <a:ext cx="12192000" cy="99177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3048000" y="5866228"/>
            <a:ext cx="580526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Jenis Populasi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645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Metode Sampling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/>
              <a:t>Metode sampling adalah cara pengumpulan data yang hanya mengambil </a:t>
            </a:r>
            <a:r>
              <a:rPr lang="id-ID" dirty="0" smtClean="0"/>
              <a:t>sebagian elemen </a:t>
            </a:r>
            <a:r>
              <a:rPr lang="id-ID" dirty="0"/>
              <a:t>populasi atau karakteristik yang ada dalam populasi. Cara pengumpulan </a:t>
            </a:r>
            <a:r>
              <a:rPr lang="id-ID" dirty="0" smtClean="0"/>
              <a:t>data yang </a:t>
            </a:r>
            <a:r>
              <a:rPr lang="id-ID" dirty="0"/>
              <a:t>lain adalah sensus. Sensus adalah cara pengumpulan data yang </a:t>
            </a:r>
            <a:r>
              <a:rPr lang="id-ID" dirty="0" smtClean="0"/>
              <a:t>mengambil setiap </a:t>
            </a:r>
            <a:r>
              <a:rPr lang="id-ID" dirty="0"/>
              <a:t>elemen populasi atau karakteristik yang ada dalam populasi.</a:t>
            </a:r>
            <a:r>
              <a:rPr lang="id-ID" dirty="0"/>
              <a:t> </a:t>
            </a:r>
            <a:br>
              <a:rPr lang="id-ID" dirty="0"/>
            </a:br>
            <a:endParaRPr lang="id-ID" dirty="0" smtClean="0"/>
          </a:p>
          <a:p>
            <a:r>
              <a:rPr lang="id-ID" dirty="0" smtClean="0"/>
              <a:t>Yang mempengaruhi kenapa harus melakukan sampling : </a:t>
            </a:r>
          </a:p>
          <a:p>
            <a:pPr marL="0" indent="0">
              <a:buNone/>
            </a:pPr>
            <a:r>
              <a:rPr lang="id-ID" dirty="0" smtClean="0"/>
              <a:t>Objek penelitihan yang homogen</a:t>
            </a:r>
          </a:p>
          <a:p>
            <a:pPr marL="0" indent="0">
              <a:buNone/>
            </a:pPr>
            <a:r>
              <a:rPr lang="id-ID" dirty="0" smtClean="0"/>
              <a:t>Faktor ekonomis</a:t>
            </a:r>
          </a:p>
          <a:p>
            <a:pPr marL="0" indent="0">
              <a:buNone/>
            </a:pPr>
            <a:r>
              <a:rPr lang="id-ID" dirty="0"/>
              <a:t>Ukuran populasi</a:t>
            </a:r>
            <a:r>
              <a:rPr lang="id-ID" dirty="0"/>
              <a:t> </a:t>
            </a:r>
            <a:endParaRPr lang="id-ID" dirty="0" smtClean="0"/>
          </a:p>
          <a:p>
            <a:pPr marL="0" indent="0">
              <a:buNone/>
            </a:pPr>
            <a:r>
              <a:rPr lang="id-ID" dirty="0" smtClean="0"/>
              <a:t>Efektifitas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4215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indmup-export.s3.amazonaws.com/map.jpg/out/8c3fe380540f11e8978c95479a4a8524.map.jpg?AWSAccessKeyId=ASIAILJOUXVTJD3BJT2A&amp;Expires=1526022238&amp;Signature=e1uj07Mzl2kF6Yfm9DlCFc3ZOJc%3D&amp;x-amz-security-token=FQoDYXdzEOH%2F%2F%2F%2F%2F%2F%2F%2F%2F%2FwEaDDR%2F6bWS2czeOZtIMCLpAaWGduif9irniPy0hpr9kb6hpp5RXNqOdlp1mWefj1bzClfOC4RaJ0%2B7OhqJLgTddNEVh0AOwnKvnINJ%2FWEURDYREjMVRqDgHO%2FGnD2E7ai8Yvt28uFKi0ZGK529cYMxVuFMl1J4P82vL%2Fggs5yyRpDos31obQuFCeUy6nfUohzE9DVS8YbzOxxbKbZqNrbuUf7PrW4vej1E7s8kofllFHtE9cQLMix9NzvM9Zs3%2BH0JnIGsyZLqXXD0dn7NhBRPlHr5AAAiQVEzjD0JtTX8nrlctjSlbkb8RG%2FzXVByzKV0awHcXANROJOuKOGUztc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7" y="1842868"/>
            <a:ext cx="12176593" cy="383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491385" y="308542"/>
            <a:ext cx="54624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Metode Sampling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044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Teknik penentuan jumlah sampling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737308" y="2263950"/>
            <a:ext cx="793197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id-ID" sz="3200" dirty="0" smtClean="0"/>
              <a:t>pengambilan sampel dengan pengembalian 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0" t="50667" r="58808" b="42561"/>
          <a:stretch/>
        </p:blipFill>
        <p:spPr>
          <a:xfrm>
            <a:off x="3404381" y="2848725"/>
            <a:ext cx="984738" cy="10155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31" t="60928" r="38846" b="27579"/>
          <a:stretch/>
        </p:blipFill>
        <p:spPr>
          <a:xfrm>
            <a:off x="858128" y="5387927"/>
            <a:ext cx="2307103" cy="78779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37308" y="4332138"/>
            <a:ext cx="744146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id-ID" sz="3200" dirty="0" smtClean="0"/>
              <a:t>pengambilan sampel tanpa pengembalian 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74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Distribusi sampling 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7240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JENIS-JENIS </a:t>
            </a:r>
            <a:r>
              <a:rPr lang="id-ID" b="1" dirty="0"/>
              <a:t>DISTRIBUSI SAMPLING</a:t>
            </a:r>
            <a:r>
              <a:rPr lang="id-ID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5002" y="2074783"/>
            <a:ext cx="812815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 smtClean="0"/>
              <a:t>Distribusi Sampling rata-rata</a:t>
            </a:r>
            <a:endParaRPr lang="id-ID" i="1" dirty="0" smtClean="0"/>
          </a:p>
          <a:p>
            <a:r>
              <a:rPr lang="id-ID" dirty="0"/>
              <a:t>Distribusi sampling rata-rata atau distribusi rata-rata sampel adalah distribusi</a:t>
            </a:r>
            <a:br>
              <a:rPr lang="id-ID" dirty="0"/>
            </a:br>
            <a:r>
              <a:rPr lang="id-ID" dirty="0"/>
              <a:t>dari besaran rata-rata yang muncul dari sampel-sampel.</a:t>
            </a:r>
            <a:r>
              <a:rPr lang="id-ID" dirty="0"/>
              <a:t> </a:t>
            </a:r>
            <a:br>
              <a:rPr lang="id-ID" dirty="0"/>
            </a:br>
            <a:endParaRPr lang="id-ID" dirty="0"/>
          </a:p>
        </p:txBody>
      </p:sp>
      <p:sp>
        <p:nvSpPr>
          <p:cNvPr id="9" name="TextBox 8"/>
          <p:cNvSpPr txBox="1"/>
          <p:nvPr/>
        </p:nvSpPr>
        <p:spPr>
          <a:xfrm>
            <a:off x="549267" y="3563614"/>
            <a:ext cx="106064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i="1" dirty="0"/>
              <a:t>Contoh soal:</a:t>
            </a:r>
            <a:br>
              <a:rPr lang="id-ID" sz="2000" b="1" i="1" dirty="0"/>
            </a:br>
            <a:r>
              <a:rPr lang="id-ID" sz="2000" b="1" dirty="0"/>
              <a:t>Sebuah populasi berukuran 6 yang anggotanya adalah 2, 3, 5, 6, 8, 9 </a:t>
            </a:r>
            <a:r>
              <a:rPr lang="id-ID" sz="2000" b="1" dirty="0" smtClean="0"/>
              <a:t>dan sampelnya </a:t>
            </a:r>
            <a:r>
              <a:rPr lang="id-ID" sz="2000" b="1" dirty="0"/>
              <a:t>berukuran 2. Buatlah distribusi sampling rata-ratanya </a:t>
            </a:r>
            <a:r>
              <a:rPr lang="id-ID" sz="2000" b="1" dirty="0" smtClean="0"/>
              <a:t>jika pengambilan </a:t>
            </a:r>
            <a:r>
              <a:rPr lang="id-ID" sz="2000" b="1" dirty="0"/>
              <a:t>sampelnya dilakukan tanpa </a:t>
            </a:r>
            <a:r>
              <a:rPr lang="id-ID" sz="2000" b="1" dirty="0" smtClean="0"/>
              <a:t>Pengembalian</a:t>
            </a:r>
            <a:r>
              <a:rPr lang="id-ID" sz="2000" b="1" dirty="0"/>
              <a:t>!</a:t>
            </a:r>
            <a:r>
              <a:rPr lang="id-ID" sz="2000" dirty="0"/>
              <a:t> </a:t>
            </a:r>
            <a:br>
              <a:rPr lang="id-ID" sz="2000" dirty="0"/>
            </a:b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63402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3938" t="29948" r="18375" b="10156"/>
          <a:stretch/>
        </p:blipFill>
        <p:spPr>
          <a:xfrm>
            <a:off x="476249" y="552449"/>
            <a:ext cx="9525001" cy="55602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2767" t="25260" r="52489" b="49739"/>
          <a:stretch/>
        </p:blipFill>
        <p:spPr>
          <a:xfrm>
            <a:off x="4686298" y="1409700"/>
            <a:ext cx="3990777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9952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498</TotalTime>
  <Words>138</Words>
  <Application>Microsoft Office PowerPoint</Application>
  <PresentationFormat>Widescreen</PresentationFormat>
  <Paragraphs>35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Corbel</vt:lpstr>
      <vt:lpstr>Wingdings</vt:lpstr>
      <vt:lpstr>Banded</vt:lpstr>
      <vt:lpstr>Distribusi sampling</vt:lpstr>
      <vt:lpstr>Populasi &amp; sample</vt:lpstr>
      <vt:lpstr>PowerPoint Presentation</vt:lpstr>
      <vt:lpstr>Metode Sampling</vt:lpstr>
      <vt:lpstr>PowerPoint Presentation</vt:lpstr>
      <vt:lpstr>Teknik penentuan jumlah sampling</vt:lpstr>
      <vt:lpstr>Distribusi sampling </vt:lpstr>
      <vt:lpstr>JENIS-JENIS DISTRIBUSI SAMPLING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TERIMAKASIH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Distribusi sampling</dc:title>
  <dc:creator>bijan</dc:creator>
  <cp:lastModifiedBy>bijan</cp:lastModifiedBy>
  <cp:revision>16</cp:revision>
  <dcterms:created xsi:type="dcterms:W3CDTF">2018-05-10T03:13:08Z</dcterms:created>
  <dcterms:modified xsi:type="dcterms:W3CDTF">2018-05-10T11:32:08Z</dcterms:modified>
</cp:coreProperties>
</file>