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44162-5B25-46F2-B320-2381AA7F762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05D40B0-DB16-46E7-88F6-F97647789032}">
      <dgm:prSet phldrT="[Text]"/>
      <dgm:spPr/>
      <dgm:t>
        <a:bodyPr/>
        <a:lstStyle/>
        <a:p>
          <a:r>
            <a:rPr lang="id-ID" dirty="0" smtClean="0"/>
            <a:t>Pengumpulan data &amp; normalisasi</a:t>
          </a:r>
          <a:endParaRPr lang="id-ID" dirty="0"/>
        </a:p>
      </dgm:t>
    </dgm:pt>
    <dgm:pt modelId="{D5D23D2A-9C35-4BEB-A67E-F46A69CFC457}" type="parTrans" cxnId="{98E9F04C-D2C7-4247-9346-E46DCB0079F5}">
      <dgm:prSet/>
      <dgm:spPr/>
      <dgm:t>
        <a:bodyPr/>
        <a:lstStyle/>
        <a:p>
          <a:endParaRPr lang="id-ID"/>
        </a:p>
      </dgm:t>
    </dgm:pt>
    <dgm:pt modelId="{B1579AEE-CCDB-4C26-A7FA-D304DB50A889}" type="sibTrans" cxnId="{98E9F04C-D2C7-4247-9346-E46DCB0079F5}">
      <dgm:prSet/>
      <dgm:spPr/>
      <dgm:t>
        <a:bodyPr/>
        <a:lstStyle/>
        <a:p>
          <a:endParaRPr lang="id-ID"/>
        </a:p>
      </dgm:t>
    </dgm:pt>
    <dgm:pt modelId="{5D1043B5-18AA-4DD6-A038-CA7B49A30B73}">
      <dgm:prSet phldrT="[Text]"/>
      <dgm:spPr/>
      <dgm:t>
        <a:bodyPr/>
        <a:lstStyle/>
        <a:p>
          <a:r>
            <a:rPr lang="id-ID" dirty="0" smtClean="0"/>
            <a:t>Desain diagram (CDM, PDM dan ERD)</a:t>
          </a:r>
          <a:endParaRPr lang="id-ID" dirty="0"/>
        </a:p>
      </dgm:t>
    </dgm:pt>
    <dgm:pt modelId="{D7497E35-9950-4566-9CA5-12182C563761}" type="parTrans" cxnId="{5FDF721F-2783-46E6-A851-2425636B193C}">
      <dgm:prSet/>
      <dgm:spPr/>
      <dgm:t>
        <a:bodyPr/>
        <a:lstStyle/>
        <a:p>
          <a:endParaRPr lang="id-ID"/>
        </a:p>
      </dgm:t>
    </dgm:pt>
    <dgm:pt modelId="{B366D14E-FBD8-4BCE-95F9-923B75DA0AC2}" type="sibTrans" cxnId="{5FDF721F-2783-46E6-A851-2425636B193C}">
      <dgm:prSet/>
      <dgm:spPr/>
      <dgm:t>
        <a:bodyPr/>
        <a:lstStyle/>
        <a:p>
          <a:endParaRPr lang="id-ID"/>
        </a:p>
      </dgm:t>
    </dgm:pt>
    <dgm:pt modelId="{34FBCC26-799E-4530-9DCE-F34D4CEBE949}">
      <dgm:prSet phldrT="[Text]"/>
      <dgm:spPr/>
      <dgm:t>
        <a:bodyPr/>
        <a:lstStyle/>
        <a:p>
          <a:r>
            <a:rPr lang="id-ID" dirty="0" smtClean="0"/>
            <a:t>Pembangunan basis data di MySQL</a:t>
          </a:r>
          <a:endParaRPr lang="id-ID" dirty="0"/>
        </a:p>
      </dgm:t>
    </dgm:pt>
    <dgm:pt modelId="{786837E3-C121-4F80-8803-97F0A310FF22}" type="parTrans" cxnId="{8F08A1D1-80AC-4853-9962-3E8F6C8E6D01}">
      <dgm:prSet/>
      <dgm:spPr/>
      <dgm:t>
        <a:bodyPr/>
        <a:lstStyle/>
        <a:p>
          <a:endParaRPr lang="id-ID"/>
        </a:p>
      </dgm:t>
    </dgm:pt>
    <dgm:pt modelId="{9EC42774-47AD-4E33-A93A-C50C9C6B7A1E}" type="sibTrans" cxnId="{8F08A1D1-80AC-4853-9962-3E8F6C8E6D01}">
      <dgm:prSet/>
      <dgm:spPr/>
      <dgm:t>
        <a:bodyPr/>
        <a:lstStyle/>
        <a:p>
          <a:endParaRPr lang="id-ID"/>
        </a:p>
      </dgm:t>
    </dgm:pt>
    <dgm:pt modelId="{49A43E59-39EA-454A-9C6A-93DFE507F60D}" type="pres">
      <dgm:prSet presAssocID="{96F44162-5B25-46F2-B320-2381AA7F7622}" presName="Name0" presStyleCnt="0">
        <dgm:presLayoutVars>
          <dgm:dir/>
          <dgm:resizeHandles val="exact"/>
        </dgm:presLayoutVars>
      </dgm:prSet>
      <dgm:spPr/>
    </dgm:pt>
    <dgm:pt modelId="{5E13CD1A-B414-4E6C-B4D9-035180B04CF5}" type="pres">
      <dgm:prSet presAssocID="{505D40B0-DB16-46E7-88F6-F9764778903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022872E-B64B-4287-9DA4-E2EA00C4958D}" type="pres">
      <dgm:prSet presAssocID="{B1579AEE-CCDB-4C26-A7FA-D304DB50A889}" presName="sibTrans" presStyleLbl="sibTrans2D1" presStyleIdx="0" presStyleCnt="2"/>
      <dgm:spPr/>
      <dgm:t>
        <a:bodyPr/>
        <a:lstStyle/>
        <a:p>
          <a:endParaRPr lang="id-ID"/>
        </a:p>
      </dgm:t>
    </dgm:pt>
    <dgm:pt modelId="{ABEFA7E4-AA79-4FF6-B5D9-ED57E50C54B7}" type="pres">
      <dgm:prSet presAssocID="{B1579AEE-CCDB-4C26-A7FA-D304DB50A889}" presName="connectorText" presStyleLbl="sibTrans2D1" presStyleIdx="0" presStyleCnt="2"/>
      <dgm:spPr/>
      <dgm:t>
        <a:bodyPr/>
        <a:lstStyle/>
        <a:p>
          <a:endParaRPr lang="id-ID"/>
        </a:p>
      </dgm:t>
    </dgm:pt>
    <dgm:pt modelId="{643023E1-C366-4B26-B650-2BDFDCEEA29A}" type="pres">
      <dgm:prSet presAssocID="{5D1043B5-18AA-4DD6-A038-CA7B49A30B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23EFEDB-E793-413B-A5BB-149F9AA6AF19}" type="pres">
      <dgm:prSet presAssocID="{B366D14E-FBD8-4BCE-95F9-923B75DA0AC2}" presName="sibTrans" presStyleLbl="sibTrans2D1" presStyleIdx="1" presStyleCnt="2"/>
      <dgm:spPr/>
      <dgm:t>
        <a:bodyPr/>
        <a:lstStyle/>
        <a:p>
          <a:endParaRPr lang="id-ID"/>
        </a:p>
      </dgm:t>
    </dgm:pt>
    <dgm:pt modelId="{639C9832-5B7B-443A-974E-692CA880EBFB}" type="pres">
      <dgm:prSet presAssocID="{B366D14E-FBD8-4BCE-95F9-923B75DA0AC2}" presName="connectorText" presStyleLbl="sibTrans2D1" presStyleIdx="1" presStyleCnt="2"/>
      <dgm:spPr/>
      <dgm:t>
        <a:bodyPr/>
        <a:lstStyle/>
        <a:p>
          <a:endParaRPr lang="id-ID"/>
        </a:p>
      </dgm:t>
    </dgm:pt>
    <dgm:pt modelId="{83BD8341-01C5-4386-9FCC-D7764F12C319}" type="pres">
      <dgm:prSet presAssocID="{34FBCC26-799E-4530-9DCE-F34D4CEBE94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8E9F04C-D2C7-4247-9346-E46DCB0079F5}" srcId="{96F44162-5B25-46F2-B320-2381AA7F7622}" destId="{505D40B0-DB16-46E7-88F6-F97647789032}" srcOrd="0" destOrd="0" parTransId="{D5D23D2A-9C35-4BEB-A67E-F46A69CFC457}" sibTransId="{B1579AEE-CCDB-4C26-A7FA-D304DB50A889}"/>
    <dgm:cxn modelId="{A8DCDFBA-7D03-4CC5-B478-50657D2BC14B}" type="presOf" srcId="{96F44162-5B25-46F2-B320-2381AA7F7622}" destId="{49A43E59-39EA-454A-9C6A-93DFE507F60D}" srcOrd="0" destOrd="0" presId="urn:microsoft.com/office/officeart/2005/8/layout/process1"/>
    <dgm:cxn modelId="{6D74DB25-E494-4474-BEFD-29BE229FBAF9}" type="presOf" srcId="{505D40B0-DB16-46E7-88F6-F97647789032}" destId="{5E13CD1A-B414-4E6C-B4D9-035180B04CF5}" srcOrd="0" destOrd="0" presId="urn:microsoft.com/office/officeart/2005/8/layout/process1"/>
    <dgm:cxn modelId="{C83AAF60-F29A-4D06-BF0F-6A0C4B20CB27}" type="presOf" srcId="{34FBCC26-799E-4530-9DCE-F34D4CEBE949}" destId="{83BD8341-01C5-4386-9FCC-D7764F12C319}" srcOrd="0" destOrd="0" presId="urn:microsoft.com/office/officeart/2005/8/layout/process1"/>
    <dgm:cxn modelId="{65CEF58E-0BE3-4F8B-BD51-4729654D10F5}" type="presOf" srcId="{B1579AEE-CCDB-4C26-A7FA-D304DB50A889}" destId="{ABEFA7E4-AA79-4FF6-B5D9-ED57E50C54B7}" srcOrd="1" destOrd="0" presId="urn:microsoft.com/office/officeart/2005/8/layout/process1"/>
    <dgm:cxn modelId="{5FDF721F-2783-46E6-A851-2425636B193C}" srcId="{96F44162-5B25-46F2-B320-2381AA7F7622}" destId="{5D1043B5-18AA-4DD6-A038-CA7B49A30B73}" srcOrd="1" destOrd="0" parTransId="{D7497E35-9950-4566-9CA5-12182C563761}" sibTransId="{B366D14E-FBD8-4BCE-95F9-923B75DA0AC2}"/>
    <dgm:cxn modelId="{8F08A1D1-80AC-4853-9962-3E8F6C8E6D01}" srcId="{96F44162-5B25-46F2-B320-2381AA7F7622}" destId="{34FBCC26-799E-4530-9DCE-F34D4CEBE949}" srcOrd="2" destOrd="0" parTransId="{786837E3-C121-4F80-8803-97F0A310FF22}" sibTransId="{9EC42774-47AD-4E33-A93A-C50C9C6B7A1E}"/>
    <dgm:cxn modelId="{8487C3CB-FE8A-4B7B-B733-C7E56B60A15B}" type="presOf" srcId="{B1579AEE-CCDB-4C26-A7FA-D304DB50A889}" destId="{F022872E-B64B-4287-9DA4-E2EA00C4958D}" srcOrd="0" destOrd="0" presId="urn:microsoft.com/office/officeart/2005/8/layout/process1"/>
    <dgm:cxn modelId="{376255D4-7ED7-4F2E-9F01-392FBC809CC5}" type="presOf" srcId="{5D1043B5-18AA-4DD6-A038-CA7B49A30B73}" destId="{643023E1-C366-4B26-B650-2BDFDCEEA29A}" srcOrd="0" destOrd="0" presId="urn:microsoft.com/office/officeart/2005/8/layout/process1"/>
    <dgm:cxn modelId="{37F4311D-0241-4AB9-8672-EF3BA915B024}" type="presOf" srcId="{B366D14E-FBD8-4BCE-95F9-923B75DA0AC2}" destId="{E23EFEDB-E793-413B-A5BB-149F9AA6AF19}" srcOrd="0" destOrd="0" presId="urn:microsoft.com/office/officeart/2005/8/layout/process1"/>
    <dgm:cxn modelId="{59E9BD9A-D480-471B-BEB6-9296F07AD492}" type="presOf" srcId="{B366D14E-FBD8-4BCE-95F9-923B75DA0AC2}" destId="{639C9832-5B7B-443A-974E-692CA880EBFB}" srcOrd="1" destOrd="0" presId="urn:microsoft.com/office/officeart/2005/8/layout/process1"/>
    <dgm:cxn modelId="{C10F108E-54CD-486F-8870-AB72369496B7}" type="presParOf" srcId="{49A43E59-39EA-454A-9C6A-93DFE507F60D}" destId="{5E13CD1A-B414-4E6C-B4D9-035180B04CF5}" srcOrd="0" destOrd="0" presId="urn:microsoft.com/office/officeart/2005/8/layout/process1"/>
    <dgm:cxn modelId="{3FD84AA4-1D7D-4DC0-B37F-71EFAE0FE08F}" type="presParOf" srcId="{49A43E59-39EA-454A-9C6A-93DFE507F60D}" destId="{F022872E-B64B-4287-9DA4-E2EA00C4958D}" srcOrd="1" destOrd="0" presId="urn:microsoft.com/office/officeart/2005/8/layout/process1"/>
    <dgm:cxn modelId="{B382B307-68FE-46F3-95AA-B2D1869F1C4A}" type="presParOf" srcId="{F022872E-B64B-4287-9DA4-E2EA00C4958D}" destId="{ABEFA7E4-AA79-4FF6-B5D9-ED57E50C54B7}" srcOrd="0" destOrd="0" presId="urn:microsoft.com/office/officeart/2005/8/layout/process1"/>
    <dgm:cxn modelId="{57709E88-054C-435D-AF3B-10BEB0783982}" type="presParOf" srcId="{49A43E59-39EA-454A-9C6A-93DFE507F60D}" destId="{643023E1-C366-4B26-B650-2BDFDCEEA29A}" srcOrd="2" destOrd="0" presId="urn:microsoft.com/office/officeart/2005/8/layout/process1"/>
    <dgm:cxn modelId="{ABD7683B-3092-4F2F-99F2-B66AD35CD543}" type="presParOf" srcId="{49A43E59-39EA-454A-9C6A-93DFE507F60D}" destId="{E23EFEDB-E793-413B-A5BB-149F9AA6AF19}" srcOrd="3" destOrd="0" presId="urn:microsoft.com/office/officeart/2005/8/layout/process1"/>
    <dgm:cxn modelId="{2728DB03-3CBD-4102-B504-56606451FBCA}" type="presParOf" srcId="{E23EFEDB-E793-413B-A5BB-149F9AA6AF19}" destId="{639C9832-5B7B-443A-974E-692CA880EBFB}" srcOrd="0" destOrd="0" presId="urn:microsoft.com/office/officeart/2005/8/layout/process1"/>
    <dgm:cxn modelId="{E9B4B39F-7685-4BDB-9739-7473EA166EFB}" type="presParOf" srcId="{49A43E59-39EA-454A-9C6A-93DFE507F60D}" destId="{83BD8341-01C5-4386-9FCC-D7764F12C31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3CD1A-B414-4E6C-B4D9-035180B04CF5}">
      <dsp:nvSpPr>
        <dsp:cNvPr id="0" name=""/>
        <dsp:cNvSpPr/>
      </dsp:nvSpPr>
      <dsp:spPr>
        <a:xfrm>
          <a:off x="6833" y="866014"/>
          <a:ext cx="2042471" cy="1225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Pengumpulan data &amp; normalisasi</a:t>
          </a:r>
          <a:endParaRPr lang="id-ID" sz="2300" kern="1200" dirty="0"/>
        </a:p>
      </dsp:txBody>
      <dsp:txXfrm>
        <a:off x="42726" y="901907"/>
        <a:ext cx="1970685" cy="1153697"/>
      </dsp:txXfrm>
    </dsp:sp>
    <dsp:sp modelId="{F022872E-B64B-4287-9DA4-E2EA00C4958D}">
      <dsp:nvSpPr>
        <dsp:cNvPr id="0" name=""/>
        <dsp:cNvSpPr/>
      </dsp:nvSpPr>
      <dsp:spPr>
        <a:xfrm>
          <a:off x="2253552" y="1225489"/>
          <a:ext cx="433004" cy="506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900" kern="1200"/>
        </a:p>
      </dsp:txBody>
      <dsp:txXfrm>
        <a:off x="2253552" y="1326796"/>
        <a:ext cx="303103" cy="303919"/>
      </dsp:txXfrm>
    </dsp:sp>
    <dsp:sp modelId="{643023E1-C366-4B26-B650-2BDFDCEEA29A}">
      <dsp:nvSpPr>
        <dsp:cNvPr id="0" name=""/>
        <dsp:cNvSpPr/>
      </dsp:nvSpPr>
      <dsp:spPr>
        <a:xfrm>
          <a:off x="2866294" y="866014"/>
          <a:ext cx="2042471" cy="1225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Desain diagram (CDM, PDM dan ERD)</a:t>
          </a:r>
          <a:endParaRPr lang="id-ID" sz="2300" kern="1200" dirty="0"/>
        </a:p>
      </dsp:txBody>
      <dsp:txXfrm>
        <a:off x="2902187" y="901907"/>
        <a:ext cx="1970685" cy="1153697"/>
      </dsp:txXfrm>
    </dsp:sp>
    <dsp:sp modelId="{E23EFEDB-E793-413B-A5BB-149F9AA6AF19}">
      <dsp:nvSpPr>
        <dsp:cNvPr id="0" name=""/>
        <dsp:cNvSpPr/>
      </dsp:nvSpPr>
      <dsp:spPr>
        <a:xfrm>
          <a:off x="5113013" y="1225489"/>
          <a:ext cx="433004" cy="506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900" kern="1200"/>
        </a:p>
      </dsp:txBody>
      <dsp:txXfrm>
        <a:off x="5113013" y="1326796"/>
        <a:ext cx="303103" cy="303919"/>
      </dsp:txXfrm>
    </dsp:sp>
    <dsp:sp modelId="{83BD8341-01C5-4386-9FCC-D7764F12C319}">
      <dsp:nvSpPr>
        <dsp:cNvPr id="0" name=""/>
        <dsp:cNvSpPr/>
      </dsp:nvSpPr>
      <dsp:spPr>
        <a:xfrm>
          <a:off x="5725754" y="866014"/>
          <a:ext cx="2042471" cy="1225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Pembangunan basis data di MySQL</a:t>
          </a:r>
          <a:endParaRPr lang="id-ID" sz="2300" kern="1200" dirty="0"/>
        </a:p>
      </dsp:txBody>
      <dsp:txXfrm>
        <a:off x="5761647" y="901907"/>
        <a:ext cx="1970685" cy="1153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13-07-2018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13-07-2018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xmlns="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692" r:id="rId10"/>
    <p:sldLayoutId id="2147483697" r:id="rId11"/>
    <p:sldLayoutId id="214748367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xmlns="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784" r="2078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Tugas Basis Data : Analisis dan Pembangunan Basis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Oleh :</a:t>
            </a:r>
          </a:p>
          <a:p>
            <a:r>
              <a:rPr lang="id-ID" dirty="0" smtClean="0"/>
              <a:t>Panji Iman Baskoro &amp;</a:t>
            </a:r>
          </a:p>
          <a:p>
            <a:r>
              <a:rPr lang="id-ID" dirty="0" smtClean="0"/>
              <a:t>Stefanus Salem</a:t>
            </a:r>
            <a:endParaRPr lang="en-IN" dirty="0"/>
          </a:p>
        </p:txBody>
      </p:sp>
      <p:pic>
        <p:nvPicPr>
          <p:cNvPr id="9" name="Picture 8" descr="stiki_300px_trans_port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34" y="1781175"/>
            <a:ext cx="3295650" cy="329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 pemilihan Perusahaan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Perusahaan yang kami pilih untuk sumber data tugas ini adalah </a:t>
            </a:r>
            <a:r>
              <a:rPr lang="id-ID" b="1" dirty="0" smtClean="0"/>
              <a:t>Anti Rayap Malang .com</a:t>
            </a:r>
            <a:endParaRPr lang="id-ID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" r="6843"/>
          <a:stretch>
            <a:fillRect/>
          </a:stretch>
        </p:blipFill>
        <p:spPr>
          <a:xfrm>
            <a:off x="1722035" y="1013241"/>
            <a:ext cx="4165100" cy="4831518"/>
          </a:xfrm>
        </p:spPr>
      </p:pic>
    </p:spTree>
    <p:extLst>
      <p:ext uri="{BB962C8B-B14F-4D97-AF65-F5344CB8AC3E}">
        <p14:creationId xmlns:p14="http://schemas.microsoft.com/office/powerpoint/2010/main" val="15607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9" b="11099"/>
          <a:stretch>
            <a:fillRect/>
          </a:stretch>
        </p:blipFill>
        <p:spPr/>
      </p:pic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99998"/>
              </p:ext>
            </p:extLst>
          </p:nvPr>
        </p:nvGraphicFramePr>
        <p:xfrm>
          <a:off x="531813" y="3197225"/>
          <a:ext cx="7775060" cy="295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Proses pembangunan basis data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10574270" y="44182"/>
            <a:ext cx="1617730" cy="1146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id-ID" dirty="0" smtClean="0"/>
              <a:t>Panji &amp; Stefanus 2018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1379" y="2563477"/>
            <a:ext cx="7342621" cy="865523"/>
          </a:xfrm>
        </p:spPr>
        <p:txBody>
          <a:bodyPr/>
          <a:lstStyle/>
          <a:p>
            <a:r>
              <a:rPr lang="id-ID" dirty="0" smtClean="0"/>
              <a:t>Di bawah ini adalah diagram yang menjelaskan secara garis besar proses pembangunan basis </a:t>
            </a:r>
            <a:r>
              <a:rPr lang="id-ID" dirty="0" smtClean="0"/>
              <a:t>data yang kami lakukan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20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9" b="11099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378" y="3196915"/>
            <a:ext cx="6539123" cy="2958275"/>
          </a:xfrm>
        </p:spPr>
        <p:txBody>
          <a:bodyPr/>
          <a:lstStyle/>
          <a:p>
            <a:r>
              <a:rPr lang="id-ID" dirty="0" smtClean="0"/>
              <a:t>Pemilihan perusahaan ini didasari keingintahuan kami terhadap apa yang dapat dilakukan oleh teknologi terhadap perkembangan sebuah perusahaan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TL;DR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4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574270" y="44182"/>
            <a:ext cx="1617730" cy="1146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id-ID" dirty="0" smtClean="0"/>
              <a:t>Panji &amp; Stefanus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4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1378" y="2821217"/>
            <a:ext cx="7342622" cy="1215566"/>
          </a:xfrm>
        </p:spPr>
        <p:txBody>
          <a:bodyPr/>
          <a:lstStyle/>
          <a:p>
            <a:r>
              <a:rPr lang="id-ID" dirty="0" smtClean="0"/>
              <a:t>Terimakasih</a:t>
            </a:r>
            <a:endParaRPr lang="id-ID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r="2938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d-ID" dirty="0" smtClean="0"/>
              <a:t>Panji &amp; Stefanus 2018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5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574270" y="44182"/>
            <a:ext cx="1617730" cy="1146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2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5" id="{56117715-9F1A-4E8D-ABA6-F21F62CEA425}" vid="{788ABA7C-94C9-4A2D-BA01-BEDA88E451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AC9E74-A1FA-49E5-B3AE-F6CADC2EC82F}">
  <ds:schemaRefs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25D119-A61C-428E-BA52-2E70EB9387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79FF9-9B97-4866-BC8A-0493E08B0A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108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Tugas Basis Data : Analisis dan Pembangunan Basis data</vt:lpstr>
      <vt:lpstr>Latar belakang pemilihan Perusahaan</vt:lpstr>
      <vt:lpstr>Proses pembangunan basis data</vt:lpstr>
      <vt:lpstr>TL;DR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2018-07-11T17:06:56Z</dcterms:created>
  <dcterms:modified xsi:type="dcterms:W3CDTF">2018-07-13T03:50:20Z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