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6" r:id="rId5"/>
    <p:sldId id="267" r:id="rId6"/>
    <p:sldId id="262" r:id="rId7"/>
    <p:sldId id="261" r:id="rId8"/>
    <p:sldId id="263" r:id="rId9"/>
    <p:sldId id="257" r:id="rId10"/>
    <p:sldId id="264" r:id="rId11"/>
    <p:sldId id="265" r:id="rId12"/>
    <p:sldId id="281" r:id="rId13"/>
    <p:sldId id="280" r:id="rId14"/>
    <p:sldId id="282" r:id="rId15"/>
    <p:sldId id="283" r:id="rId16"/>
    <p:sldId id="284" r:id="rId17"/>
    <p:sldId id="269" r:id="rId18"/>
    <p:sldId id="270" r:id="rId19"/>
    <p:sldId id="271" r:id="rId20"/>
    <p:sldId id="278" r:id="rId21"/>
    <p:sldId id="279" r:id="rId22"/>
    <p:sldId id="272" r:id="rId23"/>
    <p:sldId id="273" r:id="rId24"/>
    <p:sldId id="274" r:id="rId25"/>
    <p:sldId id="276" r:id="rId26"/>
    <p:sldId id="275" r:id="rId27"/>
    <p:sldId id="277" r:id="rId28"/>
    <p:sldId id="286" r:id="rId29"/>
    <p:sldId id="285" r:id="rId30"/>
    <p:sldId id="287" r:id="rId31"/>
    <p:sldId id="288" r:id="rId32"/>
    <p:sldId id="289" r:id="rId33"/>
    <p:sldId id="290" r:id="rId34"/>
    <p:sldId id="291" r:id="rId3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hyperlink" Target="mailto:chaulina@stiki.ac.i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3977238"/>
            <a:ext cx="91439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CHAULINA ALFIANTI OKTAVIA,S.</a:t>
            </a:r>
            <a:r>
              <a:rPr kumimoji="0"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Kom</a:t>
            </a: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.,M.T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chaulina@stiki.ac.id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081805199666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445803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PEMROGRAMAN DASAR 1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-1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SEMESTER PENDEK GASAL 2017/2018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Image result for stiki mala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7" y="21357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ava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73" y="195486"/>
            <a:ext cx="191383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A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096" y="4487999"/>
            <a:ext cx="432048" cy="43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TIPE DATA + 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80" y="1059582"/>
            <a:ext cx="3672408" cy="460648"/>
          </a:xfrm>
          <a:solidFill>
            <a:srgbClr val="FFFF00"/>
          </a:solidFill>
        </p:spPr>
        <p:txBody>
          <a:bodyPr/>
          <a:lstStyle/>
          <a:p>
            <a:r>
              <a:rPr lang="en-US" b="1" dirty="0"/>
              <a:t>[</a:t>
            </a:r>
            <a:r>
              <a:rPr lang="en-US" b="1" dirty="0" err="1"/>
              <a:t>tipe</a:t>
            </a:r>
            <a:r>
              <a:rPr lang="en-US" b="1" dirty="0"/>
              <a:t> data] [</a:t>
            </a:r>
            <a:r>
              <a:rPr lang="en-US" b="1" dirty="0" err="1"/>
              <a:t>nama</a:t>
            </a:r>
            <a:r>
              <a:rPr lang="en-US" b="1" dirty="0"/>
              <a:t> </a:t>
            </a:r>
            <a:r>
              <a:rPr lang="en-US" b="1" dirty="0" err="1"/>
              <a:t>variabel</a:t>
            </a:r>
            <a:r>
              <a:rPr lang="en-US" b="1" dirty="0" smtClean="0"/>
              <a:t>]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1808261"/>
            <a:ext cx="2653952" cy="299573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;</a:t>
            </a:r>
          </a:p>
          <a:p>
            <a:r>
              <a:rPr lang="en-US" dirty="0"/>
              <a:t>char </a:t>
            </a:r>
            <a:r>
              <a:rPr lang="en-US" dirty="0" err="1"/>
              <a:t>karakter</a:t>
            </a:r>
            <a:r>
              <a:rPr lang="en-US" dirty="0"/>
              <a:t>;</a:t>
            </a:r>
          </a:p>
          <a:p>
            <a:r>
              <a:rPr lang="en-US" dirty="0"/>
              <a:t>float </a:t>
            </a:r>
            <a:r>
              <a:rPr lang="en-US" dirty="0" err="1"/>
              <a:t>bildesimal</a:t>
            </a:r>
            <a:r>
              <a:rPr lang="en-US" dirty="0"/>
              <a:t>;</a:t>
            </a:r>
          </a:p>
          <a:p>
            <a:r>
              <a:rPr lang="en-US" dirty="0" err="1"/>
              <a:t>boolean</a:t>
            </a:r>
            <a:r>
              <a:rPr lang="en-US" dirty="0"/>
              <a:t> status;</a:t>
            </a:r>
          </a:p>
          <a:p>
            <a:endParaRPr lang="en-US" dirty="0"/>
          </a:p>
          <a:p>
            <a:r>
              <a:rPr lang="en-US" dirty="0" err="1"/>
              <a:t>bilangan</a:t>
            </a:r>
            <a:r>
              <a:rPr lang="en-US" dirty="0"/>
              <a:t> = 20;</a:t>
            </a:r>
          </a:p>
          <a:p>
            <a:r>
              <a:rPr lang="en-US" dirty="0" err="1"/>
              <a:t>karakter</a:t>
            </a:r>
            <a:r>
              <a:rPr lang="en-US" dirty="0"/>
              <a:t> = ‘k’;</a:t>
            </a:r>
          </a:p>
          <a:p>
            <a:r>
              <a:rPr lang="en-US" dirty="0" err="1"/>
              <a:t>bildesimal</a:t>
            </a:r>
            <a:r>
              <a:rPr lang="en-US" dirty="0"/>
              <a:t> = 22.2f;</a:t>
            </a:r>
          </a:p>
          <a:p>
            <a:r>
              <a:rPr lang="en-US" dirty="0"/>
              <a:t>status = true;</a:t>
            </a:r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499992" y="2355726"/>
            <a:ext cx="2653952" cy="1440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= 20;</a:t>
            </a:r>
          </a:p>
          <a:p>
            <a:r>
              <a:rPr lang="en-US" dirty="0"/>
              <a:t>char </a:t>
            </a:r>
            <a:r>
              <a:rPr lang="en-US" dirty="0" err="1"/>
              <a:t>karakter</a:t>
            </a:r>
            <a:r>
              <a:rPr lang="en-US" dirty="0"/>
              <a:t> = ‘k’;</a:t>
            </a:r>
          </a:p>
          <a:p>
            <a:r>
              <a:rPr lang="en-US" dirty="0"/>
              <a:t>float </a:t>
            </a:r>
            <a:r>
              <a:rPr lang="en-US" dirty="0" err="1"/>
              <a:t>bildesimal</a:t>
            </a:r>
            <a:r>
              <a:rPr lang="en-US" dirty="0"/>
              <a:t> = 22.2f;</a:t>
            </a:r>
          </a:p>
          <a:p>
            <a:r>
              <a:rPr lang="en-US" dirty="0" err="1"/>
              <a:t>boolean</a:t>
            </a:r>
            <a:r>
              <a:rPr lang="en-US" dirty="0"/>
              <a:t> status = true;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275856" y="2684445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Tipe</a:t>
            </a:r>
            <a:r>
              <a:rPr lang="en-US" sz="2800" dirty="0" smtClean="0"/>
              <a:t> data </a:t>
            </a:r>
            <a:r>
              <a:rPr lang="en-US" sz="2800" dirty="0" err="1" smtClean="0"/>
              <a:t>Primitif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Tipe</a:t>
            </a:r>
            <a:r>
              <a:rPr lang="en-US" sz="2800" dirty="0" smtClean="0"/>
              <a:t> data </a:t>
            </a:r>
            <a:r>
              <a:rPr lang="en-US" sz="2800" dirty="0" err="1" smtClean="0"/>
              <a:t>Referensi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399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Primitif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fontAlgn="base"/>
            <a:r>
              <a:rPr lang="en-US" dirty="0"/>
              <a:t> 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primitif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 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diturunkan</a:t>
            </a:r>
            <a:r>
              <a:rPr lang="en-US" b="1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endParaRPr lang="en-US" dirty="0" smtClean="0"/>
          </a:p>
          <a:p>
            <a:pPr fontAlgn="base"/>
            <a:r>
              <a:rPr lang="en-US" dirty="0" smtClean="0"/>
              <a:t>lain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manapun</a:t>
            </a:r>
            <a:r>
              <a:rPr lang="en-US" dirty="0"/>
              <a:t>.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primitif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endParaRPr lang="en-US" dirty="0" smtClean="0"/>
          </a:p>
          <a:p>
            <a:pPr fontAlgn="base"/>
            <a:r>
              <a:rPr lang="en-US" dirty="0" err="1" smtClean="0"/>
              <a:t>progam</a:t>
            </a:r>
            <a:r>
              <a:rPr lang="en-US" dirty="0" smtClean="0"/>
              <a:t> </a:t>
            </a:r>
            <a:r>
              <a:rPr lang="en-US" dirty="0"/>
              <a:t>java.</a:t>
            </a:r>
          </a:p>
          <a:p>
            <a:pPr fontAlgn="base"/>
            <a:r>
              <a:rPr lang="en-US" dirty="0" err="1"/>
              <a:t>Terdapat</a:t>
            </a:r>
            <a:r>
              <a:rPr lang="en-US" dirty="0"/>
              <a:t> </a:t>
            </a:r>
            <a:r>
              <a:rPr lang="en-US" b="1" dirty="0" err="1"/>
              <a:t>delapan</a:t>
            </a:r>
            <a:r>
              <a:rPr lang="en-US" dirty="0"/>
              <a:t> 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primitif</a:t>
            </a:r>
            <a:r>
              <a:rPr lang="en-US" dirty="0"/>
              <a:t> di Java </a:t>
            </a:r>
            <a:r>
              <a:rPr lang="en-US" dirty="0" err="1"/>
              <a:t>antara</a:t>
            </a:r>
            <a:r>
              <a:rPr lang="en-US" dirty="0"/>
              <a:t> lain 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(integer) </a:t>
            </a:r>
            <a:r>
              <a:rPr lang="en-US" dirty="0" err="1"/>
              <a:t>yaitu</a:t>
            </a:r>
            <a:r>
              <a:rPr lang="en-US" dirty="0"/>
              <a:t> : </a:t>
            </a:r>
            <a:r>
              <a:rPr lang="en-US" b="1" dirty="0"/>
              <a:t>byte, short, </a:t>
            </a:r>
            <a:r>
              <a:rPr lang="en-US" b="1" dirty="0" err="1"/>
              <a:t>int</a:t>
            </a:r>
            <a:r>
              <a:rPr lang="en-US" b="1" dirty="0"/>
              <a:t>, </a:t>
            </a:r>
            <a:r>
              <a:rPr lang="en-US" dirty="0" err="1"/>
              <a:t>dan</a:t>
            </a:r>
            <a:r>
              <a:rPr lang="en-US" b="1" dirty="0"/>
              <a:t> long.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: </a:t>
            </a:r>
            <a:r>
              <a:rPr lang="en-US" b="1" dirty="0"/>
              <a:t>float </a:t>
            </a:r>
            <a:r>
              <a:rPr lang="en-US" dirty="0" err="1"/>
              <a:t>dan</a:t>
            </a:r>
            <a:r>
              <a:rPr lang="en-US" b="1" dirty="0"/>
              <a:t> double.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 </a:t>
            </a:r>
            <a:r>
              <a:rPr lang="en-US" b="1" dirty="0"/>
              <a:t>char.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Dan </a:t>
            </a:r>
            <a:r>
              <a:rPr lang="en-US" dirty="0" err="1"/>
              <a:t>satu</a:t>
            </a:r>
            <a:r>
              <a:rPr lang="en-US" dirty="0"/>
              <a:t> yang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 </a:t>
            </a:r>
            <a:r>
              <a:rPr lang="en-US" b="1" dirty="0" err="1"/>
              <a:t>boolean</a:t>
            </a:r>
            <a:r>
              <a:rPr lang="en-US" b="1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1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fontAlgn="base"/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mereferensikan</a:t>
            </a:r>
            <a:r>
              <a:rPr lang="en-US" dirty="0"/>
              <a:t> object </a:t>
            </a:r>
            <a:r>
              <a:rPr lang="en-US" dirty="0" err="1"/>
              <a:t>atau</a:t>
            </a:r>
            <a:r>
              <a:rPr lang="en-US" dirty="0"/>
              <a:t> class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b="1" dirty="0"/>
              <a:t>String, class, interface, </a:t>
            </a:r>
            <a:r>
              <a:rPr lang="en-US" b="1" dirty="0" err="1"/>
              <a:t>dan</a:t>
            </a:r>
            <a:r>
              <a:rPr lang="en-US" b="1" dirty="0"/>
              <a:t> array</a:t>
            </a:r>
            <a:r>
              <a:rPr lang="en-US" dirty="0"/>
              <a:t>. Di Java 5.0,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enumerasi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anotasi</a:t>
            </a:r>
            <a:r>
              <a:rPr lang="en-US" dirty="0"/>
              <a:t>. 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yang di </a:t>
            </a:r>
            <a:r>
              <a:rPr lang="en-US" dirty="0" err="1"/>
              <a:t>definisikan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. </a:t>
            </a:r>
            <a:endParaRPr lang="en-US" dirty="0" smtClean="0"/>
          </a:p>
          <a:p>
            <a:pPr fontAlgn="base"/>
            <a:r>
              <a:rPr lang="en-US" dirty="0" smtClean="0"/>
              <a:t>      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.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 </a:t>
            </a:r>
            <a:r>
              <a:rPr lang="en-US" dirty="0" err="1"/>
              <a:t>tipe</a:t>
            </a:r>
            <a:r>
              <a:rPr lang="en-US" dirty="0"/>
              <a:t> </a:t>
            </a:r>
            <a:endParaRPr lang="en-US" dirty="0" smtClean="0"/>
          </a:p>
          <a:p>
            <a:pPr fontAlgn="base"/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dirubah</a:t>
            </a: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default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null.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endParaRPr lang="en-US" dirty="0" smtClean="0"/>
          </a:p>
          <a:p>
            <a:pPr fontAlgn="base"/>
            <a:r>
              <a:rPr lang="en-US" dirty="0"/>
              <a:t> </a:t>
            </a:r>
            <a:r>
              <a:rPr lang="en-US" dirty="0" smtClean="0"/>
              <a:t>      yang </a:t>
            </a:r>
            <a:r>
              <a:rPr lang="en-US" dirty="0" err="1"/>
              <a:t>kompatibel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3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TIPE DATA 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CONTOH 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 smtClean="0"/>
              <a:t>A. Array</a:t>
            </a:r>
            <a:endParaRPr lang="en-US" b="1" dirty="0"/>
          </a:p>
          <a:p>
            <a:r>
              <a:rPr lang="en-US" dirty="0" err="1"/>
              <a:t>Tipe</a:t>
            </a:r>
            <a:r>
              <a:rPr lang="en-US" dirty="0"/>
              <a:t> data array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 list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memanipulasinya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</a:t>
            </a:r>
          </a:p>
          <a:p>
            <a:r>
              <a:rPr lang="en-US" dirty="0" err="1"/>
              <a:t>Sebuah</a:t>
            </a:r>
            <a:r>
              <a:rPr lang="en-US" dirty="0"/>
              <a:t> array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item data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berdekatan</a:t>
            </a:r>
            <a:r>
              <a:rPr lang="en-US" dirty="0"/>
              <a:t>,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slot.</a:t>
            </a:r>
          </a:p>
          <a:p>
            <a:r>
              <a:rPr lang="en-US" b="1" dirty="0" smtClean="0"/>
              <a:t>B. Class</a:t>
            </a:r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blueprint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yang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variabel-variabel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method-method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  <a:p>
            <a:r>
              <a:rPr lang="en-US" b="1" dirty="0" smtClean="0"/>
              <a:t>C. Interface</a:t>
            </a:r>
            <a:endParaRPr lang="en-US" b="1" dirty="0"/>
          </a:p>
          <a:p>
            <a:r>
              <a:rPr lang="en-US" dirty="0"/>
              <a:t>Interface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method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method </a:t>
            </a:r>
            <a:r>
              <a:rPr lang="en-US" dirty="0" err="1"/>
              <a:t>tanpa</a:t>
            </a:r>
            <a:r>
              <a:rPr lang="en-US" dirty="0"/>
              <a:t> detail </a:t>
            </a:r>
            <a:r>
              <a:rPr lang="en-US" dirty="0" err="1"/>
              <a:t>implementasinya</a:t>
            </a:r>
            <a:r>
              <a:rPr lang="en-US" dirty="0"/>
              <a:t>.</a:t>
            </a:r>
          </a:p>
          <a:p>
            <a:r>
              <a:rPr lang="en-US" dirty="0"/>
              <a:t>Detail </a:t>
            </a:r>
            <a:r>
              <a:rPr lang="en-US" dirty="0" err="1"/>
              <a:t>dari</a:t>
            </a:r>
            <a:r>
              <a:rPr lang="en-US" dirty="0"/>
              <a:t> method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class yang </a:t>
            </a:r>
            <a:r>
              <a:rPr lang="en-US" dirty="0" err="1"/>
              <a:t>mengimplementasikan</a:t>
            </a:r>
            <a:r>
              <a:rPr lang="en-US" dirty="0"/>
              <a:t> interface </a:t>
            </a:r>
            <a:r>
              <a:rPr lang="en-US" dirty="0" err="1"/>
              <a:t>tersebut</a:t>
            </a:r>
            <a:r>
              <a:rPr lang="en-US" dirty="0"/>
              <a:t>. Interface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programmer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mengaplikasikan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method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616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OPERATOR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0435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operator di java 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Operator </a:t>
            </a:r>
            <a:r>
              <a:rPr lang="en-US" sz="2400" dirty="0" err="1"/>
              <a:t>Aritmetika</a:t>
            </a:r>
            <a:endParaRPr lang="en-US" sz="24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Operator </a:t>
            </a:r>
            <a:r>
              <a:rPr lang="en-US" sz="2400" dirty="0" err="1"/>
              <a:t>Relasional</a:t>
            </a:r>
            <a:endParaRPr lang="en-US" sz="24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Operator </a:t>
            </a:r>
            <a:r>
              <a:rPr lang="en-US" sz="2400" dirty="0" err="1"/>
              <a:t>Logika</a:t>
            </a:r>
            <a:endParaRPr lang="en-US" sz="24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Operator </a:t>
            </a:r>
            <a:r>
              <a:rPr lang="en-US" sz="2400" dirty="0" err="1" smtClean="0"/>
              <a:t>Penugasan</a:t>
            </a:r>
            <a:endParaRPr lang="en-US" sz="24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Operator </a:t>
            </a:r>
            <a:r>
              <a:rPr lang="en-US" sz="2400" dirty="0" err="1"/>
              <a:t>Kondisional</a:t>
            </a:r>
            <a:endParaRPr lang="en-US" sz="24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Operator </a:t>
            </a:r>
            <a:r>
              <a:rPr lang="en-US" sz="2400" dirty="0" err="1"/>
              <a:t>Instanceof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68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OPERATOR ARITMATIKA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/>
              <a:t>operator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aritmatika</a:t>
            </a:r>
            <a:r>
              <a:rPr lang="en-US" dirty="0"/>
              <a:t> (</a:t>
            </a:r>
            <a:r>
              <a:rPr lang="en-US" dirty="0" err="1"/>
              <a:t>perhitungan</a:t>
            </a:r>
            <a:r>
              <a:rPr lang="en-US" dirty="0"/>
              <a:t>). Operator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lima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 smtClean="0"/>
              <a:t>yaitu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r>
              <a:rPr lang="en-US" sz="1600" dirty="0"/>
              <a:t>Operator </a:t>
            </a:r>
            <a:r>
              <a:rPr lang="en-US" sz="1600" dirty="0" err="1"/>
              <a:t>penambahan</a:t>
            </a:r>
            <a:r>
              <a:rPr lang="en-US" sz="1600" dirty="0"/>
              <a:t> (+)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  Operator </a:t>
            </a:r>
            <a:r>
              <a:rPr lang="en-US" sz="1600" dirty="0" err="1"/>
              <a:t>penguranan</a:t>
            </a:r>
            <a:r>
              <a:rPr lang="en-US" sz="1600" dirty="0"/>
              <a:t> (-)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  Operator </a:t>
            </a:r>
            <a:r>
              <a:rPr lang="en-US" sz="1600" dirty="0" err="1"/>
              <a:t>perkalian</a:t>
            </a:r>
            <a:r>
              <a:rPr lang="en-US" sz="1600" dirty="0"/>
              <a:t> (*)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  Operator </a:t>
            </a:r>
            <a:r>
              <a:rPr lang="en-US" sz="1600" dirty="0" err="1"/>
              <a:t>pembagian</a:t>
            </a:r>
            <a:r>
              <a:rPr lang="en-US" sz="1600" dirty="0"/>
              <a:t> (/)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  Operator </a:t>
            </a:r>
            <a:r>
              <a:rPr lang="en-US" sz="1600" dirty="0" err="1"/>
              <a:t>sisa</a:t>
            </a:r>
            <a:r>
              <a:rPr lang="en-US" sz="1600" dirty="0"/>
              <a:t> – mod (%).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13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53392"/>
            <a:ext cx="6776420" cy="418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2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OPERATOR ARITMATIKA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PRIORITAS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 Java operator </a:t>
            </a:r>
            <a:r>
              <a:rPr lang="en-US" dirty="0" err="1"/>
              <a:t>aritmatika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 </a:t>
            </a:r>
            <a:r>
              <a:rPr lang="en-US" dirty="0" err="1"/>
              <a:t>daripada</a:t>
            </a:r>
            <a:r>
              <a:rPr lang="en-US" dirty="0"/>
              <a:t> operator yang </a:t>
            </a:r>
            <a:r>
              <a:rPr lang="en-US" dirty="0" err="1"/>
              <a:t>prioritasnya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Prioritas</a:t>
            </a:r>
            <a:r>
              <a:rPr lang="en-US" dirty="0"/>
              <a:t> 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terendah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    ++ — (increment/decrement)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    –  (</a:t>
            </a:r>
            <a:r>
              <a:rPr lang="en-US" b="1" dirty="0" err="1"/>
              <a:t>simbol</a:t>
            </a:r>
            <a:r>
              <a:rPr lang="en-US" b="1" dirty="0"/>
              <a:t> minus)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    *, /,  % (</a:t>
            </a:r>
            <a:r>
              <a:rPr lang="en-US" b="1" dirty="0" err="1"/>
              <a:t>perkalian</a:t>
            </a:r>
            <a:r>
              <a:rPr lang="en-US" b="1" dirty="0"/>
              <a:t> </a:t>
            </a:r>
            <a:r>
              <a:rPr lang="en-US" b="1" dirty="0" err="1"/>
              <a:t>pembagian</a:t>
            </a:r>
            <a:r>
              <a:rPr lang="en-US" b="1" dirty="0"/>
              <a:t> modulus)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    +, –    (</a:t>
            </a:r>
            <a:r>
              <a:rPr lang="en-US" b="1" dirty="0" err="1"/>
              <a:t>penjumlahan</a:t>
            </a:r>
            <a:r>
              <a:rPr lang="en-US" b="1" dirty="0"/>
              <a:t>, </a:t>
            </a:r>
            <a:r>
              <a:rPr lang="en-US" b="1" dirty="0" err="1"/>
              <a:t>pengurangan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9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PERTEMUAN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123728" y="987574"/>
            <a:ext cx="6912768" cy="29957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TIPE DATA &amp; VARIABEL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OPERATOR ARITMATIKA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PRIORITAS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r>
              <a:rPr lang="en-US" b="1" dirty="0"/>
              <a:t>a = 10 – 4 / 2</a:t>
            </a:r>
          </a:p>
          <a:p>
            <a:endParaRPr lang="en-US" b="1" dirty="0"/>
          </a:p>
          <a:p>
            <a:r>
              <a:rPr lang="en-US" b="1" dirty="0"/>
              <a:t>b = 9 / 3 * 2</a:t>
            </a:r>
          </a:p>
          <a:p>
            <a:endParaRPr lang="en-US" b="1" dirty="0"/>
          </a:p>
          <a:p>
            <a:r>
              <a:rPr lang="en-US" b="1" dirty="0"/>
              <a:t>c = 15 / (6 – </a:t>
            </a:r>
            <a:r>
              <a:rPr lang="en-US" b="1" dirty="0" smtClean="0"/>
              <a:t>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2160" y="1419622"/>
            <a:ext cx="122413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A= 8</a:t>
            </a:r>
          </a:p>
          <a:p>
            <a:r>
              <a:rPr lang="en-US" dirty="0" smtClean="0"/>
              <a:t>B=6</a:t>
            </a:r>
          </a:p>
          <a:p>
            <a:r>
              <a:rPr lang="en-US" dirty="0" smtClean="0"/>
              <a:t>C=5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9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OPERATOR RELASIONAL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030982"/>
            <a:ext cx="6912768" cy="46064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/>
              <a:t>operator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true </a:t>
            </a:r>
            <a:r>
              <a:rPr lang="en-US" dirty="0" err="1" smtClean="0"/>
              <a:t>atau</a:t>
            </a:r>
            <a:r>
              <a:rPr lang="en-US" dirty="0" smtClean="0"/>
              <a:t> false</a:t>
            </a:r>
            <a:endParaRPr lang="en-US" dirty="0"/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74480"/>
            <a:ext cx="3388965" cy="246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2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OPERATOR RELASIONAL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71550"/>
            <a:ext cx="7200800" cy="419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0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OPERATOR 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Operator </a:t>
            </a:r>
            <a:r>
              <a:rPr lang="en-US" sz="1600" dirty="0" err="1" smtClean="0"/>
              <a:t>logika</a:t>
            </a:r>
            <a:r>
              <a:rPr lang="en-US" sz="1600" dirty="0" smtClean="0"/>
              <a:t>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membandingkan</a:t>
            </a:r>
            <a:r>
              <a:rPr lang="en-US" sz="1600" dirty="0"/>
              <a:t> </a:t>
            </a:r>
            <a:r>
              <a:rPr lang="en-US" sz="1600" dirty="0" err="1" smtClean="0"/>
              <a:t>satu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tipe</a:t>
            </a:r>
            <a:r>
              <a:rPr lang="en-US" sz="1600" dirty="0" smtClean="0"/>
              <a:t> data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menghasilkan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true </a:t>
            </a:r>
            <a:r>
              <a:rPr lang="en-US" sz="1600" dirty="0" err="1" smtClean="0"/>
              <a:t>atau</a:t>
            </a:r>
            <a:r>
              <a:rPr lang="en-US" sz="1600" dirty="0" smtClean="0"/>
              <a:t> false, </a:t>
            </a:r>
            <a:r>
              <a:rPr lang="en-US" sz="1600" dirty="0" err="1" smtClean="0"/>
              <a:t>diasumsikan</a:t>
            </a:r>
            <a:r>
              <a:rPr lang="en-US" sz="1600" dirty="0" smtClean="0"/>
              <a:t> </a:t>
            </a:r>
            <a:r>
              <a:rPr lang="en-US" sz="1600" dirty="0" err="1" smtClean="0"/>
              <a:t>jika</a:t>
            </a:r>
            <a:r>
              <a:rPr lang="en-US" sz="1600" dirty="0" smtClean="0"/>
              <a:t> A = true </a:t>
            </a:r>
            <a:r>
              <a:rPr lang="en-US" sz="1600" dirty="0" err="1" smtClean="0"/>
              <a:t>dan</a:t>
            </a:r>
            <a:r>
              <a:rPr lang="en-US" sz="1600" dirty="0" smtClean="0"/>
              <a:t> B = false </a:t>
            </a:r>
            <a:r>
              <a:rPr lang="en-US" sz="1600" dirty="0" err="1" smtClean="0"/>
              <a:t>maka</a:t>
            </a:r>
            <a:r>
              <a:rPr lang="en-US" sz="1600" dirty="0" smtClean="0"/>
              <a:t> :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199925"/>
              </p:ext>
            </p:extLst>
          </p:nvPr>
        </p:nvGraphicFramePr>
        <p:xfrm>
          <a:off x="1835696" y="2211710"/>
          <a:ext cx="7128792" cy="2558416"/>
        </p:xfrm>
        <a:graphic>
          <a:graphicData uri="http://schemas.openxmlformats.org/drawingml/2006/table">
            <a:tbl>
              <a:tblPr/>
              <a:tblGrid>
                <a:gridCol w="1081216"/>
                <a:gridCol w="3887336"/>
                <a:gridCol w="216024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inherit"/>
                        </a:rPr>
                        <a:t>Operator</a:t>
                      </a:r>
                      <a:endParaRPr lang="en-US" sz="1400" dirty="0">
                        <a:effectLst/>
                        <a:latin typeface="Lato"/>
                      </a:endParaRPr>
                    </a:p>
                  </a:txBody>
                  <a:tcPr marL="84233" marR="84233" marT="50540" marB="5054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  <a:latin typeface="inherit"/>
                        </a:rPr>
                        <a:t>Deskripsi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84233" marR="84233" marT="50540" marB="5054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  <a:latin typeface="inherit"/>
                        </a:rPr>
                        <a:t>Contoh</a:t>
                      </a:r>
                      <a:endParaRPr lang="en-US" sz="1400">
                        <a:effectLst/>
                        <a:latin typeface="Lato"/>
                      </a:endParaRPr>
                    </a:p>
                  </a:txBody>
                  <a:tcPr marL="84233" marR="84233" marT="50540" marB="5054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26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  <a:latin typeface="Lato"/>
                        </a:rPr>
                        <a:t>&amp;&amp;</a:t>
                      </a:r>
                    </a:p>
                  </a:txBody>
                  <a:tcPr marL="84233" marR="84233" marT="50540" marB="5054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dirty="0">
                          <a:effectLst/>
                          <a:latin typeface="Lato"/>
                        </a:rPr>
                        <a:t>Operator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logika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AND.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Jika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kedua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operand </a:t>
                      </a:r>
                      <a:endParaRPr lang="en-US" sz="1400" dirty="0" smtClean="0">
                        <a:effectLst/>
                        <a:latin typeface="Lato"/>
                      </a:endParaRPr>
                    </a:p>
                    <a:p>
                      <a:pPr algn="just" fontAlgn="base"/>
                      <a:r>
                        <a:rPr lang="en-US" sz="1400" dirty="0" err="1" smtClean="0">
                          <a:effectLst/>
                          <a:latin typeface="Lato"/>
                        </a:rPr>
                        <a:t>bernilai</a:t>
                      </a:r>
                      <a:r>
                        <a:rPr lang="en-US" sz="1400" dirty="0" smtClean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bukan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nol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maka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kondisi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bernilai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benar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.</a:t>
                      </a:r>
                    </a:p>
                  </a:txBody>
                  <a:tcPr marL="84233" marR="84233" marT="50540" marB="5054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ato"/>
                        </a:rPr>
                        <a:t>(A&amp;&amp;B)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adalah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</a:t>
                      </a:r>
                      <a:endParaRPr lang="en-US" sz="1400" dirty="0" smtClean="0">
                        <a:effectLst/>
                        <a:latin typeface="Lato"/>
                      </a:endParaRPr>
                    </a:p>
                    <a:p>
                      <a:pPr algn="ctr" fontAlgn="base"/>
                      <a:r>
                        <a:rPr lang="en-US" sz="1400" dirty="0" err="1" smtClean="0">
                          <a:effectLst/>
                          <a:latin typeface="Lato"/>
                        </a:rPr>
                        <a:t>tidak</a:t>
                      </a:r>
                      <a:r>
                        <a:rPr lang="en-US" sz="1400" dirty="0" smtClean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benar</a:t>
                      </a:r>
                      <a:endParaRPr lang="en-US" sz="1400" dirty="0">
                        <a:effectLst/>
                        <a:latin typeface="Lato"/>
                      </a:endParaRPr>
                    </a:p>
                  </a:txBody>
                  <a:tcPr marL="84233" marR="84233" marT="50540" marB="5054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26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  <a:latin typeface="Lato"/>
                        </a:rPr>
                        <a:t>||</a:t>
                      </a:r>
                    </a:p>
                  </a:txBody>
                  <a:tcPr marL="84233" marR="84233" marT="50540" marB="5054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dirty="0">
                          <a:effectLst/>
                          <a:latin typeface="Lato"/>
                        </a:rPr>
                        <a:t>Operator </a:t>
                      </a:r>
                      <a:r>
                        <a:rPr lang="en-US" sz="1400" dirty="0" err="1" smtClean="0">
                          <a:effectLst/>
                          <a:latin typeface="Lato"/>
                        </a:rPr>
                        <a:t>logika</a:t>
                      </a:r>
                      <a:r>
                        <a:rPr lang="en-US" sz="1400" dirty="0" smtClean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OR.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Jika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operand </a:t>
                      </a:r>
                      <a:r>
                        <a:rPr lang="en-US" sz="1400" dirty="0" err="1" smtClean="0">
                          <a:effectLst/>
                          <a:latin typeface="Lato"/>
                        </a:rPr>
                        <a:t>bernilai</a:t>
                      </a:r>
                      <a:r>
                        <a:rPr lang="en-US" sz="1400" dirty="0" smtClean="0">
                          <a:effectLst/>
                          <a:latin typeface="Lato"/>
                        </a:rPr>
                        <a:t> </a:t>
                      </a:r>
                    </a:p>
                    <a:p>
                      <a:pPr algn="just" fontAlgn="base"/>
                      <a:r>
                        <a:rPr lang="en-US" sz="1400" dirty="0" err="1" smtClean="0">
                          <a:effectLst/>
                          <a:latin typeface="Lato"/>
                        </a:rPr>
                        <a:t>bukan</a:t>
                      </a:r>
                      <a:r>
                        <a:rPr lang="en-US" sz="1400" dirty="0" smtClean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nol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maka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kondisi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bernilai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benar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.</a:t>
                      </a:r>
                    </a:p>
                  </a:txBody>
                  <a:tcPr marL="84233" marR="84233" marT="50540" marB="5054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  <a:latin typeface="Lato"/>
                        </a:rPr>
                        <a:t>(A||B) adalah benar</a:t>
                      </a:r>
                    </a:p>
                  </a:txBody>
                  <a:tcPr marL="84233" marR="84233" marT="50540" marB="5054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144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  <a:latin typeface="Lato"/>
                        </a:rPr>
                        <a:t>!</a:t>
                      </a:r>
                    </a:p>
                  </a:txBody>
                  <a:tcPr marL="84233" marR="84233" marT="50540" marB="5054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dirty="0">
                          <a:effectLst/>
                          <a:latin typeface="Lato"/>
                        </a:rPr>
                        <a:t>Operator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logika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NOT.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Digunakan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untuk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</a:t>
                      </a:r>
                      <a:endParaRPr lang="en-US" sz="1400" dirty="0" smtClean="0">
                        <a:effectLst/>
                        <a:latin typeface="Lato"/>
                      </a:endParaRPr>
                    </a:p>
                    <a:p>
                      <a:pPr algn="just" fontAlgn="base"/>
                      <a:r>
                        <a:rPr lang="en-US" sz="1400" dirty="0" err="1" smtClean="0">
                          <a:effectLst/>
                          <a:latin typeface="Lato"/>
                        </a:rPr>
                        <a:t>membalik</a:t>
                      </a:r>
                      <a:r>
                        <a:rPr lang="en-US" sz="1400" dirty="0" smtClean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keadaaan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logika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dari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operand. </a:t>
                      </a:r>
                      <a:endParaRPr lang="en-US" sz="1400" dirty="0" smtClean="0">
                        <a:effectLst/>
                        <a:latin typeface="Lato"/>
                      </a:endParaRPr>
                    </a:p>
                    <a:p>
                      <a:pPr algn="just" fontAlgn="base"/>
                      <a:r>
                        <a:rPr lang="en-US" sz="1400" dirty="0" err="1" smtClean="0">
                          <a:effectLst/>
                          <a:latin typeface="Lato"/>
                        </a:rPr>
                        <a:t>Jika</a:t>
                      </a:r>
                      <a:r>
                        <a:rPr lang="en-US" sz="1400" dirty="0" smtClean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kondisi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benar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maka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operator NOT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akan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</a:t>
                      </a:r>
                      <a:endParaRPr lang="en-US" sz="1400" dirty="0" smtClean="0">
                        <a:effectLst/>
                        <a:latin typeface="Lato"/>
                      </a:endParaRPr>
                    </a:p>
                    <a:p>
                      <a:pPr algn="just" fontAlgn="base"/>
                      <a:r>
                        <a:rPr lang="en-US" sz="1400" dirty="0" err="1" smtClean="0">
                          <a:effectLst/>
                          <a:latin typeface="Lato"/>
                        </a:rPr>
                        <a:t>membuatnya</a:t>
                      </a:r>
                      <a:r>
                        <a:rPr lang="en-US" sz="1400" dirty="0" smtClean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menjadi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tidak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benar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.</a:t>
                      </a:r>
                    </a:p>
                  </a:txBody>
                  <a:tcPr marL="84233" marR="84233" marT="50540" marB="5054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ato"/>
                        </a:rPr>
                        <a:t>!(A&amp;&amp;B)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adalah</a:t>
                      </a:r>
                      <a:r>
                        <a:rPr lang="en-US" sz="140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/>
                        </a:rPr>
                        <a:t>benar</a:t>
                      </a:r>
                      <a:endParaRPr lang="en-US" sz="1400" dirty="0">
                        <a:effectLst/>
                        <a:latin typeface="Lato"/>
                      </a:endParaRPr>
                    </a:p>
                  </a:txBody>
                  <a:tcPr marL="84233" marR="84233" marT="50540" marB="50540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3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OPERATOR LOGIKA</a:t>
            </a:r>
            <a:endParaRPr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80741"/>
            <a:ext cx="3560985" cy="172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1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OPERATOR PENUGASAN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7704" y="843558"/>
            <a:ext cx="6840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Operator 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penugasan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penyingkatan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manual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operator </a:t>
            </a:r>
            <a:r>
              <a:rPr lang="en-US" dirty="0" err="1"/>
              <a:t>aritmatika</a:t>
            </a:r>
            <a:r>
              <a:rPr lang="en-US" dirty="0"/>
              <a:t>.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66888"/>
            <a:ext cx="4968552" cy="298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25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OPERATOR PENUGASAN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2601"/>
              </p:ext>
            </p:extLst>
          </p:nvPr>
        </p:nvGraphicFramePr>
        <p:xfrm>
          <a:off x="2051720" y="915566"/>
          <a:ext cx="6912768" cy="3486463"/>
        </p:xfrm>
        <a:graphic>
          <a:graphicData uri="http://schemas.openxmlformats.org/drawingml/2006/table">
            <a:tbl>
              <a:tblPr/>
              <a:tblGrid>
                <a:gridCol w="1034105"/>
                <a:gridCol w="3574407"/>
                <a:gridCol w="2304256"/>
              </a:tblGrid>
              <a:tr h="3015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b="1">
                          <a:effectLst/>
                          <a:latin typeface="inherit"/>
                        </a:rPr>
                        <a:t>Operator</a:t>
                      </a:r>
                      <a:endParaRPr lang="en-US" sz="1050">
                        <a:effectLst/>
                        <a:latin typeface="Lato"/>
                      </a:endParaRPr>
                    </a:p>
                  </a:txBody>
                  <a:tcPr marL="35802" marR="35802" marT="21481" marB="21481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b="1">
                          <a:effectLst/>
                          <a:latin typeface="inherit"/>
                        </a:rPr>
                        <a:t>Deskripsi</a:t>
                      </a:r>
                      <a:endParaRPr lang="en-US" sz="1050">
                        <a:effectLst/>
                        <a:latin typeface="inherit"/>
                      </a:endParaRPr>
                    </a:p>
                  </a:txBody>
                  <a:tcPr marL="35802" marR="35802" marT="21481" marB="21481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 b="1">
                          <a:effectLst/>
                          <a:latin typeface="inherit"/>
                        </a:rPr>
                        <a:t>Contoh</a:t>
                      </a:r>
                      <a:endParaRPr lang="en-US" sz="1050">
                        <a:effectLst/>
                        <a:latin typeface="Lato"/>
                      </a:endParaRPr>
                    </a:p>
                  </a:txBody>
                  <a:tcPr marL="35802" marR="35802" marT="21481" marB="21481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9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>
                          <a:effectLst/>
                          <a:latin typeface="Lato"/>
                        </a:rPr>
                        <a:t>=</a:t>
                      </a:r>
                    </a:p>
                  </a:txBody>
                  <a:tcPr marL="35802" marR="35802" marT="21481" marB="21481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050" dirty="0" err="1">
                          <a:effectLst/>
                          <a:latin typeface="Lato"/>
                        </a:rPr>
                        <a:t>Memasukkan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nilai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operand di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sebalah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kanan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kedalam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endParaRPr lang="en-US" sz="1050" dirty="0" smtClean="0">
                        <a:effectLst/>
                        <a:latin typeface="Lato"/>
                      </a:endParaRPr>
                    </a:p>
                    <a:p>
                      <a:pPr algn="just" fontAlgn="base"/>
                      <a:r>
                        <a:rPr lang="en-US" sz="1050" dirty="0" smtClean="0">
                          <a:effectLst/>
                          <a:latin typeface="Lato"/>
                        </a:rPr>
                        <a:t>operand 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di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sebelah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kiri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.</a:t>
                      </a:r>
                    </a:p>
                  </a:txBody>
                  <a:tcPr marL="35802" marR="35802" marT="21481" marB="21481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fi-FI" sz="1050" dirty="0">
                          <a:effectLst/>
                          <a:latin typeface="Lato"/>
                        </a:rPr>
                        <a:t>C=A+B akan memasukkan nilai A+B </a:t>
                      </a:r>
                      <a:endParaRPr lang="fi-FI" sz="1050" dirty="0" smtClean="0">
                        <a:effectLst/>
                        <a:latin typeface="Lato"/>
                      </a:endParaRPr>
                    </a:p>
                    <a:p>
                      <a:pPr algn="just" fontAlgn="base"/>
                      <a:r>
                        <a:rPr lang="fi-FI" sz="1050" dirty="0" smtClean="0">
                          <a:effectLst/>
                          <a:latin typeface="Lato"/>
                        </a:rPr>
                        <a:t>kedalam </a:t>
                      </a:r>
                      <a:r>
                        <a:rPr lang="fi-FI" sz="1050" dirty="0">
                          <a:effectLst/>
                          <a:latin typeface="Lato"/>
                        </a:rPr>
                        <a:t>C</a:t>
                      </a:r>
                    </a:p>
                  </a:txBody>
                  <a:tcPr marL="35802" marR="35802" marT="21481" marB="21481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5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>
                          <a:effectLst/>
                          <a:latin typeface="Lato"/>
                        </a:rPr>
                        <a:t>+=</a:t>
                      </a:r>
                    </a:p>
                  </a:txBody>
                  <a:tcPr marL="35802" marR="35802" marT="21481" marB="21481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050" dirty="0" err="1">
                          <a:effectLst/>
                          <a:latin typeface="Lato"/>
                        </a:rPr>
                        <a:t>Menjumlahkan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nilai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operand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disebelah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kiri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dengan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nilai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endParaRPr lang="en-US" sz="1050" dirty="0" smtClean="0">
                        <a:effectLst/>
                        <a:latin typeface="Lato"/>
                      </a:endParaRPr>
                    </a:p>
                    <a:p>
                      <a:pPr algn="just" fontAlgn="base"/>
                      <a:r>
                        <a:rPr lang="en-US" sz="1050" dirty="0" smtClean="0">
                          <a:effectLst/>
                          <a:latin typeface="Lato"/>
                        </a:rPr>
                        <a:t>operand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disebelah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kanan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dan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memasukkan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hasilnya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endParaRPr lang="en-US" sz="1050" dirty="0" smtClean="0">
                        <a:effectLst/>
                        <a:latin typeface="Lato"/>
                      </a:endParaRPr>
                    </a:p>
                    <a:p>
                      <a:pPr algn="just" fontAlgn="base"/>
                      <a:r>
                        <a:rPr lang="en-US" sz="1050" dirty="0" err="1" smtClean="0">
                          <a:effectLst/>
                          <a:latin typeface="Lato"/>
                        </a:rPr>
                        <a:t>kedalam</a:t>
                      </a:r>
                      <a:r>
                        <a:rPr lang="en-US" sz="1050" dirty="0" smtClean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operand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disebelah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kiri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.</a:t>
                      </a:r>
                    </a:p>
                  </a:txBody>
                  <a:tcPr marL="35802" marR="35802" marT="21481" marB="21481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S" sz="1050">
                          <a:effectLst/>
                          <a:latin typeface="Lato"/>
                        </a:rPr>
                        <a:t>C+=A hasilnya sama dengan C=C+A</a:t>
                      </a:r>
                    </a:p>
                  </a:txBody>
                  <a:tcPr marL="35802" marR="35802" marT="21481" marB="21481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83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>
                          <a:effectLst/>
                          <a:latin typeface="Lato"/>
                        </a:rPr>
                        <a:t>-=</a:t>
                      </a:r>
                    </a:p>
                  </a:txBody>
                  <a:tcPr marL="35802" marR="35802" marT="21481" marB="21481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050" dirty="0" err="1">
                          <a:effectLst/>
                          <a:latin typeface="Lato"/>
                        </a:rPr>
                        <a:t>Mengurangkan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nilai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operand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disebelah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kiri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dengan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nilai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endParaRPr lang="en-US" sz="1050" dirty="0" smtClean="0">
                        <a:effectLst/>
                        <a:latin typeface="Lato"/>
                      </a:endParaRPr>
                    </a:p>
                    <a:p>
                      <a:pPr algn="just" fontAlgn="base"/>
                      <a:r>
                        <a:rPr lang="en-US" sz="1050" dirty="0" smtClean="0">
                          <a:effectLst/>
                          <a:latin typeface="Lato"/>
                        </a:rPr>
                        <a:t>operand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disebelah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kanan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dan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memasukkan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hasilnya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endParaRPr lang="en-US" sz="1050" dirty="0" smtClean="0">
                        <a:effectLst/>
                        <a:latin typeface="Lato"/>
                      </a:endParaRPr>
                    </a:p>
                    <a:p>
                      <a:pPr algn="just" fontAlgn="base"/>
                      <a:r>
                        <a:rPr lang="en-US" sz="1050" dirty="0" err="1" smtClean="0">
                          <a:effectLst/>
                          <a:latin typeface="Lato"/>
                        </a:rPr>
                        <a:t>kedalam</a:t>
                      </a:r>
                      <a:r>
                        <a:rPr lang="en-US" sz="1050" dirty="0" smtClean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operand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disebelah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kiri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.</a:t>
                      </a:r>
                    </a:p>
                  </a:txBody>
                  <a:tcPr marL="35802" marR="35802" marT="21481" marB="21481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s-ES" sz="1050">
                          <a:effectLst/>
                          <a:latin typeface="Lato"/>
                        </a:rPr>
                        <a:t>C-=A hasilnya sama dengan C=C-A</a:t>
                      </a:r>
                    </a:p>
                  </a:txBody>
                  <a:tcPr marL="35802" marR="35802" marT="21481" marB="21481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5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>
                          <a:effectLst/>
                          <a:latin typeface="Lato"/>
                        </a:rPr>
                        <a:t>*=</a:t>
                      </a:r>
                    </a:p>
                  </a:txBody>
                  <a:tcPr marL="35802" marR="35802" marT="21481" marB="21481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050" dirty="0" err="1">
                          <a:effectLst/>
                          <a:latin typeface="Lato"/>
                        </a:rPr>
                        <a:t>Mengalikan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nilai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operand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disebelah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kiri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dengan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nilai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endParaRPr lang="en-US" sz="1050" dirty="0" smtClean="0">
                        <a:effectLst/>
                        <a:latin typeface="Lato"/>
                      </a:endParaRPr>
                    </a:p>
                    <a:p>
                      <a:pPr algn="just" fontAlgn="base"/>
                      <a:r>
                        <a:rPr lang="en-US" sz="1050" dirty="0" smtClean="0">
                          <a:effectLst/>
                          <a:latin typeface="Lato"/>
                        </a:rPr>
                        <a:t>operand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disebelah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kanan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dan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memasukkan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hasilnya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endParaRPr lang="en-US" sz="1050" dirty="0" smtClean="0">
                        <a:effectLst/>
                        <a:latin typeface="Lato"/>
                      </a:endParaRPr>
                    </a:p>
                    <a:p>
                      <a:pPr algn="just" fontAlgn="base"/>
                      <a:r>
                        <a:rPr lang="en-US" sz="1050" dirty="0" err="1" smtClean="0">
                          <a:effectLst/>
                          <a:latin typeface="Lato"/>
                        </a:rPr>
                        <a:t>kedalam</a:t>
                      </a:r>
                      <a:r>
                        <a:rPr lang="en-US" sz="1050" dirty="0" smtClean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operand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disebelah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kiri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.</a:t>
                      </a:r>
                    </a:p>
                  </a:txBody>
                  <a:tcPr marL="35802" marR="35802" marT="21481" marB="21481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s-ES" sz="1050">
                          <a:effectLst/>
                          <a:latin typeface="Lato"/>
                        </a:rPr>
                        <a:t>C*=A hasilnya sama dengan C=C*A</a:t>
                      </a:r>
                    </a:p>
                  </a:txBody>
                  <a:tcPr marL="35802" marR="35802" marT="21481" marB="21481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5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>
                          <a:effectLst/>
                          <a:latin typeface="Lato"/>
                        </a:rPr>
                        <a:t>/=</a:t>
                      </a:r>
                    </a:p>
                  </a:txBody>
                  <a:tcPr marL="35802" marR="35802" marT="21481" marB="21481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050" dirty="0" err="1">
                          <a:effectLst/>
                          <a:latin typeface="Lato"/>
                        </a:rPr>
                        <a:t>Membagi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nilai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operand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disebelah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kiri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dengan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nilai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operand </a:t>
                      </a:r>
                      <a:endParaRPr lang="en-US" sz="1050" dirty="0" smtClean="0">
                        <a:effectLst/>
                        <a:latin typeface="Lato"/>
                      </a:endParaRPr>
                    </a:p>
                    <a:p>
                      <a:pPr algn="just" fontAlgn="base"/>
                      <a:r>
                        <a:rPr lang="en-US" sz="1050" dirty="0" err="1" smtClean="0">
                          <a:effectLst/>
                          <a:latin typeface="Lato"/>
                        </a:rPr>
                        <a:t>disebelah</a:t>
                      </a:r>
                      <a:r>
                        <a:rPr lang="en-US" sz="1050" dirty="0" smtClean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kanan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dan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memasukkan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hasilnya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kedalam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endParaRPr lang="en-US" sz="1050" dirty="0" smtClean="0">
                        <a:effectLst/>
                        <a:latin typeface="Lato"/>
                      </a:endParaRPr>
                    </a:p>
                    <a:p>
                      <a:pPr algn="just" fontAlgn="base"/>
                      <a:r>
                        <a:rPr lang="en-US" sz="1050" dirty="0" smtClean="0">
                          <a:effectLst/>
                          <a:latin typeface="Lato"/>
                        </a:rPr>
                        <a:t>operand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disebelah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kiri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.</a:t>
                      </a:r>
                    </a:p>
                  </a:txBody>
                  <a:tcPr marL="35802" marR="35802" marT="21481" marB="21481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s-ES" sz="1050">
                          <a:effectLst/>
                          <a:latin typeface="Lato"/>
                        </a:rPr>
                        <a:t>C/=A hasilnya sama dengan C=C/A</a:t>
                      </a:r>
                    </a:p>
                  </a:txBody>
                  <a:tcPr marL="35802" marR="35802" marT="21481" marB="21481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5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>
                          <a:effectLst/>
                          <a:latin typeface="Lato"/>
                        </a:rPr>
                        <a:t>%=</a:t>
                      </a:r>
                    </a:p>
                  </a:txBody>
                  <a:tcPr marL="35802" marR="35802" marT="21481" marB="21481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050" dirty="0" err="1">
                          <a:effectLst/>
                          <a:latin typeface="Lato"/>
                        </a:rPr>
                        <a:t>Menggunakan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operasi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modulus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terhadap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kedua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operand </a:t>
                      </a:r>
                      <a:endParaRPr lang="en-US" sz="1050" dirty="0" smtClean="0">
                        <a:effectLst/>
                        <a:latin typeface="Lato"/>
                      </a:endParaRPr>
                    </a:p>
                    <a:p>
                      <a:pPr algn="just" fontAlgn="base"/>
                      <a:r>
                        <a:rPr lang="en-US" sz="1050" dirty="0" err="1" smtClean="0">
                          <a:effectLst/>
                          <a:latin typeface="Lato"/>
                        </a:rPr>
                        <a:t>dan</a:t>
                      </a:r>
                      <a:r>
                        <a:rPr lang="en-US" sz="1050" dirty="0" smtClean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memasukkan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hasilnya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ke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dalam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operand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disebelah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Lato"/>
                        </a:rPr>
                        <a:t>kiri</a:t>
                      </a:r>
                      <a:r>
                        <a:rPr lang="en-US" sz="1050" dirty="0">
                          <a:effectLst/>
                          <a:latin typeface="Lato"/>
                        </a:rPr>
                        <a:t>.</a:t>
                      </a:r>
                    </a:p>
                  </a:txBody>
                  <a:tcPr marL="35802" marR="35802" marT="21481" marB="21481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s-ES" sz="1050" dirty="0">
                          <a:effectLst/>
                          <a:latin typeface="Lato"/>
                        </a:rPr>
                        <a:t>C%=A </a:t>
                      </a:r>
                      <a:r>
                        <a:rPr lang="es-ES" sz="1050" dirty="0" err="1">
                          <a:effectLst/>
                          <a:latin typeface="Lato"/>
                        </a:rPr>
                        <a:t>hasilnya</a:t>
                      </a:r>
                      <a:r>
                        <a:rPr lang="es-ES" sz="1050" dirty="0">
                          <a:effectLst/>
                          <a:latin typeface="Lato"/>
                        </a:rPr>
                        <a:t> sama </a:t>
                      </a:r>
                      <a:r>
                        <a:rPr lang="es-ES" sz="1050" dirty="0" err="1">
                          <a:effectLst/>
                          <a:latin typeface="Lato"/>
                        </a:rPr>
                        <a:t>dengan</a:t>
                      </a:r>
                      <a:r>
                        <a:rPr lang="es-ES" sz="1050" dirty="0">
                          <a:effectLst/>
                          <a:latin typeface="Lato"/>
                        </a:rPr>
                        <a:t> C=C%A</a:t>
                      </a:r>
                    </a:p>
                  </a:txBody>
                  <a:tcPr marL="35802" marR="35802" marT="21481" marB="21481" anchor="ctr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77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eemit-production-imageproxy-upload.s3.amazonaws.com/DQmWCoHLpVNnNbY3QjSvW9n4534EE46U7AELBjD8Ht9zY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657225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32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Jenis</a:t>
            </a:r>
            <a:r>
              <a:rPr lang="en-US" b="1" dirty="0" smtClean="0"/>
              <a:t> Error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000" i="1" dirty="0"/>
              <a:t>Error</a:t>
            </a:r>
            <a:r>
              <a:rPr lang="en-US" sz="2000" dirty="0"/>
              <a:t> 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.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/>
              <a:t>besarnya</a:t>
            </a:r>
            <a:r>
              <a:rPr lang="en-US" sz="2000" dirty="0"/>
              <a:t>, error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Java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 smtClean="0"/>
              <a:t>Syntax </a:t>
            </a:r>
            <a:r>
              <a:rPr lang="en-US" sz="2000" i="1" dirty="0"/>
              <a:t>error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Runtime error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Logic error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926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i="1" dirty="0"/>
              <a:t>Syntax</a:t>
            </a:r>
            <a:r>
              <a:rPr lang="en-US" dirty="0"/>
              <a:t> 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Syntax Error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Salah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 </a:t>
            </a:r>
            <a:r>
              <a:rPr lang="en-US" i="1" dirty="0"/>
              <a:t>keyword</a:t>
            </a:r>
            <a:r>
              <a:rPr lang="en-US" dirty="0"/>
              <a:t> Java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pernyataan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" ",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String.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s-media-cache-ak0.pinimg.com/236x/7b/b7/06/7bb706cc6f2ac6e62c58b299acf3f3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494"/>
            <a:ext cx="2880320" cy="280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s-media-cache-ak0.pinimg.com/236x/13/08/ee/1308eef615f1e9bc3f962127e0477b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79661"/>
            <a:ext cx="3048000" cy="304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Syntax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99" y="1059582"/>
            <a:ext cx="579950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3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Runtime error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error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program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tiba-tiba</a:t>
            </a:r>
            <a:r>
              <a:rPr lang="en-US" dirty="0"/>
              <a:t> </a:t>
            </a:r>
            <a:r>
              <a:rPr lang="en-US" dirty="0" err="1"/>
              <a:t>dihentikan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program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Runtime error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program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7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Penyebab</a:t>
            </a:r>
            <a:r>
              <a:rPr lang="en-US" dirty="0" smtClean="0"/>
              <a:t> runtime error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Ketika</a:t>
            </a:r>
            <a:r>
              <a:rPr lang="en-US" dirty="0"/>
              <a:t> program </a:t>
            </a:r>
            <a:r>
              <a:rPr lang="en-US" dirty="0" err="1"/>
              <a:t>meminta</a:t>
            </a:r>
            <a:r>
              <a:rPr lang="en-US" dirty="0"/>
              <a:t> user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user </a:t>
            </a:r>
            <a:r>
              <a:rPr lang="en-US" dirty="0" err="1"/>
              <a:t>malah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</a:t>
            </a:r>
            <a:r>
              <a:rPr lang="en-US" dirty="0" err="1"/>
              <a:t>huruf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 </a:t>
            </a:r>
            <a:r>
              <a:rPr lang="en-US" dirty="0" err="1"/>
              <a:t>dengan</a:t>
            </a:r>
            <a:r>
              <a:rPr lang="en-US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8522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Logic error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program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smtClean="0"/>
              <a:t>program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centimeter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 smtClean="0"/>
              <a:t>milimeter</a:t>
            </a:r>
            <a:endParaRPr lang="en-US" dirty="0" smtClean="0"/>
          </a:p>
          <a:p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:</a:t>
            </a:r>
          </a:p>
          <a:p>
            <a:r>
              <a:rPr lang="en-US" dirty="0"/>
              <a:t>1 cm = 10 </a:t>
            </a:r>
            <a:r>
              <a:rPr lang="en-US" dirty="0" smtClean="0"/>
              <a:t>mm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45400"/>
            <a:ext cx="43148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11910"/>
            <a:ext cx="30289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2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camo.githubusercontent.com/bda7bf82acb1a7639e9cd22169701089ede95118/687474703a2f2f6d656469612e74756d626c722e636f6d2f74756d626c725f6b74696e68386b384a30317161346b716b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83518"/>
            <a:ext cx="6566878" cy="395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3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2018318"/>
            <a:ext cx="7524328" cy="884466"/>
          </a:xfrm>
        </p:spPr>
        <p:txBody>
          <a:bodyPr/>
          <a:lstStyle/>
          <a:p>
            <a:r>
              <a:rPr lang="en-US" dirty="0" smtClean="0"/>
              <a:t>TIPE 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1026" name="Picture 2" descr="http://java.meritcampus.com/core-java-topics/images/Java-data-types-or-data-types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7494"/>
            <a:ext cx="4205709" cy="438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AND EXERCISE 1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31590"/>
            <a:ext cx="4291757" cy="362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860032" y="242773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224" y="1921766"/>
            <a:ext cx="299939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1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VARIABEL</a:t>
            </a:r>
            <a:endParaRPr lang="en-US" dirty="0"/>
          </a:p>
        </p:txBody>
      </p:sp>
      <p:pic>
        <p:nvPicPr>
          <p:cNvPr id="5" name="Picture 2" descr="https://www.javatpoint.com/core/images/types-of-vari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31590"/>
            <a:ext cx="5364803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5536" y="1202145"/>
            <a:ext cx="835292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1. Identifier</a:t>
            </a:r>
            <a:endParaRPr lang="en-US" sz="2800" b="1" dirty="0"/>
          </a:p>
          <a:p>
            <a:pPr algn="just"/>
            <a:r>
              <a:rPr lang="en-US" dirty="0"/>
              <a:t>Identifier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menamai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err="1" smtClean="0"/>
              <a:t>variabel</a:t>
            </a:r>
            <a:r>
              <a:rPr lang="en-US" dirty="0"/>
              <a:t>, method, class, interface, </a:t>
            </a:r>
            <a:r>
              <a:rPr lang="en-US" dirty="0" err="1"/>
              <a:t>dan</a:t>
            </a:r>
            <a:r>
              <a:rPr lang="en-US" dirty="0"/>
              <a:t> package. Identifier </a:t>
            </a:r>
            <a:r>
              <a:rPr lang="en-US" b="1" dirty="0" err="1">
                <a:solidFill>
                  <a:srgbClr val="FF0000"/>
                </a:solidFill>
              </a:rPr>
              <a:t>tidak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boleh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/>
              <a:t>@, </a:t>
            </a:r>
            <a:r>
              <a:rPr lang="en-US" dirty="0" err="1"/>
              <a:t>spasi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 smtClean="0"/>
              <a:t>identifier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keyword </a:t>
            </a:r>
            <a:r>
              <a:rPr lang="en-US" dirty="0" err="1"/>
              <a:t>atau</a:t>
            </a:r>
            <a:r>
              <a:rPr lang="en-US" dirty="0"/>
              <a:t> kata-kata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VARIABEL – Keyword Java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987574"/>
            <a:ext cx="4752528" cy="1936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715766"/>
            <a:ext cx="5735277" cy="223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9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905</Words>
  <Application>Microsoft Office PowerPoint</Application>
  <PresentationFormat>On-screen Show (16:9)</PresentationFormat>
  <Paragraphs>204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Custom Design</vt:lpstr>
      <vt:lpstr>PowerPoint Presentation</vt:lpstr>
      <vt:lpstr>PERTEMUAN 3</vt:lpstr>
      <vt:lpstr>PowerPoint Presentation</vt:lpstr>
      <vt:lpstr>PowerPoint Presentation</vt:lpstr>
      <vt:lpstr>TIPE  DATA</vt:lpstr>
      <vt:lpstr>EXAMPLE AND EXERCISE 1</vt:lpstr>
      <vt:lpstr>VARIABEL</vt:lpstr>
      <vt:lpstr>VARIABEL</vt:lpstr>
      <vt:lpstr>VARIABEL – Keyword Java</vt:lpstr>
      <vt:lpstr>TIPE DATA + VARIABEL</vt:lpstr>
      <vt:lpstr>TIPE DATA</vt:lpstr>
      <vt:lpstr>Tipe Data Primitif</vt:lpstr>
      <vt:lpstr>Tipe Data Referensi</vt:lpstr>
      <vt:lpstr>TIPE DATA REFERENSI</vt:lpstr>
      <vt:lpstr>PowerPoint Presentation</vt:lpstr>
      <vt:lpstr>OPERATOR</vt:lpstr>
      <vt:lpstr>1. OPERATOR ARITMATIKA</vt:lpstr>
      <vt:lpstr>PowerPoint Presentation</vt:lpstr>
      <vt:lpstr>1. OPERATOR ARITMATIKA</vt:lpstr>
      <vt:lpstr>1. OPERATOR ARITMATIKA</vt:lpstr>
      <vt:lpstr>2. OPERATOR RELASIONAL</vt:lpstr>
      <vt:lpstr>2. OPERATOR RELASIONAL</vt:lpstr>
      <vt:lpstr>3. OPERATOR LOGIKA</vt:lpstr>
      <vt:lpstr>3. OPERATOR LOGIKA</vt:lpstr>
      <vt:lpstr>4. OPERATOR PENUGASAN</vt:lpstr>
      <vt:lpstr>4. OPERATOR PENUGASAN</vt:lpstr>
      <vt:lpstr>PowerPoint Presentation</vt:lpstr>
      <vt:lpstr>ERROR </vt:lpstr>
      <vt:lpstr>Syntax Error</vt:lpstr>
      <vt:lpstr>Contoh Syntax Error</vt:lpstr>
      <vt:lpstr>Runtime Error</vt:lpstr>
      <vt:lpstr>Runtime Error</vt:lpstr>
      <vt:lpstr>Logic Error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Allena</cp:lastModifiedBy>
  <cp:revision>68</cp:revision>
  <dcterms:created xsi:type="dcterms:W3CDTF">2014-04-01T16:27:38Z</dcterms:created>
  <dcterms:modified xsi:type="dcterms:W3CDTF">2018-03-21T01:42:55Z</dcterms:modified>
</cp:coreProperties>
</file>