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4" name="PlaceHolder 2"/>
          <p:cNvSpPr>
            <a:spLocks noGrp="1"/>
          </p:cNvSpPr>
          <p:nvPr>
            <p:ph type="body"/>
          </p:nvPr>
        </p:nvSpPr>
        <p:spPr>
          <a:xfrm>
            <a:off x="377640" y="2501640"/>
            <a:ext cx="6803280" cy="2957400"/>
          </a:xfrm>
          <a:prstGeom prst="rect">
            <a:avLst/>
          </a:prstGeom>
        </p:spPr>
        <p:txBody>
          <a:bodyPr lIns="0" rIns="0" tIns="0" bIns="0">
            <a:normAutofit/>
          </a:bodyPr>
          <a:p>
            <a:endParaRPr b="0" lang="id-ID" sz="3200" spc="-1" strike="noStrike">
              <a:latin typeface="Arial"/>
            </a:endParaRPr>
          </a:p>
        </p:txBody>
      </p:sp>
      <p:sp>
        <p:nvSpPr>
          <p:cNvPr id="25" name="PlaceHolder 3"/>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7"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28"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29"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
        <p:nvSpPr>
          <p:cNvPr id="30" name="PlaceHolder 5"/>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32" name="PlaceHolder 2"/>
          <p:cNvSpPr>
            <a:spLocks noGrp="1"/>
          </p:cNvSpPr>
          <p:nvPr>
            <p:ph type="body"/>
          </p:nvPr>
        </p:nvSpPr>
        <p:spPr>
          <a:xfrm>
            <a:off x="377640" y="2501640"/>
            <a:ext cx="2190240" cy="2957400"/>
          </a:xfrm>
          <a:prstGeom prst="rect">
            <a:avLst/>
          </a:prstGeom>
        </p:spPr>
        <p:txBody>
          <a:bodyPr lIns="0" rIns="0" tIns="0" bIns="0">
            <a:normAutofit/>
          </a:bodyPr>
          <a:p>
            <a:endParaRPr b="0" lang="id-ID" sz="3200" spc="-1" strike="noStrike">
              <a:latin typeface="Arial"/>
            </a:endParaRPr>
          </a:p>
        </p:txBody>
      </p:sp>
      <p:sp>
        <p:nvSpPr>
          <p:cNvPr id="33" name="PlaceHolder 3"/>
          <p:cNvSpPr>
            <a:spLocks noGrp="1"/>
          </p:cNvSpPr>
          <p:nvPr>
            <p:ph type="body"/>
          </p:nvPr>
        </p:nvSpPr>
        <p:spPr>
          <a:xfrm>
            <a:off x="2677680" y="2501640"/>
            <a:ext cx="2190240" cy="2957400"/>
          </a:xfrm>
          <a:prstGeom prst="rect">
            <a:avLst/>
          </a:prstGeom>
        </p:spPr>
        <p:txBody>
          <a:bodyPr lIns="0" rIns="0" tIns="0" bIns="0">
            <a:normAutofit/>
          </a:bodyPr>
          <a:p>
            <a:endParaRPr b="0" lang="id-ID" sz="3200" spc="-1" strike="noStrike">
              <a:latin typeface="Arial"/>
            </a:endParaRPr>
          </a:p>
        </p:txBody>
      </p:sp>
      <p:sp>
        <p:nvSpPr>
          <p:cNvPr id="34" name="PlaceHolder 4"/>
          <p:cNvSpPr>
            <a:spLocks noGrp="1"/>
          </p:cNvSpPr>
          <p:nvPr>
            <p:ph type="body"/>
          </p:nvPr>
        </p:nvSpPr>
        <p:spPr>
          <a:xfrm>
            <a:off x="4978080" y="2501640"/>
            <a:ext cx="2190240" cy="2957400"/>
          </a:xfrm>
          <a:prstGeom prst="rect">
            <a:avLst/>
          </a:prstGeom>
        </p:spPr>
        <p:txBody>
          <a:bodyPr lIns="0" rIns="0" tIns="0" bIns="0">
            <a:normAutofit/>
          </a:bodyPr>
          <a:p>
            <a:endParaRPr b="0" lang="id-ID" sz="3200" spc="-1" strike="noStrike">
              <a:latin typeface="Arial"/>
            </a:endParaRPr>
          </a:p>
        </p:txBody>
      </p:sp>
      <p:sp>
        <p:nvSpPr>
          <p:cNvPr id="35" name="PlaceHolder 5"/>
          <p:cNvSpPr>
            <a:spLocks noGrp="1"/>
          </p:cNvSpPr>
          <p:nvPr>
            <p:ph type="body"/>
          </p:nvPr>
        </p:nvSpPr>
        <p:spPr>
          <a:xfrm>
            <a:off x="4978080" y="5740560"/>
            <a:ext cx="2190240" cy="2957400"/>
          </a:xfrm>
          <a:prstGeom prst="rect">
            <a:avLst/>
          </a:prstGeom>
        </p:spPr>
        <p:txBody>
          <a:bodyPr lIns="0" rIns="0" tIns="0" bIns="0">
            <a:normAutofit/>
          </a:bodyPr>
          <a:p>
            <a:endParaRPr b="0" lang="id-ID" sz="3200" spc="-1" strike="noStrike">
              <a:latin typeface="Arial"/>
            </a:endParaRPr>
          </a:p>
        </p:txBody>
      </p:sp>
      <p:sp>
        <p:nvSpPr>
          <p:cNvPr id="36" name="PlaceHolder 6"/>
          <p:cNvSpPr>
            <a:spLocks noGrp="1"/>
          </p:cNvSpPr>
          <p:nvPr>
            <p:ph type="body"/>
          </p:nvPr>
        </p:nvSpPr>
        <p:spPr>
          <a:xfrm>
            <a:off x="2677680" y="5740560"/>
            <a:ext cx="2190240" cy="2957400"/>
          </a:xfrm>
          <a:prstGeom prst="rect">
            <a:avLst/>
          </a:prstGeom>
        </p:spPr>
        <p:txBody>
          <a:bodyPr lIns="0" rIns="0" tIns="0" bIns="0">
            <a:normAutofit/>
          </a:bodyPr>
          <a:p>
            <a:endParaRPr b="0" lang="id-ID" sz="3200" spc="-1" strike="noStrike">
              <a:latin typeface="Arial"/>
            </a:endParaRPr>
          </a:p>
        </p:txBody>
      </p:sp>
      <p:sp>
        <p:nvSpPr>
          <p:cNvPr id="37" name="PlaceHolder 7"/>
          <p:cNvSpPr>
            <a:spLocks noGrp="1"/>
          </p:cNvSpPr>
          <p:nvPr>
            <p:ph type="body"/>
          </p:nvPr>
        </p:nvSpPr>
        <p:spPr>
          <a:xfrm>
            <a:off x="377640" y="5740560"/>
            <a:ext cx="219024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1" name="PlaceHolder 2"/>
          <p:cNvSpPr>
            <a:spLocks noGrp="1"/>
          </p:cNvSpPr>
          <p:nvPr>
            <p:ph type="subTitle"/>
          </p:nvPr>
        </p:nvSpPr>
        <p:spPr>
          <a:xfrm>
            <a:off x="377640" y="2501640"/>
            <a:ext cx="6803280" cy="6200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3" name="PlaceHolder 2"/>
          <p:cNvSpPr>
            <a:spLocks noGrp="1"/>
          </p:cNvSpPr>
          <p:nvPr>
            <p:ph type="body"/>
          </p:nvPr>
        </p:nvSpPr>
        <p:spPr>
          <a:xfrm>
            <a:off x="377640" y="2501640"/>
            <a:ext cx="680328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5"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46" name="PlaceHolder 3"/>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77640" y="426240"/>
            <a:ext cx="6803280" cy="82749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0"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51" name="PlaceHolder 3"/>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
        <p:nvSpPr>
          <p:cNvPr id="52" name="PlaceHolder 4"/>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3" name="PlaceHolder 2"/>
          <p:cNvSpPr>
            <a:spLocks noGrp="1"/>
          </p:cNvSpPr>
          <p:nvPr>
            <p:ph type="subTitle"/>
          </p:nvPr>
        </p:nvSpPr>
        <p:spPr>
          <a:xfrm>
            <a:off x="377640" y="2501640"/>
            <a:ext cx="6803280" cy="6200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4"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55"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56"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8"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59"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60" name="PlaceHolder 4"/>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62" name="PlaceHolder 2"/>
          <p:cNvSpPr>
            <a:spLocks noGrp="1"/>
          </p:cNvSpPr>
          <p:nvPr>
            <p:ph type="body"/>
          </p:nvPr>
        </p:nvSpPr>
        <p:spPr>
          <a:xfrm>
            <a:off x="377640" y="2501640"/>
            <a:ext cx="6803280" cy="2957400"/>
          </a:xfrm>
          <a:prstGeom prst="rect">
            <a:avLst/>
          </a:prstGeom>
        </p:spPr>
        <p:txBody>
          <a:bodyPr lIns="0" rIns="0" tIns="0" bIns="0">
            <a:normAutofit/>
          </a:bodyPr>
          <a:p>
            <a:endParaRPr b="0" lang="id-ID" sz="3200" spc="-1" strike="noStrike">
              <a:latin typeface="Arial"/>
            </a:endParaRPr>
          </a:p>
        </p:txBody>
      </p:sp>
      <p:sp>
        <p:nvSpPr>
          <p:cNvPr id="63" name="PlaceHolder 3"/>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65"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66"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67"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
        <p:nvSpPr>
          <p:cNvPr id="68" name="PlaceHolder 5"/>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70" name="PlaceHolder 2"/>
          <p:cNvSpPr>
            <a:spLocks noGrp="1"/>
          </p:cNvSpPr>
          <p:nvPr>
            <p:ph type="body"/>
          </p:nvPr>
        </p:nvSpPr>
        <p:spPr>
          <a:xfrm>
            <a:off x="377640" y="2501640"/>
            <a:ext cx="2190240" cy="2957400"/>
          </a:xfrm>
          <a:prstGeom prst="rect">
            <a:avLst/>
          </a:prstGeom>
        </p:spPr>
        <p:txBody>
          <a:bodyPr lIns="0" rIns="0" tIns="0" bIns="0">
            <a:normAutofit/>
          </a:bodyPr>
          <a:p>
            <a:endParaRPr b="0" lang="id-ID" sz="3200" spc="-1" strike="noStrike">
              <a:latin typeface="Arial"/>
            </a:endParaRPr>
          </a:p>
        </p:txBody>
      </p:sp>
      <p:sp>
        <p:nvSpPr>
          <p:cNvPr id="71" name="PlaceHolder 3"/>
          <p:cNvSpPr>
            <a:spLocks noGrp="1"/>
          </p:cNvSpPr>
          <p:nvPr>
            <p:ph type="body"/>
          </p:nvPr>
        </p:nvSpPr>
        <p:spPr>
          <a:xfrm>
            <a:off x="2677680" y="2501640"/>
            <a:ext cx="2190240" cy="2957400"/>
          </a:xfrm>
          <a:prstGeom prst="rect">
            <a:avLst/>
          </a:prstGeom>
        </p:spPr>
        <p:txBody>
          <a:bodyPr lIns="0" rIns="0" tIns="0" bIns="0">
            <a:normAutofit/>
          </a:bodyPr>
          <a:p>
            <a:endParaRPr b="0" lang="id-ID" sz="3200" spc="-1" strike="noStrike">
              <a:latin typeface="Arial"/>
            </a:endParaRPr>
          </a:p>
        </p:txBody>
      </p:sp>
      <p:sp>
        <p:nvSpPr>
          <p:cNvPr id="72" name="PlaceHolder 4"/>
          <p:cNvSpPr>
            <a:spLocks noGrp="1"/>
          </p:cNvSpPr>
          <p:nvPr>
            <p:ph type="body"/>
          </p:nvPr>
        </p:nvSpPr>
        <p:spPr>
          <a:xfrm>
            <a:off x="4978080" y="2501640"/>
            <a:ext cx="2190240" cy="2957400"/>
          </a:xfrm>
          <a:prstGeom prst="rect">
            <a:avLst/>
          </a:prstGeom>
        </p:spPr>
        <p:txBody>
          <a:bodyPr lIns="0" rIns="0" tIns="0" bIns="0">
            <a:normAutofit/>
          </a:bodyPr>
          <a:p>
            <a:endParaRPr b="0" lang="id-ID" sz="3200" spc="-1" strike="noStrike">
              <a:latin typeface="Arial"/>
            </a:endParaRPr>
          </a:p>
        </p:txBody>
      </p:sp>
      <p:sp>
        <p:nvSpPr>
          <p:cNvPr id="73" name="PlaceHolder 5"/>
          <p:cNvSpPr>
            <a:spLocks noGrp="1"/>
          </p:cNvSpPr>
          <p:nvPr>
            <p:ph type="body"/>
          </p:nvPr>
        </p:nvSpPr>
        <p:spPr>
          <a:xfrm>
            <a:off x="4978080" y="5740560"/>
            <a:ext cx="2190240" cy="2957400"/>
          </a:xfrm>
          <a:prstGeom prst="rect">
            <a:avLst/>
          </a:prstGeom>
        </p:spPr>
        <p:txBody>
          <a:bodyPr lIns="0" rIns="0" tIns="0" bIns="0">
            <a:normAutofit/>
          </a:bodyPr>
          <a:p>
            <a:endParaRPr b="0" lang="id-ID" sz="3200" spc="-1" strike="noStrike">
              <a:latin typeface="Arial"/>
            </a:endParaRPr>
          </a:p>
        </p:txBody>
      </p:sp>
      <p:sp>
        <p:nvSpPr>
          <p:cNvPr id="74" name="PlaceHolder 6"/>
          <p:cNvSpPr>
            <a:spLocks noGrp="1"/>
          </p:cNvSpPr>
          <p:nvPr>
            <p:ph type="body"/>
          </p:nvPr>
        </p:nvSpPr>
        <p:spPr>
          <a:xfrm>
            <a:off x="2677680" y="5740560"/>
            <a:ext cx="2190240" cy="2957400"/>
          </a:xfrm>
          <a:prstGeom prst="rect">
            <a:avLst/>
          </a:prstGeom>
        </p:spPr>
        <p:txBody>
          <a:bodyPr lIns="0" rIns="0" tIns="0" bIns="0">
            <a:normAutofit/>
          </a:bodyPr>
          <a:p>
            <a:endParaRPr b="0" lang="id-ID" sz="3200" spc="-1" strike="noStrike">
              <a:latin typeface="Arial"/>
            </a:endParaRPr>
          </a:p>
        </p:txBody>
      </p:sp>
      <p:sp>
        <p:nvSpPr>
          <p:cNvPr id="75" name="PlaceHolder 7"/>
          <p:cNvSpPr>
            <a:spLocks noGrp="1"/>
          </p:cNvSpPr>
          <p:nvPr>
            <p:ph type="body"/>
          </p:nvPr>
        </p:nvSpPr>
        <p:spPr>
          <a:xfrm>
            <a:off x="377640" y="5740560"/>
            <a:ext cx="219024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 name="PlaceHolder 2"/>
          <p:cNvSpPr>
            <a:spLocks noGrp="1"/>
          </p:cNvSpPr>
          <p:nvPr>
            <p:ph type="body"/>
          </p:nvPr>
        </p:nvSpPr>
        <p:spPr>
          <a:xfrm>
            <a:off x="377640" y="2501640"/>
            <a:ext cx="680328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7"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8" name="PlaceHolder 3"/>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26240"/>
            <a:ext cx="6803280" cy="82749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12"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13" name="PlaceHolder 3"/>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
        <p:nvSpPr>
          <p:cNvPr id="14" name="PlaceHolder 4"/>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16"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17"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18"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0"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21"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22" name="PlaceHolder 4"/>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75000" y="729720"/>
            <a:ext cx="6209280" cy="1996560"/>
          </a:xfrm>
          <a:prstGeom prst="rect">
            <a:avLst/>
          </a:prstGeom>
        </p:spPr>
        <p:txBody>
          <a:bodyPr lIns="0" rIns="0" tIns="0" bIns="0" anchor="ctr"/>
          <a:p>
            <a:r>
              <a:rPr b="0" lang="id-ID" sz="1800" spc="-1" strike="noStrike">
                <a:latin typeface="Arial"/>
              </a:rPr>
              <a:t>Click to edit the title text format</a:t>
            </a:r>
            <a:endParaRPr b="0" lang="id-ID" sz="1800" spc="-1" strike="noStrike">
              <a:latin typeface="Arial"/>
            </a:endParaRPr>
          </a:p>
        </p:txBody>
      </p:sp>
      <p:sp>
        <p:nvSpPr>
          <p:cNvPr id="1" name="PlaceHolder 2"/>
          <p:cNvSpPr>
            <a:spLocks noGrp="1"/>
          </p:cNvSpPr>
          <p:nvPr>
            <p:ph type="body"/>
          </p:nvPr>
        </p:nvSpPr>
        <p:spPr>
          <a:xfrm>
            <a:off x="377640" y="2501640"/>
            <a:ext cx="6803280" cy="6200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77640" y="426240"/>
            <a:ext cx="6803280" cy="1784880"/>
          </a:xfrm>
          <a:prstGeom prst="rect">
            <a:avLst/>
          </a:prstGeom>
        </p:spPr>
        <p:txBody>
          <a:bodyPr lIns="0" rIns="0" tIns="0" bIns="0" anchor="ctr"/>
          <a:p>
            <a:pPr algn="ctr"/>
            <a:r>
              <a:rPr b="0" lang="id-ID" sz="4400" spc="-1" strike="noStrike">
                <a:latin typeface="Arial"/>
              </a:rPr>
              <a:t>Click to edit the title text format</a:t>
            </a:r>
            <a:endParaRPr b="0" lang="id-ID" sz="4400" spc="-1" strike="noStrike">
              <a:latin typeface="Arial"/>
            </a:endParaRPr>
          </a:p>
        </p:txBody>
      </p:sp>
      <p:sp>
        <p:nvSpPr>
          <p:cNvPr id="39" name="PlaceHolder 2"/>
          <p:cNvSpPr>
            <a:spLocks noGrp="1"/>
          </p:cNvSpPr>
          <p:nvPr>
            <p:ph type="body"/>
          </p:nvPr>
        </p:nvSpPr>
        <p:spPr>
          <a:xfrm>
            <a:off x="377640" y="2501640"/>
            <a:ext cx="6803280" cy="6200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tempel.blankon.in/6376983" TargetMode="External"/><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hyperlink" Target="http://bijancot.github.io/"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24000" y="279720"/>
            <a:ext cx="6479640" cy="699840"/>
          </a:xfrm>
          <a:prstGeom prst="rect">
            <a:avLst/>
          </a:prstGeom>
          <a:noFill/>
          <a:ln>
            <a:noFill/>
          </a:ln>
        </p:spPr>
        <p:style>
          <a:lnRef idx="0"/>
          <a:fillRef idx="0"/>
          <a:effectRef idx="0"/>
          <a:fontRef idx="minor"/>
        </p:style>
        <p:txBody>
          <a:bodyPr lIns="90000" rIns="90000" tIns="45000" bIns="45000"/>
          <a:p>
            <a:r>
              <a:rPr b="0" lang="id-ID" sz="2400" spc="-1" strike="noStrike">
                <a:latin typeface="Calibri"/>
              </a:rPr>
              <a:t>Tugas Pemprogramman Dasar I</a:t>
            </a:r>
            <a:endParaRPr b="0" lang="id-ID" sz="2400" spc="-1" strike="noStrike">
              <a:latin typeface="Arial"/>
            </a:endParaRPr>
          </a:p>
        </p:txBody>
      </p:sp>
      <p:sp>
        <p:nvSpPr>
          <p:cNvPr id="77" name="CustomShape 2"/>
          <p:cNvSpPr/>
          <p:nvPr/>
        </p:nvSpPr>
        <p:spPr>
          <a:xfrm>
            <a:off x="491040" y="1047600"/>
            <a:ext cx="2087640" cy="583560"/>
          </a:xfrm>
          <a:prstGeom prst="rect">
            <a:avLst/>
          </a:prstGeom>
          <a:noFill/>
          <a:ln>
            <a:noFill/>
          </a:ln>
        </p:spPr>
        <p:style>
          <a:lnRef idx="0"/>
          <a:fillRef idx="0"/>
          <a:effectRef idx="0"/>
          <a:fontRef idx="minor"/>
        </p:style>
        <p:txBody>
          <a:bodyPr lIns="90000" rIns="90000" tIns="45000" bIns="45000"/>
          <a:p>
            <a:r>
              <a:rPr b="0" lang="id-ID" sz="1300" spc="-1" strike="noStrike">
                <a:latin typeface="Calibri"/>
              </a:rPr>
              <a:t>Oleh : </a:t>
            </a:r>
            <a:endParaRPr b="0" lang="id-ID" sz="1300" spc="-1" strike="noStrike">
              <a:latin typeface="Arial"/>
            </a:endParaRPr>
          </a:p>
          <a:p>
            <a:r>
              <a:rPr b="0" lang="id-ID" sz="1300" spc="-1" strike="noStrike">
                <a:latin typeface="Calibri"/>
              </a:rPr>
              <a:t>Panji Iman Baskoro</a:t>
            </a:r>
            <a:endParaRPr b="0" lang="id-ID" sz="1300" spc="-1" strike="noStrike">
              <a:latin typeface="Arial"/>
            </a:endParaRPr>
          </a:p>
          <a:p>
            <a:r>
              <a:rPr b="0" lang="id-ID" sz="1300" spc="-1" strike="noStrike">
                <a:latin typeface="Calibri"/>
              </a:rPr>
              <a:t>171111023</a:t>
            </a:r>
            <a:endParaRPr b="0" lang="id-ID" sz="1300" spc="-1" strike="noStrike">
              <a:latin typeface="Arial"/>
            </a:endParaRPr>
          </a:p>
        </p:txBody>
      </p:sp>
      <p:sp>
        <p:nvSpPr>
          <p:cNvPr id="78" name="CustomShape 3"/>
          <p:cNvSpPr/>
          <p:nvPr/>
        </p:nvSpPr>
        <p:spPr>
          <a:xfrm>
            <a:off x="366840" y="693000"/>
            <a:ext cx="5330160" cy="292680"/>
          </a:xfrm>
          <a:prstGeom prst="rect">
            <a:avLst/>
          </a:prstGeom>
          <a:noFill/>
          <a:ln>
            <a:noFill/>
          </a:ln>
        </p:spPr>
        <p:style>
          <a:lnRef idx="0"/>
          <a:fillRef idx="0"/>
          <a:effectRef idx="0"/>
          <a:fontRef idx="minor"/>
        </p:style>
        <p:txBody>
          <a:bodyPr lIns="90000" rIns="90000" tIns="45000" bIns="45000"/>
          <a:p>
            <a:r>
              <a:rPr b="0" lang="id-ID" sz="1600" spc="-1" strike="noStrike">
                <a:latin typeface="Calibri"/>
              </a:rPr>
              <a:t>Input dan percabangan di Java</a:t>
            </a:r>
            <a:endParaRPr b="0" lang="id-ID" sz="1600" spc="-1" strike="noStrike">
              <a:latin typeface="Arial"/>
            </a:endParaRPr>
          </a:p>
        </p:txBody>
      </p:sp>
      <p:sp>
        <p:nvSpPr>
          <p:cNvPr id="79" name="TextShape 4"/>
          <p:cNvSpPr txBox="1"/>
          <p:nvPr/>
        </p:nvSpPr>
        <p:spPr>
          <a:xfrm>
            <a:off x="576000" y="1944000"/>
            <a:ext cx="6408000" cy="1888200"/>
          </a:xfrm>
          <a:prstGeom prst="rect">
            <a:avLst/>
          </a:prstGeom>
          <a:noFill/>
          <a:ln>
            <a:noFill/>
          </a:ln>
        </p:spPr>
        <p:txBody>
          <a:bodyPr lIns="90000" rIns="90000" tIns="45000" bIns="45000"/>
          <a:p>
            <a:r>
              <a:rPr b="0" lang="id-ID" sz="1500" spc="-1" strike="noStrike">
                <a:latin typeface="Calibri"/>
              </a:rPr>
              <a:t>Membuat aplikasi input biodata</a:t>
            </a:r>
            <a:endParaRPr b="0" lang="id-ID" sz="1500" spc="-1" strike="noStrike">
              <a:latin typeface="Calibri"/>
            </a:endParaRPr>
          </a:p>
          <a:p>
            <a:endParaRPr b="0" lang="id-ID" sz="1500" spc="-1" strike="noStrike">
              <a:latin typeface="Calibri"/>
            </a:endParaRPr>
          </a:p>
          <a:p>
            <a:r>
              <a:rPr b="0" lang="id-ID" sz="1400" spc="-1" strike="noStrike">
                <a:latin typeface="Calibri"/>
              </a:rPr>
              <a:t>Pada poin pertama tugas kami diminta untuk membuat sebuah aplikasi java sederhana yang bisa menginputkan suatu nilai dan kemudian di outputkan menjadi data yang sesuai dengan inputan seblumnya. Bagian penting yang harus kita ingat adalah bagian import library pada java, kali ini untuk input data saya menggunakan </a:t>
            </a:r>
            <a:r>
              <a:rPr b="0" lang="id-ID" sz="1400" spc="-1" strike="noStrike">
                <a:latin typeface="Consolas"/>
              </a:rPr>
              <a:t>import java.util.Scanner</a:t>
            </a:r>
            <a:r>
              <a:rPr b="0" lang="id-ID" sz="1400" spc="-1" strike="noStrike">
                <a:latin typeface="Consolas"/>
              </a:rPr>
              <a:t> </a:t>
            </a:r>
            <a:r>
              <a:rPr b="0" lang="id-ID" sz="1400" spc="-1" strike="noStrike">
                <a:latin typeface="Calibri"/>
              </a:rPr>
              <a:t>. Secara singkat berikut adalah baris kode yang saya tulis :</a:t>
            </a:r>
            <a:endParaRPr b="0" lang="id-ID" sz="1400" spc="-1" strike="noStrike">
              <a:latin typeface="Calibri"/>
            </a:endParaRPr>
          </a:p>
          <a:p>
            <a:endParaRPr b="0" lang="id-ID" sz="1400" spc="-1" strike="noStrike">
              <a:latin typeface="Calibri"/>
            </a:endParaRPr>
          </a:p>
          <a:p>
            <a:endParaRPr b="0" lang="id-ID" sz="1400" spc="-1" strike="noStrike">
              <a:latin typeface="Calibri"/>
            </a:endParaRPr>
          </a:p>
          <a:p>
            <a:endParaRPr b="0" lang="id-ID" sz="1400" spc="-1" strike="noStrike">
              <a:latin typeface="Calibri"/>
            </a:endParaRPr>
          </a:p>
        </p:txBody>
      </p:sp>
      <p:pic>
        <p:nvPicPr>
          <p:cNvPr id="80" name="" descr=""/>
          <p:cNvPicPr/>
          <p:nvPr/>
        </p:nvPicPr>
        <p:blipFill>
          <a:blip r:embed="rId1"/>
          <a:srcRect l="0" t="10638" r="53597" b="13096"/>
          <a:stretch/>
        </p:blipFill>
        <p:spPr>
          <a:xfrm>
            <a:off x="1800000" y="3528360"/>
            <a:ext cx="3507120" cy="5183640"/>
          </a:xfrm>
          <a:prstGeom prst="rect">
            <a:avLst/>
          </a:prstGeom>
          <a:ln>
            <a:solidFill>
              <a:srgbClr val="000000"/>
            </a:solidFill>
          </a:ln>
        </p:spPr>
      </p:pic>
      <p:sp>
        <p:nvSpPr>
          <p:cNvPr id="81" name="TextShape 5"/>
          <p:cNvSpPr txBox="1"/>
          <p:nvPr/>
        </p:nvSpPr>
        <p:spPr>
          <a:xfrm>
            <a:off x="576000" y="9055800"/>
            <a:ext cx="6408000" cy="1150920"/>
          </a:xfrm>
          <a:prstGeom prst="rect">
            <a:avLst/>
          </a:prstGeom>
          <a:noFill/>
          <a:ln>
            <a:noFill/>
          </a:ln>
        </p:spPr>
        <p:txBody>
          <a:bodyPr lIns="90000" rIns="90000" tIns="45000" bIns="45000"/>
          <a:p>
            <a:r>
              <a:rPr b="0" lang="id-ID" sz="1400" spc="-1" strike="noStrike">
                <a:latin typeface="Calibri"/>
              </a:rPr>
              <a:t>Dengan baris kode seperti di atas kita bisa membuat sebuah aplikasi input sederhana pada java menggunakan library Scanner pad java, jika diamati penggunaan scanner sedikit merepotkan karena ada ketimpangan ketika jenis data yang dimasukkan sama sehingga perlu mendefiniskan variabel inputan sekali lagi.</a:t>
            </a:r>
            <a:endParaRPr b="0" lang="id-ID" sz="1400" spc="-1" strike="noStrike">
              <a:latin typeface="Calibri"/>
            </a:endParaRPr>
          </a:p>
          <a:p>
            <a:endParaRPr b="0" lang="id-ID" sz="1400" spc="-1" strike="noStrike">
              <a:latin typeface="Calibri"/>
            </a:endParaRPr>
          </a:p>
          <a:p>
            <a:r>
              <a:rPr b="0" lang="id-ID" sz="1400" spc="-1" strike="noStrike">
                <a:latin typeface="Calibri"/>
              </a:rPr>
              <a:t>Output yang dihasilkan oleh aplikasi tersebut adalah -&gt; </a:t>
            </a:r>
            <a:endParaRPr b="0" lang="id-ID" sz="1400" spc="-1" strike="noStrike">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1"/>
          <a:srcRect l="16794" t="18466" r="59391" b="26738"/>
          <a:stretch/>
        </p:blipFill>
        <p:spPr>
          <a:xfrm>
            <a:off x="720000" y="432000"/>
            <a:ext cx="2592000" cy="3744000"/>
          </a:xfrm>
          <a:prstGeom prst="rect">
            <a:avLst/>
          </a:prstGeom>
          <a:ln>
            <a:solidFill>
              <a:srgbClr val="000000"/>
            </a:solidFill>
          </a:ln>
        </p:spPr>
      </p:pic>
      <p:sp>
        <p:nvSpPr>
          <p:cNvPr id="83" name="TextShape 1"/>
          <p:cNvSpPr txBox="1"/>
          <p:nvPr/>
        </p:nvSpPr>
        <p:spPr>
          <a:xfrm>
            <a:off x="3672000" y="637560"/>
            <a:ext cx="3384000" cy="1594440"/>
          </a:xfrm>
          <a:prstGeom prst="rect">
            <a:avLst/>
          </a:prstGeom>
          <a:noFill/>
          <a:ln>
            <a:noFill/>
          </a:ln>
        </p:spPr>
        <p:txBody>
          <a:bodyPr lIns="90000" rIns="90000" tIns="45000" bIns="45000"/>
          <a:p>
            <a:r>
              <a:rPr b="0" lang="id-ID" sz="1400" spc="-1" strike="noStrike">
                <a:latin typeface="Calibri"/>
              </a:rPr>
              <a:t>Di samping adalah outputan dari baris kode yang sebelumnya anda lihat. Tampak sebelum data dioutputkan data sebelumnya di isi pada pertanyaan-pertanyaan yang ada di dalam aplikasi yang sebenarnya adalah sekumpulan variable input scanner yang di cetak secara berkelompokdan ber-urutan pada baris kode aplikasi sebelumnya.</a:t>
            </a:r>
            <a:endParaRPr b="0" lang="id-ID" sz="1400" spc="-1" strike="noStrike">
              <a:latin typeface="Calibri"/>
            </a:endParaRPr>
          </a:p>
        </p:txBody>
      </p:sp>
      <p:sp>
        <p:nvSpPr>
          <p:cNvPr id="84" name="TextShape 2"/>
          <p:cNvSpPr txBox="1"/>
          <p:nvPr/>
        </p:nvSpPr>
        <p:spPr>
          <a:xfrm>
            <a:off x="720000" y="4607640"/>
            <a:ext cx="2664000" cy="5068440"/>
          </a:xfrm>
          <a:prstGeom prst="rect">
            <a:avLst/>
          </a:prstGeom>
          <a:noFill/>
          <a:ln>
            <a:noFill/>
          </a:ln>
        </p:spPr>
        <p:txBody>
          <a:bodyPr lIns="90000" rIns="90000" tIns="45000" bIns="45000"/>
          <a:p>
            <a:r>
              <a:rPr b="0" lang="id-ID" sz="1500" spc="-1" strike="noStrike">
                <a:latin typeface="Calibri"/>
              </a:rPr>
              <a:t>Membuat aplikasi grade nilai</a:t>
            </a:r>
            <a:endParaRPr b="0" lang="id-ID" sz="1500" spc="-1" strike="noStrike">
              <a:latin typeface="Calibri"/>
            </a:endParaRPr>
          </a:p>
          <a:p>
            <a:endParaRPr b="0" lang="id-ID" sz="1500" spc="-1" strike="noStrike">
              <a:latin typeface="Calibri"/>
            </a:endParaRPr>
          </a:p>
          <a:p>
            <a:r>
              <a:rPr b="0" lang="id-ID" sz="1400" spc="-1" strike="noStrike">
                <a:latin typeface="Calibri"/>
              </a:rPr>
              <a:t>Pada poin kedua kami diminta untuk menambahkan beberapa bagian yang belum ada pada aplikasi grade tersebut seperti grade B,C+,C dan D yang belum ada dan menambahkan inputan nama dari mahasiswa. Pada aplikasi ini logika yang diterapkan adalah</a:t>
            </a:r>
            <a:r>
              <a:rPr b="0" lang="id-ID" sz="1400" spc="-1" strike="noStrike">
                <a:latin typeface="Consolas"/>
              </a:rPr>
              <a:t> </a:t>
            </a:r>
            <a:r>
              <a:rPr b="0" lang="id-ID" sz="1400" spc="-1" strike="noStrike">
                <a:latin typeface="Consolas"/>
              </a:rPr>
              <a:t>if</a:t>
            </a:r>
            <a:r>
              <a:rPr b="0" lang="id-ID" sz="1400" spc="-1" strike="noStrike">
                <a:latin typeface="Calibri"/>
              </a:rPr>
              <a:t> dan </a:t>
            </a:r>
            <a:r>
              <a:rPr b="0" lang="id-ID" sz="1400" spc="-1" strike="noStrike">
                <a:latin typeface="Consolas"/>
              </a:rPr>
              <a:t>else if</a:t>
            </a:r>
            <a:r>
              <a:rPr b="0" lang="id-ID" sz="1400" spc="-1" strike="noStrike">
                <a:latin typeface="Calibri"/>
              </a:rPr>
              <a:t>,untuk lebih jelasnya sama seperti baris kode yang sudah saya tulis.</a:t>
            </a:r>
            <a:endParaRPr b="0" lang="id-ID" sz="1400" spc="-1" strike="noStrike">
              <a:latin typeface="Calibri"/>
            </a:endParaRPr>
          </a:p>
          <a:p>
            <a:endParaRPr b="0" lang="id-ID" sz="1400" spc="-1" strike="noStrike">
              <a:latin typeface="Calibri"/>
            </a:endParaRPr>
          </a:p>
          <a:p>
            <a:r>
              <a:rPr b="0" lang="id-ID" sz="1400" spc="-1" strike="noStrike">
                <a:latin typeface="Calibri"/>
              </a:rPr>
              <a:t>Diprogram tersebut tertulis dengan jelas logika yang digunakan dan paramaeter-parameter yang sudah diberikan untukproses pemberian grade pada setiap mahasiswa yang menginputkan nama dan nilainya hingga grade yang ia miliki dapat diketahui.</a:t>
            </a:r>
            <a:endParaRPr b="0" lang="id-ID" sz="1400" spc="-1" strike="noStrike">
              <a:latin typeface="Calibri"/>
            </a:endParaRPr>
          </a:p>
          <a:p>
            <a:endParaRPr b="0" lang="id-ID" sz="1400" spc="-1" strike="noStrike">
              <a:latin typeface="Calibri"/>
            </a:endParaRPr>
          </a:p>
          <a:p>
            <a:r>
              <a:rPr b="0" lang="id-ID" sz="1400" spc="-1" strike="noStrike">
                <a:latin typeface="Calibri"/>
              </a:rPr>
              <a:t>Di halaman selanjutnya saya kana memperlihatkan output dari program tersebut  </a:t>
            </a:r>
            <a:endParaRPr b="0" lang="id-ID" sz="1400" spc="-1" strike="noStrike">
              <a:latin typeface="Calibri"/>
            </a:endParaRPr>
          </a:p>
          <a:p>
            <a:endParaRPr b="0" lang="id-ID" sz="1400" spc="-1" strike="noStrike">
              <a:latin typeface="Calibri"/>
            </a:endParaRPr>
          </a:p>
        </p:txBody>
      </p:sp>
      <p:pic>
        <p:nvPicPr>
          <p:cNvPr id="85" name="" descr=""/>
          <p:cNvPicPr/>
          <p:nvPr/>
        </p:nvPicPr>
        <p:blipFill>
          <a:blip r:embed="rId2"/>
          <a:srcRect l="3461" t="2436" r="62246" b="5"/>
          <a:stretch/>
        </p:blipFill>
        <p:spPr>
          <a:xfrm>
            <a:off x="4320000" y="4566240"/>
            <a:ext cx="2591640" cy="4145760"/>
          </a:xfrm>
          <a:prstGeom prst="rect">
            <a:avLst/>
          </a:prstGeom>
          <a:ln>
            <a:solidFill>
              <a:srgbClr val="000000"/>
            </a:solid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1"/>
          <a:srcRect l="18698" t="12997" r="58436" b="64970"/>
          <a:stretch/>
        </p:blipFill>
        <p:spPr>
          <a:xfrm>
            <a:off x="650160" y="682560"/>
            <a:ext cx="3525840" cy="1909440"/>
          </a:xfrm>
          <a:prstGeom prst="rect">
            <a:avLst/>
          </a:prstGeom>
          <a:ln>
            <a:solidFill>
              <a:srgbClr val="000000"/>
            </a:solidFill>
          </a:ln>
        </p:spPr>
      </p:pic>
      <p:sp>
        <p:nvSpPr>
          <p:cNvPr id="87" name="TextShape 1"/>
          <p:cNvSpPr txBox="1"/>
          <p:nvPr/>
        </p:nvSpPr>
        <p:spPr>
          <a:xfrm>
            <a:off x="4536000" y="1296000"/>
            <a:ext cx="2520000" cy="620640"/>
          </a:xfrm>
          <a:prstGeom prst="rect">
            <a:avLst/>
          </a:prstGeom>
          <a:noFill/>
          <a:ln>
            <a:noFill/>
          </a:ln>
        </p:spPr>
        <p:txBody>
          <a:bodyPr lIns="90000" rIns="90000" tIns="45000" bIns="45000"/>
          <a:p>
            <a:r>
              <a:rPr b="0" lang="id-ID" sz="1400" spc="-1" strike="noStrike">
                <a:latin typeface="Calibri"/>
              </a:rPr>
              <a:t>Hasil output dari aplikasi grade yang sudah dijelaskan di halaman seblumnya</a:t>
            </a:r>
            <a:endParaRPr b="0" lang="id-ID" sz="1400" spc="-1" strike="noStrike">
              <a:latin typeface="Calibri"/>
            </a:endParaRPr>
          </a:p>
        </p:txBody>
      </p:sp>
      <p:sp>
        <p:nvSpPr>
          <p:cNvPr id="88" name="TextShape 2"/>
          <p:cNvSpPr txBox="1"/>
          <p:nvPr/>
        </p:nvSpPr>
        <p:spPr>
          <a:xfrm>
            <a:off x="576000" y="3240000"/>
            <a:ext cx="6408000" cy="1179720"/>
          </a:xfrm>
          <a:prstGeom prst="rect">
            <a:avLst/>
          </a:prstGeom>
          <a:noFill/>
          <a:ln>
            <a:noFill/>
          </a:ln>
        </p:spPr>
        <p:txBody>
          <a:bodyPr lIns="90000" rIns="90000" tIns="45000" bIns="45000"/>
          <a:p>
            <a:r>
              <a:rPr b="0" lang="id-ID" sz="1500" spc="-1" strike="noStrike">
                <a:latin typeface="Calibri"/>
              </a:rPr>
              <a:t>Membuat aplikasi traffic light</a:t>
            </a:r>
            <a:endParaRPr b="0" lang="id-ID" sz="1500" spc="-1" strike="noStrike">
              <a:latin typeface="Calibri"/>
            </a:endParaRPr>
          </a:p>
          <a:p>
            <a:endParaRPr b="0" lang="id-ID" sz="1500" spc="-1" strike="noStrike">
              <a:latin typeface="Calibri"/>
            </a:endParaRPr>
          </a:p>
          <a:p>
            <a:r>
              <a:rPr b="0" lang="id-ID" sz="1400" spc="-1" strike="noStrike">
                <a:latin typeface="Calibri"/>
              </a:rPr>
              <a:t>Di bagian ini kami ditugaskan untuk melengkapi bagian yang belum ada pada aplikasi dan juga mnejelaskan apa yang terjadi jika terdapat input yang tidak valid. Di aplikasi ini logika yang digunakan adalah logika percabangan </a:t>
            </a:r>
            <a:r>
              <a:rPr b="0" lang="id-ID" sz="1400" spc="-1" strike="noStrike">
                <a:latin typeface="Consolas"/>
              </a:rPr>
              <a:t>switch case</a:t>
            </a:r>
            <a:r>
              <a:rPr b="0" lang="id-ID" sz="1400" spc="-1" strike="noStrike">
                <a:latin typeface="Consolas"/>
              </a:rPr>
              <a:t> </a:t>
            </a:r>
            <a:r>
              <a:rPr b="0" lang="id-ID" sz="1400" spc="-1" strike="noStrike">
                <a:latin typeface="Calibri"/>
              </a:rPr>
              <a:t>yang diaplikasikan pada program traffic light di bawah ini :</a:t>
            </a:r>
            <a:endParaRPr b="0" lang="id-ID" sz="1400" spc="-1" strike="noStrike">
              <a:latin typeface="Calibri"/>
            </a:endParaRPr>
          </a:p>
        </p:txBody>
      </p:sp>
      <p:pic>
        <p:nvPicPr>
          <p:cNvPr id="89" name="" descr=""/>
          <p:cNvPicPr/>
          <p:nvPr/>
        </p:nvPicPr>
        <p:blipFill>
          <a:blip r:embed="rId2"/>
          <a:srcRect l="3461" t="15938" r="53674" b="0"/>
          <a:stretch/>
        </p:blipFill>
        <p:spPr>
          <a:xfrm>
            <a:off x="1928520" y="4710240"/>
            <a:ext cx="3759480" cy="3929760"/>
          </a:xfrm>
          <a:prstGeom prst="rect">
            <a:avLst/>
          </a:prstGeom>
          <a:ln>
            <a:solidFill>
              <a:srgbClr val="000000"/>
            </a:solid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rcRect l="0" t="0" r="60318" b="69697"/>
          <a:stretch/>
        </p:blipFill>
        <p:spPr>
          <a:xfrm>
            <a:off x="1296000" y="720000"/>
            <a:ext cx="4945680" cy="2011680"/>
          </a:xfrm>
          <a:prstGeom prst="rect">
            <a:avLst/>
          </a:prstGeom>
          <a:ln>
            <a:noFill/>
          </a:ln>
        </p:spPr>
      </p:pic>
      <p:sp>
        <p:nvSpPr>
          <p:cNvPr id="91" name="TextShape 1"/>
          <p:cNvSpPr txBox="1"/>
          <p:nvPr/>
        </p:nvSpPr>
        <p:spPr>
          <a:xfrm>
            <a:off x="720000" y="2880000"/>
            <a:ext cx="6192000" cy="1152360"/>
          </a:xfrm>
          <a:prstGeom prst="rect">
            <a:avLst/>
          </a:prstGeom>
          <a:noFill/>
          <a:ln>
            <a:noFill/>
          </a:ln>
        </p:spPr>
        <p:txBody>
          <a:bodyPr lIns="90000" rIns="90000" tIns="45000" bIns="45000"/>
          <a:p>
            <a:r>
              <a:rPr b="0" lang="id-ID" sz="1400" spc="-1" strike="noStrike">
                <a:latin typeface="Calibri"/>
              </a:rPr>
              <a:t>Gambar diatas adalah output dari aplikasi lampu merah jika inputan yang kita masukkan valid.</a:t>
            </a:r>
            <a:endParaRPr b="0" lang="id-ID" sz="1400" spc="-1" strike="noStrike">
              <a:latin typeface="Calibri"/>
            </a:endParaRPr>
          </a:p>
          <a:p>
            <a:endParaRPr b="0" lang="id-ID" sz="1400" spc="-1" strike="noStrike">
              <a:latin typeface="Calibri"/>
            </a:endParaRPr>
          </a:p>
          <a:p>
            <a:r>
              <a:rPr b="0" lang="id-ID" sz="1400" spc="-1" strike="noStrike">
                <a:latin typeface="Calibri"/>
              </a:rPr>
              <a:t>Selanjutnya di dalam soal kami juga diminta untuk menampilkan apa yang terjadi jika kita memasukkan inputan yang tidak terdefinisi di percabangan </a:t>
            </a:r>
            <a:r>
              <a:rPr b="0" lang="id-ID" sz="1400" spc="-1" strike="noStrike">
                <a:latin typeface="Consolas"/>
              </a:rPr>
              <a:t>switch case </a:t>
            </a:r>
            <a:r>
              <a:rPr b="0" lang="id-ID" sz="1400" spc="-1" strike="noStrike">
                <a:latin typeface="Calibri"/>
              </a:rPr>
              <a:t>sebelumnya output yang saya dapatkan adalah : </a:t>
            </a:r>
            <a:endParaRPr b="0" lang="id-ID" sz="1400" spc="-1" strike="noStrike">
              <a:latin typeface="Calibri"/>
            </a:endParaRPr>
          </a:p>
        </p:txBody>
      </p:sp>
      <p:pic>
        <p:nvPicPr>
          <p:cNvPr id="92" name="" descr=""/>
          <p:cNvPicPr/>
          <p:nvPr/>
        </p:nvPicPr>
        <p:blipFill>
          <a:blip r:embed="rId2"/>
          <a:srcRect l="0" t="0" r="59366" b="71836"/>
          <a:stretch/>
        </p:blipFill>
        <p:spPr>
          <a:xfrm>
            <a:off x="936000" y="4176000"/>
            <a:ext cx="5545440" cy="2047680"/>
          </a:xfrm>
          <a:prstGeom prst="rect">
            <a:avLst/>
          </a:prstGeom>
          <a:ln>
            <a:noFill/>
          </a:ln>
        </p:spPr>
      </p:pic>
      <p:sp>
        <p:nvSpPr>
          <p:cNvPr id="93" name="TextShape 2"/>
          <p:cNvSpPr txBox="1"/>
          <p:nvPr/>
        </p:nvSpPr>
        <p:spPr>
          <a:xfrm>
            <a:off x="720000" y="6695640"/>
            <a:ext cx="6192000" cy="1153800"/>
          </a:xfrm>
          <a:prstGeom prst="rect">
            <a:avLst/>
          </a:prstGeom>
          <a:noFill/>
          <a:ln>
            <a:noFill/>
          </a:ln>
        </p:spPr>
        <p:txBody>
          <a:bodyPr lIns="90000" rIns="90000" tIns="45000" bIns="45000"/>
          <a:p>
            <a:r>
              <a:rPr b="0" lang="id-ID" sz="1400" spc="-1" strike="noStrike">
                <a:latin typeface="Calibri"/>
              </a:rPr>
              <a:t>Alasan kenapa saya mendapatkan output seperti itu adalah karena inputan yang saya masukan tidak terdefinisi sebelumnya sehingga aplikasi tersebut memanggil fungsi </a:t>
            </a:r>
            <a:r>
              <a:rPr b="0" lang="id-ID" sz="1400" spc="-1" strike="noStrike">
                <a:latin typeface="Consolas"/>
              </a:rPr>
              <a:t>default</a:t>
            </a:r>
            <a:r>
              <a:rPr b="0" lang="id-ID" sz="1400" spc="-1" strike="noStrike">
                <a:latin typeface="Calibri"/>
              </a:rPr>
              <a:t> yang juga merupakan fungsi bawaan dari </a:t>
            </a:r>
            <a:r>
              <a:rPr b="0" lang="id-ID" sz="1400" spc="-1" strike="noStrike">
                <a:latin typeface="Consolas"/>
              </a:rPr>
              <a:t>switch case</a:t>
            </a:r>
            <a:r>
              <a:rPr b="0" lang="id-ID" sz="1400" spc="-1" strike="noStrike">
                <a:latin typeface="Calibri"/>
              </a:rPr>
              <a:t> sehingga output yang dikeluarkan adalah output yang saya tulis di fungsi tersebut. Fungsi default sendiri adalah semacam fungsi pada fungsi percabangan </a:t>
            </a:r>
            <a:r>
              <a:rPr b="0" lang="id-ID" sz="1400" spc="-1" strike="noStrike">
                <a:latin typeface="Consolas"/>
              </a:rPr>
              <a:t>switch case</a:t>
            </a:r>
            <a:r>
              <a:rPr b="0" lang="id-ID" sz="1400" spc="-1" strike="noStrike">
                <a:latin typeface="Calibri"/>
              </a:rPr>
              <a:t>, untuk menghandle sebuah kesalahan input </a:t>
            </a:r>
            <a:endParaRPr b="0" lang="id-ID" sz="1400" spc="-1" strike="noStrike">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56200" y="764280"/>
            <a:ext cx="6408000" cy="1531800"/>
          </a:xfrm>
          <a:prstGeom prst="rect">
            <a:avLst/>
          </a:prstGeom>
          <a:noFill/>
          <a:ln>
            <a:noFill/>
          </a:ln>
        </p:spPr>
        <p:txBody>
          <a:bodyPr lIns="90000" rIns="90000" tIns="45000" bIns="45000"/>
          <a:p>
            <a:r>
              <a:rPr b="0" lang="id-ID" sz="1500" spc="-1" strike="noStrike">
                <a:latin typeface="Calibri"/>
              </a:rPr>
              <a:t>Membuat aplikasi daftar menu Restoran</a:t>
            </a:r>
            <a:endParaRPr b="0" lang="id-ID" sz="1500" spc="-1" strike="noStrike">
              <a:latin typeface="Calibri"/>
            </a:endParaRPr>
          </a:p>
          <a:p>
            <a:endParaRPr b="0" lang="id-ID" sz="1500" spc="-1" strike="noStrike">
              <a:latin typeface="Calibri"/>
            </a:endParaRPr>
          </a:p>
          <a:p>
            <a:r>
              <a:rPr b="0" lang="id-ID" sz="1400" spc="-1" strike="noStrike">
                <a:latin typeface="Calibri"/>
              </a:rPr>
              <a:t>Selanjutnya kami diminta membuat aplikasi daftar menu restoran, saya membuat beberapa tambahan dimana saya menggunakan 2 fungsi percabangan yang telah disebutkan di atas untuk menentukan parameter batasan dan pilihan dalam aplikasi daftar menu restoran.</a:t>
            </a:r>
            <a:endParaRPr b="0" lang="id-ID" sz="1400" spc="-1" strike="noStrike">
              <a:latin typeface="Calibri"/>
            </a:endParaRPr>
          </a:p>
          <a:p>
            <a:endParaRPr b="0" lang="id-ID" sz="1400" spc="-1" strike="noStrike">
              <a:latin typeface="Calibri"/>
            </a:endParaRPr>
          </a:p>
          <a:p>
            <a:r>
              <a:rPr b="0" lang="id-ID" sz="1400" spc="-1" strike="noStrike">
                <a:latin typeface="Calibri"/>
              </a:rPr>
              <a:t>Output dari aplikasi restoran tersebut kira-kira seperti berikut :</a:t>
            </a:r>
            <a:endParaRPr b="0" lang="id-ID" sz="1400" spc="-1" strike="noStrike">
              <a:latin typeface="Calibri"/>
            </a:endParaRPr>
          </a:p>
        </p:txBody>
      </p:sp>
      <p:pic>
        <p:nvPicPr>
          <p:cNvPr id="95" name="" descr=""/>
          <p:cNvPicPr/>
          <p:nvPr/>
        </p:nvPicPr>
        <p:blipFill>
          <a:blip r:embed="rId1"/>
          <a:srcRect l="18770" t="14724" r="53605" b="32751"/>
          <a:stretch/>
        </p:blipFill>
        <p:spPr>
          <a:xfrm>
            <a:off x="1240200" y="2462760"/>
            <a:ext cx="5239800" cy="5601240"/>
          </a:xfrm>
          <a:prstGeom prst="rect">
            <a:avLst/>
          </a:prstGeom>
          <a:ln w="10080">
            <a:solidFill>
              <a:srgbClr val="000000"/>
            </a:solidFill>
            <a:round/>
          </a:ln>
        </p:spPr>
      </p:pic>
      <p:sp>
        <p:nvSpPr>
          <p:cNvPr id="96" name="TextShape 2"/>
          <p:cNvSpPr txBox="1"/>
          <p:nvPr/>
        </p:nvSpPr>
        <p:spPr>
          <a:xfrm>
            <a:off x="556200" y="8352000"/>
            <a:ext cx="6408000" cy="1042560"/>
          </a:xfrm>
          <a:prstGeom prst="rect">
            <a:avLst/>
          </a:prstGeom>
          <a:noFill/>
          <a:ln>
            <a:noFill/>
          </a:ln>
        </p:spPr>
        <p:txBody>
          <a:bodyPr lIns="90000" rIns="90000" tIns="45000" bIns="45000"/>
          <a:p>
            <a:r>
              <a:rPr b="0" lang="id-ID" sz="1500" spc="-1" strike="noStrike">
                <a:latin typeface="Calibri"/>
              </a:rPr>
              <a:t>Untuk baris kode sengaja saya sematkan di halaman selanjutnya karena bariskode yang cukup panjang dan membingungkan, saya juga membuat tautan khusus untuk menjalankan baris kode tersebut melalui internet dengan tautan berikut : </a:t>
            </a:r>
            <a:r>
              <a:rPr b="0" lang="id-ID" sz="1500" spc="-1" strike="noStrike">
                <a:latin typeface="Calibri"/>
                <a:hlinkClick r:id="rId2"/>
              </a:rPr>
              <a:t>http://tempel.blankon.in/6376983</a:t>
            </a:r>
            <a:r>
              <a:rPr b="0" lang="id-ID" sz="1500" spc="-1" strike="noStrike">
                <a:latin typeface="Calibri"/>
              </a:rPr>
              <a:t> anda bisa menyalin baris kode tersebut dan menempelnya di compiler online seperti jdoodle. </a:t>
            </a:r>
            <a:endParaRPr b="0" lang="id-ID" sz="1500" spc="-1" strike="noStrike">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rcRect l="21545" t="9310" r="17811" b="7857"/>
          <a:stretch/>
        </p:blipFill>
        <p:spPr>
          <a:xfrm>
            <a:off x="1800000" y="288000"/>
            <a:ext cx="4103640" cy="8855640"/>
          </a:xfrm>
          <a:prstGeom prst="rect">
            <a:avLst/>
          </a:prstGeom>
          <a:ln>
            <a:solidFill>
              <a:srgbClr val="000000"/>
            </a:solidFill>
          </a:ln>
        </p:spPr>
      </p:pic>
      <p:sp>
        <p:nvSpPr>
          <p:cNvPr id="98" name="TextShape 1"/>
          <p:cNvSpPr txBox="1"/>
          <p:nvPr/>
        </p:nvSpPr>
        <p:spPr>
          <a:xfrm>
            <a:off x="954360" y="9792000"/>
            <a:ext cx="5741640" cy="320400"/>
          </a:xfrm>
          <a:prstGeom prst="rect">
            <a:avLst/>
          </a:prstGeom>
          <a:noFill/>
          <a:ln>
            <a:noFill/>
          </a:ln>
        </p:spPr>
        <p:txBody>
          <a:bodyPr lIns="90000" rIns="90000" tIns="45000" bIns="45000"/>
          <a:p>
            <a:r>
              <a:rPr b="0" lang="id-ID" sz="1800" spc="-1" strike="noStrike">
                <a:latin typeface="Calibri"/>
              </a:rPr>
              <a:t>Penampakan baris kode untuk aplikasi daftar menu restoran</a:t>
            </a:r>
            <a:endParaRPr b="0" lang="id-ID"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5587200"/>
            <a:ext cx="2204280" cy="121932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1400" spc="-1" strike="noStrike">
                <a:solidFill>
                  <a:srgbClr val="000000"/>
                </a:solidFill>
                <a:latin typeface="Calibri"/>
                <a:ea typeface="DejaVu Sans"/>
              </a:rPr>
              <a:t>Ditulis oleh : </a:t>
            </a:r>
            <a:endParaRPr b="0" lang="id-ID" sz="1400" spc="-1" strike="noStrike">
              <a:latin typeface="Arial"/>
            </a:endParaRPr>
          </a:p>
          <a:p>
            <a:pPr>
              <a:lnSpc>
                <a:spcPct val="100000"/>
              </a:lnSpc>
            </a:pPr>
            <a:r>
              <a:rPr b="1" lang="id-ID" sz="2000" spc="-1" strike="noStrike">
                <a:solidFill>
                  <a:srgbClr val="000000"/>
                </a:solidFill>
                <a:latin typeface="Calibri"/>
                <a:ea typeface="DejaVu Sans"/>
              </a:rPr>
              <a:t>Panji Iman Baskoro</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TI A</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171111023</a:t>
            </a:r>
            <a:endParaRPr b="0" lang="id-ID" sz="2000" spc="-1" strike="noStrike">
              <a:latin typeface="Arial"/>
            </a:endParaRPr>
          </a:p>
        </p:txBody>
      </p:sp>
      <p:sp>
        <p:nvSpPr>
          <p:cNvPr id="100" name="CustomShape 2"/>
          <p:cNvSpPr/>
          <p:nvPr/>
        </p:nvSpPr>
        <p:spPr>
          <a:xfrm>
            <a:off x="507960" y="6903000"/>
            <a:ext cx="2274480" cy="100620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Blog :</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https://bijancot.me</a:t>
            </a:r>
            <a:endParaRPr b="0" lang="id-ID" sz="2000" spc="-1" strike="noStrike">
              <a:latin typeface="Arial"/>
            </a:endParaRPr>
          </a:p>
          <a:p>
            <a:pPr>
              <a:lnSpc>
                <a:spcPct val="100000"/>
              </a:lnSpc>
            </a:pPr>
            <a:endParaRPr b="0" lang="id-ID" sz="2000" spc="-1" strike="noStrike">
              <a:latin typeface="Arial"/>
            </a:endParaRPr>
          </a:p>
        </p:txBody>
      </p:sp>
      <p:sp>
        <p:nvSpPr>
          <p:cNvPr id="101" name="CustomShape 3"/>
          <p:cNvSpPr/>
          <p:nvPr/>
        </p:nvSpPr>
        <p:spPr>
          <a:xfrm>
            <a:off x="521640" y="7736760"/>
            <a:ext cx="2792520" cy="100620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Portofolio :</a:t>
            </a:r>
            <a:endParaRPr b="0" lang="id-ID" sz="2000" spc="-1" strike="noStrike">
              <a:latin typeface="Arial"/>
            </a:endParaRPr>
          </a:p>
          <a:p>
            <a:pPr>
              <a:lnSpc>
                <a:spcPct val="100000"/>
              </a:lnSpc>
            </a:pPr>
            <a:r>
              <a:rPr b="1" lang="id-ID" sz="2000" spc="-1" strike="noStrike" u="sng">
                <a:solidFill>
                  <a:srgbClr val="0000ff"/>
                </a:solidFill>
                <a:uFillTx/>
                <a:latin typeface="Calibri"/>
                <a:ea typeface="DejaVu Sans"/>
                <a:hlinkClick r:id="rId1"/>
              </a:rPr>
              <a:t>http://bijancot.github.io</a:t>
            </a:r>
            <a:endParaRPr b="0" lang="id-ID" sz="2000" spc="-1" strike="noStrike">
              <a:latin typeface="Arial"/>
            </a:endParaRPr>
          </a:p>
          <a:p>
            <a:pPr>
              <a:lnSpc>
                <a:spcPct val="100000"/>
              </a:lnSpc>
            </a:pPr>
            <a:endParaRPr b="0" lang="id-ID" sz="20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2018-03-31T09:00:59Z</dcterms:created>
  <dc:creator/>
  <dc:description/>
  <dc:language>id-ID</dc:language>
  <cp:lastModifiedBy/>
  <dcterms:modified xsi:type="dcterms:W3CDTF">2018-03-31T18:35:34Z</dcterms:modified>
  <cp:revision>4</cp:revision>
  <dc:subject/>
  <dc:title/>
</cp:coreProperties>
</file>