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6" r:id="rId2"/>
    <p:sldId id="367" r:id="rId3"/>
    <p:sldId id="370" r:id="rId4"/>
    <p:sldId id="371" r:id="rId5"/>
    <p:sldId id="386" r:id="rId6"/>
    <p:sldId id="387" r:id="rId7"/>
    <p:sldId id="373" r:id="rId8"/>
    <p:sldId id="375" r:id="rId9"/>
    <p:sldId id="374" r:id="rId10"/>
    <p:sldId id="376" r:id="rId11"/>
    <p:sldId id="377" r:id="rId12"/>
    <p:sldId id="379" r:id="rId13"/>
    <p:sldId id="388" r:id="rId14"/>
    <p:sldId id="381" r:id="rId15"/>
    <p:sldId id="382" r:id="rId16"/>
    <p:sldId id="383" r:id="rId17"/>
    <p:sldId id="384" r:id="rId18"/>
    <p:sldId id="38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3450C0D-1933-4F38-83D9-F75F6FDBD43D}">
          <p14:sldIdLst>
            <p14:sldId id="256"/>
          </p14:sldIdLst>
        </p14:section>
        <p14:section name="Untitled Section" id="{BF701FFB-5654-4C32-99D3-9AA64E5F5787}">
          <p14:sldIdLst>
            <p14:sldId id="367"/>
            <p14:sldId id="370"/>
            <p14:sldId id="371"/>
            <p14:sldId id="386"/>
            <p14:sldId id="387"/>
            <p14:sldId id="373"/>
            <p14:sldId id="375"/>
            <p14:sldId id="374"/>
            <p14:sldId id="376"/>
            <p14:sldId id="377"/>
            <p14:sldId id="379"/>
            <p14:sldId id="388"/>
            <p14:sldId id="381"/>
            <p14:sldId id="382"/>
            <p14:sldId id="383"/>
            <p14:sldId id="384"/>
            <p14:sldId id="385"/>
          </p14:sldIdLst>
        </p14:section>
        <p14:section name="Untitled Section" id="{F54CB647-A6C9-4F43-B771-C56C1502EC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1" autoAdjust="0"/>
    <p:restoredTop sz="98224" autoAdjust="0"/>
  </p:normalViewPr>
  <p:slideViewPr>
    <p:cSldViewPr>
      <p:cViewPr varScale="1">
        <p:scale>
          <a:sx n="80" d="100"/>
          <a:sy n="80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151091-C425-4F73-A4BA-EAD380C1F9EC}" type="datetimeFigureOut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8EBF08-A8CF-4C42-A02E-958EE6F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65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581400"/>
            <a:ext cx="3962400" cy="2133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1447800"/>
            <a:ext cx="3962400" cy="21336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10"/>
          </p:nvPr>
        </p:nvSpPr>
        <p:spPr>
          <a:xfrm>
            <a:off x="6248400" y="31750"/>
            <a:ext cx="28194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5837E-2008-44B1-B421-27B787C3B6F2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0" y="67056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4B4631C-9EDE-48E9-8FDD-F6BED3FA7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6246813" y="6705600"/>
            <a:ext cx="2820987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1676400"/>
            <a:ext cx="7391400" cy="44957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7345-A837-44E6-98CA-3333425B0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59BC9-11E1-4CDD-93F6-41A76AAAF77A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205739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74638"/>
            <a:ext cx="548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6B58A-8F8D-4D88-8FEC-EFD65C8F9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C3CBE-91A1-4965-9AE3-72F5C5A4D3BE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1676400"/>
            <a:ext cx="7391400" cy="4572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81B8-935A-4FAE-8A90-F8A827EB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32F92-EF88-4AE0-8D9B-12B90C8FCFB0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816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81600" y="3578224"/>
            <a:ext cx="3200645" cy="14597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4"/>
          </p:nvPr>
        </p:nvSpPr>
        <p:spPr>
          <a:xfrm>
            <a:off x="5183188" y="6578600"/>
            <a:ext cx="28194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11DD5-F1CA-4E12-83D7-55112D89D82A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0" y="6629400"/>
            <a:ext cx="533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F5424-7347-441E-A60D-F9A4B89A5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6"/>
          </p:nvPr>
        </p:nvSpPr>
        <p:spPr>
          <a:xfrm>
            <a:off x="5181600" y="6448425"/>
            <a:ext cx="2820988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429000"/>
            <a:ext cx="31242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457200"/>
            <a:ext cx="31242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1FE4B-3C4A-4A43-A248-5EAAEB69D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1C1E0-F7B9-4E47-9418-C53509C7DB0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25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25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722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F27C-BB34-4A21-B391-0F0B33A90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EE732-A095-43B8-A6ED-F8F0B9712CC3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70DC-5A27-4230-ACDA-4C966E9A4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D0B4-25EA-4AB3-86D7-521EDC117C7E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3E66A-5308-4791-9DCC-663427158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489D4-7FFF-4B2A-8430-4FE6826211A8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1676400"/>
            <a:ext cx="2514600" cy="1874837"/>
          </a:xfrm>
        </p:spPr>
        <p:txBody>
          <a:bodyPr anchor="b"/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4700016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3552372"/>
            <a:ext cx="2209800" cy="1629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102AF-ACFD-4DB5-BE4D-C4C838B36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BF0C8-8E4C-4CCD-9B4E-26E22CBD1A5F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1676400"/>
            <a:ext cx="4696967" cy="350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48400" y="1676400"/>
            <a:ext cx="2514600" cy="1875972"/>
          </a:xfrm>
        </p:spPr>
        <p:txBody>
          <a:bodyPr anchor="b"/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3552372"/>
            <a:ext cx="2209800" cy="1629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B94BD-A269-4831-AFF6-FE958338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AAA78-0431-45FB-9C27-51B4ADF1C18F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391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3881B3-BADE-4D8A-8253-2E24ADB0F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248400" y="76200"/>
            <a:ext cx="2819400" cy="127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646BAA-30C1-4A5B-B00E-34B6133C1301}" type="datetime1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70613" y="6629400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800" y="16764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8" r:id="rId2"/>
    <p:sldLayoutId id="214748387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411163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593725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776288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958850" indent="-182563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4823372" y="4267200"/>
            <a:ext cx="3962400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err="1" smtClean="0">
                <a:solidFill>
                  <a:schemeClr val="tx1"/>
                </a:solidFill>
              </a:rPr>
              <a:t>Meivi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Kartikasari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S.Kom</a:t>
            </a:r>
            <a:r>
              <a:rPr lang="en-US" sz="2400" b="1" dirty="0" smtClean="0">
                <a:solidFill>
                  <a:schemeClr val="tx1"/>
                </a:solidFill>
              </a:rPr>
              <a:t>., MT</a:t>
            </a:r>
          </a:p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Meivi.k@stiki.ac.id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91000" y="6654800"/>
            <a:ext cx="914400" cy="203200"/>
          </a:xfrm>
        </p:spPr>
        <p:txBody>
          <a:bodyPr/>
          <a:lstStyle/>
          <a:p>
            <a:pPr>
              <a:defRPr/>
            </a:pPr>
            <a:fld id="{D0F49758-332C-4C59-A6D0-DED607CD8245}" type="datetime1">
              <a:rPr lang="en-US"/>
              <a:pPr>
                <a:defRPr/>
              </a:pPr>
              <a:t>10/26/2017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28600" y="6629400"/>
            <a:ext cx="457200" cy="152400"/>
          </a:xfrm>
        </p:spPr>
        <p:txBody>
          <a:bodyPr/>
          <a:lstStyle/>
          <a:p>
            <a:pPr>
              <a:defRPr/>
            </a:pPr>
            <a:fld id="{0301252C-4BD0-4477-9FA5-95A5CEDDD5D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prodi / kode mk / semester x / sks / sifat</a:t>
            </a:r>
          </a:p>
        </p:txBody>
      </p:sp>
      <p:sp>
        <p:nvSpPr>
          <p:cNvPr id="4102" name="Rectangle 8"/>
          <p:cNvSpPr>
            <a:spLocks/>
          </p:cNvSpPr>
          <p:nvPr/>
        </p:nvSpPr>
        <p:spPr bwMode="auto">
          <a:xfrm>
            <a:off x="3108872" y="1524000"/>
            <a:ext cx="739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/>
              <a:t>ALGORITMA &amp; </a:t>
            </a:r>
          </a:p>
          <a:p>
            <a:pPr algn="ctr"/>
            <a:r>
              <a:rPr lang="en-US" sz="2800" b="1" dirty="0" smtClean="0"/>
              <a:t>STRUKTUR</a:t>
            </a:r>
            <a:r>
              <a:rPr lang="en-US" sz="2800" b="1" dirty="0"/>
              <a:t> </a:t>
            </a:r>
            <a:r>
              <a:rPr lang="en-US" sz="2800" b="1" dirty="0" smtClean="0"/>
              <a:t>DATA 2</a:t>
            </a:r>
          </a:p>
          <a:p>
            <a:pPr algn="ctr"/>
            <a:endParaRPr lang="en-US" sz="2800" b="1" dirty="0" smtClean="0">
              <a:latin typeface="Calibri" pitchFamily="34" charset="0"/>
            </a:endParaRPr>
          </a:p>
          <a:p>
            <a:pPr algn="ctr"/>
            <a:endParaRPr lang="en-US" sz="2800" b="1" dirty="0" smtClean="0">
              <a:latin typeface="Calibri" pitchFamily="34" charset="0"/>
            </a:endParaRPr>
          </a:p>
          <a:p>
            <a:pPr algn="ctr"/>
            <a:r>
              <a:rPr lang="en-US" sz="2800" b="1" dirty="0" smtClean="0">
                <a:latin typeface="Calibri" pitchFamily="34" charset="0"/>
              </a:rPr>
              <a:t>STACK USING  LINKED LIST </a:t>
            </a:r>
            <a:endParaRPr lang="en-US" sz="2800" b="1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DEKLARASI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828800"/>
            <a:ext cx="716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Proses yang harus dilakukan pertama kali adalah deklarasi/menyiapkan tempat.</a:t>
            </a:r>
          </a:p>
          <a:p>
            <a:r>
              <a:rPr lang="id-ID" sz="2400" dirty="0"/>
              <a:t>Langkah yang harus dilakukan adalah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d-ID" sz="2400" dirty="0"/>
              <a:t>Deklarasi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d-ID" sz="2400" dirty="0"/>
              <a:t>Deklarasi struktur data (menggunakan array atau linked list)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d-ID" sz="2400" dirty="0"/>
              <a:t>Deklarasi pointer 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DEKLARASI STACK DENGAN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Pembuatan</a:t>
            </a:r>
            <a:r>
              <a:rPr lang="en-US" sz="2800" dirty="0" smtClean="0"/>
              <a:t> class Stack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Pembuatan</a:t>
            </a:r>
            <a:r>
              <a:rPr lang="en-US" sz="2800" dirty="0" smtClean="0"/>
              <a:t> class Node</a:t>
            </a:r>
          </a:p>
          <a:p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head, tail </a:t>
            </a:r>
            <a:r>
              <a:rPr lang="en-US" sz="2800" dirty="0" err="1" smtClean="0"/>
              <a:t>dan</a:t>
            </a:r>
            <a:r>
              <a:rPr lang="en-US" sz="2800" dirty="0" smtClean="0"/>
              <a:t> top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Node. </a:t>
            </a:r>
            <a:r>
              <a:rPr lang="en-US" sz="2800" dirty="0" err="1" smtClean="0"/>
              <a:t>Ketiga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dideklarasikan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class Stack</a:t>
            </a:r>
          </a:p>
          <a:p>
            <a:pPr marL="45720" indent="0"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Node, head, tail, top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33600"/>
            <a:ext cx="4114800" cy="110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08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INISIALISASI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sz="2400" dirty="0"/>
              <a:t>Merupakan proses pemberian nilai awal.</a:t>
            </a:r>
          </a:p>
          <a:p>
            <a:r>
              <a:rPr lang="id-ID" sz="2400" dirty="0"/>
              <a:t>Pada </a:t>
            </a:r>
            <a:r>
              <a:rPr lang="id-ID" sz="2400" b="1" u="sng" dirty="0"/>
              <a:t>Array</a:t>
            </a:r>
            <a:r>
              <a:rPr lang="id-ID" sz="2400" dirty="0"/>
              <a:t> :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id-ID" sz="2400" dirty="0"/>
              <a:t>Pembentukan obyek array beserta ukurannya.</a:t>
            </a:r>
          </a:p>
          <a:p>
            <a:pPr marL="971550" lvl="1" indent="-514350">
              <a:buFont typeface="Arial" charset="0"/>
              <a:buNone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tumpukan = new int[10]; </a:t>
            </a:r>
          </a:p>
          <a:p>
            <a:pPr marL="971550" lvl="1" indent="-514350">
              <a:buFont typeface="Arial" charset="0"/>
              <a:buNone/>
            </a:pPr>
            <a:r>
              <a:rPr lang="id-ID" sz="2400" dirty="0"/>
              <a:t>	(pembentukan obyek array yang memiliki 10 element, dan alamat obyek akan disimpan pada variabel bernama tumpukan)</a:t>
            </a:r>
          </a:p>
          <a:p>
            <a:pPr marL="971550" lvl="1" indent="-514350">
              <a:buFont typeface="Arial" charset="0"/>
              <a:buAutoNum type="arabicPeriod" startAt="2"/>
            </a:pPr>
            <a:r>
              <a:rPr lang="id-ID" sz="2400" dirty="0"/>
              <a:t>Pemberian nilai awal pada variabel top=-1.</a:t>
            </a:r>
          </a:p>
          <a:p>
            <a:pPr marL="971550" lvl="1" indent="-514350">
              <a:buFont typeface="Arial" charset="0"/>
              <a:buNone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int top=-1; </a:t>
            </a:r>
            <a:endParaRPr lang="id-ID" sz="24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3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INISIALISASI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Pada </a:t>
            </a:r>
            <a:r>
              <a:rPr lang="id-ID" sz="2800" b="1" u="sng" dirty="0"/>
              <a:t>Linked List</a:t>
            </a:r>
            <a:r>
              <a:rPr lang="id-ID" sz="2800" dirty="0"/>
              <a:t>: </a:t>
            </a:r>
          </a:p>
          <a:p>
            <a:pPr>
              <a:buFont typeface="Arial" charset="0"/>
              <a:buNone/>
            </a:pPr>
            <a:r>
              <a:rPr lang="id-ID" sz="2800" dirty="0"/>
              <a:t>	Proses inisialisasi dilakukan dengan memberikan nilai awal pada variabel head, tail dan top dengan nilai </a:t>
            </a:r>
            <a:r>
              <a:rPr lang="id-ID" sz="2800" b="1" dirty="0"/>
              <a:t>null</a:t>
            </a:r>
            <a:r>
              <a:rPr lang="id-ID" sz="2800" dirty="0"/>
              <a:t>.</a:t>
            </a:r>
          </a:p>
          <a:p>
            <a:pPr marL="971550" lvl="1" indent="-514350">
              <a:buFont typeface="Arial" charset="0"/>
              <a:buNone/>
            </a:pPr>
            <a:r>
              <a:rPr lang="id-ID" sz="2800" dirty="0"/>
              <a:t>	</a:t>
            </a:r>
            <a:r>
              <a:rPr lang="id-ID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head = tail = top = null; </a:t>
            </a:r>
            <a:endParaRPr lang="id-ID" sz="2800" dirty="0"/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CEK KOSONG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0" y="1752600"/>
            <a:ext cx="7391400" cy="4572000"/>
          </a:xfrm>
        </p:spPr>
        <p:txBody>
          <a:bodyPr>
            <a:normAutofit/>
          </a:bodyPr>
          <a:lstStyle/>
          <a:p>
            <a:r>
              <a:rPr lang="id-ID" sz="2800" dirty="0"/>
              <a:t>Operasi yang digunakan untuk mengecek kondisi stack dalam keadaan kosong.</a:t>
            </a:r>
          </a:p>
          <a:p>
            <a:r>
              <a:rPr lang="id-ID" sz="2800" dirty="0"/>
              <a:t>Caranya : melihat nilai top. Jika nilainya sama seperti ketika inisialisasi berarti stack dalam kondisi kosong (top =-1 atau top=null).</a:t>
            </a:r>
          </a:p>
          <a:p>
            <a:r>
              <a:rPr lang="id-ID" sz="2800" dirty="0"/>
              <a:t>Operasi ini harus dapat mengembalikan nilai true jika stack kosong dan false jika sebaliknya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5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prodi</a:t>
            </a:r>
            <a:r>
              <a:rPr lang="en-US" dirty="0" smtClean="0"/>
              <a:t> /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mk</a:t>
            </a:r>
            <a:r>
              <a:rPr lang="en-US" dirty="0" smtClean="0"/>
              <a:t> / semester x / </a:t>
            </a:r>
            <a:r>
              <a:rPr lang="en-US" dirty="0" err="1" smtClean="0"/>
              <a:t>sks</a:t>
            </a:r>
            <a:r>
              <a:rPr lang="en-US" dirty="0" smtClean="0"/>
              <a:t> / </a:t>
            </a:r>
            <a:r>
              <a:rPr lang="en-US" dirty="0" err="1" smtClean="0"/>
              <a:t>sifat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/>
          <a:stretch/>
        </p:blipFill>
        <p:spPr bwMode="auto">
          <a:xfrm>
            <a:off x="1429407" y="2133600"/>
            <a:ext cx="7060514" cy="407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63901" y="566108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OPERASI POP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8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/>
          <a:stretch/>
        </p:blipFill>
        <p:spPr bwMode="auto">
          <a:xfrm>
            <a:off x="1676400" y="2049516"/>
            <a:ext cx="6649660" cy="370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68411" y="774412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OPERASI PUSH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2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6"/>
          <a:stretch/>
        </p:blipFill>
        <p:spPr bwMode="auto">
          <a:xfrm>
            <a:off x="1752600" y="1600200"/>
            <a:ext cx="6500812" cy="459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0187" y="545811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OPERASI PEEK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6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LATIHAN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259080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()</a:t>
            </a:r>
          </a:p>
          <a:p>
            <a:r>
              <a:rPr lang="en-US" dirty="0"/>
              <a:t>PUSH(45)</a:t>
            </a:r>
          </a:p>
          <a:p>
            <a:r>
              <a:rPr lang="en-US" dirty="0"/>
              <a:t>PUSH(35)</a:t>
            </a:r>
          </a:p>
          <a:p>
            <a:r>
              <a:rPr lang="en-US" dirty="0"/>
              <a:t>PUSH(25)</a:t>
            </a:r>
          </a:p>
          <a:p>
            <a:r>
              <a:rPr lang="en-US" dirty="0"/>
              <a:t>PEEK()</a:t>
            </a:r>
          </a:p>
          <a:p>
            <a:r>
              <a:rPr lang="en-US" dirty="0"/>
              <a:t>PUSH(15)</a:t>
            </a:r>
          </a:p>
          <a:p>
            <a:r>
              <a:rPr lang="en-US" dirty="0"/>
              <a:t>PUSH(5)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PUSH(10)</a:t>
            </a:r>
          </a:p>
          <a:p>
            <a:r>
              <a:rPr lang="en-US" dirty="0"/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PUSH(20)</a:t>
            </a:r>
          </a:p>
          <a:p>
            <a:r>
              <a:rPr lang="en-US" dirty="0" smtClean="0"/>
              <a:t>PEEK()</a:t>
            </a:r>
          </a:p>
          <a:p>
            <a:r>
              <a:rPr lang="en-US" dirty="0" smtClean="0"/>
              <a:t>DISPLAY()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04805" y="2319495"/>
            <a:ext cx="4572000" cy="2963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() 		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PUSH(5) PUSH(30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POP()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 		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PUSH(35) 		PUSH(20)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PUSH(25) 		DISPLAY()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PUSH(15) 		PEEK()  </a:t>
            </a:r>
            <a:endParaRPr lang="id-ID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id-ID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DISPLAY()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2514600"/>
            <a:ext cx="1143000" cy="2209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59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/>
              <a:t>STACK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999037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5324" y="5105400"/>
            <a:ext cx="7493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yang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stack (LIFO)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4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47800" y="1447800"/>
            <a:ext cx="7391400" cy="4800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 err="1"/>
              <a:t>Operasi-operasi</a:t>
            </a:r>
            <a:r>
              <a:rPr lang="en-US" sz="2800" dirty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stack :</a:t>
            </a:r>
          </a:p>
          <a:p>
            <a:pPr lvl="1"/>
            <a:r>
              <a:rPr lang="en-US" sz="2800" b="1" dirty="0" smtClean="0"/>
              <a:t>Push      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menambahkan</a:t>
            </a:r>
            <a:r>
              <a:rPr lang="en-US" sz="2800" dirty="0"/>
              <a:t> data </a:t>
            </a:r>
            <a:r>
              <a:rPr lang="en-US" sz="2800" dirty="0" err="1"/>
              <a:t>pada</a:t>
            </a:r>
            <a:r>
              <a:rPr lang="en-US" sz="2800" dirty="0"/>
              <a:t> stack</a:t>
            </a:r>
            <a:endParaRPr lang="en-US" sz="2800" b="1" dirty="0"/>
          </a:p>
          <a:p>
            <a:pPr lvl="1"/>
            <a:r>
              <a:rPr lang="en-US" sz="2800" b="1" dirty="0" smtClean="0"/>
              <a:t>Pop        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mengambil</a:t>
            </a:r>
            <a:r>
              <a:rPr lang="en-US" sz="2800" dirty="0"/>
              <a:t> data </a:t>
            </a:r>
            <a:r>
              <a:rPr lang="en-US" sz="2800" dirty="0" err="1"/>
              <a:t>pada</a:t>
            </a:r>
            <a:r>
              <a:rPr lang="en-US" sz="2800" dirty="0"/>
              <a:t> stack</a:t>
            </a:r>
          </a:p>
          <a:p>
            <a:pPr lvl="1"/>
            <a:r>
              <a:rPr lang="en-US" sz="2800" b="1" dirty="0" err="1" smtClean="0"/>
              <a:t>isEmpty</a:t>
            </a:r>
            <a:r>
              <a:rPr lang="en-US" sz="2800" dirty="0" smtClean="0"/>
              <a:t> : </a:t>
            </a:r>
            <a:r>
              <a:rPr lang="en-US" sz="2800" dirty="0" err="1"/>
              <a:t>mengecek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stack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kosong</a:t>
            </a:r>
            <a:endParaRPr lang="en-US" sz="2800" dirty="0"/>
          </a:p>
          <a:p>
            <a:pPr lvl="1"/>
            <a:r>
              <a:rPr lang="en-US" sz="2800" b="1" dirty="0" err="1"/>
              <a:t>isFull</a:t>
            </a:r>
            <a:r>
              <a:rPr lang="en-US" sz="2800" dirty="0"/>
              <a:t> </a:t>
            </a:r>
            <a:r>
              <a:rPr lang="en-US" sz="2800" dirty="0" smtClean="0"/>
              <a:t>     : </a:t>
            </a:r>
            <a:r>
              <a:rPr lang="en-US" sz="2800" dirty="0" err="1"/>
              <a:t>mengecek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stack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penuh</a:t>
            </a:r>
            <a:endParaRPr lang="en-US" sz="2800" b="1" dirty="0"/>
          </a:p>
          <a:p>
            <a:pPr lvl="1"/>
            <a:r>
              <a:rPr lang="en-US" sz="2800" b="1" dirty="0"/>
              <a:t>peek</a:t>
            </a:r>
            <a:r>
              <a:rPr lang="en-US" sz="2800" dirty="0"/>
              <a:t> </a:t>
            </a:r>
            <a:r>
              <a:rPr lang="en-US" sz="2800" dirty="0" smtClean="0"/>
              <a:t>     : </a:t>
            </a:r>
            <a:r>
              <a:rPr lang="en-US" sz="2800" dirty="0" err="1"/>
              <a:t>melihat</a:t>
            </a:r>
            <a:r>
              <a:rPr lang="en-US" sz="2800" dirty="0"/>
              <a:t> data yang paling </a:t>
            </a:r>
            <a:r>
              <a:rPr lang="en-US" sz="2800" dirty="0" err="1"/>
              <a:t>atas</a:t>
            </a:r>
            <a:endParaRPr lang="en-US" sz="2800" dirty="0"/>
          </a:p>
          <a:p>
            <a:pPr lvl="1"/>
            <a:r>
              <a:rPr lang="en-US" sz="2800" b="1" dirty="0" smtClean="0"/>
              <a:t>Clear     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mengosongkan</a:t>
            </a:r>
            <a:r>
              <a:rPr lang="en-US" sz="2800" dirty="0"/>
              <a:t> stack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5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47800" y="1981200"/>
            <a:ext cx="7391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Stack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single linked list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Keunggulannya</a:t>
            </a:r>
            <a:r>
              <a:rPr lang="en-US" sz="2800" dirty="0" smtClean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array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alokasi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yang </a:t>
            </a:r>
            <a:r>
              <a:rPr lang="en-US" sz="2800" dirty="0" err="1"/>
              <a:t>dinamis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menghindari</a:t>
            </a:r>
            <a:r>
              <a:rPr lang="en-US" sz="2800" dirty="0"/>
              <a:t> </a:t>
            </a:r>
            <a:r>
              <a:rPr lang="en-US" sz="2800" dirty="0" err="1"/>
              <a:t>pemborosan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3914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STACK DENGAN LINKED LIST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4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ILLUSTRASI STACK DENGAN LINKED LIST</a:t>
            </a:r>
            <a:endParaRPr lang="en-US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7740"/>
            <a:ext cx="7391400" cy="344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276600" y="3048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1799" y="34361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NULL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4343400"/>
            <a:ext cx="622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4512879"/>
            <a:ext cx="622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8" y="4367376"/>
            <a:ext cx="622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97" y="4977962"/>
            <a:ext cx="622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7312570" y="4836729"/>
            <a:ext cx="0" cy="148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10" y="4977962"/>
            <a:ext cx="622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5193206" y="40543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33578" y="390984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65510" y="5016063"/>
            <a:ext cx="0" cy="148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676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POINTER 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Digunakan untuk menunjuk element paling akhir yang dimasukkan kedalam stack.</a:t>
            </a:r>
          </a:p>
          <a:p>
            <a:r>
              <a:rPr lang="id-ID" sz="2800" dirty="0"/>
              <a:t>Jika top tidak menunjuk pada element manapun hal ini menunjukkan bahwa stack dalam kondisi kosong (empty).</a:t>
            </a:r>
          </a:p>
          <a:p>
            <a:r>
              <a:rPr lang="id-ID" sz="2800" dirty="0"/>
              <a:t>Pada </a:t>
            </a:r>
            <a:r>
              <a:rPr lang="id-ID" sz="2800" b="1" dirty="0"/>
              <a:t>array</a:t>
            </a:r>
            <a:r>
              <a:rPr lang="id-ID" sz="2800" dirty="0"/>
              <a:t> : top akan menyimpan </a:t>
            </a:r>
            <a:r>
              <a:rPr lang="id-ID" sz="2800" b="1" dirty="0"/>
              <a:t>index</a:t>
            </a:r>
            <a:r>
              <a:rPr lang="id-ID" sz="2800" dirty="0"/>
              <a:t> element paling akhir masuk.</a:t>
            </a:r>
          </a:p>
          <a:p>
            <a:r>
              <a:rPr lang="id-ID" sz="2800" dirty="0"/>
              <a:t>Pada </a:t>
            </a:r>
            <a:r>
              <a:rPr lang="id-ID" sz="2800" b="1" dirty="0"/>
              <a:t>linked list</a:t>
            </a:r>
            <a:r>
              <a:rPr lang="id-ID" sz="2800" dirty="0"/>
              <a:t> : top akan menyimpan </a:t>
            </a:r>
            <a:r>
              <a:rPr lang="id-ID" sz="2800" b="1" dirty="0"/>
              <a:t>alamat</a:t>
            </a:r>
            <a:r>
              <a:rPr lang="id-ID" sz="2800" dirty="0"/>
              <a:t> node yang paling akhir ditambahkan. 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7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71600" y="1524000"/>
            <a:ext cx="7391400" cy="4572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/>
              <a:t>• </a:t>
            </a:r>
            <a:r>
              <a:rPr lang="en-US" sz="2400" b="1" dirty="0" err="1" smtClean="0"/>
              <a:t>IsEmpty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memeriksa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stack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	</a:t>
            </a:r>
            <a:r>
              <a:rPr lang="en-US" sz="2400" dirty="0" err="1" smtClean="0"/>
              <a:t>kosong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/>
              <a:t>• Push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	stack</a:t>
            </a:r>
            <a:r>
              <a:rPr lang="en-US" sz="2400" dirty="0"/>
              <a:t>. </a:t>
            </a:r>
            <a:r>
              <a:rPr lang="en-US" sz="2400" dirty="0" smtClean="0"/>
              <a:t>	Push </a:t>
            </a:r>
            <a:r>
              <a:rPr lang="en-US" sz="2400" dirty="0"/>
              <a:t>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mirip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insert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single </a:t>
            </a:r>
            <a:r>
              <a:rPr lang="en-US" sz="2400" dirty="0"/>
              <a:t>linked </a:t>
            </a:r>
            <a:r>
              <a:rPr lang="en-US" sz="2400" dirty="0" smtClean="0"/>
              <a:t>	list </a:t>
            </a:r>
            <a:r>
              <a:rPr lang="en-US" sz="2400" dirty="0" err="1"/>
              <a:t>biasa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/>
              <a:t>• Pop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mengeluarkan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smtClean="0"/>
              <a:t>	stack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b="1" dirty="0"/>
              <a:t>Clear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stack yang </a:t>
            </a:r>
            <a:r>
              <a:rPr lang="en-US" sz="2400" dirty="0" err="1"/>
              <a:t>ada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OPERASI PADA STACK (LINKED LIST)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9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780315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2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F81B8-935A-4FAE-8A90-F8A827EB54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632F92-EF88-4AE0-8D9B-12B90C8FCFB0}" type="datetime1">
              <a:rPr lang="en-US" smtClean="0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prodi / kode mk / semester x / sks / sifat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391400" cy="1066800"/>
          </a:xfrm>
        </p:spPr>
        <p:txBody>
          <a:bodyPr/>
          <a:lstStyle/>
          <a:p>
            <a:r>
              <a:rPr lang="en-US" b="1" dirty="0" smtClean="0"/>
              <a:t>OPERASI PADA STACK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54469" y="22860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Deklarasi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Inisialisasi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Cek kosong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Cek penuh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Penambahan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Pengambilan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id-ID" sz="2400" dirty="0"/>
              <a:t>Pengaksesan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3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tiki3.2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stiki3.2</Template>
  <TotalTime>12143</TotalTime>
  <Words>589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stiki3.2</vt:lpstr>
      <vt:lpstr>PowerPoint Presentation</vt:lpstr>
      <vt:lpstr>STACK</vt:lpstr>
      <vt:lpstr>STACK</vt:lpstr>
      <vt:lpstr>STACK DENGAN LINKED LIST</vt:lpstr>
      <vt:lpstr>ILLUSTRASI STACK DENGAN LINKED LIST</vt:lpstr>
      <vt:lpstr>POINTER TOP</vt:lpstr>
      <vt:lpstr>OPERASI PADA STACK (LINKED LIST)</vt:lpstr>
      <vt:lpstr>PowerPoint Presentation</vt:lpstr>
      <vt:lpstr>OPERASI PADA STACK</vt:lpstr>
      <vt:lpstr>DEKLARASI</vt:lpstr>
      <vt:lpstr>DEKLARASI STACK DENGAN LINKED LIST</vt:lpstr>
      <vt:lpstr>INISIALISASI</vt:lpstr>
      <vt:lpstr>INISIALISASI</vt:lpstr>
      <vt:lpstr>CEK KOSONG</vt:lpstr>
      <vt:lpstr>PowerPoint Presentation</vt:lpstr>
      <vt:lpstr>PowerPoint Presentation</vt:lpstr>
      <vt:lpstr>PowerPoint Presentation</vt:lpstr>
      <vt:lpstr>LATIHAN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MATAKULIAH</dc:title>
  <dc:creator>suryo</dc:creator>
  <cp:lastModifiedBy>ASUS</cp:lastModifiedBy>
  <cp:revision>272</cp:revision>
  <dcterms:created xsi:type="dcterms:W3CDTF">2011-08-15T06:53:07Z</dcterms:created>
  <dcterms:modified xsi:type="dcterms:W3CDTF">2017-10-26T09:26:28Z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D940A0C6-2478-48CB-B1C5-68E9BA6C241E</vt:lpwstr>
  </property>
  <property fmtid="{D5CDD505-2E9C-101B-9397-08002B2CF9AE}" pid="3" name="ArticulatePath">
    <vt:lpwstr>Pertemuan 7</vt:lpwstr>
  </property>
</Properties>
</file>