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7" r:id="rId2"/>
    <p:sldId id="259" r:id="rId3"/>
    <p:sldId id="258" r:id="rId4"/>
    <p:sldId id="260" r:id="rId5"/>
    <p:sldId id="262" r:id="rId6"/>
    <p:sldId id="263" r:id="rId7"/>
    <p:sldId id="268" r:id="rId8"/>
    <p:sldId id="261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51D2-CC2F-443E-9860-4C9BD4AA399E}" type="datetimeFigureOut">
              <a:rPr lang="id-ID" smtClean="0"/>
              <a:t>18/10/2018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75B-B2D8-4E46-AE62-DC9BC3E2BE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063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51D2-CC2F-443E-9860-4C9BD4AA399E}" type="datetimeFigureOut">
              <a:rPr lang="id-ID" smtClean="0"/>
              <a:t>18/10/2018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75B-B2D8-4E46-AE62-DC9BC3E2BE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364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51D2-CC2F-443E-9860-4C9BD4AA399E}" type="datetimeFigureOut">
              <a:rPr lang="id-ID" smtClean="0"/>
              <a:t>18/10/2018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75B-B2D8-4E46-AE62-DC9BC3E2BE4A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260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51D2-CC2F-443E-9860-4C9BD4AA399E}" type="datetimeFigureOut">
              <a:rPr lang="id-ID" smtClean="0"/>
              <a:t>18/10/2018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75B-B2D8-4E46-AE62-DC9BC3E2BE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9325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51D2-CC2F-443E-9860-4C9BD4AA399E}" type="datetimeFigureOut">
              <a:rPr lang="id-ID" smtClean="0"/>
              <a:t>18/10/2018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75B-B2D8-4E46-AE62-DC9BC3E2BE4A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41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51D2-CC2F-443E-9860-4C9BD4AA399E}" type="datetimeFigureOut">
              <a:rPr lang="id-ID" smtClean="0"/>
              <a:t>18/10/2018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75B-B2D8-4E46-AE62-DC9BC3E2BE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34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51D2-CC2F-443E-9860-4C9BD4AA399E}" type="datetimeFigureOut">
              <a:rPr lang="id-ID" smtClean="0"/>
              <a:t>18/10/2018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75B-B2D8-4E46-AE62-DC9BC3E2BE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9468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51D2-CC2F-443E-9860-4C9BD4AA399E}" type="datetimeFigureOut">
              <a:rPr lang="id-ID" smtClean="0"/>
              <a:t>18/10/2018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75B-B2D8-4E46-AE62-DC9BC3E2BE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38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51D2-CC2F-443E-9860-4C9BD4AA399E}" type="datetimeFigureOut">
              <a:rPr lang="id-ID" smtClean="0"/>
              <a:t>18/10/2018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75B-B2D8-4E46-AE62-DC9BC3E2BE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214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51D2-CC2F-443E-9860-4C9BD4AA399E}" type="datetimeFigureOut">
              <a:rPr lang="id-ID" smtClean="0"/>
              <a:t>18/10/2018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75B-B2D8-4E46-AE62-DC9BC3E2BE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569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51D2-CC2F-443E-9860-4C9BD4AA399E}" type="datetimeFigureOut">
              <a:rPr lang="id-ID" smtClean="0"/>
              <a:t>18/10/2018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75B-B2D8-4E46-AE62-DC9BC3E2BE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734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51D2-CC2F-443E-9860-4C9BD4AA399E}" type="datetimeFigureOut">
              <a:rPr lang="id-ID" smtClean="0"/>
              <a:t>18/10/2018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75B-B2D8-4E46-AE62-DC9BC3E2BE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449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51D2-CC2F-443E-9860-4C9BD4AA399E}" type="datetimeFigureOut">
              <a:rPr lang="id-ID" smtClean="0"/>
              <a:t>18/10/2018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75B-B2D8-4E46-AE62-DC9BC3E2BE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628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51D2-CC2F-443E-9860-4C9BD4AA399E}" type="datetimeFigureOut">
              <a:rPr lang="id-ID" smtClean="0"/>
              <a:t>18/10/2018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75B-B2D8-4E46-AE62-DC9BC3E2BE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6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51D2-CC2F-443E-9860-4C9BD4AA399E}" type="datetimeFigureOut">
              <a:rPr lang="id-ID" smtClean="0"/>
              <a:t>18/10/2018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75B-B2D8-4E46-AE62-DC9BC3E2BE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290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75B-B2D8-4E46-AE62-DC9BC3E2BE4A}" type="slidenum">
              <a:rPr lang="id-ID" smtClean="0"/>
              <a:t>‹#›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51D2-CC2F-443E-9860-4C9BD4AA399E}" type="datetimeFigureOut">
              <a:rPr lang="id-ID" smtClean="0"/>
              <a:t>18/10/2018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844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651D2-CC2F-443E-9860-4C9BD4AA399E}" type="datetimeFigureOut">
              <a:rPr lang="id-ID" smtClean="0"/>
              <a:t>18/10/2018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38575B-B2D8-4E46-AE62-DC9BC3E2BE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380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2.bp.blogspot.com/-iui7YhTb1Sg/UYKd7x8uweI/AAAAAAAAABc/69de9ZQTDbQ/s1600/star1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2.bp.blogspot.com/-iui7YhTb1Sg/UYKd7x8uweI/AAAAAAAAABc/69de9ZQTDbQ/s1600/star1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4.bp.blogspot.com/-MvfkE6Y7TsM/UYRn_8o5LTI/AAAAAAAAAF0/dQrrKuxpUTI/s1600/star2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>
                <a:latin typeface="Comic Sans MS" panose="030F0702030302020204" pitchFamily="66" charset="0"/>
              </a:rPr>
              <a:t>Pengertian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>
                <a:latin typeface="Comic Sans MS" panose="030F0702030302020204" pitchFamily="66" charset="0"/>
              </a:rPr>
              <a:t>	Deadlock adalah suatu kondisi dimana dua proses atau lebih saling menunggu proses untuk melepaskan sumber daya yang sedang digunakan. Jadi, ada proses A yang membutuhkan suatu sumber daya, tetapi sumber daya tersebut sedang digunakan oleh proses lain. Padahal proses lain tersebut tidak akan melepaskan sumber daya selama proses yang dilakukan belum selesai. </a:t>
            </a:r>
          </a:p>
        </p:txBody>
      </p:sp>
    </p:spTree>
    <p:extLst>
      <p:ext uri="{BB962C8B-B14F-4D97-AF65-F5344CB8AC3E}">
        <p14:creationId xmlns:p14="http://schemas.microsoft.com/office/powerpoint/2010/main" val="851997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>
                <a:latin typeface="Comic Sans MS" panose="030F0702030302020204" pitchFamily="66" charset="0"/>
              </a:rPr>
              <a:t>Penyebab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>
                <a:latin typeface="Comic Sans MS" panose="030F0702030302020204" pitchFamily="66" charset="0"/>
              </a:rPr>
              <a:t>	</a:t>
            </a:r>
            <a:r>
              <a:rPr lang="en-US" sz="2400" dirty="0">
                <a:latin typeface="Comic Sans MS" panose="030F0702030302020204" pitchFamily="66" charset="0"/>
              </a:rPr>
              <a:t>Starvation </a:t>
            </a:r>
            <a:r>
              <a:rPr lang="en-US" sz="2400" dirty="0" err="1">
                <a:latin typeface="Comic Sans MS" panose="030F0702030302020204" pitchFamily="66" charset="0"/>
              </a:rPr>
              <a:t>dapat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terjadi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pada</a:t>
            </a:r>
            <a:r>
              <a:rPr lang="en-US" sz="2400" dirty="0">
                <a:latin typeface="Comic Sans MS" panose="030F0702030302020204" pitchFamily="66" charset="0"/>
              </a:rPr>
              <a:t> proses </a:t>
            </a:r>
            <a:r>
              <a:rPr lang="en-US" sz="2400" dirty="0" err="1">
                <a:latin typeface="Comic Sans MS" panose="030F0702030302020204" pitchFamily="66" charset="0"/>
              </a:rPr>
              <a:t>penjadwalan</a:t>
            </a:r>
            <a:r>
              <a:rPr lang="en-US" sz="2400" dirty="0">
                <a:latin typeface="Comic Sans MS" panose="030F0702030302020204" pitchFamily="66" charset="0"/>
              </a:rPr>
              <a:t> yang </a:t>
            </a:r>
            <a:r>
              <a:rPr lang="en-US" sz="2400" dirty="0" err="1">
                <a:latin typeface="Comic Sans MS" panose="030F0702030302020204" pitchFamily="66" charset="0"/>
              </a:rPr>
              <a:t>menggunakan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prinsip</a:t>
            </a:r>
            <a:r>
              <a:rPr lang="en-US" sz="2400" dirty="0">
                <a:latin typeface="Comic Sans MS" panose="030F0702030302020204" pitchFamily="66" charset="0"/>
              </a:rPr>
              <a:t> “proses yang paling </a:t>
            </a:r>
            <a:r>
              <a:rPr lang="en-US" sz="2400" dirty="0" err="1">
                <a:latin typeface="Comic Sans MS" panose="030F0702030302020204" pitchFamily="66" charset="0"/>
              </a:rPr>
              <a:t>cepat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diselesaikan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didahulukan</a:t>
            </a:r>
            <a:r>
              <a:rPr lang="en-US" sz="2400" dirty="0">
                <a:latin typeface="Comic Sans MS" panose="030F0702030302020204" pitchFamily="66" charset="0"/>
              </a:rPr>
              <a:t>”, </a:t>
            </a:r>
            <a:r>
              <a:rPr lang="en-US" sz="2400" dirty="0" err="1">
                <a:latin typeface="Comic Sans MS" panose="030F0702030302020204" pitchFamily="66" charset="0"/>
              </a:rPr>
              <a:t>seperti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pada</a:t>
            </a:r>
            <a:r>
              <a:rPr lang="en-US" sz="2400" dirty="0">
                <a:latin typeface="Comic Sans MS" panose="030F0702030302020204" pitchFamily="66" charset="0"/>
              </a:rPr>
              <a:t> Shortest Job First (SJF) </a:t>
            </a:r>
            <a:r>
              <a:rPr lang="en-US" sz="2400" dirty="0" err="1">
                <a:latin typeface="Comic Sans MS" panose="030F0702030302020204" pitchFamily="66" charset="0"/>
              </a:rPr>
              <a:t>dan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Penjadwalan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Prioritas</a:t>
            </a:r>
            <a:r>
              <a:rPr lang="en-US" sz="2400" dirty="0">
                <a:latin typeface="Comic Sans MS" panose="030F0702030302020204" pitchFamily="66" charset="0"/>
              </a:rPr>
              <a:t>.</a:t>
            </a:r>
            <a:endParaRPr lang="id-ID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id-ID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8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>
                <a:latin typeface="Comic Sans MS" panose="030F0702030302020204" pitchFamily="66" charset="0"/>
              </a:rPr>
              <a:t>Penanggulangan </a:t>
            </a:r>
            <a:r>
              <a:rPr lang="en-US" dirty="0">
                <a:latin typeface="Comic Sans MS" panose="030F0702030302020204" pitchFamily="66" charset="0"/>
              </a:rPr>
              <a:t>Starvation</a:t>
            </a:r>
            <a:endParaRPr lang="id-ID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omic Sans MS" panose="030F0702030302020204" pitchFamily="66" charset="0"/>
              </a:rPr>
              <a:t>Aging</a:t>
            </a:r>
            <a:endParaRPr lang="id-ID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id-ID" sz="2000" dirty="0">
                <a:latin typeface="Comic Sans MS" panose="030F0702030302020204" pitchFamily="66" charset="0"/>
              </a:rPr>
              <a:t>	Jika ada beberapa proses yang memiliki N maksimum, maka diantara proses tersebut dilihat dari waktu yang dibutuhkan untuk menyelesaikannya. Jika masih sama juga, maka dilihat waktu kedatangannya.</a:t>
            </a:r>
          </a:p>
          <a:p>
            <a:r>
              <a:rPr lang="en-US" sz="2000" b="1" dirty="0">
                <a:latin typeface="Comic Sans MS" panose="030F0702030302020204" pitchFamily="66" charset="0"/>
              </a:rPr>
              <a:t>Round Robin</a:t>
            </a:r>
            <a:endParaRPr lang="id-ID" sz="20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id-ID" sz="2000" dirty="0">
                <a:latin typeface="Comic Sans MS" panose="030F0702030302020204" pitchFamily="66" charset="0"/>
              </a:rPr>
              <a:t>	proses yang akan dimasukkan ke dalam antrian menurut proses kedatangannya. Dalam penyelesainnya, suatu proses tidak akan langsung selesai jika waktu yang dibutuhkan melebihi waktu kuantum yang diberikan.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8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>
                <a:latin typeface="Comic Sans MS" panose="030F0702030302020204" pitchFamily="66" charset="0"/>
              </a:rPr>
              <a:t>Contoh Deadlock di Jembatan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5634"/>
            <a:ext cx="10223500" cy="29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099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>
                <a:latin typeface="Comic Sans MS" panose="030F0702030302020204" pitchFamily="66" charset="0"/>
              </a:rPr>
              <a:t>Contoh Deadlock di Persimpangan Jalan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596" y="1930400"/>
            <a:ext cx="3827404" cy="38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762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>
                <a:latin typeface="Comic Sans MS" panose="030F0702030302020204" pitchFamily="66" charset="0"/>
              </a:rPr>
              <a:t>Pendeteksian dan Pemulihan Deadlock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76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 err="1">
                <a:latin typeface="Comic Sans MS" panose="030F0702030302020204" pitchFamily="66" charset="0"/>
              </a:rPr>
              <a:t>Deteksi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adanya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i="1" dirty="0">
                <a:latin typeface="Comic Sans MS" panose="030F0702030302020204" pitchFamily="66" charset="0"/>
              </a:rPr>
              <a:t>Deadlock</a:t>
            </a:r>
            <a:r>
              <a:rPr lang="id-ID" altLang="en-US" sz="2400" i="1" dirty="0">
                <a:latin typeface="Comic Sans MS" panose="030F0702030302020204" pitchFamily="66" charset="0"/>
              </a:rPr>
              <a:t>	:</a:t>
            </a:r>
          </a:p>
          <a:p>
            <a:pPr marL="0" indent="0">
              <a:buNone/>
            </a:pPr>
            <a:endParaRPr lang="en-US" altLang="en-US" sz="2400" i="1" dirty="0">
              <a:latin typeface="Comic Sans MS" panose="030F0702030302020204" pitchFamily="66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400" dirty="0" err="1">
                <a:latin typeface="Comic Sans MS" panose="030F0702030302020204" pitchFamily="66" charset="0"/>
              </a:rPr>
              <a:t>Deteksi</a:t>
            </a:r>
            <a:r>
              <a:rPr lang="en-US" altLang="en-US" sz="2400" dirty="0">
                <a:latin typeface="Comic Sans MS" panose="030F0702030302020204" pitchFamily="66" charset="0"/>
              </a:rPr>
              <a:t> deadlock </a:t>
            </a:r>
            <a:r>
              <a:rPr lang="en-US" altLang="en-US" sz="2400" dirty="0" err="1">
                <a:latin typeface="Comic Sans MS" panose="030F0702030302020204" pitchFamily="66" charset="0"/>
              </a:rPr>
              <a:t>adalah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teknik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untuk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menentukan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apakah</a:t>
            </a:r>
            <a:r>
              <a:rPr lang="en-US" altLang="en-US" sz="2400" dirty="0">
                <a:latin typeface="Comic Sans MS" panose="030F0702030302020204" pitchFamily="66" charset="0"/>
              </a:rPr>
              <a:t> deadlock </a:t>
            </a:r>
            <a:r>
              <a:rPr lang="en-US" altLang="en-US" sz="2400" dirty="0" err="1">
                <a:latin typeface="Comic Sans MS" panose="030F0702030302020204" pitchFamily="66" charset="0"/>
              </a:rPr>
              <a:t>terjadi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serta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mengidentifikasi</a:t>
            </a:r>
            <a:r>
              <a:rPr lang="en-US" altLang="en-US" sz="2400" dirty="0">
                <a:latin typeface="Comic Sans MS" panose="030F0702030302020204" pitchFamily="66" charset="0"/>
              </a:rPr>
              <a:t> proses-proses </a:t>
            </a:r>
            <a:r>
              <a:rPr lang="en-US" altLang="en-US" sz="2400" dirty="0" err="1">
                <a:latin typeface="Comic Sans MS" panose="030F0702030302020204" pitchFamily="66" charset="0"/>
              </a:rPr>
              <a:t>dan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sumber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daya-sumber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daya</a:t>
            </a:r>
            <a:r>
              <a:rPr lang="en-US" altLang="en-US" sz="2400" dirty="0">
                <a:latin typeface="Comic Sans MS" panose="030F0702030302020204" pitchFamily="66" charset="0"/>
              </a:rPr>
              <a:t> yang </a:t>
            </a:r>
            <a:r>
              <a:rPr lang="en-US" altLang="en-US" sz="2400" dirty="0" err="1">
                <a:latin typeface="Comic Sans MS" panose="030F0702030302020204" pitchFamily="66" charset="0"/>
              </a:rPr>
              <a:t>terlibat</a:t>
            </a:r>
            <a:r>
              <a:rPr lang="en-US" altLang="en-US" sz="2400" dirty="0">
                <a:latin typeface="Comic Sans MS" panose="030F0702030302020204" pitchFamily="66" charset="0"/>
              </a:rPr>
              <a:t> deadlock.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400" dirty="0" err="1">
                <a:latin typeface="Comic Sans MS" panose="030F0702030302020204" pitchFamily="66" charset="0"/>
              </a:rPr>
              <a:t>Umumnya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algoritma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deteksi</a:t>
            </a:r>
            <a:r>
              <a:rPr lang="en-US" altLang="en-US" sz="2400" dirty="0">
                <a:latin typeface="Comic Sans MS" panose="030F0702030302020204" pitchFamily="66" charset="0"/>
              </a:rPr>
              <a:t> yang </a:t>
            </a:r>
            <a:r>
              <a:rPr lang="en-US" altLang="en-US" sz="2400" dirty="0" err="1">
                <a:latin typeface="Comic Sans MS" panose="030F0702030302020204" pitchFamily="66" charset="0"/>
              </a:rPr>
              <a:t>digunakan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adalah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menentukan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keberadaan</a:t>
            </a:r>
            <a:r>
              <a:rPr lang="en-US" altLang="en-US" sz="2400" dirty="0">
                <a:latin typeface="Comic Sans MS" panose="030F0702030302020204" pitchFamily="66" charset="0"/>
              </a:rPr>
              <a:t> circular wait.</a:t>
            </a:r>
          </a:p>
        </p:txBody>
      </p:sp>
    </p:spTree>
    <p:extLst>
      <p:ext uri="{BB962C8B-B14F-4D97-AF65-F5344CB8AC3E}">
        <p14:creationId xmlns:p14="http://schemas.microsoft.com/office/powerpoint/2010/main" val="3978602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934" y="14747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 err="1">
                <a:latin typeface="Comic Sans MS" panose="030F0702030302020204" pitchFamily="66" charset="0"/>
              </a:rPr>
              <a:t>Pemulihan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dari</a:t>
            </a:r>
            <a:r>
              <a:rPr lang="en-US" altLang="en-US" sz="2400" dirty="0">
                <a:latin typeface="Comic Sans MS" panose="030F0702030302020204" pitchFamily="66" charset="0"/>
              </a:rPr>
              <a:t> Deadlock</a:t>
            </a:r>
            <a:r>
              <a:rPr lang="id-ID" altLang="en-US" sz="2400" dirty="0">
                <a:latin typeface="Comic Sans MS" panose="030F0702030302020204" pitchFamily="66" charset="0"/>
              </a:rPr>
              <a:t> :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400" dirty="0" err="1">
                <a:latin typeface="Comic Sans MS" panose="030F0702030302020204" pitchFamily="66" charset="0"/>
              </a:rPr>
              <a:t>Begitu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sistem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terdapat</a:t>
            </a:r>
            <a:r>
              <a:rPr lang="en-US" altLang="en-US" sz="2400" dirty="0">
                <a:latin typeface="Comic Sans MS" panose="030F0702030302020204" pitchFamily="66" charset="0"/>
              </a:rPr>
              <a:t> deadlock, deadlock </a:t>
            </a:r>
            <a:r>
              <a:rPr lang="en-US" altLang="en-US" sz="2400" dirty="0" err="1">
                <a:latin typeface="Comic Sans MS" panose="030F0702030302020204" pitchFamily="66" charset="0"/>
              </a:rPr>
              <a:t>harus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diputuskan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dengan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menghilangkan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satu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syarat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atau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lebih</a:t>
            </a:r>
            <a:r>
              <a:rPr lang="en-US" altLang="en-US" sz="2400" dirty="0">
                <a:latin typeface="Comic Sans MS" panose="030F0702030302020204" pitchFamily="66" charset="0"/>
              </a:rPr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400" dirty="0" err="1">
                <a:latin typeface="Comic Sans MS" panose="030F0702030302020204" pitchFamily="66" charset="0"/>
              </a:rPr>
              <a:t>Biasanya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beberapa</a:t>
            </a:r>
            <a:r>
              <a:rPr lang="en-US" altLang="en-US" sz="2400" dirty="0">
                <a:latin typeface="Comic Sans MS" panose="030F0702030302020204" pitchFamily="66" charset="0"/>
              </a:rPr>
              <a:t> proses </a:t>
            </a:r>
            <a:r>
              <a:rPr lang="en-US" altLang="en-US" sz="2400" dirty="0" err="1">
                <a:latin typeface="Comic Sans MS" panose="030F0702030302020204" pitchFamily="66" charset="0"/>
              </a:rPr>
              <a:t>akan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kehilangan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sebagian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atau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semua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kerja</a:t>
            </a:r>
            <a:r>
              <a:rPr lang="en-US" altLang="en-US" sz="2400" dirty="0">
                <a:latin typeface="Comic Sans MS" panose="030F0702030302020204" pitchFamily="66" charset="0"/>
              </a:rPr>
              <a:t> yang </a:t>
            </a:r>
            <a:r>
              <a:rPr lang="en-US" altLang="en-US" sz="2400" dirty="0" err="1">
                <a:latin typeface="Comic Sans MS" panose="030F0702030302020204" pitchFamily="66" charset="0"/>
              </a:rPr>
              <a:t>telah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dilakukan</a:t>
            </a:r>
            <a:r>
              <a:rPr lang="en-US" altLang="en-US" sz="2400" dirty="0">
                <a:latin typeface="Comic Sans MS" panose="030F0702030302020204" pitchFamily="66" charset="0"/>
              </a:rPr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sz="2400" dirty="0">
                <a:latin typeface="Comic Sans MS" panose="030F0702030302020204" pitchFamily="66" charset="0"/>
              </a:rPr>
              <a:t>Hal t</a:t>
            </a:r>
            <a:r>
              <a:rPr lang="id-ID" altLang="en-US" sz="2400" dirty="0">
                <a:latin typeface="Comic Sans MS" panose="030F0702030302020204" pitchFamily="66" charset="0"/>
              </a:rPr>
              <a:t>ersebut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merupakan</a:t>
            </a:r>
            <a:r>
              <a:rPr lang="id-ID" altLang="en-US" sz="2400" dirty="0">
                <a:latin typeface="Comic Sans MS" panose="030F0702030302020204" pitchFamily="66" charset="0"/>
              </a:rPr>
              <a:t> biaya</a:t>
            </a:r>
            <a:r>
              <a:rPr lang="en-US" altLang="en-US" sz="2400" dirty="0">
                <a:latin typeface="Comic Sans MS" panose="030F0702030302020204" pitchFamily="66" charset="0"/>
              </a:rPr>
              <a:t> yang </a:t>
            </a:r>
            <a:r>
              <a:rPr lang="en-US" altLang="en-US" sz="2400" dirty="0" err="1">
                <a:latin typeface="Comic Sans MS" panose="030F0702030302020204" pitchFamily="66" charset="0"/>
              </a:rPr>
              <a:t>harus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dibayar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dibanding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 err="1">
                <a:latin typeface="Comic Sans MS" panose="030F0702030302020204" pitchFamily="66" charset="0"/>
              </a:rPr>
              <a:t>terjadinya</a:t>
            </a:r>
            <a:r>
              <a:rPr lang="en-US" altLang="en-US" sz="2400" dirty="0">
                <a:latin typeface="Comic Sans MS" panose="030F0702030302020204" pitchFamily="66" charset="0"/>
              </a:rPr>
              <a:t> deadlock.</a:t>
            </a:r>
          </a:p>
          <a:p>
            <a:pPr marL="0" indent="0">
              <a:buNone/>
            </a:pPr>
            <a:endParaRPr lang="id-ID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100" y="0"/>
            <a:ext cx="10515600" cy="1325563"/>
          </a:xfrm>
        </p:spPr>
        <p:txBody>
          <a:bodyPr anchor="ctr"/>
          <a:lstStyle/>
          <a:p>
            <a:r>
              <a:rPr lang="en-US" dirty="0" err="1">
                <a:latin typeface="Comic Sans MS" panose="030F0702030302020204" pitchFamily="66" charset="0"/>
              </a:rPr>
              <a:t>Strategi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Penanggulangan</a:t>
            </a:r>
            <a:r>
              <a:rPr lang="en-US" dirty="0">
                <a:latin typeface="Comic Sans MS" panose="030F0702030302020204" pitchFamily="66" charset="0"/>
              </a:rPr>
              <a:t> Deadlock </a:t>
            </a:r>
            <a:r>
              <a:rPr lang="en-US" dirty="0" err="1">
                <a:latin typeface="Comic Sans MS" panose="030F0702030302020204" pitchFamily="66" charset="0"/>
              </a:rPr>
              <a:t>Terpadu</a:t>
            </a:r>
            <a:endParaRPr lang="id-ID" dirty="0">
              <a:latin typeface="Comic Sans MS" panose="030F0702030302020204" pitchFamily="66" charset="0"/>
            </a:endParaRP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100" y="1325563"/>
            <a:ext cx="9740900" cy="50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1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>
                <a:latin typeface="Comic Sans MS" panose="030F0702030302020204" pitchFamily="66" charset="0"/>
              </a:rPr>
              <a:t>Pencegahan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id-ID" sz="2300" dirty="0">
                <a:latin typeface="Comic Sans MS" panose="030F0702030302020204" pitchFamily="66" charset="0"/>
              </a:rPr>
              <a:t> Meniadakan Mutual Exclution Deadlock terjadi karena adanya tuntutan sumber daya secara eksklusif. </a:t>
            </a:r>
          </a:p>
          <a:p>
            <a:pPr marL="457200" indent="-457200">
              <a:buFont typeface="+mj-lt"/>
              <a:buAutoNum type="alphaLcParenR"/>
            </a:pPr>
            <a:r>
              <a:rPr lang="id-ID" sz="2300" dirty="0">
                <a:latin typeface="Comic Sans MS" panose="030F0702030302020204" pitchFamily="66" charset="0"/>
              </a:rPr>
              <a:t> Meniadakan syarat hold &amp; wait Memaksa sebuah proses melepas sumber daya yang dimilikinya ketika meminta sumberdaya baru. </a:t>
            </a:r>
          </a:p>
          <a:p>
            <a:pPr marL="457200" indent="-457200">
              <a:buFont typeface="+mj-lt"/>
              <a:buAutoNum type="alphaLcParenR"/>
            </a:pPr>
            <a:r>
              <a:rPr lang="id-ID" sz="2300" dirty="0">
                <a:latin typeface="Comic Sans MS" panose="030F0702030302020204" pitchFamily="66" charset="0"/>
              </a:rPr>
              <a:t>Meniadakan kondisi non-preemtion Membolehkan adanya preemption. </a:t>
            </a:r>
          </a:p>
          <a:p>
            <a:pPr marL="457200" indent="-457200">
              <a:buFont typeface="+mj-lt"/>
              <a:buAutoNum type="alphaLcParenR"/>
            </a:pPr>
            <a:r>
              <a:rPr lang="id-ID" sz="2300" dirty="0">
                <a:latin typeface="Comic Sans MS" panose="030F0702030302020204" pitchFamily="66" charset="0"/>
              </a:rPr>
              <a:t>Menghindarkan kondisi menunggu secara sirkular memberikan penamaan resourceberdasarkan urutan atau level.</a:t>
            </a:r>
          </a:p>
        </p:txBody>
      </p:sp>
    </p:spTree>
    <p:extLst>
      <p:ext uri="{BB962C8B-B14F-4D97-AF65-F5344CB8AC3E}">
        <p14:creationId xmlns:p14="http://schemas.microsoft.com/office/powerpoint/2010/main" val="1116900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>
                <a:latin typeface="Comic Sans MS" panose="030F0702030302020204" pitchFamily="66" charset="0"/>
              </a:rPr>
              <a:t>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/>
              <a:t>	</a:t>
            </a:r>
            <a:r>
              <a:rPr lang="en-US" sz="2400" dirty="0">
                <a:latin typeface="Comic Sans MS" panose="030F0702030302020204" pitchFamily="66" charset="0"/>
              </a:rPr>
              <a:t>Starvation </a:t>
            </a:r>
            <a:r>
              <a:rPr lang="en-US" sz="2400" dirty="0" err="1">
                <a:latin typeface="Comic Sans MS" panose="030F0702030302020204" pitchFamily="66" charset="0"/>
              </a:rPr>
              <a:t>biasanya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terjadi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setelah</a:t>
            </a:r>
            <a:r>
              <a:rPr lang="en-US" sz="2400" dirty="0">
                <a:latin typeface="Comic Sans MS" panose="030F0702030302020204" pitchFamily="66" charset="0"/>
              </a:rPr>
              <a:t> deadlock </a:t>
            </a:r>
            <a:r>
              <a:rPr lang="en-US" sz="2400" dirty="0" err="1">
                <a:latin typeface="Comic Sans MS" panose="030F0702030302020204" pitchFamily="66" charset="0"/>
              </a:rPr>
              <a:t>itu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terjadi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namun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tidak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harus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deadloack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itu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terjadi</a:t>
            </a:r>
            <a:r>
              <a:rPr lang="en-US" sz="2400" dirty="0">
                <a:latin typeface="Comic Sans MS" panose="030F0702030302020204" pitchFamily="66" charset="0"/>
              </a:rPr>
              <a:t>. Proses yang </a:t>
            </a:r>
            <a:r>
              <a:rPr lang="en-US" sz="2400" dirty="0" err="1">
                <a:latin typeface="Comic Sans MS" panose="030F0702030302020204" pitchFamily="66" charset="0"/>
              </a:rPr>
              <a:t>kekurangan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id-ID" sz="2400" dirty="0">
                <a:latin typeface="Comic Sans MS" panose="030F0702030302020204" pitchFamily="66" charset="0"/>
              </a:rPr>
              <a:t>sumber daya </a:t>
            </a:r>
            <a:r>
              <a:rPr lang="en-US" sz="2400" dirty="0">
                <a:latin typeface="Comic Sans MS" panose="030F0702030302020204" pitchFamily="66" charset="0"/>
              </a:rPr>
              <a:t>(</a:t>
            </a:r>
            <a:r>
              <a:rPr lang="en-US" sz="2400" dirty="0" err="1">
                <a:latin typeface="Comic Sans MS" panose="030F0702030302020204" pitchFamily="66" charset="0"/>
              </a:rPr>
              <a:t>karena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terjadi</a:t>
            </a:r>
            <a:r>
              <a:rPr lang="en-US" sz="2400" dirty="0">
                <a:latin typeface="Comic Sans MS" panose="030F0702030302020204" pitchFamily="66" charset="0"/>
              </a:rPr>
              <a:t> deadlock) </a:t>
            </a:r>
            <a:r>
              <a:rPr lang="en-US" sz="2400" dirty="0" err="1">
                <a:latin typeface="Comic Sans MS" panose="030F0702030302020204" pitchFamily="66" charset="0"/>
              </a:rPr>
              <a:t>tidak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akan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pernah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mendapat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id-ID" sz="2400" dirty="0">
                <a:latin typeface="Comic Sans MS" panose="030F0702030302020204" pitchFamily="66" charset="0"/>
              </a:rPr>
              <a:t>sumber daya</a:t>
            </a:r>
            <a:r>
              <a:rPr lang="en-US" sz="2400" dirty="0">
                <a:latin typeface="Comic Sans MS" panose="030F0702030302020204" pitchFamily="66" charset="0"/>
              </a:rPr>
              <a:t> yang </a:t>
            </a:r>
            <a:r>
              <a:rPr lang="en-US" sz="2400" dirty="0" err="1">
                <a:latin typeface="Comic Sans MS" panose="030F0702030302020204" pitchFamily="66" charset="0"/>
              </a:rPr>
              <a:t>dibutuhkan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sehingga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mengalami</a:t>
            </a:r>
            <a:r>
              <a:rPr lang="en-US" sz="2400" dirty="0">
                <a:latin typeface="Comic Sans MS" panose="030F0702030302020204" pitchFamily="66" charset="0"/>
              </a:rPr>
              <a:t> starvation.</a:t>
            </a:r>
            <a:endParaRPr lang="id-ID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id-ID" sz="2400" dirty="0"/>
          </a:p>
        </p:txBody>
      </p:sp>
      <p:pic>
        <p:nvPicPr>
          <p:cNvPr id="4" name="Picture 3" descr="https://2.bp.blogspot.com/-iui7YhTb1Sg/UYKd7x8uweI/AAAAAAAAABc/69de9ZQTDbQ/s320/star1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7787" y="4100975"/>
            <a:ext cx="60690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380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834" y="1296989"/>
            <a:ext cx="8596668" cy="3880773"/>
          </a:xfrm>
        </p:spPr>
        <p:txBody>
          <a:bodyPr>
            <a:normAutofit/>
          </a:bodyPr>
          <a:lstStyle/>
          <a:p>
            <a:r>
              <a:rPr lang="id-ID" sz="2000" dirty="0">
                <a:latin typeface="Comic Sans MS" panose="030F0702030302020204" pitchFamily="66" charset="0"/>
              </a:rPr>
              <a:t>Ilustrasi </a:t>
            </a:r>
            <a:r>
              <a:rPr lang="id-ID" sz="2000" i="1" dirty="0">
                <a:latin typeface="Comic Sans MS" panose="030F0702030302020204" pitchFamily="66" charset="0"/>
              </a:rPr>
              <a:t>starvation dengan</a:t>
            </a:r>
            <a:r>
              <a:rPr lang="id-ID" sz="2000" dirty="0">
                <a:latin typeface="Comic Sans MS" panose="030F0702030302020204" pitchFamily="66" charset="0"/>
              </a:rPr>
              <a:t> </a:t>
            </a:r>
            <a:r>
              <a:rPr lang="id-ID" sz="2000" i="1" dirty="0">
                <a:latin typeface="Comic Sans MS" panose="030F0702030302020204" pitchFamily="66" charset="0"/>
              </a:rPr>
              <a:t>deadlock </a:t>
            </a:r>
            <a:endParaRPr lang="id-ID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id-ID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id-ID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id-ID" sz="2000" dirty="0">
              <a:latin typeface="Comic Sans MS" panose="030F0702030302020204" pitchFamily="66" charset="0"/>
            </a:endParaRPr>
          </a:p>
          <a:p>
            <a:r>
              <a:rPr lang="id-ID" sz="2000" dirty="0">
                <a:latin typeface="Comic Sans MS" panose="030F0702030302020204" pitchFamily="66" charset="0"/>
              </a:rPr>
              <a:t>Ilustrasi </a:t>
            </a:r>
            <a:r>
              <a:rPr lang="id-ID" sz="2000" i="1" dirty="0">
                <a:latin typeface="Comic Sans MS" panose="030F0702030302020204" pitchFamily="66" charset="0"/>
              </a:rPr>
              <a:t>starvation </a:t>
            </a:r>
            <a:r>
              <a:rPr lang="id-ID" sz="2000" dirty="0">
                <a:latin typeface="Comic Sans MS" panose="030F0702030302020204" pitchFamily="66" charset="0"/>
              </a:rPr>
              <a:t>tanpa </a:t>
            </a:r>
            <a:r>
              <a:rPr lang="id-ID" sz="2000" i="1" dirty="0">
                <a:latin typeface="Comic Sans MS" panose="030F0702030302020204" pitchFamily="66" charset="0"/>
              </a:rPr>
              <a:t>deadlock </a:t>
            </a:r>
          </a:p>
          <a:p>
            <a:pPr marL="0" indent="0">
              <a:buNone/>
            </a:pPr>
            <a:r>
              <a:rPr lang="id-ID" sz="2000" i="1" dirty="0">
                <a:latin typeface="Comic Sans MS" panose="030F0702030302020204" pitchFamily="66" charset="0"/>
              </a:rPr>
              <a:t>		</a:t>
            </a:r>
          </a:p>
          <a:p>
            <a:pPr marL="0" indent="0">
              <a:buNone/>
            </a:pPr>
            <a:endParaRPr lang="id-ID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 descr="https://2.bp.blogspot.com/-iui7YhTb1Sg/UYKd7x8uweI/AAAAAAAAABc/69de9ZQTDbQ/s320/star1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3300" y="1761490"/>
            <a:ext cx="3795712" cy="107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s://4.bp.blogspot.com/-MvfkE6Y7TsM/UYRn_8o5LTI/AAAAAAAAAF0/dQrrKuxpUTI/s320/star2.png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43300" y="3450258"/>
            <a:ext cx="4241800" cy="110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5603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127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Comic Sans MS</vt:lpstr>
      <vt:lpstr>Trebuchet MS</vt:lpstr>
      <vt:lpstr>Wingdings</vt:lpstr>
      <vt:lpstr>Wingdings 3</vt:lpstr>
      <vt:lpstr>Facet</vt:lpstr>
      <vt:lpstr>Pengertian Deadlock</vt:lpstr>
      <vt:lpstr>Contoh Deadlock di Jembatan</vt:lpstr>
      <vt:lpstr>Contoh Deadlock di Persimpangan Jalan</vt:lpstr>
      <vt:lpstr>Pendeteksian dan Pemulihan Deadlock </vt:lpstr>
      <vt:lpstr>PowerPoint Presentation</vt:lpstr>
      <vt:lpstr>Strategi Penanggulangan Deadlock Terpadu</vt:lpstr>
      <vt:lpstr>Pencegahan Deadlock</vt:lpstr>
      <vt:lpstr>Starvation</vt:lpstr>
      <vt:lpstr>PowerPoint Presentation</vt:lpstr>
      <vt:lpstr>Penyebab Starvation</vt:lpstr>
      <vt:lpstr>Penanggulangan Starvation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</dc:title>
  <dc:creator>Windows User</dc:creator>
  <cp:lastModifiedBy>Nikita Lisa Damayant</cp:lastModifiedBy>
  <cp:revision>12</cp:revision>
  <dcterms:created xsi:type="dcterms:W3CDTF">2018-10-01T06:37:06Z</dcterms:created>
  <dcterms:modified xsi:type="dcterms:W3CDTF">2018-10-18T04:16:42Z</dcterms:modified>
</cp:coreProperties>
</file>