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1" r:id="rId5"/>
    <p:sldId id="262" r:id="rId6"/>
    <p:sldId id="289" r:id="rId7"/>
    <p:sldId id="287" r:id="rId8"/>
    <p:sldId id="288" r:id="rId9"/>
    <p:sldId id="290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5794" autoAdjust="0"/>
  </p:normalViewPr>
  <p:slideViewPr>
    <p:cSldViewPr snapToGrid="0">
      <p:cViewPr varScale="1">
        <p:scale>
          <a:sx n="74" d="100"/>
          <a:sy n="74" d="100"/>
        </p:scale>
        <p:origin x="498" y="60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2018/10/18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ZA" smtClean="0"/>
              <a:t>2018/10/18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ZA" smtClean="0"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Website</a:t>
            </a:r>
            <a:endParaRPr lang="en-ZA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cover option</a:t>
            </a:r>
            <a:endParaRPr lang="en-ZA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cover option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ZA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ZA" dirty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ZA" dirty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/>
              <a:t>First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ZA" dirty="0" err="1"/>
              <a:t>Sinkronisasi</a:t>
            </a:r>
            <a:r>
              <a:rPr lang="en-ZA" dirty="0"/>
              <a:t> &amp;</a:t>
            </a:r>
            <a:br>
              <a:rPr lang="en-ZA" dirty="0"/>
            </a:br>
            <a:r>
              <a:rPr lang="en-ZA" dirty="0" err="1"/>
              <a:t>Konkurensi</a:t>
            </a:r>
            <a:r>
              <a:rPr lang="en-ZA" dirty="0"/>
              <a:t> Proses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ZA" dirty="0"/>
              <a:t>Second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ZA" dirty="0"/>
              <a:t>Race Condition &amp;</a:t>
            </a:r>
            <a:br>
              <a:rPr lang="en-ZA" dirty="0"/>
            </a:br>
            <a:r>
              <a:rPr lang="en-ZA" dirty="0"/>
              <a:t>Critical Section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ZA" dirty="0"/>
              <a:t>Third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ZA" dirty="0"/>
              <a:t>Sleep &amp; </a:t>
            </a:r>
            <a:br>
              <a:rPr lang="en-ZA" dirty="0"/>
            </a:br>
            <a:r>
              <a:rPr lang="en-ZA" dirty="0"/>
              <a:t>Wake 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1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1278633" cy="432000"/>
          </a:xfrm>
        </p:spPr>
        <p:txBody>
          <a:bodyPr/>
          <a:lstStyle/>
          <a:p>
            <a:r>
              <a:rPr lang="en-ZA" u="sng" dirty="0" err="1"/>
              <a:t>Materi</a:t>
            </a:r>
            <a:r>
              <a:rPr lang="en-ZA" u="sng" dirty="0"/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5D276D-0E8D-4BC0-A0E3-17077D01B6A6}"/>
              </a:ext>
            </a:extLst>
          </p:cNvPr>
          <p:cNvSpPr/>
          <p:nvPr/>
        </p:nvSpPr>
        <p:spPr>
          <a:xfrm>
            <a:off x="3656048" y="2728621"/>
            <a:ext cx="618186" cy="605307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E7C1AB-DFF9-4A6E-99BF-60A46D2C91CD}"/>
              </a:ext>
            </a:extLst>
          </p:cNvPr>
          <p:cNvSpPr/>
          <p:nvPr/>
        </p:nvSpPr>
        <p:spPr>
          <a:xfrm>
            <a:off x="7917766" y="2733916"/>
            <a:ext cx="618186" cy="605307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FDB5B0-6B14-429D-83D5-5B69407342F2}"/>
              </a:ext>
            </a:extLst>
          </p:cNvPr>
          <p:cNvSpPr/>
          <p:nvPr/>
        </p:nvSpPr>
        <p:spPr>
          <a:xfrm>
            <a:off x="5779510" y="2717442"/>
            <a:ext cx="618186" cy="605307"/>
          </a:xfrm>
          <a:prstGeom prst="rect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55DF60D-A01B-4B03-98BF-705300B9A9B1}"/>
              </a:ext>
            </a:extLst>
          </p:cNvPr>
          <p:cNvSpPr/>
          <p:nvPr/>
        </p:nvSpPr>
        <p:spPr>
          <a:xfrm>
            <a:off x="7623517" y="2421886"/>
            <a:ext cx="1206684" cy="12187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CB37A1-6CBA-4F22-BCF6-534C7BD4C289}"/>
              </a:ext>
            </a:extLst>
          </p:cNvPr>
          <p:cNvSpPr/>
          <p:nvPr/>
        </p:nvSpPr>
        <p:spPr>
          <a:xfrm>
            <a:off x="5492658" y="2421886"/>
            <a:ext cx="1206684" cy="12187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695549-70CF-44F2-8C6E-1FCA13F1C041}"/>
              </a:ext>
            </a:extLst>
          </p:cNvPr>
          <p:cNvSpPr txBox="1"/>
          <p:nvPr/>
        </p:nvSpPr>
        <p:spPr>
          <a:xfrm>
            <a:off x="8009547" y="2539718"/>
            <a:ext cx="4411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cs typeface="Arial" panose="020B0604020202020204" pitchFamily="34" charset="0"/>
                <a:hlinkClick r:id="rId2" action="ppaction://hlinksldjump"/>
              </a:rPr>
              <a:t>3</a:t>
            </a:r>
            <a:endParaRPr lang="en-ID" sz="4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009F5A-A7D7-4C31-B028-5F1DB862EA93}"/>
              </a:ext>
            </a:extLst>
          </p:cNvPr>
          <p:cNvSpPr txBox="1"/>
          <p:nvPr/>
        </p:nvSpPr>
        <p:spPr>
          <a:xfrm>
            <a:off x="5858617" y="2557614"/>
            <a:ext cx="4988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cs typeface="Arial" panose="020B0604020202020204" pitchFamily="34" charset="0"/>
                <a:hlinkClick r:id="rId3" action="ppaction://hlinksldjump"/>
              </a:rPr>
              <a:t>2</a:t>
            </a:r>
            <a:endParaRPr lang="en-ID" sz="4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95181B-7D6B-4605-BA66-2FA7ACA932AA}"/>
              </a:ext>
            </a:extLst>
          </p:cNvPr>
          <p:cNvSpPr txBox="1"/>
          <p:nvPr/>
        </p:nvSpPr>
        <p:spPr>
          <a:xfrm>
            <a:off x="3753570" y="2565476"/>
            <a:ext cx="460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cs typeface="Arial" panose="020B0604020202020204" pitchFamily="34" charset="0"/>
                <a:hlinkClick r:id="rId4" action="ppaction://hlinksldjump"/>
              </a:rPr>
              <a:t>1</a:t>
            </a:r>
            <a:endParaRPr lang="en-ID" sz="4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7CBD5D-7770-4264-9531-9E4D9F98B7C6}"/>
              </a:ext>
            </a:extLst>
          </p:cNvPr>
          <p:cNvSpPr/>
          <p:nvPr/>
        </p:nvSpPr>
        <p:spPr>
          <a:xfrm>
            <a:off x="1030310" y="2099256"/>
            <a:ext cx="1944710" cy="167425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4BC745B-CD80-4D08-997A-002495351817}"/>
              </a:ext>
            </a:extLst>
          </p:cNvPr>
          <p:cNvSpPr/>
          <p:nvPr/>
        </p:nvSpPr>
        <p:spPr>
          <a:xfrm>
            <a:off x="9754376" y="2099256"/>
            <a:ext cx="1568894" cy="167425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Fibre optic wires">
            <a:extLst>
              <a:ext uri="{FF2B5EF4-FFF2-40B4-BE49-F238E27FC236}">
                <a16:creationId xmlns:a16="http://schemas.microsoft.com/office/drawing/2014/main" id="{B21FC1DB-B2B2-4AAC-9181-840F2A673C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327" y="3149601"/>
            <a:ext cx="4993813" cy="3610768"/>
          </a:xfrm>
        </p:spPr>
        <p:txBody>
          <a:bodyPr/>
          <a:lstStyle/>
          <a:p>
            <a:r>
              <a:rPr lang="en-ZA" dirty="0" err="1"/>
              <a:t>Sinkronisasi</a:t>
            </a:r>
            <a:endParaRPr lang="en-Z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FCA878-6434-40E6-9012-4B240FD17AD6}"/>
              </a:ext>
            </a:extLst>
          </p:cNvPr>
          <p:cNvSpPr/>
          <p:nvPr/>
        </p:nvSpPr>
        <p:spPr>
          <a:xfrm>
            <a:off x="5769502" y="1043187"/>
            <a:ext cx="5831947" cy="4554423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dirty="0" err="1"/>
              <a:t>Sinkronisasi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proses </a:t>
            </a:r>
            <a:r>
              <a:rPr lang="en-ID" dirty="0" err="1"/>
              <a:t>dimana</a:t>
            </a:r>
            <a:r>
              <a:rPr lang="en-ID" dirty="0"/>
              <a:t> proses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bersamaan</a:t>
            </a:r>
            <a:r>
              <a:rPr lang="en-ID" dirty="0"/>
              <a:t> dan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berbagi</a:t>
            </a:r>
            <a:r>
              <a:rPr lang="en-ID" dirty="0"/>
              <a:t> data </a:t>
            </a:r>
            <a:r>
              <a:rPr lang="en-ID" dirty="0" err="1"/>
              <a:t>bersama</a:t>
            </a:r>
            <a:r>
              <a:rPr lang="en-ID" dirty="0"/>
              <a:t> yang </a:t>
            </a:r>
            <a:r>
              <a:rPr lang="en-ID" dirty="0" err="1"/>
              <a:t>mengakibatkan</a:t>
            </a:r>
            <a:r>
              <a:rPr lang="en-ID" dirty="0"/>
              <a:t> race condition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inkonsistensi</a:t>
            </a:r>
            <a:r>
              <a:rPr lang="en-ID" dirty="0"/>
              <a:t> data.</a:t>
            </a:r>
          </a:p>
        </p:txBody>
      </p:sp>
      <p:sp>
        <p:nvSpPr>
          <p:cNvPr id="2" name="Arrow: Right 1">
            <a:hlinkClick r:id="rId3" action="ppaction://hlinksldjump"/>
            <a:extLst>
              <a:ext uri="{FF2B5EF4-FFF2-40B4-BE49-F238E27FC236}">
                <a16:creationId xmlns:a16="http://schemas.microsoft.com/office/drawing/2014/main" id="{A23583AC-FE1D-4BFD-BC99-0CCB8C115A9A}"/>
              </a:ext>
            </a:extLst>
          </p:cNvPr>
          <p:cNvSpPr/>
          <p:nvPr/>
        </p:nvSpPr>
        <p:spPr>
          <a:xfrm>
            <a:off x="11491784" y="6388443"/>
            <a:ext cx="548755" cy="153841"/>
          </a:xfrm>
          <a:prstGeom prst="rightArrow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Fibre optic wires">
            <a:extLst>
              <a:ext uri="{FF2B5EF4-FFF2-40B4-BE49-F238E27FC236}">
                <a16:creationId xmlns:a16="http://schemas.microsoft.com/office/drawing/2014/main" id="{B21FC1DB-B2B2-4AAC-9181-840F2A673C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327" y="3149601"/>
            <a:ext cx="4993813" cy="3610768"/>
          </a:xfrm>
        </p:spPr>
        <p:txBody>
          <a:bodyPr/>
          <a:lstStyle/>
          <a:p>
            <a:r>
              <a:rPr lang="en-ZA" dirty="0" err="1"/>
              <a:t>konkurensi</a:t>
            </a:r>
            <a:endParaRPr lang="en-Z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FCA878-6434-40E6-9012-4B240FD17AD6}"/>
              </a:ext>
            </a:extLst>
          </p:cNvPr>
          <p:cNvSpPr/>
          <p:nvPr/>
        </p:nvSpPr>
        <p:spPr>
          <a:xfrm>
            <a:off x="5769502" y="1043187"/>
            <a:ext cx="6380703" cy="4554423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dirty="0" err="1"/>
              <a:t>Konkurensi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proses-proses (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proses) yang </a:t>
            </a:r>
            <a:r>
              <a:rPr lang="en-ID" dirty="0" err="1"/>
              <a:t>terjadi</a:t>
            </a:r>
            <a:r>
              <a:rPr lang="en-ID" dirty="0"/>
              <a:t>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bersamaan</a:t>
            </a:r>
            <a:r>
              <a:rPr lang="en-ID" dirty="0"/>
              <a:t>. </a:t>
            </a:r>
            <a:r>
              <a:rPr lang="en-ID" dirty="0" err="1"/>
              <a:t>Konkurensi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landasan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perancangan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. Proses-proses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konkuren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proses-proses </a:t>
            </a:r>
            <a:r>
              <a:rPr lang="en-ID" dirty="0" err="1"/>
              <a:t>berada</a:t>
            </a:r>
            <a:r>
              <a:rPr lang="en-ID" dirty="0"/>
              <a:t> pada </a:t>
            </a:r>
            <a:r>
              <a:rPr lang="en-ID" dirty="0" err="1"/>
              <a:t>saat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.</a:t>
            </a:r>
          </a:p>
          <a:p>
            <a:r>
              <a:rPr lang="en-US" dirty="0" err="1"/>
              <a:t>Prinsip-prinsip</a:t>
            </a:r>
            <a:r>
              <a:rPr lang="en-US" dirty="0"/>
              <a:t> </a:t>
            </a:r>
            <a:r>
              <a:rPr lang="en-US" dirty="0" err="1"/>
              <a:t>konkurensi</a:t>
            </a:r>
            <a:r>
              <a:rPr lang="en-ID" dirty="0"/>
              <a:t> :</a:t>
            </a:r>
          </a:p>
          <a:p>
            <a:r>
              <a:rPr lang="en-US" dirty="0"/>
              <a:t>1</a:t>
            </a:r>
            <a:r>
              <a:rPr lang="en-ID" dirty="0"/>
              <a:t>. </a:t>
            </a:r>
            <a:r>
              <a:rPr lang="en-ID" dirty="0" err="1"/>
              <a:t>Alokasi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pemroses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proses-proses.</a:t>
            </a:r>
          </a:p>
          <a:p>
            <a:r>
              <a:rPr lang="en-ID" dirty="0"/>
              <a:t>2. </a:t>
            </a:r>
            <a:r>
              <a:rPr lang="en-ID" dirty="0" err="1"/>
              <a:t>Pemakaian</a:t>
            </a:r>
            <a:r>
              <a:rPr lang="en-ID" dirty="0"/>
              <a:t> </a:t>
            </a:r>
            <a:r>
              <a:rPr lang="en-ID" dirty="0" err="1"/>
              <a:t>bersama</a:t>
            </a:r>
            <a:r>
              <a:rPr lang="en-ID" dirty="0"/>
              <a:t> dan </a:t>
            </a:r>
            <a:r>
              <a:rPr lang="en-ID" dirty="0" err="1"/>
              <a:t>persaingan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.</a:t>
            </a:r>
          </a:p>
          <a:p>
            <a:r>
              <a:rPr lang="en-ID" dirty="0"/>
              <a:t>3. </a:t>
            </a:r>
            <a:r>
              <a:rPr lang="en-ID" dirty="0" err="1"/>
              <a:t>Komunikasi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proses.</a:t>
            </a:r>
          </a:p>
          <a:p>
            <a:r>
              <a:rPr lang="en-ID" dirty="0"/>
              <a:t>4. </a:t>
            </a:r>
            <a:r>
              <a:rPr lang="en-ID" dirty="0" err="1"/>
              <a:t>Sinkronisasi</a:t>
            </a:r>
            <a:r>
              <a:rPr lang="en-ID" dirty="0"/>
              <a:t> </a:t>
            </a:r>
            <a:r>
              <a:rPr lang="en-ID" dirty="0" err="1"/>
              <a:t>aktivitas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proses.</a:t>
            </a:r>
          </a:p>
        </p:txBody>
      </p:sp>
      <p:sp>
        <p:nvSpPr>
          <p:cNvPr id="6" name="Arrow: Right 5">
            <a:hlinkClick r:id="rId3" action="ppaction://hlinksldjump"/>
            <a:extLst>
              <a:ext uri="{FF2B5EF4-FFF2-40B4-BE49-F238E27FC236}">
                <a16:creationId xmlns:a16="http://schemas.microsoft.com/office/drawing/2014/main" id="{CF432FEC-FEDD-4746-8DF5-81C38B08F84B}"/>
              </a:ext>
            </a:extLst>
          </p:cNvPr>
          <p:cNvSpPr/>
          <p:nvPr/>
        </p:nvSpPr>
        <p:spPr>
          <a:xfrm>
            <a:off x="11491784" y="6388443"/>
            <a:ext cx="548755" cy="153841"/>
          </a:xfrm>
          <a:prstGeom prst="rightArrow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520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Fibre optic wires">
            <a:extLst>
              <a:ext uri="{FF2B5EF4-FFF2-40B4-BE49-F238E27FC236}">
                <a16:creationId xmlns:a16="http://schemas.microsoft.com/office/drawing/2014/main" id="{B21FC1DB-B2B2-4AAC-9181-840F2A673C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327" y="3149601"/>
            <a:ext cx="4993813" cy="3610768"/>
          </a:xfrm>
        </p:spPr>
        <p:txBody>
          <a:bodyPr/>
          <a:lstStyle/>
          <a:p>
            <a:r>
              <a:rPr lang="en-ZA" dirty="0"/>
              <a:t>Race</a:t>
            </a:r>
            <a:br>
              <a:rPr lang="en-ZA" dirty="0"/>
            </a:br>
            <a:r>
              <a:rPr lang="en-ZA" dirty="0"/>
              <a:t>condition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FCA878-6434-40E6-9012-4B240FD17AD6}"/>
              </a:ext>
            </a:extLst>
          </p:cNvPr>
          <p:cNvSpPr/>
          <p:nvPr/>
        </p:nvSpPr>
        <p:spPr>
          <a:xfrm>
            <a:off x="5769502" y="1043187"/>
            <a:ext cx="5831947" cy="4554423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dirty="0" err="1"/>
              <a:t>Situasi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proses </a:t>
            </a:r>
            <a:r>
              <a:rPr lang="en-ID" dirty="0" err="1"/>
              <a:t>mengakses</a:t>
            </a:r>
            <a:r>
              <a:rPr lang="en-ID" dirty="0"/>
              <a:t> dan </a:t>
            </a:r>
            <a:r>
              <a:rPr lang="en-ID" dirty="0" err="1"/>
              <a:t>memanipulasi</a:t>
            </a:r>
            <a:r>
              <a:rPr lang="en-ID" dirty="0"/>
              <a:t> data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bersama-sama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konkuren</a:t>
            </a:r>
            <a:r>
              <a:rPr lang="en-ID" dirty="0"/>
              <a:t>.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ID" dirty="0" err="1"/>
              <a:t>ontoh</a:t>
            </a:r>
            <a:r>
              <a:rPr lang="en-ID" dirty="0"/>
              <a:t> :</a:t>
            </a:r>
          </a:p>
          <a:p>
            <a:r>
              <a:rPr lang="en-US" dirty="0"/>
              <a:t>D</a:t>
            </a:r>
            <a:r>
              <a:rPr lang="en-ID" dirty="0" err="1"/>
              <a:t>ata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file excel yang </a:t>
            </a:r>
            <a:r>
              <a:rPr lang="en-ID" dirty="0" err="1"/>
              <a:t>diimport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database juga </a:t>
            </a:r>
            <a:r>
              <a:rPr lang="en-ID" dirty="0" err="1"/>
              <a:t>digunakan</a:t>
            </a:r>
            <a:r>
              <a:rPr lang="en-ID" dirty="0"/>
              <a:t> oleh </a:t>
            </a:r>
            <a:r>
              <a:rPr lang="en-ID" dirty="0" err="1"/>
              <a:t>aplikasi</a:t>
            </a:r>
            <a:r>
              <a:rPr lang="en-ID" dirty="0"/>
              <a:t> control panel printer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proses </a:t>
            </a:r>
            <a:r>
              <a:rPr lang="en-ID" i="1" dirty="0"/>
              <a:t>printing</a:t>
            </a:r>
            <a:endParaRPr lang="en-ID" dirty="0"/>
          </a:p>
        </p:txBody>
      </p:sp>
      <p:sp>
        <p:nvSpPr>
          <p:cNvPr id="6" name="Arrow: Right 5">
            <a:hlinkClick r:id="rId3" action="ppaction://hlinksldjump"/>
            <a:extLst>
              <a:ext uri="{FF2B5EF4-FFF2-40B4-BE49-F238E27FC236}">
                <a16:creationId xmlns:a16="http://schemas.microsoft.com/office/drawing/2014/main" id="{D8049230-70BF-42C6-AF83-83A569F8E073}"/>
              </a:ext>
            </a:extLst>
          </p:cNvPr>
          <p:cNvSpPr/>
          <p:nvPr/>
        </p:nvSpPr>
        <p:spPr>
          <a:xfrm>
            <a:off x="11491784" y="6388443"/>
            <a:ext cx="548755" cy="153841"/>
          </a:xfrm>
          <a:prstGeom prst="rightArrow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334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Fibre optic wires">
            <a:extLst>
              <a:ext uri="{FF2B5EF4-FFF2-40B4-BE49-F238E27FC236}">
                <a16:creationId xmlns:a16="http://schemas.microsoft.com/office/drawing/2014/main" id="{B21FC1DB-B2B2-4AAC-9181-840F2A673C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327" y="3149601"/>
            <a:ext cx="4993813" cy="3610768"/>
          </a:xfrm>
        </p:spPr>
        <p:txBody>
          <a:bodyPr/>
          <a:lstStyle/>
          <a:p>
            <a:r>
              <a:rPr lang="en-ZA" dirty="0"/>
              <a:t>Critical section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FCA878-6434-40E6-9012-4B240FD17AD6}"/>
              </a:ext>
            </a:extLst>
          </p:cNvPr>
          <p:cNvSpPr/>
          <p:nvPr/>
        </p:nvSpPr>
        <p:spPr>
          <a:xfrm>
            <a:off x="5769502" y="1043187"/>
            <a:ext cx="5831947" cy="4554423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segmen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proses yang mana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bersama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.</a:t>
            </a:r>
          </a:p>
          <a:p>
            <a:r>
              <a:rPr lang="en-US" dirty="0"/>
              <a:t>C</a:t>
            </a:r>
            <a:r>
              <a:rPr lang="en-ID" dirty="0" err="1"/>
              <a:t>ritical</a:t>
            </a:r>
            <a:r>
              <a:rPr lang="en-ID" dirty="0"/>
              <a:t> Section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:</a:t>
            </a:r>
          </a:p>
          <a:p>
            <a:pPr marL="342900" indent="-342900">
              <a:buAutoNum type="arabicPeriod"/>
            </a:pPr>
            <a:r>
              <a:rPr lang="en-ID" dirty="0"/>
              <a:t>Entry Section</a:t>
            </a:r>
          </a:p>
          <a:p>
            <a:pPr marL="342900" indent="-342900">
              <a:buAutoNum type="arabicPeriod"/>
            </a:pPr>
            <a:r>
              <a:rPr lang="en-US" dirty="0"/>
              <a:t>C</a:t>
            </a:r>
            <a:r>
              <a:rPr lang="en-ID" dirty="0" err="1"/>
              <a:t>ritical</a:t>
            </a:r>
            <a:r>
              <a:rPr lang="en-ID" dirty="0"/>
              <a:t> Section</a:t>
            </a:r>
          </a:p>
          <a:p>
            <a:pPr marL="342900" indent="-342900">
              <a:buAutoNum type="arabicPeriod"/>
            </a:pPr>
            <a:r>
              <a:rPr lang="en-US" dirty="0"/>
              <a:t>E</a:t>
            </a:r>
            <a:r>
              <a:rPr lang="en-ID" dirty="0" err="1"/>
              <a:t>xit</a:t>
            </a:r>
            <a:r>
              <a:rPr lang="en-ID" dirty="0"/>
              <a:t> Section</a:t>
            </a:r>
          </a:p>
          <a:p>
            <a:pPr marL="342900" indent="-342900">
              <a:buAutoNum type="arabicPeriod"/>
            </a:pPr>
            <a:r>
              <a:rPr lang="en-US" dirty="0"/>
              <a:t>R</a:t>
            </a:r>
            <a:r>
              <a:rPr lang="en-ID" dirty="0" err="1"/>
              <a:t>emainder</a:t>
            </a:r>
            <a:r>
              <a:rPr lang="en-ID" dirty="0"/>
              <a:t> Section</a:t>
            </a:r>
          </a:p>
        </p:txBody>
      </p:sp>
      <p:sp>
        <p:nvSpPr>
          <p:cNvPr id="6" name="Arrow: Right 5">
            <a:hlinkClick r:id="rId3" action="ppaction://hlinksldjump"/>
            <a:extLst>
              <a:ext uri="{FF2B5EF4-FFF2-40B4-BE49-F238E27FC236}">
                <a16:creationId xmlns:a16="http://schemas.microsoft.com/office/drawing/2014/main" id="{F2DA7EE6-4B18-42D1-8E7C-AD896AB6F929}"/>
              </a:ext>
            </a:extLst>
          </p:cNvPr>
          <p:cNvSpPr/>
          <p:nvPr/>
        </p:nvSpPr>
        <p:spPr>
          <a:xfrm>
            <a:off x="11491784" y="6388443"/>
            <a:ext cx="548755" cy="153841"/>
          </a:xfrm>
          <a:prstGeom prst="rightArrow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423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Fibre optic wires">
            <a:extLst>
              <a:ext uri="{FF2B5EF4-FFF2-40B4-BE49-F238E27FC236}">
                <a16:creationId xmlns:a16="http://schemas.microsoft.com/office/drawing/2014/main" id="{B21FC1DB-B2B2-4AAC-9181-840F2A673C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327" y="3149601"/>
            <a:ext cx="4993813" cy="3610768"/>
          </a:xfrm>
        </p:spPr>
        <p:txBody>
          <a:bodyPr/>
          <a:lstStyle/>
          <a:p>
            <a:r>
              <a:rPr lang="en-ZA" dirty="0"/>
              <a:t>Sleep &amp; wake up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FCA878-6434-40E6-9012-4B240FD17AD6}"/>
              </a:ext>
            </a:extLst>
          </p:cNvPr>
          <p:cNvSpPr/>
          <p:nvPr/>
        </p:nvSpPr>
        <p:spPr>
          <a:xfrm>
            <a:off x="5769502" y="1043187"/>
            <a:ext cx="5831947" cy="4554423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Sleep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menyebabkan</a:t>
            </a:r>
            <a:r>
              <a:rPr lang="en-US" dirty="0"/>
              <a:t> proses-proses yang </a:t>
            </a:r>
            <a:r>
              <a:rPr lang="en-US" dirty="0" err="1"/>
              <a:t>berjalanan</a:t>
            </a:r>
            <a:r>
              <a:rPr lang="en-US" dirty="0"/>
              <a:t> pada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‘</a:t>
            </a:r>
            <a:r>
              <a:rPr lang="en-US" dirty="0" err="1"/>
              <a:t>tidur</a:t>
            </a:r>
            <a:r>
              <a:rPr lang="en-US" dirty="0"/>
              <a:t>’.</a:t>
            </a:r>
          </a:p>
          <a:p>
            <a:r>
              <a:rPr lang="en-US" dirty="0" err="1"/>
              <a:t>Sedangkan</a:t>
            </a:r>
            <a:r>
              <a:rPr lang="en-US" dirty="0"/>
              <a:t>, wake-up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motode</a:t>
            </a:r>
            <a:r>
              <a:rPr lang="en-US" dirty="0"/>
              <a:t> ‘</a:t>
            </a:r>
            <a:r>
              <a:rPr lang="en-US" dirty="0" err="1"/>
              <a:t>membangungkan</a:t>
            </a:r>
            <a:r>
              <a:rPr lang="en-US" dirty="0"/>
              <a:t>’ </a:t>
            </a:r>
            <a:r>
              <a:rPr lang="en-US" dirty="0" err="1"/>
              <a:t>kembali</a:t>
            </a:r>
            <a:r>
              <a:rPr lang="en-US" dirty="0"/>
              <a:t> proses-proses yang </a:t>
            </a:r>
            <a:r>
              <a:rPr lang="en-US" dirty="0" err="1"/>
              <a:t>telah</a:t>
            </a:r>
            <a:r>
              <a:rPr lang="en-US" dirty="0"/>
              <a:t> ‘</a:t>
            </a:r>
            <a:r>
              <a:rPr lang="en-US" dirty="0" err="1"/>
              <a:t>tidur</a:t>
            </a:r>
            <a:r>
              <a:rPr lang="en-US" dirty="0"/>
              <a:t>’</a:t>
            </a:r>
            <a:endParaRPr lang="en-ID" dirty="0"/>
          </a:p>
        </p:txBody>
      </p:sp>
      <p:sp>
        <p:nvSpPr>
          <p:cNvPr id="6" name="Arrow: Right 5">
            <a:hlinkClick r:id="rId3" action="ppaction://hlinksldjump"/>
            <a:extLst>
              <a:ext uri="{FF2B5EF4-FFF2-40B4-BE49-F238E27FC236}">
                <a16:creationId xmlns:a16="http://schemas.microsoft.com/office/drawing/2014/main" id="{4B009A7E-E78B-4A0A-989A-2896A1DA0798}"/>
              </a:ext>
            </a:extLst>
          </p:cNvPr>
          <p:cNvSpPr/>
          <p:nvPr/>
        </p:nvSpPr>
        <p:spPr>
          <a:xfrm>
            <a:off x="11491784" y="6388443"/>
            <a:ext cx="548755" cy="153841"/>
          </a:xfrm>
          <a:prstGeom prst="rightArrow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740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 title="Overlay Graphic">
            <a:extLst>
              <a:ext uri="{FF2B5EF4-FFF2-40B4-BE49-F238E27FC236}">
                <a16:creationId xmlns:a16="http://schemas.microsoft.com/office/drawing/2014/main" id="{B3AA8824-BE92-4856-86D2-FAB3C18306B5}"/>
              </a:ext>
            </a:extLst>
          </p:cNvPr>
          <p:cNvSpPr/>
          <p:nvPr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1" name="Rectangle 30" title="Overlay Graphic">
            <a:extLst>
              <a:ext uri="{FF2B5EF4-FFF2-40B4-BE49-F238E27FC236}">
                <a16:creationId xmlns:a16="http://schemas.microsoft.com/office/drawing/2014/main" id="{BE32A17F-2099-4D5E-A4EC-AADCA9D7E68D}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Thank You</a:t>
            </a:r>
          </a:p>
        </p:txBody>
      </p:sp>
      <p:cxnSp>
        <p:nvCxnSpPr>
          <p:cNvPr id="20" name="Straight Connector 19" descr="decorative element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descr="decorative element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ntoso Logo">
            <a:extLst>
              <a:ext uri="{FF2B5EF4-FFF2-40B4-BE49-F238E27FC236}">
                <a16:creationId xmlns:a16="http://schemas.microsoft.com/office/drawing/2014/main" id="{5655EA27-FEF8-4A94-AC8E-99976366AE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3" name="Straight Connector 22" descr="decorative element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ntoso Business Pitch Deck_SB - v4" id="{EFB764D1-0445-4B00-ABB1-283312FEB584}" vid="{7721A07E-6842-4E19-9838-65B95841B6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BD0185-E894-43F5-A381-22FE8094B9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2E6E59-6E17-40F8-B412-65DEC6629148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0BB2B2B-C092-4034-8027-ED80E70B81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STEM pitch deck</Template>
  <TotalTime>0</TotalTime>
  <Words>231</Words>
  <Application>Microsoft Office PowerPoint</Application>
  <PresentationFormat>Widescreen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Times New Roman</vt:lpstr>
      <vt:lpstr>Office Theme</vt:lpstr>
      <vt:lpstr>Materi </vt:lpstr>
      <vt:lpstr>Sinkronisasi</vt:lpstr>
      <vt:lpstr>konkurensi</vt:lpstr>
      <vt:lpstr>Race condition</vt:lpstr>
      <vt:lpstr>Critical section</vt:lpstr>
      <vt:lpstr>Sleep &amp; wake up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2018-10-01T13:13:37Z</dcterms:created>
  <dcterms:modified xsi:type="dcterms:W3CDTF">2018-10-18T04:14:55Z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