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342" r:id="rId3"/>
    <p:sldId id="355" r:id="rId4"/>
    <p:sldId id="356" r:id="rId5"/>
    <p:sldId id="357" r:id="rId6"/>
    <p:sldId id="358" r:id="rId7"/>
    <p:sldId id="359" r:id="rId8"/>
    <p:sldId id="360" r:id="rId9"/>
    <p:sldId id="361" r:id="rId10"/>
    <p:sldId id="362" r:id="rId11"/>
    <p:sldId id="363" r:id="rId12"/>
    <p:sldId id="364" r:id="rId13"/>
    <p:sldId id="365" r:id="rId14"/>
    <p:sldId id="366" r:id="rId15"/>
    <p:sldId id="376" r:id="rId16"/>
    <p:sldId id="368" r:id="rId17"/>
    <p:sldId id="369" r:id="rId18"/>
    <p:sldId id="30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EF058-D2E7-49B9-A0E6-A18FFBEA79B3}" type="datetimeFigureOut">
              <a:rPr lang="id-ID" smtClean="0"/>
              <a:t>18/10/2018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5FDB6-4637-4CFE-950D-A6E79ADB3C10}" type="slidenum">
              <a:rPr lang="id-ID" smtClean="0"/>
              <a:t>‹#›</a:t>
            </a:fld>
            <a:endParaRPr lang="id-ID"/>
          </a:p>
        </p:txBody>
      </p:sp>
    </p:spTree>
    <p:extLst>
      <p:ext uri="{BB962C8B-B14F-4D97-AF65-F5344CB8AC3E}">
        <p14:creationId xmlns:p14="http://schemas.microsoft.com/office/powerpoint/2010/main" val="387037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a:t>
            </a:fld>
            <a:endParaRPr lang="id-ID"/>
          </a:p>
        </p:txBody>
      </p:sp>
    </p:spTree>
    <p:extLst>
      <p:ext uri="{BB962C8B-B14F-4D97-AF65-F5344CB8AC3E}">
        <p14:creationId xmlns:p14="http://schemas.microsoft.com/office/powerpoint/2010/main" val="19242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11</a:t>
            </a:fld>
            <a:endParaRPr lang="id-ID"/>
          </a:p>
        </p:txBody>
      </p:sp>
    </p:spTree>
    <p:extLst>
      <p:ext uri="{BB962C8B-B14F-4D97-AF65-F5344CB8AC3E}">
        <p14:creationId xmlns:p14="http://schemas.microsoft.com/office/powerpoint/2010/main" val="187464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12</a:t>
            </a:fld>
            <a:endParaRPr lang="id-ID"/>
          </a:p>
        </p:txBody>
      </p:sp>
    </p:spTree>
    <p:extLst>
      <p:ext uri="{BB962C8B-B14F-4D97-AF65-F5344CB8AC3E}">
        <p14:creationId xmlns:p14="http://schemas.microsoft.com/office/powerpoint/2010/main" val="90432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13</a:t>
            </a:fld>
            <a:endParaRPr lang="id-ID"/>
          </a:p>
        </p:txBody>
      </p:sp>
    </p:spTree>
    <p:extLst>
      <p:ext uri="{BB962C8B-B14F-4D97-AF65-F5344CB8AC3E}">
        <p14:creationId xmlns:p14="http://schemas.microsoft.com/office/powerpoint/2010/main" val="260580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14</a:t>
            </a:fld>
            <a:endParaRPr lang="id-ID"/>
          </a:p>
        </p:txBody>
      </p:sp>
    </p:spTree>
    <p:extLst>
      <p:ext uri="{BB962C8B-B14F-4D97-AF65-F5344CB8AC3E}">
        <p14:creationId xmlns:p14="http://schemas.microsoft.com/office/powerpoint/2010/main" val="394685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15</a:t>
            </a:fld>
            <a:endParaRPr lang="id-ID"/>
          </a:p>
        </p:txBody>
      </p:sp>
    </p:spTree>
    <p:extLst>
      <p:ext uri="{BB962C8B-B14F-4D97-AF65-F5344CB8AC3E}">
        <p14:creationId xmlns:p14="http://schemas.microsoft.com/office/powerpoint/2010/main" val="401076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16</a:t>
            </a:fld>
            <a:endParaRPr lang="id-ID"/>
          </a:p>
        </p:txBody>
      </p:sp>
    </p:spTree>
    <p:extLst>
      <p:ext uri="{BB962C8B-B14F-4D97-AF65-F5344CB8AC3E}">
        <p14:creationId xmlns:p14="http://schemas.microsoft.com/office/powerpoint/2010/main" val="1148059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17</a:t>
            </a:fld>
            <a:endParaRPr lang="id-ID"/>
          </a:p>
        </p:txBody>
      </p:sp>
    </p:spTree>
    <p:extLst>
      <p:ext uri="{BB962C8B-B14F-4D97-AF65-F5344CB8AC3E}">
        <p14:creationId xmlns:p14="http://schemas.microsoft.com/office/powerpoint/2010/main" val="18016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3</a:t>
            </a:fld>
            <a:endParaRPr lang="id-ID"/>
          </a:p>
        </p:txBody>
      </p:sp>
    </p:spTree>
    <p:extLst>
      <p:ext uri="{BB962C8B-B14F-4D97-AF65-F5344CB8AC3E}">
        <p14:creationId xmlns:p14="http://schemas.microsoft.com/office/powerpoint/2010/main" val="297637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4</a:t>
            </a:fld>
            <a:endParaRPr lang="id-ID"/>
          </a:p>
        </p:txBody>
      </p:sp>
    </p:spTree>
    <p:extLst>
      <p:ext uri="{BB962C8B-B14F-4D97-AF65-F5344CB8AC3E}">
        <p14:creationId xmlns:p14="http://schemas.microsoft.com/office/powerpoint/2010/main" val="389480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5</a:t>
            </a:fld>
            <a:endParaRPr lang="id-ID"/>
          </a:p>
        </p:txBody>
      </p:sp>
    </p:spTree>
    <p:extLst>
      <p:ext uri="{BB962C8B-B14F-4D97-AF65-F5344CB8AC3E}">
        <p14:creationId xmlns:p14="http://schemas.microsoft.com/office/powerpoint/2010/main" val="76312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6</a:t>
            </a:fld>
            <a:endParaRPr lang="id-ID"/>
          </a:p>
        </p:txBody>
      </p:sp>
    </p:spTree>
    <p:extLst>
      <p:ext uri="{BB962C8B-B14F-4D97-AF65-F5344CB8AC3E}">
        <p14:creationId xmlns:p14="http://schemas.microsoft.com/office/powerpoint/2010/main" val="329292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7</a:t>
            </a:fld>
            <a:endParaRPr lang="id-ID"/>
          </a:p>
        </p:txBody>
      </p:sp>
    </p:spTree>
    <p:extLst>
      <p:ext uri="{BB962C8B-B14F-4D97-AF65-F5344CB8AC3E}">
        <p14:creationId xmlns:p14="http://schemas.microsoft.com/office/powerpoint/2010/main" val="180496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8</a:t>
            </a:fld>
            <a:endParaRPr lang="id-ID"/>
          </a:p>
        </p:txBody>
      </p:sp>
    </p:spTree>
    <p:extLst>
      <p:ext uri="{BB962C8B-B14F-4D97-AF65-F5344CB8AC3E}">
        <p14:creationId xmlns:p14="http://schemas.microsoft.com/office/powerpoint/2010/main" val="407210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9</a:t>
            </a:fld>
            <a:endParaRPr lang="id-ID"/>
          </a:p>
        </p:txBody>
      </p:sp>
    </p:spTree>
    <p:extLst>
      <p:ext uri="{BB962C8B-B14F-4D97-AF65-F5344CB8AC3E}">
        <p14:creationId xmlns:p14="http://schemas.microsoft.com/office/powerpoint/2010/main" val="415462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10</a:t>
            </a:fld>
            <a:endParaRPr lang="id-ID"/>
          </a:p>
        </p:txBody>
      </p:sp>
    </p:spTree>
    <p:extLst>
      <p:ext uri="{BB962C8B-B14F-4D97-AF65-F5344CB8AC3E}">
        <p14:creationId xmlns:p14="http://schemas.microsoft.com/office/powerpoint/2010/main" val="207029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18/10/2018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72648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18/10/2018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296758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18/10/2018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00879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18/10/2018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00227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1071B1-22B9-4943-8F60-FFFBA35F575E}" type="datetimeFigureOut">
              <a:rPr lang="id-ID" smtClean="0"/>
              <a:t>18/10/2018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42559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071B1-22B9-4943-8F60-FFFBA35F575E}" type="datetimeFigureOut">
              <a:rPr lang="id-ID" smtClean="0"/>
              <a:t>18/10/2018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27123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071B1-22B9-4943-8F60-FFFBA35F575E}" type="datetimeFigureOut">
              <a:rPr lang="id-ID" smtClean="0"/>
              <a:t>18/10/2018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88464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071B1-22B9-4943-8F60-FFFBA35F575E}" type="datetimeFigureOut">
              <a:rPr lang="id-ID" smtClean="0"/>
              <a:t>18/10/2018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89235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071B1-22B9-4943-8F60-FFFBA35F575E}" type="datetimeFigureOut">
              <a:rPr lang="id-ID" smtClean="0"/>
              <a:t>18/10/2018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80546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1071B1-22B9-4943-8F60-FFFBA35F575E}" type="datetimeFigureOut">
              <a:rPr lang="id-ID" smtClean="0"/>
              <a:t>18/10/2018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07815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1071B1-22B9-4943-8F60-FFFBA35F575E}" type="datetimeFigureOut">
              <a:rPr lang="id-ID" smtClean="0"/>
              <a:t>18/10/2018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83508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071B1-22B9-4943-8F60-FFFBA35F575E}" type="datetimeFigureOut">
              <a:rPr lang="id-ID" smtClean="0"/>
              <a:t>18/10/2018</a:t>
            </a:fld>
            <a:endParaRPr lang="id-ID"/>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06601-8D79-4312-A98D-B57C14A058E2}" type="slidenum">
              <a:rPr lang="id-ID" smtClean="0"/>
              <a:t>‹#›</a:t>
            </a:fld>
            <a:endParaRPr lang="id-ID"/>
          </a:p>
        </p:txBody>
      </p:sp>
    </p:spTree>
    <p:extLst>
      <p:ext uri="{BB962C8B-B14F-4D97-AF65-F5344CB8AC3E}">
        <p14:creationId xmlns:p14="http://schemas.microsoft.com/office/powerpoint/2010/main" val="3932088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1586"/>
          <a:stretch/>
        </p:blipFill>
        <p:spPr>
          <a:xfrm>
            <a:off x="-5802" y="2689720"/>
            <a:ext cx="9149802" cy="4209952"/>
          </a:xfrm>
          <a:prstGeom prst="rect">
            <a:avLst/>
          </a:prstGeom>
        </p:spPr>
      </p:pic>
      <p:sp>
        <p:nvSpPr>
          <p:cNvPr id="2" name="Title 1"/>
          <p:cNvSpPr>
            <a:spLocks noGrp="1"/>
          </p:cNvSpPr>
          <p:nvPr>
            <p:ph type="ctrTitle"/>
          </p:nvPr>
        </p:nvSpPr>
        <p:spPr>
          <a:xfrm>
            <a:off x="499408" y="393305"/>
            <a:ext cx="5811239" cy="656157"/>
          </a:xfrm>
        </p:spPr>
        <p:txBody>
          <a:bodyPr>
            <a:noAutofit/>
          </a:bodyPr>
          <a:lstStyle/>
          <a:p>
            <a:pPr>
              <a:lnSpc>
                <a:spcPct val="150000"/>
              </a:lnSpc>
            </a:pPr>
            <a:r>
              <a:rPr lang="en-US" sz="3600" b="1" dirty="0">
                <a:solidFill>
                  <a:schemeClr val="accent1"/>
                </a:solidFill>
                <a:latin typeface="Times New Roman" panose="02020603050405020304" pitchFamily="18" charset="0"/>
                <a:cs typeface="Times New Roman" panose="02020603050405020304" pitchFamily="18" charset="0"/>
              </a:rPr>
              <a:t>MANAJEMEN PROSES</a:t>
            </a:r>
            <a:endParaRPr lang="id-ID"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23449" y="1364345"/>
            <a:ext cx="4563155" cy="989086"/>
          </a:xfrm>
        </p:spPr>
        <p:txBody>
          <a:bodyPr>
            <a:noAutofit/>
          </a:bodyPr>
          <a:lstStyle/>
          <a:p>
            <a:pPr>
              <a:lnSpc>
                <a:spcPct val="150000"/>
              </a:lnSpc>
              <a:spcBef>
                <a:spcPts val="0"/>
              </a:spcBef>
            </a:pPr>
            <a:r>
              <a:rPr lang="en-US" sz="2000" b="1" dirty="0" err="1">
                <a:cs typeface="Times New Roman" panose="02020603050405020304" pitchFamily="18" charset="0"/>
              </a:rPr>
              <a:t>Disusun</a:t>
            </a:r>
            <a:r>
              <a:rPr lang="en-US" sz="2000" b="1" dirty="0">
                <a:cs typeface="Times New Roman" panose="02020603050405020304" pitchFamily="18" charset="0"/>
              </a:rPr>
              <a:t> Oleh :</a:t>
            </a:r>
          </a:p>
          <a:p>
            <a:pPr>
              <a:lnSpc>
                <a:spcPct val="150000"/>
              </a:lnSpc>
              <a:spcBef>
                <a:spcPts val="0"/>
              </a:spcBef>
            </a:pPr>
            <a:r>
              <a:rPr lang="en-US" sz="2000" b="1" dirty="0" err="1">
                <a:cs typeface="Times New Roman" panose="02020603050405020304" pitchFamily="18" charset="0"/>
              </a:rPr>
              <a:t>Febry</a:t>
            </a:r>
            <a:r>
              <a:rPr lang="en-US" sz="2000" b="1" dirty="0">
                <a:cs typeface="Times New Roman" panose="02020603050405020304" pitchFamily="18" charset="0"/>
              </a:rPr>
              <a:t> </a:t>
            </a:r>
            <a:r>
              <a:rPr lang="en-US" sz="2000" b="1" dirty="0" err="1">
                <a:cs typeface="Times New Roman" panose="02020603050405020304" pitchFamily="18" charset="0"/>
              </a:rPr>
              <a:t>Eka</a:t>
            </a:r>
            <a:r>
              <a:rPr lang="en-US" sz="2000" b="1" dirty="0">
                <a:cs typeface="Times New Roman" panose="02020603050405020304" pitchFamily="18" charset="0"/>
              </a:rPr>
              <a:t> </a:t>
            </a:r>
            <a:r>
              <a:rPr lang="en-US" sz="2000" b="1" dirty="0" err="1">
                <a:cs typeface="Times New Roman" panose="02020603050405020304" pitchFamily="18" charset="0"/>
              </a:rPr>
              <a:t>Purwiantono</a:t>
            </a:r>
            <a:r>
              <a:rPr lang="en-US" sz="2000" b="1" dirty="0">
                <a:cs typeface="Times New Roman" panose="02020603050405020304" pitchFamily="18" charset="0"/>
              </a:rPr>
              <a:t>, </a:t>
            </a:r>
            <a:r>
              <a:rPr lang="en-US" sz="2000" b="1" dirty="0" err="1">
                <a:cs typeface="Times New Roman" panose="02020603050405020304" pitchFamily="18" charset="0"/>
              </a:rPr>
              <a:t>M.Kom</a:t>
            </a:r>
            <a:endParaRPr lang="id-ID" sz="2000" b="1" dirty="0">
              <a:cs typeface="Times New Roman" panose="02020603050405020304" pitchFamily="18" charset="0"/>
            </a:endParaRPr>
          </a:p>
        </p:txBody>
      </p:sp>
      <p:pic>
        <p:nvPicPr>
          <p:cNvPr id="8" name="Picture 7">
            <a:extLst>
              <a:ext uri="{FF2B5EF4-FFF2-40B4-BE49-F238E27FC236}">
                <a16:creationId xmlns:a16="http://schemas.microsoft.com/office/drawing/2014/main" id="{EB19F9D4-AA66-4500-85A4-8DFF142EE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799" y="174875"/>
            <a:ext cx="2135885" cy="2199962"/>
          </a:xfrm>
          <a:prstGeom prst="rect">
            <a:avLst/>
          </a:prstGeom>
        </p:spPr>
      </p:pic>
    </p:spTree>
    <p:extLst>
      <p:ext uri="{BB962C8B-B14F-4D97-AF65-F5344CB8AC3E}">
        <p14:creationId xmlns:p14="http://schemas.microsoft.com/office/powerpoint/2010/main" val="66612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2308324"/>
          </a:xfrm>
          <a:prstGeom prst="rect">
            <a:avLst/>
          </a:prstGeom>
          <a:noFill/>
        </p:spPr>
        <p:txBody>
          <a:bodyPr wrap="square" rtlCol="0">
            <a:spAutoFit/>
          </a:bodyPr>
          <a:lstStyle/>
          <a:p>
            <a:pPr algn="just"/>
            <a:r>
              <a:rPr lang="id-ID" sz="2400" b="1" dirty="0"/>
              <a:t>Stack Pointer Register (SP)</a:t>
            </a:r>
            <a:r>
              <a:rPr lang="id-ID" sz="2400" dirty="0"/>
              <a:t> : Digunakan untuk operasi stack seperti menyimpan alamat return saat memanggil subroutine (prosedur). SP merupakan register yang secara implisit digunakan oleh perintah PUSH dan POP untuk menyimpan dan mengambil kembali dari stack.</a:t>
            </a:r>
          </a:p>
        </p:txBody>
      </p:sp>
      <p:grpSp>
        <p:nvGrpSpPr>
          <p:cNvPr id="3" name="Group 2">
            <a:extLst>
              <a:ext uri="{FF2B5EF4-FFF2-40B4-BE49-F238E27FC236}">
                <a16:creationId xmlns:a16="http://schemas.microsoft.com/office/drawing/2014/main" id="{BC46A669-889F-4360-9B60-1CD5C19199DB}"/>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Pointer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3</a:t>
              </a:r>
            </a:p>
          </p:txBody>
        </p:sp>
      </p:grpSp>
      <p:sp>
        <p:nvSpPr>
          <p:cNvPr id="7" name="TextBox 6">
            <a:extLst>
              <a:ext uri="{FF2B5EF4-FFF2-40B4-BE49-F238E27FC236}">
                <a16:creationId xmlns:a16="http://schemas.microsoft.com/office/drawing/2014/main" id="{493AA815-CAA0-4208-BDCA-0F241AF0A36B}"/>
              </a:ext>
            </a:extLst>
          </p:cNvPr>
          <p:cNvSpPr txBox="1"/>
          <p:nvPr/>
        </p:nvSpPr>
        <p:spPr>
          <a:xfrm>
            <a:off x="1770846" y="5421975"/>
            <a:ext cx="6767847" cy="1200329"/>
          </a:xfrm>
          <a:prstGeom prst="rect">
            <a:avLst/>
          </a:prstGeom>
          <a:noFill/>
        </p:spPr>
        <p:txBody>
          <a:bodyPr wrap="square" rtlCol="0">
            <a:spAutoFit/>
          </a:bodyPr>
          <a:lstStyle/>
          <a:p>
            <a:pPr algn="just"/>
            <a:r>
              <a:rPr lang="id-ID" sz="2400" b="1" dirty="0"/>
              <a:t>Base Pointer Register (BP) </a:t>
            </a:r>
            <a:r>
              <a:rPr lang="id-ID" sz="2400" dirty="0"/>
              <a:t>: Sebagai penunjuk utama dalam stack yang disediakan untuk penyimpanan data.</a:t>
            </a:r>
          </a:p>
        </p:txBody>
      </p:sp>
    </p:spTree>
    <p:extLst>
      <p:ext uri="{BB962C8B-B14F-4D97-AF65-F5344CB8AC3E}">
        <p14:creationId xmlns:p14="http://schemas.microsoft.com/office/powerpoint/2010/main" val="4138926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200"/>
                                        <p:tgtEl>
                                          <p:spTgt spid="14"/>
                                        </p:tgtEl>
                                      </p:cBhvr>
                                    </p:animEffect>
                                    <p:set>
                                      <p:cBhvr>
                                        <p:cTn id="17" dur="1" fill="hold">
                                          <p:stCondLst>
                                            <p:cond delay="1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100"/>
                                  </p:stCondLst>
                                  <p:childTnLst>
                                    <p:animEffect transition="out" filter="wipe(left)">
                                      <p:cBhvr>
                                        <p:cTn id="19" dur="400"/>
                                        <p:tgtEl>
                                          <p:spTgt spid="7"/>
                                        </p:tgtEl>
                                      </p:cBhvr>
                                    </p:animEffect>
                                    <p:set>
                                      <p:cBhvr>
                                        <p:cTn id="20" dur="1" fill="hold">
                                          <p:stCondLst>
                                            <p:cond delay="399"/>
                                          </p:stCondLst>
                                        </p:cTn>
                                        <p:tgtEl>
                                          <p:spTgt spid="7"/>
                                        </p:tgtEl>
                                        <p:attrNameLst>
                                          <p:attrName>style.visibility</p:attrName>
                                        </p:attrNameLst>
                                      </p:cBhvr>
                                      <p:to>
                                        <p:strVal val="hidden"/>
                                      </p:to>
                                    </p:set>
                                  </p:childTnLst>
                                </p:cTn>
                              </p:par>
                              <p:par>
                                <p:cTn id="21" presetID="22" presetClass="exit" presetSubtype="8" fill="hold" nodeType="withEffect">
                                  <p:stCondLst>
                                    <p:cond delay="100"/>
                                  </p:stCondLst>
                                  <p:childTnLst>
                                    <p:animEffect transition="out" filter="wipe(left)">
                                      <p:cBhvr>
                                        <p:cTn id="22" dur="400"/>
                                        <p:tgtEl>
                                          <p:spTgt spid="3"/>
                                        </p:tgtEl>
                                      </p:cBhvr>
                                    </p:animEffect>
                                    <p:set>
                                      <p:cBhvr>
                                        <p:cTn id="23" dur="1" fill="hold">
                                          <p:stCondLst>
                                            <p:cond delay="3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569660"/>
          </a:xfrm>
          <a:prstGeom prst="rect">
            <a:avLst/>
          </a:prstGeom>
          <a:noFill/>
        </p:spPr>
        <p:txBody>
          <a:bodyPr wrap="square" rtlCol="0">
            <a:spAutoFit/>
          </a:bodyPr>
          <a:lstStyle/>
          <a:p>
            <a:pPr algn="just"/>
            <a:r>
              <a:rPr lang="id-ID" sz="2400" b="1" dirty="0"/>
              <a:t>Source Index (SI) </a:t>
            </a:r>
            <a:r>
              <a:rPr lang="id-ID" sz="2400" dirty="0"/>
              <a:t>: Dipakai sebagai pointer atau tempat penyimpan data yang mana menunjuk ke  alamat sumber dari byte atau word dalam sebuah string.</a:t>
            </a:r>
          </a:p>
        </p:txBody>
      </p:sp>
      <p:grpSp>
        <p:nvGrpSpPr>
          <p:cNvPr id="3" name="Group 2">
            <a:extLst>
              <a:ext uri="{FF2B5EF4-FFF2-40B4-BE49-F238E27FC236}">
                <a16:creationId xmlns:a16="http://schemas.microsoft.com/office/drawing/2014/main" id="{A85417C3-CA7E-4513-ACAD-A9D887831CAF}"/>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Index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2800" dirty="0"/>
                <a:t>4</a:t>
              </a:r>
            </a:p>
          </p:txBody>
        </p:sp>
      </p:grpSp>
      <p:sp>
        <p:nvSpPr>
          <p:cNvPr id="8" name="TextBox 7">
            <a:extLst>
              <a:ext uri="{FF2B5EF4-FFF2-40B4-BE49-F238E27FC236}">
                <a16:creationId xmlns:a16="http://schemas.microsoft.com/office/drawing/2014/main" id="{0971AD3E-7670-4E6C-ACB1-EF9C0EE85802}"/>
              </a:ext>
            </a:extLst>
          </p:cNvPr>
          <p:cNvSpPr txBox="1"/>
          <p:nvPr/>
        </p:nvSpPr>
        <p:spPr>
          <a:xfrm>
            <a:off x="1783725" y="4687879"/>
            <a:ext cx="6767847" cy="1569660"/>
          </a:xfrm>
          <a:prstGeom prst="rect">
            <a:avLst/>
          </a:prstGeom>
          <a:noFill/>
        </p:spPr>
        <p:txBody>
          <a:bodyPr wrap="square" rtlCol="0">
            <a:spAutoFit/>
          </a:bodyPr>
          <a:lstStyle/>
          <a:p>
            <a:pPr algn="just"/>
            <a:r>
              <a:rPr lang="id-ID" sz="2400" b="1" dirty="0"/>
              <a:t>Destination Index (DI) </a:t>
            </a:r>
            <a:r>
              <a:rPr lang="id-ID" sz="2400" dirty="0"/>
              <a:t>: Dipakai sebagai pointer atau tempat penyimpan data yang mana menunjuk ke  alamat tujuan dari byte atau word dalam sebuah string.</a:t>
            </a:r>
          </a:p>
        </p:txBody>
      </p:sp>
    </p:spTree>
    <p:extLst>
      <p:ext uri="{BB962C8B-B14F-4D97-AF65-F5344CB8AC3E}">
        <p14:creationId xmlns:p14="http://schemas.microsoft.com/office/powerpoint/2010/main" val="28772310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200"/>
                                        <p:tgtEl>
                                          <p:spTgt spid="3"/>
                                        </p:tgtEl>
                                      </p:cBhvr>
                                    </p:animEffect>
                                    <p:set>
                                      <p:cBhvr>
                                        <p:cTn id="22" dur="1" fill="hold">
                                          <p:stCondLst>
                                            <p:cond delay="199"/>
                                          </p:stCondLst>
                                        </p:cTn>
                                        <p:tgtEl>
                                          <p:spTgt spid="3"/>
                                        </p:tgtEl>
                                        <p:attrNameLst>
                                          <p:attrName>style.visibility</p:attrName>
                                        </p:attrNameLst>
                                      </p:cBhvr>
                                      <p:to>
                                        <p:strVal val="hidden"/>
                                      </p:to>
                                    </p:set>
                                  </p:childTnLst>
                                </p:cTn>
                              </p:par>
                              <p:par>
                                <p:cTn id="23" presetID="22" presetClass="exit" presetSubtype="8" fill="hold" grpId="1" nodeType="withEffect">
                                  <p:stCondLst>
                                    <p:cond delay="100"/>
                                  </p:stCondLst>
                                  <p:childTnLst>
                                    <p:animEffect transition="out" filter="wipe(left)">
                                      <p:cBhvr>
                                        <p:cTn id="24" dur="400"/>
                                        <p:tgtEl>
                                          <p:spTgt spid="14"/>
                                        </p:tgtEl>
                                      </p:cBhvr>
                                    </p:animEffect>
                                    <p:set>
                                      <p:cBhvr>
                                        <p:cTn id="25" dur="1" fill="hold">
                                          <p:stCondLst>
                                            <p:cond delay="399"/>
                                          </p:stCondLst>
                                        </p:cTn>
                                        <p:tgtEl>
                                          <p:spTgt spid="14"/>
                                        </p:tgtEl>
                                        <p:attrNameLst>
                                          <p:attrName>style.visibility</p:attrName>
                                        </p:attrNameLst>
                                      </p:cBhvr>
                                      <p:to>
                                        <p:strVal val="hidden"/>
                                      </p:to>
                                    </p:set>
                                  </p:childTnLst>
                                </p:cTn>
                              </p:par>
                              <p:par>
                                <p:cTn id="26" presetID="22" presetClass="exit" presetSubtype="8" fill="hold" grpId="1" nodeType="withEffect">
                                  <p:stCondLst>
                                    <p:cond delay="100"/>
                                  </p:stCondLst>
                                  <p:childTnLst>
                                    <p:animEffect transition="out" filter="wipe(left)">
                                      <p:cBhvr>
                                        <p:cTn id="27" dur="400"/>
                                        <p:tgtEl>
                                          <p:spTgt spid="8"/>
                                        </p:tgtEl>
                                      </p:cBhvr>
                                    </p:animEffect>
                                    <p:set>
                                      <p:cBhvr>
                                        <p:cTn id="28" dur="1" fill="hold">
                                          <p:stCondLst>
                                            <p:cond delay="3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grpSp>
        <p:nvGrpSpPr>
          <p:cNvPr id="3" name="Group 2">
            <a:extLst>
              <a:ext uri="{FF2B5EF4-FFF2-40B4-BE49-F238E27FC236}">
                <a16:creationId xmlns:a16="http://schemas.microsoft.com/office/drawing/2014/main" id="{4C1AA412-DE3B-48E2-BB7F-BBCA998A4291}"/>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gr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Carry Flag (CF) </a:t>
            </a:r>
            <a:r>
              <a:rPr lang="id-ID" sz="2400" dirty="0"/>
              <a:t>: Sebuah bit dalam register yang digunakan untuk menunjukkan kapan sebuah aritmatika Carry Out atau Borrow dihasilkan oleh posisi bit yang paling signifikan pada ALU (Aritmetic Logic Unit).</a:t>
            </a:r>
          </a:p>
        </p:txBody>
      </p:sp>
      <p:sp>
        <p:nvSpPr>
          <p:cNvPr id="7" name="TextBox 6">
            <a:extLst>
              <a:ext uri="{FF2B5EF4-FFF2-40B4-BE49-F238E27FC236}">
                <a16:creationId xmlns:a16="http://schemas.microsoft.com/office/drawing/2014/main" id="{0EBE1B22-F477-4C34-86CC-B9A49432ABC6}"/>
              </a:ext>
            </a:extLst>
          </p:cNvPr>
          <p:cNvSpPr txBox="1"/>
          <p:nvPr/>
        </p:nvSpPr>
        <p:spPr>
          <a:xfrm>
            <a:off x="1783725" y="5089694"/>
            <a:ext cx="6767847" cy="830997"/>
          </a:xfrm>
          <a:prstGeom prst="rect">
            <a:avLst/>
          </a:prstGeom>
          <a:noFill/>
        </p:spPr>
        <p:txBody>
          <a:bodyPr wrap="square" rtlCol="0">
            <a:spAutoFit/>
          </a:bodyPr>
          <a:lstStyle/>
          <a:p>
            <a:pPr algn="just"/>
            <a:r>
              <a:rPr lang="id-ID" sz="2400" dirty="0"/>
              <a:t>8 + 1 = 9 (Carry Out 0)</a:t>
            </a:r>
          </a:p>
          <a:p>
            <a:pPr algn="just"/>
            <a:r>
              <a:rPr lang="id-ID" sz="2400" dirty="0"/>
              <a:t>8 + 8 = 16 (Carry Out 1)</a:t>
            </a:r>
          </a:p>
        </p:txBody>
      </p:sp>
    </p:spTree>
    <p:extLst>
      <p:ext uri="{BB962C8B-B14F-4D97-AF65-F5344CB8AC3E}">
        <p14:creationId xmlns:p14="http://schemas.microsoft.com/office/powerpoint/2010/main" val="42047584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1" nodeType="clickEffect">
                                  <p:stCondLst>
                                    <p:cond delay="0"/>
                                  </p:stCondLst>
                                  <p:childTnLst>
                                    <p:animEffect transition="out" filter="wipe(left)">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Carry Flag (CF) </a:t>
            </a:r>
            <a:r>
              <a:rPr lang="id-ID" sz="2400" dirty="0"/>
              <a:t>: Sebuah bit dalam register yang digunakan untuk menunjukkan kapan sebuah aritmatika </a:t>
            </a:r>
            <a:r>
              <a:rPr lang="en-US" sz="2400" dirty="0"/>
              <a:t>C</a:t>
            </a:r>
            <a:r>
              <a:rPr lang="id-ID" sz="2400" dirty="0"/>
              <a:t>arry </a:t>
            </a:r>
            <a:r>
              <a:rPr lang="en-US" sz="2400" dirty="0"/>
              <a:t>O</a:t>
            </a:r>
            <a:r>
              <a:rPr lang="id-ID" sz="2400" dirty="0"/>
              <a:t>ut atau </a:t>
            </a:r>
            <a:r>
              <a:rPr lang="en-US" sz="2400" dirty="0"/>
              <a:t>B</a:t>
            </a:r>
            <a:r>
              <a:rPr lang="id-ID" sz="2400" dirty="0"/>
              <a:t>orrow dihasilkan oleh posisi bit yang paling signifikan pada ALU (Aritmetic Logic Unit).</a:t>
            </a:r>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7" name="TextBox 6">
            <a:extLst>
              <a:ext uri="{FF2B5EF4-FFF2-40B4-BE49-F238E27FC236}">
                <a16:creationId xmlns:a16="http://schemas.microsoft.com/office/drawing/2014/main" id="{0EBE1B22-F477-4C34-86CC-B9A49432ABC6}"/>
              </a:ext>
            </a:extLst>
          </p:cNvPr>
          <p:cNvSpPr txBox="1"/>
          <p:nvPr/>
        </p:nvSpPr>
        <p:spPr>
          <a:xfrm>
            <a:off x="1783725" y="5089694"/>
            <a:ext cx="6767847" cy="830997"/>
          </a:xfrm>
          <a:prstGeom prst="rect">
            <a:avLst/>
          </a:prstGeom>
          <a:noFill/>
        </p:spPr>
        <p:txBody>
          <a:bodyPr wrap="square" rtlCol="0">
            <a:spAutoFit/>
          </a:bodyPr>
          <a:lstStyle/>
          <a:p>
            <a:pPr algn="just"/>
            <a:r>
              <a:rPr lang="id-ID" sz="2400" dirty="0"/>
              <a:t>23 </a:t>
            </a:r>
            <a:r>
              <a:rPr lang="en-US" sz="2400" dirty="0"/>
              <a:t>-</a:t>
            </a:r>
            <a:r>
              <a:rPr lang="id-ID" sz="2400" dirty="0"/>
              <a:t> 1 = 22 (Borrow 0)</a:t>
            </a:r>
          </a:p>
          <a:p>
            <a:pPr algn="just"/>
            <a:r>
              <a:rPr lang="id-ID" sz="2400" dirty="0"/>
              <a:t>23 </a:t>
            </a:r>
            <a:r>
              <a:rPr lang="en-US" sz="2400" dirty="0"/>
              <a:t>-</a:t>
            </a:r>
            <a:r>
              <a:rPr lang="id-ID" sz="2400" dirty="0"/>
              <a:t> 5 = 1</a:t>
            </a:r>
            <a:r>
              <a:rPr lang="en-US" sz="2400" dirty="0"/>
              <a:t>8</a:t>
            </a:r>
            <a:r>
              <a:rPr lang="id-ID" sz="2400" dirty="0"/>
              <a:t> (3 Borrow 1 dari angka 2)</a:t>
            </a:r>
          </a:p>
        </p:txBody>
      </p:sp>
    </p:spTree>
    <p:extLst>
      <p:ext uri="{BB962C8B-B14F-4D97-AF65-F5344CB8AC3E}">
        <p14:creationId xmlns:p14="http://schemas.microsoft.com/office/powerpoint/2010/main" val="7837138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300"/>
                                        <p:tgtEl>
                                          <p:spTgt spid="7"/>
                                        </p:tgtEl>
                                      </p:cBhvr>
                                    </p:animEffect>
                                    <p:set>
                                      <p:cBhvr>
                                        <p:cTn id="12" dur="1" fill="hold">
                                          <p:stCondLst>
                                            <p:cond delay="299"/>
                                          </p:stCondLst>
                                        </p:cTn>
                                        <p:tgtEl>
                                          <p:spTgt spid="7"/>
                                        </p:tgtEl>
                                        <p:attrNameLst>
                                          <p:attrName>style.visibility</p:attrName>
                                        </p:attrNameLst>
                                      </p:cBhvr>
                                      <p:to>
                                        <p:strVal val="hidden"/>
                                      </p:to>
                                    </p:set>
                                  </p:childTnLst>
                                </p:cTn>
                              </p:par>
                              <p:par>
                                <p:cTn id="13" presetID="22" presetClass="exit" presetSubtype="8" fill="hold" grpId="0" nodeType="withEffect">
                                  <p:stCondLst>
                                    <p:cond delay="0"/>
                                  </p:stCondLst>
                                  <p:childTnLst>
                                    <p:animEffect transition="out" filter="wipe(left)">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Parity Flag (PF) </a:t>
            </a:r>
            <a:r>
              <a:rPr lang="id-ID" sz="2400" dirty="0"/>
              <a:t>: Menset nilai </a:t>
            </a:r>
            <a:r>
              <a:rPr lang="en-US" sz="2400" dirty="0"/>
              <a:t>odd (</a:t>
            </a:r>
            <a:r>
              <a:rPr lang="en-US" sz="2400" dirty="0" err="1"/>
              <a:t>ganjil</a:t>
            </a:r>
            <a:r>
              <a:rPr lang="en-US" sz="2400" dirty="0"/>
              <a:t>) or even (</a:t>
            </a:r>
            <a:r>
              <a:rPr lang="id-ID" sz="2400" dirty="0"/>
              <a:t>genap</a:t>
            </a:r>
            <a:r>
              <a:rPr lang="en-US" sz="2400" dirty="0"/>
              <a:t>)</a:t>
            </a:r>
            <a:r>
              <a:rPr lang="id-ID" sz="2400" dirty="0"/>
              <a:t> di dalam representasi bilangan biner dari hasil operasi terakhir.</a:t>
            </a:r>
            <a:r>
              <a:rPr lang="en-US" sz="2400" dirty="0"/>
              <a:t> </a:t>
            </a:r>
            <a:r>
              <a:rPr lang="en-US" sz="2400" dirty="0" err="1"/>
              <a:t>Jika</a:t>
            </a:r>
            <a:r>
              <a:rPr lang="en-US" sz="2400" dirty="0"/>
              <a:t> </a:t>
            </a:r>
            <a:r>
              <a:rPr lang="en-US" sz="2400" dirty="0" err="1"/>
              <a:t>hasilnya</a:t>
            </a:r>
            <a:r>
              <a:rPr lang="en-US" sz="2400" dirty="0"/>
              <a:t> </a:t>
            </a:r>
            <a:r>
              <a:rPr lang="en-US" sz="2400" dirty="0" err="1"/>
              <a:t>adalah</a:t>
            </a:r>
            <a:r>
              <a:rPr lang="en-US" sz="2400" dirty="0"/>
              <a:t> </a:t>
            </a:r>
            <a:r>
              <a:rPr lang="en-US" sz="2400" dirty="0" err="1"/>
              <a:t>genap</a:t>
            </a:r>
            <a:r>
              <a:rPr lang="en-US" sz="2400" dirty="0"/>
              <a:t>, </a:t>
            </a:r>
            <a:r>
              <a:rPr lang="en-US" sz="2400" dirty="0" err="1"/>
              <a:t>maka</a:t>
            </a:r>
            <a:r>
              <a:rPr lang="en-US" sz="2400" dirty="0"/>
              <a:t> </a:t>
            </a:r>
            <a:r>
              <a:rPr lang="en-US" sz="2400" dirty="0" err="1"/>
              <a:t>nilai</a:t>
            </a:r>
            <a:r>
              <a:rPr lang="en-US" sz="2400" dirty="0"/>
              <a:t> </a:t>
            </a:r>
            <a:r>
              <a:rPr lang="en-US" sz="2400" dirty="0" err="1"/>
              <a:t>diset</a:t>
            </a:r>
            <a:r>
              <a:rPr lang="en-US" sz="2400" dirty="0"/>
              <a:t> </a:t>
            </a:r>
            <a:r>
              <a:rPr lang="en-US" sz="2400" dirty="0" err="1"/>
              <a:t>menjadi</a:t>
            </a:r>
            <a:r>
              <a:rPr lang="en-US" sz="2400" dirty="0"/>
              <a:t> 1, </a:t>
            </a:r>
            <a:r>
              <a:rPr lang="en-US" sz="2400" dirty="0" err="1"/>
              <a:t>sedangkan</a:t>
            </a:r>
            <a:r>
              <a:rPr lang="en-US" sz="2400" dirty="0"/>
              <a:t> </a:t>
            </a:r>
            <a:r>
              <a:rPr lang="en-US" sz="2400" dirty="0" err="1"/>
              <a:t>jika</a:t>
            </a:r>
            <a:r>
              <a:rPr lang="en-US" sz="2400" dirty="0"/>
              <a:t> </a:t>
            </a:r>
            <a:r>
              <a:rPr lang="en-US" sz="2400" dirty="0" err="1"/>
              <a:t>hasilnya</a:t>
            </a:r>
            <a:r>
              <a:rPr lang="en-US" sz="2400" dirty="0"/>
              <a:t> </a:t>
            </a:r>
            <a:r>
              <a:rPr lang="en-US" sz="2400" dirty="0" err="1"/>
              <a:t>adalah</a:t>
            </a:r>
            <a:r>
              <a:rPr lang="en-US" sz="2400" dirty="0"/>
              <a:t> </a:t>
            </a:r>
            <a:r>
              <a:rPr lang="en-US" sz="2400" dirty="0" err="1"/>
              <a:t>ganjil</a:t>
            </a:r>
            <a:r>
              <a:rPr lang="en-US" sz="2400" dirty="0"/>
              <a:t>, </a:t>
            </a:r>
            <a:r>
              <a:rPr lang="en-US" sz="2400" dirty="0" err="1"/>
              <a:t>maka</a:t>
            </a:r>
            <a:r>
              <a:rPr lang="en-US" sz="2400" dirty="0"/>
              <a:t> </a:t>
            </a:r>
            <a:r>
              <a:rPr lang="en-US" sz="2400" dirty="0" err="1"/>
              <a:t>nilai</a:t>
            </a:r>
            <a:r>
              <a:rPr lang="en-US" sz="2400" dirty="0"/>
              <a:t> </a:t>
            </a:r>
            <a:r>
              <a:rPr lang="en-US" sz="2400" dirty="0" err="1"/>
              <a:t>diset</a:t>
            </a:r>
            <a:r>
              <a:rPr lang="en-US" sz="2400" dirty="0"/>
              <a:t> </a:t>
            </a:r>
            <a:r>
              <a:rPr lang="en-US" sz="2400" dirty="0" err="1"/>
              <a:t>menjadi</a:t>
            </a:r>
            <a:r>
              <a:rPr lang="en-US" sz="2400" dirty="0"/>
              <a:t> 0.</a:t>
            </a:r>
            <a:endParaRPr lang="id-ID"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7" name="TextBox 6">
            <a:extLst>
              <a:ext uri="{FF2B5EF4-FFF2-40B4-BE49-F238E27FC236}">
                <a16:creationId xmlns:a16="http://schemas.microsoft.com/office/drawing/2014/main" id="{DC27157A-4044-4AA3-B4EC-769777F56037}"/>
              </a:ext>
            </a:extLst>
          </p:cNvPr>
          <p:cNvSpPr txBox="1"/>
          <p:nvPr/>
        </p:nvSpPr>
        <p:spPr>
          <a:xfrm>
            <a:off x="1783724" y="5074245"/>
            <a:ext cx="6767847" cy="830997"/>
          </a:xfrm>
          <a:prstGeom prst="rect">
            <a:avLst/>
          </a:prstGeom>
          <a:noFill/>
        </p:spPr>
        <p:txBody>
          <a:bodyPr wrap="square" rtlCol="0">
            <a:spAutoFit/>
          </a:bodyPr>
          <a:lstStyle/>
          <a:p>
            <a:pPr algn="just"/>
            <a:r>
              <a:rPr lang="en-US" sz="2400" dirty="0"/>
              <a:t>26 = 11010 (Parity 0)</a:t>
            </a:r>
          </a:p>
          <a:p>
            <a:pPr algn="just"/>
            <a:r>
              <a:rPr lang="en-US" sz="2400" dirty="0"/>
              <a:t>58 = 111010 (Parity 1)</a:t>
            </a:r>
            <a:endParaRPr lang="id-ID" sz="2400" dirty="0"/>
          </a:p>
        </p:txBody>
      </p:sp>
    </p:spTree>
    <p:extLst>
      <p:ext uri="{BB962C8B-B14F-4D97-AF65-F5344CB8AC3E}">
        <p14:creationId xmlns:p14="http://schemas.microsoft.com/office/powerpoint/2010/main" val="1587908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0"/>
                                  </p:stCondLst>
                                  <p:childTnLst>
                                    <p:animEffect transition="out" filter="wipe(left)">
                                      <p:cBhvr>
                                        <p:cTn id="19" dur="200"/>
                                        <p:tgtEl>
                                          <p:spTgt spid="7"/>
                                        </p:tgtEl>
                                      </p:cBhvr>
                                    </p:animEffect>
                                    <p:set>
                                      <p:cBhvr>
                                        <p:cTn id="20" dur="1" fill="hold">
                                          <p:stCondLst>
                                            <p:cond delay="1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Auxiliary Flag</a:t>
            </a:r>
            <a:r>
              <a:rPr lang="en-US" sz="2400" b="1" dirty="0"/>
              <a:t> </a:t>
            </a:r>
            <a:r>
              <a:rPr lang="id-ID" sz="2400" b="1" dirty="0"/>
              <a:t>(</a:t>
            </a:r>
            <a:r>
              <a:rPr lang="en-US" sz="2400" b="1" dirty="0"/>
              <a:t>A</a:t>
            </a:r>
            <a:r>
              <a:rPr lang="id-ID" sz="2400" b="1" dirty="0"/>
              <a:t>F) </a:t>
            </a:r>
            <a:r>
              <a:rPr lang="id-ID" sz="2400" dirty="0"/>
              <a:t>: Digunakan oleh instruksi pegaturan de</a:t>
            </a:r>
            <a:r>
              <a:rPr lang="en-US" sz="2400" dirty="0"/>
              <a:t>s</a:t>
            </a:r>
            <a:r>
              <a:rPr lang="id-ID" sz="2400" dirty="0"/>
              <a:t>imal</a:t>
            </a:r>
            <a:r>
              <a:rPr lang="en-US" sz="2400" dirty="0"/>
              <a:t> yang mana m</a:t>
            </a:r>
            <a:r>
              <a:rPr lang="id-ID" sz="2400" dirty="0"/>
              <a:t>enset nilai menjadi 1, jika dalam penjumlahan/pengurangan pada bit ke 4 atau 3 menghasilkan Carry Out/Borrow, jika </a:t>
            </a:r>
            <a:r>
              <a:rPr lang="en-US" sz="2400" dirty="0" err="1"/>
              <a:t>sebaliknya</a:t>
            </a:r>
            <a:r>
              <a:rPr lang="id-ID" sz="2400" dirty="0"/>
              <a:t>, maka nilai diset menjadi 0.</a:t>
            </a:r>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grpSp>
        <p:nvGrpSpPr>
          <p:cNvPr id="3" name="Group 2">
            <a:extLst>
              <a:ext uri="{FF2B5EF4-FFF2-40B4-BE49-F238E27FC236}">
                <a16:creationId xmlns:a16="http://schemas.microsoft.com/office/drawing/2014/main" id="{E46FC2DC-8E68-496C-88E9-6CA4A0469E9D}"/>
              </a:ext>
            </a:extLst>
          </p:cNvPr>
          <p:cNvGrpSpPr/>
          <p:nvPr/>
        </p:nvGrpSpPr>
        <p:grpSpPr>
          <a:xfrm>
            <a:off x="1783725" y="4951857"/>
            <a:ext cx="3383923" cy="1569660"/>
            <a:chOff x="1783725" y="4951857"/>
            <a:chExt cx="3383923" cy="1569660"/>
          </a:xfrm>
        </p:grpSpPr>
        <p:sp>
          <p:nvSpPr>
            <p:cNvPr id="7" name="TextBox 6">
              <a:extLst>
                <a:ext uri="{FF2B5EF4-FFF2-40B4-BE49-F238E27FC236}">
                  <a16:creationId xmlns:a16="http://schemas.microsoft.com/office/drawing/2014/main" id="{A7E18CAB-17EC-4821-A2C7-9DF24BBCDB63}"/>
                </a:ext>
              </a:extLst>
            </p:cNvPr>
            <p:cNvSpPr txBox="1"/>
            <p:nvPr/>
          </p:nvSpPr>
          <p:spPr>
            <a:xfrm>
              <a:off x="1783725" y="4951857"/>
              <a:ext cx="1577661" cy="1569660"/>
            </a:xfrm>
            <a:prstGeom prst="rect">
              <a:avLst/>
            </a:prstGeom>
            <a:noFill/>
          </p:spPr>
          <p:txBody>
            <a:bodyPr wrap="square" rtlCol="0">
              <a:spAutoFit/>
            </a:bodyPr>
            <a:lstStyle/>
            <a:p>
              <a:pPr algn="just"/>
              <a:r>
                <a:rPr lang="en-US" sz="2400" dirty="0"/>
                <a:t>101001</a:t>
              </a:r>
            </a:p>
            <a:p>
              <a:pPr algn="just"/>
              <a:r>
                <a:rPr lang="en-US" sz="2400" dirty="0"/>
                <a:t>001100</a:t>
              </a:r>
            </a:p>
            <a:p>
              <a:pPr algn="just"/>
              <a:r>
                <a:rPr lang="en-US" sz="2400" dirty="0"/>
                <a:t>--------- +</a:t>
              </a:r>
            </a:p>
            <a:p>
              <a:pPr algn="just"/>
              <a:r>
                <a:rPr lang="en-US" sz="2400" dirty="0"/>
                <a:t>110101</a:t>
              </a:r>
              <a:endParaRPr lang="id-ID" sz="2400" dirty="0"/>
            </a:p>
          </p:txBody>
        </p:sp>
        <p:sp>
          <p:nvSpPr>
            <p:cNvPr id="8" name="TextBox 7">
              <a:extLst>
                <a:ext uri="{FF2B5EF4-FFF2-40B4-BE49-F238E27FC236}">
                  <a16:creationId xmlns:a16="http://schemas.microsoft.com/office/drawing/2014/main" id="{FDE65180-361F-4093-95A8-1712EEEB2A4F}"/>
                </a:ext>
              </a:extLst>
            </p:cNvPr>
            <p:cNvSpPr txBox="1"/>
            <p:nvPr/>
          </p:nvSpPr>
          <p:spPr>
            <a:xfrm>
              <a:off x="3330264" y="5294271"/>
              <a:ext cx="1837384" cy="461665"/>
            </a:xfrm>
            <a:prstGeom prst="rect">
              <a:avLst/>
            </a:prstGeom>
            <a:noFill/>
          </p:spPr>
          <p:txBody>
            <a:bodyPr wrap="square" rtlCol="0">
              <a:spAutoFit/>
            </a:bodyPr>
            <a:lstStyle/>
            <a:p>
              <a:pPr algn="just"/>
              <a:r>
                <a:rPr lang="en-US" sz="2400" dirty="0"/>
                <a:t>AF = 1</a:t>
              </a:r>
              <a:endParaRPr lang="id-ID" sz="2400" dirty="0"/>
            </a:p>
          </p:txBody>
        </p:sp>
      </p:grpSp>
      <p:grpSp>
        <p:nvGrpSpPr>
          <p:cNvPr id="5" name="Group 4">
            <a:extLst>
              <a:ext uri="{FF2B5EF4-FFF2-40B4-BE49-F238E27FC236}">
                <a16:creationId xmlns:a16="http://schemas.microsoft.com/office/drawing/2014/main" id="{6C26CCE5-46D2-489A-8CC0-025EC9A36DB2}"/>
              </a:ext>
            </a:extLst>
          </p:cNvPr>
          <p:cNvGrpSpPr/>
          <p:nvPr/>
        </p:nvGrpSpPr>
        <p:grpSpPr>
          <a:xfrm>
            <a:off x="5167649" y="4932608"/>
            <a:ext cx="3383923" cy="1569660"/>
            <a:chOff x="5167649" y="4932608"/>
            <a:chExt cx="3383923" cy="1569660"/>
          </a:xfrm>
        </p:grpSpPr>
        <p:sp>
          <p:nvSpPr>
            <p:cNvPr id="9" name="TextBox 8">
              <a:extLst>
                <a:ext uri="{FF2B5EF4-FFF2-40B4-BE49-F238E27FC236}">
                  <a16:creationId xmlns:a16="http://schemas.microsoft.com/office/drawing/2014/main" id="{EF68F63A-57C0-41D0-A7A7-7C9E01507CF3}"/>
                </a:ext>
              </a:extLst>
            </p:cNvPr>
            <p:cNvSpPr txBox="1"/>
            <p:nvPr/>
          </p:nvSpPr>
          <p:spPr>
            <a:xfrm>
              <a:off x="5167649" y="4932608"/>
              <a:ext cx="1577661" cy="1569660"/>
            </a:xfrm>
            <a:prstGeom prst="rect">
              <a:avLst/>
            </a:prstGeom>
            <a:noFill/>
          </p:spPr>
          <p:txBody>
            <a:bodyPr wrap="square" rtlCol="0">
              <a:spAutoFit/>
            </a:bodyPr>
            <a:lstStyle/>
            <a:p>
              <a:pPr algn="just"/>
              <a:r>
                <a:rPr lang="en-US" sz="2400" dirty="0"/>
                <a:t>101001</a:t>
              </a:r>
            </a:p>
            <a:p>
              <a:pPr algn="just"/>
              <a:r>
                <a:rPr lang="en-US" sz="2400" dirty="0"/>
                <a:t>001100</a:t>
              </a:r>
            </a:p>
            <a:p>
              <a:pPr algn="just"/>
              <a:r>
                <a:rPr lang="en-US" sz="2400" dirty="0"/>
                <a:t>--------- -</a:t>
              </a:r>
            </a:p>
            <a:p>
              <a:pPr algn="just"/>
              <a:r>
                <a:rPr lang="en-US" sz="2400" dirty="0"/>
                <a:t>011101</a:t>
              </a:r>
              <a:endParaRPr lang="id-ID" sz="2400" dirty="0"/>
            </a:p>
          </p:txBody>
        </p:sp>
        <p:sp>
          <p:nvSpPr>
            <p:cNvPr id="10" name="TextBox 9">
              <a:extLst>
                <a:ext uri="{FF2B5EF4-FFF2-40B4-BE49-F238E27FC236}">
                  <a16:creationId xmlns:a16="http://schemas.microsoft.com/office/drawing/2014/main" id="{71DDAA84-362A-41CE-8133-7B61EFB8080E}"/>
                </a:ext>
              </a:extLst>
            </p:cNvPr>
            <p:cNvSpPr txBox="1"/>
            <p:nvPr/>
          </p:nvSpPr>
          <p:spPr>
            <a:xfrm>
              <a:off x="6714188" y="5275022"/>
              <a:ext cx="1837384" cy="461665"/>
            </a:xfrm>
            <a:prstGeom prst="rect">
              <a:avLst/>
            </a:prstGeom>
            <a:noFill/>
          </p:spPr>
          <p:txBody>
            <a:bodyPr wrap="square" rtlCol="0">
              <a:spAutoFit/>
            </a:bodyPr>
            <a:lstStyle/>
            <a:p>
              <a:pPr algn="just"/>
              <a:r>
                <a:rPr lang="en-US" sz="2400" dirty="0"/>
                <a:t>AF = 1</a:t>
              </a:r>
              <a:endParaRPr lang="id-ID" sz="2400" dirty="0"/>
            </a:p>
          </p:txBody>
        </p:sp>
      </p:grpSp>
    </p:spTree>
    <p:extLst>
      <p:ext uri="{BB962C8B-B14F-4D97-AF65-F5344CB8AC3E}">
        <p14:creationId xmlns:p14="http://schemas.microsoft.com/office/powerpoint/2010/main" val="36502631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1" nodeType="clickEffect">
                                  <p:stCondLst>
                                    <p:cond delay="0"/>
                                  </p:stCondLst>
                                  <p:childTnLst>
                                    <p:animEffect transition="out" filter="wipe(left)">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par>
                                <p:cTn id="23" presetID="22" presetClass="exit" presetSubtype="8" fill="hold" nodeType="withEffect">
                                  <p:stCondLst>
                                    <p:cond delay="0"/>
                                  </p:stCondLst>
                                  <p:childTnLst>
                                    <p:animEffect transition="out" filter="wipe(left)">
                                      <p:cBhvr>
                                        <p:cTn id="24" dur="200"/>
                                        <p:tgtEl>
                                          <p:spTgt spid="3"/>
                                        </p:tgtEl>
                                      </p:cBhvr>
                                    </p:animEffect>
                                    <p:set>
                                      <p:cBhvr>
                                        <p:cTn id="25" dur="1" fill="hold">
                                          <p:stCondLst>
                                            <p:cond delay="199"/>
                                          </p:stCondLst>
                                        </p:cTn>
                                        <p:tgtEl>
                                          <p:spTgt spid="3"/>
                                        </p:tgtEl>
                                        <p:attrNameLst>
                                          <p:attrName>style.visibility</p:attrName>
                                        </p:attrNameLst>
                                      </p:cBhvr>
                                      <p:to>
                                        <p:strVal val="hidden"/>
                                      </p:to>
                                    </p:set>
                                  </p:childTnLst>
                                </p:cTn>
                              </p:par>
                              <p:par>
                                <p:cTn id="26" presetID="22" presetClass="exit" presetSubtype="8" fill="hold" nodeType="withEffect">
                                  <p:stCondLst>
                                    <p:cond delay="200"/>
                                  </p:stCondLst>
                                  <p:childTnLst>
                                    <p:animEffect transition="out" filter="wipe(left)">
                                      <p:cBhvr>
                                        <p:cTn id="27" dur="200"/>
                                        <p:tgtEl>
                                          <p:spTgt spid="5"/>
                                        </p:tgtEl>
                                      </p:cBhvr>
                                    </p:animEffect>
                                    <p:set>
                                      <p:cBhvr>
                                        <p:cTn id="28" dur="1" fill="hold">
                                          <p:stCondLst>
                                            <p:cond delay="1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830997"/>
          </a:xfrm>
          <a:prstGeom prst="rect">
            <a:avLst/>
          </a:prstGeom>
          <a:noFill/>
        </p:spPr>
        <p:txBody>
          <a:bodyPr wrap="square" rtlCol="0">
            <a:spAutoFit/>
          </a:bodyPr>
          <a:lstStyle/>
          <a:p>
            <a:pPr algn="just"/>
            <a:r>
              <a:rPr lang="id-ID" sz="2400" b="1" dirty="0"/>
              <a:t>Zero Flag</a:t>
            </a:r>
            <a:r>
              <a:rPr lang="en-US" sz="2400" b="1" dirty="0"/>
              <a:t> (ZF</a:t>
            </a:r>
            <a:r>
              <a:rPr lang="id-ID" sz="2400" b="1" dirty="0"/>
              <a:t>)</a:t>
            </a:r>
            <a:r>
              <a:rPr lang="en-US" sz="2400" dirty="0"/>
              <a:t> : </a:t>
            </a:r>
            <a:r>
              <a:rPr lang="id-ID" sz="2400" dirty="0"/>
              <a:t>Menset nilai </a:t>
            </a:r>
            <a:r>
              <a:rPr lang="en-US" sz="2400" dirty="0" err="1"/>
              <a:t>menjadi</a:t>
            </a:r>
            <a:r>
              <a:rPr lang="en-US" sz="2400" dirty="0"/>
              <a:t> </a:t>
            </a:r>
            <a:r>
              <a:rPr lang="id-ID" sz="2400" dirty="0"/>
              <a:t>1, jika hasil instruksi adalah 0</a:t>
            </a:r>
            <a:r>
              <a:rPr lang="en-US" sz="2400" dirty="0"/>
              <a:t> </a:t>
            </a:r>
            <a:r>
              <a:rPr lang="en-US" sz="2400" dirty="0" err="1"/>
              <a:t>atau</a:t>
            </a:r>
            <a:r>
              <a:rPr lang="en-US" sz="2400" dirty="0"/>
              <a:t> null</a:t>
            </a:r>
            <a:r>
              <a:rPr lang="id-ID" sz="2400" dirty="0"/>
              <a:t>.</a:t>
            </a:r>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8" name="TextBox 7">
            <a:extLst>
              <a:ext uri="{FF2B5EF4-FFF2-40B4-BE49-F238E27FC236}">
                <a16:creationId xmlns:a16="http://schemas.microsoft.com/office/drawing/2014/main" id="{9DD622FB-0CDA-4BC5-8F47-3A9CD9168707}"/>
              </a:ext>
            </a:extLst>
          </p:cNvPr>
          <p:cNvSpPr txBox="1"/>
          <p:nvPr/>
        </p:nvSpPr>
        <p:spPr>
          <a:xfrm>
            <a:off x="1783724" y="3953783"/>
            <a:ext cx="6767847" cy="1200329"/>
          </a:xfrm>
          <a:prstGeom prst="rect">
            <a:avLst/>
          </a:prstGeom>
          <a:noFill/>
        </p:spPr>
        <p:txBody>
          <a:bodyPr wrap="square" rtlCol="0">
            <a:spAutoFit/>
          </a:bodyPr>
          <a:lstStyle/>
          <a:p>
            <a:pPr algn="just"/>
            <a:r>
              <a:rPr lang="id-ID" sz="2400" b="1" dirty="0"/>
              <a:t>Sign Flag</a:t>
            </a:r>
            <a:r>
              <a:rPr lang="en-US" sz="2400" b="1" dirty="0"/>
              <a:t> (SF</a:t>
            </a:r>
            <a:r>
              <a:rPr lang="id-ID" sz="2400" b="1" dirty="0"/>
              <a:t>)</a:t>
            </a:r>
            <a:r>
              <a:rPr lang="en-US" sz="2400" b="1" dirty="0"/>
              <a:t> </a:t>
            </a:r>
            <a:r>
              <a:rPr lang="en-US" sz="2400" dirty="0"/>
              <a:t>: M</a:t>
            </a:r>
            <a:r>
              <a:rPr lang="id-ID" sz="2400" dirty="0"/>
              <a:t>enset nilai </a:t>
            </a:r>
            <a:r>
              <a:rPr lang="en-US" sz="2400" dirty="0" err="1"/>
              <a:t>menjadi</a:t>
            </a:r>
            <a:r>
              <a:rPr lang="en-US" sz="2400" dirty="0"/>
              <a:t> </a:t>
            </a:r>
            <a:r>
              <a:rPr lang="id-ID" sz="2400" dirty="0"/>
              <a:t>1, jika hasilnya adalah negatif dan bernilai 0 jika </a:t>
            </a:r>
            <a:r>
              <a:rPr lang="en-US" sz="2400" dirty="0" err="1"/>
              <a:t>hasilnya</a:t>
            </a:r>
            <a:r>
              <a:rPr lang="en-US" sz="2400" dirty="0"/>
              <a:t> </a:t>
            </a:r>
            <a:r>
              <a:rPr lang="en-US" sz="2400" dirty="0" err="1"/>
              <a:t>adalah</a:t>
            </a:r>
            <a:r>
              <a:rPr lang="en-US" sz="2400" dirty="0"/>
              <a:t> </a:t>
            </a:r>
            <a:r>
              <a:rPr lang="id-ID" sz="2400" dirty="0"/>
              <a:t>positif.</a:t>
            </a:r>
          </a:p>
        </p:txBody>
      </p:sp>
      <p:sp>
        <p:nvSpPr>
          <p:cNvPr id="9" name="TextBox 8">
            <a:extLst>
              <a:ext uri="{FF2B5EF4-FFF2-40B4-BE49-F238E27FC236}">
                <a16:creationId xmlns:a16="http://schemas.microsoft.com/office/drawing/2014/main" id="{074FA980-F652-41BB-A8FE-DE8898028B05}"/>
              </a:ext>
            </a:extLst>
          </p:cNvPr>
          <p:cNvSpPr txBox="1"/>
          <p:nvPr/>
        </p:nvSpPr>
        <p:spPr>
          <a:xfrm>
            <a:off x="1783725" y="5415673"/>
            <a:ext cx="1783724" cy="461665"/>
          </a:xfrm>
          <a:prstGeom prst="rect">
            <a:avLst/>
          </a:prstGeom>
          <a:noFill/>
        </p:spPr>
        <p:txBody>
          <a:bodyPr wrap="square" rtlCol="0">
            <a:spAutoFit/>
          </a:bodyPr>
          <a:lstStyle/>
          <a:p>
            <a:pPr algn="just"/>
            <a:r>
              <a:rPr lang="en-US" sz="2400" dirty="0"/>
              <a:t>5 – 21 = -16</a:t>
            </a:r>
            <a:endParaRPr lang="id-ID" sz="2400" dirty="0"/>
          </a:p>
        </p:txBody>
      </p:sp>
      <p:grpSp>
        <p:nvGrpSpPr>
          <p:cNvPr id="20" name="Group 19">
            <a:extLst>
              <a:ext uri="{FF2B5EF4-FFF2-40B4-BE49-F238E27FC236}">
                <a16:creationId xmlns:a16="http://schemas.microsoft.com/office/drawing/2014/main" id="{90334DB4-CD82-4298-92D7-73A7642E86B9}"/>
              </a:ext>
            </a:extLst>
          </p:cNvPr>
          <p:cNvGrpSpPr/>
          <p:nvPr/>
        </p:nvGrpSpPr>
        <p:grpSpPr>
          <a:xfrm>
            <a:off x="3850783" y="5100738"/>
            <a:ext cx="3395192" cy="1569660"/>
            <a:chOff x="3850783" y="5100738"/>
            <a:chExt cx="3395192" cy="1569660"/>
          </a:xfrm>
        </p:grpSpPr>
        <p:sp>
          <p:nvSpPr>
            <p:cNvPr id="12" name="TextBox 11">
              <a:extLst>
                <a:ext uri="{FF2B5EF4-FFF2-40B4-BE49-F238E27FC236}">
                  <a16:creationId xmlns:a16="http://schemas.microsoft.com/office/drawing/2014/main" id="{B39F18CB-ABA9-418B-B875-057441CA58E6}"/>
                </a:ext>
              </a:extLst>
            </p:cNvPr>
            <p:cNvSpPr txBox="1"/>
            <p:nvPr/>
          </p:nvSpPr>
          <p:spPr>
            <a:xfrm>
              <a:off x="5668314" y="5100738"/>
              <a:ext cx="1577661" cy="1569660"/>
            </a:xfrm>
            <a:prstGeom prst="rect">
              <a:avLst/>
            </a:prstGeom>
            <a:noFill/>
          </p:spPr>
          <p:txBody>
            <a:bodyPr wrap="square" rtlCol="0">
              <a:spAutoFit/>
            </a:bodyPr>
            <a:lstStyle/>
            <a:p>
              <a:pPr algn="just"/>
              <a:r>
                <a:rPr lang="en-US" sz="2400" dirty="0"/>
                <a:t>10101</a:t>
              </a:r>
            </a:p>
            <a:p>
              <a:pPr algn="just"/>
              <a:r>
                <a:rPr lang="en-US" sz="2400" dirty="0"/>
                <a:t>00101</a:t>
              </a:r>
            </a:p>
            <a:p>
              <a:pPr algn="just"/>
              <a:r>
                <a:rPr lang="en-US" sz="2400" dirty="0"/>
                <a:t>-------- -</a:t>
              </a:r>
            </a:p>
            <a:p>
              <a:pPr algn="just"/>
              <a:r>
                <a:rPr lang="en-US" sz="2400" b="1" dirty="0"/>
                <a:t>10000</a:t>
              </a:r>
            </a:p>
          </p:txBody>
        </p:sp>
        <p:cxnSp>
          <p:nvCxnSpPr>
            <p:cNvPr id="5" name="Straight Arrow Connector 4">
              <a:extLst>
                <a:ext uri="{FF2B5EF4-FFF2-40B4-BE49-F238E27FC236}">
                  <a16:creationId xmlns:a16="http://schemas.microsoft.com/office/drawing/2014/main" id="{44658E9A-66EA-451E-9F8F-752EEBC2C860}"/>
                </a:ext>
              </a:extLst>
            </p:cNvPr>
            <p:cNvCxnSpPr/>
            <p:nvPr/>
          </p:nvCxnSpPr>
          <p:spPr>
            <a:xfrm>
              <a:off x="3850783" y="5646505"/>
              <a:ext cx="13168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BA0ACCCE-05B6-4D35-8E17-DDC84EF1B1CD}"/>
              </a:ext>
            </a:extLst>
          </p:cNvPr>
          <p:cNvGrpSpPr/>
          <p:nvPr/>
        </p:nvGrpSpPr>
        <p:grpSpPr>
          <a:xfrm>
            <a:off x="2440547" y="6208733"/>
            <a:ext cx="2727100" cy="461665"/>
            <a:chOff x="2440547" y="6208733"/>
            <a:chExt cx="2727100" cy="461665"/>
          </a:xfrm>
        </p:grpSpPr>
        <p:cxnSp>
          <p:nvCxnSpPr>
            <p:cNvPr id="15" name="Straight Arrow Connector 14">
              <a:extLst>
                <a:ext uri="{FF2B5EF4-FFF2-40B4-BE49-F238E27FC236}">
                  <a16:creationId xmlns:a16="http://schemas.microsoft.com/office/drawing/2014/main" id="{2000B3F6-EC92-4C9A-99A9-5E4D0B2DACFC}"/>
                </a:ext>
              </a:extLst>
            </p:cNvPr>
            <p:cNvCxnSpPr>
              <a:cxnSpLocks/>
            </p:cNvCxnSpPr>
            <p:nvPr/>
          </p:nvCxnSpPr>
          <p:spPr>
            <a:xfrm flipH="1">
              <a:off x="3850783" y="6439565"/>
              <a:ext cx="13168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E2AC4927-0E7D-40C0-9AD2-F2555E7FB381}"/>
                </a:ext>
              </a:extLst>
            </p:cNvPr>
            <p:cNvSpPr txBox="1"/>
            <p:nvPr/>
          </p:nvSpPr>
          <p:spPr>
            <a:xfrm>
              <a:off x="2440547" y="6208733"/>
              <a:ext cx="1023870" cy="461665"/>
            </a:xfrm>
            <a:prstGeom prst="rect">
              <a:avLst/>
            </a:prstGeom>
            <a:noFill/>
          </p:spPr>
          <p:txBody>
            <a:bodyPr wrap="square" rtlCol="0">
              <a:spAutoFit/>
            </a:bodyPr>
            <a:lstStyle/>
            <a:p>
              <a:pPr algn="just"/>
              <a:r>
                <a:rPr lang="en-US" sz="2400" b="1" dirty="0"/>
                <a:t>01111</a:t>
              </a:r>
              <a:endParaRPr lang="id-ID" sz="2400" b="1" dirty="0"/>
            </a:p>
          </p:txBody>
        </p:sp>
      </p:grpSp>
    </p:spTree>
    <p:extLst>
      <p:ext uri="{BB962C8B-B14F-4D97-AF65-F5344CB8AC3E}">
        <p14:creationId xmlns:p14="http://schemas.microsoft.com/office/powerpoint/2010/main" val="19605195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1" nodeType="clickEffect">
                                  <p:stCondLst>
                                    <p:cond delay="0"/>
                                  </p:stCondLst>
                                  <p:childTnLst>
                                    <p:animEffect transition="out" filter="wipe(left)">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22" presetClass="exit" presetSubtype="8" fill="hold" grpId="1" nodeType="withEffect">
                                  <p:stCondLst>
                                    <p:cond delay="0"/>
                                  </p:stCondLst>
                                  <p:childTnLst>
                                    <p:animEffect transition="out" filter="wipe(left)">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22" presetClass="exit" presetSubtype="8" fill="hold" grpId="1" nodeType="withEffect">
                                  <p:stCondLst>
                                    <p:cond delay="0"/>
                                  </p:stCondLst>
                                  <p:childTnLst>
                                    <p:animEffect transition="out" filter="wipe(left)">
                                      <p:cBhvr>
                                        <p:cTn id="37" dur="200"/>
                                        <p:tgtEl>
                                          <p:spTgt spid="9"/>
                                        </p:tgtEl>
                                      </p:cBhvr>
                                    </p:animEffect>
                                    <p:set>
                                      <p:cBhvr>
                                        <p:cTn id="38" dur="1" fill="hold">
                                          <p:stCondLst>
                                            <p:cond delay="199"/>
                                          </p:stCondLst>
                                        </p:cTn>
                                        <p:tgtEl>
                                          <p:spTgt spid="9"/>
                                        </p:tgtEl>
                                        <p:attrNameLst>
                                          <p:attrName>style.visibility</p:attrName>
                                        </p:attrNameLst>
                                      </p:cBhvr>
                                      <p:to>
                                        <p:strVal val="hidden"/>
                                      </p:to>
                                    </p:set>
                                  </p:childTnLst>
                                </p:cTn>
                              </p:par>
                              <p:par>
                                <p:cTn id="39" presetID="22" presetClass="exit" presetSubtype="8" fill="hold" nodeType="withEffect">
                                  <p:stCondLst>
                                    <p:cond delay="200"/>
                                  </p:stCondLst>
                                  <p:childTnLst>
                                    <p:animEffect transition="out" filter="wipe(left)">
                                      <p:cBhvr>
                                        <p:cTn id="40" dur="200"/>
                                        <p:tgtEl>
                                          <p:spTgt spid="20"/>
                                        </p:tgtEl>
                                      </p:cBhvr>
                                    </p:animEffect>
                                    <p:set>
                                      <p:cBhvr>
                                        <p:cTn id="41" dur="1" fill="hold">
                                          <p:stCondLst>
                                            <p:cond delay="199"/>
                                          </p:stCondLst>
                                        </p:cTn>
                                        <p:tgtEl>
                                          <p:spTgt spid="20"/>
                                        </p:tgtEl>
                                        <p:attrNameLst>
                                          <p:attrName>style.visibility</p:attrName>
                                        </p:attrNameLst>
                                      </p:cBhvr>
                                      <p:to>
                                        <p:strVal val="hidden"/>
                                      </p:to>
                                    </p:set>
                                  </p:childTnLst>
                                </p:cTn>
                              </p:par>
                              <p:par>
                                <p:cTn id="42" presetID="22" presetClass="exit" presetSubtype="8" fill="hold" nodeType="withEffect">
                                  <p:stCondLst>
                                    <p:cond delay="100"/>
                                  </p:stCondLst>
                                  <p:childTnLst>
                                    <p:animEffect transition="out" filter="wipe(left)">
                                      <p:cBhvr>
                                        <p:cTn id="43" dur="300"/>
                                        <p:tgtEl>
                                          <p:spTgt spid="17"/>
                                        </p:tgtEl>
                                      </p:cBhvr>
                                    </p:animEffect>
                                    <p:set>
                                      <p:cBhvr>
                                        <p:cTn id="44" dur="1" fill="hold">
                                          <p:stCondLst>
                                            <p:cond delay="2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8" grpId="0"/>
      <p:bldP spid="8" grpId="1"/>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6" y="2861225"/>
            <a:ext cx="2337514" cy="1569660"/>
          </a:xfrm>
          <a:prstGeom prst="rect">
            <a:avLst/>
          </a:prstGeom>
          <a:noFill/>
        </p:spPr>
        <p:txBody>
          <a:bodyPr wrap="square" rtlCol="0">
            <a:spAutoFit/>
          </a:bodyPr>
          <a:lstStyle/>
          <a:p>
            <a:pPr algn="just"/>
            <a:r>
              <a:rPr lang="en-US" sz="2400" dirty="0"/>
              <a:t>011001</a:t>
            </a:r>
          </a:p>
          <a:p>
            <a:pPr algn="just"/>
            <a:r>
              <a:rPr lang="en-US" sz="2400" dirty="0"/>
              <a:t>010111</a:t>
            </a:r>
          </a:p>
          <a:p>
            <a:pPr algn="just"/>
            <a:r>
              <a:rPr lang="en-US" sz="2400" dirty="0"/>
              <a:t>------------ +</a:t>
            </a:r>
          </a:p>
          <a:p>
            <a:pPr algn="just"/>
            <a:r>
              <a:rPr lang="en-US" sz="2400" dirty="0"/>
              <a:t>110000</a:t>
            </a:r>
            <a:endParaRPr lang="id-ID"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7" name="TextBox 6">
            <a:extLst>
              <a:ext uri="{FF2B5EF4-FFF2-40B4-BE49-F238E27FC236}">
                <a16:creationId xmlns:a16="http://schemas.microsoft.com/office/drawing/2014/main" id="{6409BD3D-F00E-47B2-9BDE-F9AA66A6BCF0}"/>
              </a:ext>
            </a:extLst>
          </p:cNvPr>
          <p:cNvSpPr txBox="1"/>
          <p:nvPr/>
        </p:nvSpPr>
        <p:spPr>
          <a:xfrm>
            <a:off x="4572000" y="2848315"/>
            <a:ext cx="2337514" cy="1569660"/>
          </a:xfrm>
          <a:prstGeom prst="rect">
            <a:avLst/>
          </a:prstGeom>
          <a:noFill/>
        </p:spPr>
        <p:txBody>
          <a:bodyPr wrap="square" rtlCol="0">
            <a:spAutoFit/>
          </a:bodyPr>
          <a:lstStyle/>
          <a:p>
            <a:pPr algn="just"/>
            <a:r>
              <a:rPr lang="da-DK" sz="2400" dirty="0"/>
              <a:t>011001</a:t>
            </a:r>
          </a:p>
          <a:p>
            <a:pPr algn="just"/>
            <a:r>
              <a:rPr lang="da-DK" sz="2400" dirty="0"/>
              <a:t>010111</a:t>
            </a:r>
          </a:p>
          <a:p>
            <a:pPr algn="just"/>
            <a:r>
              <a:rPr lang="da-DK" sz="2400" dirty="0"/>
              <a:t>------------ -</a:t>
            </a:r>
          </a:p>
          <a:p>
            <a:pPr algn="just"/>
            <a:r>
              <a:rPr lang="da-DK" sz="2400" dirty="0"/>
              <a:t>000010</a:t>
            </a:r>
            <a:endParaRPr lang="id-ID" sz="2400" dirty="0"/>
          </a:p>
        </p:txBody>
      </p:sp>
      <p:sp>
        <p:nvSpPr>
          <p:cNvPr id="9" name="TextBox 8">
            <a:extLst>
              <a:ext uri="{FF2B5EF4-FFF2-40B4-BE49-F238E27FC236}">
                <a16:creationId xmlns:a16="http://schemas.microsoft.com/office/drawing/2014/main" id="{53E55183-4CAE-4A41-AA97-46143147F37A}"/>
              </a:ext>
            </a:extLst>
          </p:cNvPr>
          <p:cNvSpPr txBox="1"/>
          <p:nvPr/>
        </p:nvSpPr>
        <p:spPr>
          <a:xfrm>
            <a:off x="1783726" y="4689626"/>
            <a:ext cx="2337514" cy="1938992"/>
          </a:xfrm>
          <a:prstGeom prst="rect">
            <a:avLst/>
          </a:prstGeom>
          <a:noFill/>
        </p:spPr>
        <p:txBody>
          <a:bodyPr wrap="square" rtlCol="0">
            <a:spAutoFit/>
          </a:bodyPr>
          <a:lstStyle/>
          <a:p>
            <a:pPr algn="just"/>
            <a:r>
              <a:rPr lang="da-DK" sz="2400" dirty="0"/>
              <a:t>CF = 0</a:t>
            </a:r>
          </a:p>
          <a:p>
            <a:pPr algn="just"/>
            <a:r>
              <a:rPr lang="da-DK" sz="2400" dirty="0"/>
              <a:t>PF = 1</a:t>
            </a:r>
          </a:p>
          <a:p>
            <a:pPr algn="just"/>
            <a:r>
              <a:rPr lang="da-DK" sz="2400" dirty="0"/>
              <a:t>AF = </a:t>
            </a:r>
            <a:r>
              <a:rPr lang="id-ID" sz="2400" dirty="0"/>
              <a:t>1</a:t>
            </a:r>
            <a:endParaRPr lang="da-DK" sz="2400" dirty="0"/>
          </a:p>
          <a:p>
            <a:pPr algn="just"/>
            <a:r>
              <a:rPr lang="da-DK" sz="2400" dirty="0"/>
              <a:t>ZF = 0</a:t>
            </a:r>
          </a:p>
          <a:p>
            <a:pPr algn="just"/>
            <a:r>
              <a:rPr lang="da-DK" sz="2400" dirty="0"/>
              <a:t>SF = 0</a:t>
            </a:r>
            <a:endParaRPr lang="id-ID" sz="2400" dirty="0"/>
          </a:p>
        </p:txBody>
      </p:sp>
      <p:sp>
        <p:nvSpPr>
          <p:cNvPr id="8" name="Arrow: Right 7">
            <a:hlinkClick r:id="" action="ppaction://hlinkshowjump?jump=nextslide"/>
            <a:extLst>
              <a:ext uri="{FF2B5EF4-FFF2-40B4-BE49-F238E27FC236}">
                <a16:creationId xmlns:a16="http://schemas.microsoft.com/office/drawing/2014/main" id="{0A4A0DC7-A127-4E34-BC09-387FB284F3A9}"/>
              </a:ext>
            </a:extLst>
          </p:cNvPr>
          <p:cNvSpPr/>
          <p:nvPr/>
        </p:nvSpPr>
        <p:spPr>
          <a:xfrm>
            <a:off x="6722773" y="5528142"/>
            <a:ext cx="1815920" cy="1118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Kembali</a:t>
            </a:r>
            <a:endParaRPr lang="id-ID" dirty="0"/>
          </a:p>
        </p:txBody>
      </p:sp>
      <p:sp>
        <p:nvSpPr>
          <p:cNvPr id="10" name="TextBox 9">
            <a:extLst>
              <a:ext uri="{FF2B5EF4-FFF2-40B4-BE49-F238E27FC236}">
                <a16:creationId xmlns:a16="http://schemas.microsoft.com/office/drawing/2014/main" id="{2E1AFA58-7CFF-4293-B10B-AF0A52D42FF7}"/>
              </a:ext>
            </a:extLst>
          </p:cNvPr>
          <p:cNvSpPr txBox="1"/>
          <p:nvPr/>
        </p:nvSpPr>
        <p:spPr>
          <a:xfrm>
            <a:off x="4543023" y="4689626"/>
            <a:ext cx="2025202" cy="1938992"/>
          </a:xfrm>
          <a:prstGeom prst="rect">
            <a:avLst/>
          </a:prstGeom>
          <a:noFill/>
        </p:spPr>
        <p:txBody>
          <a:bodyPr wrap="square" rtlCol="0">
            <a:spAutoFit/>
          </a:bodyPr>
          <a:lstStyle/>
          <a:p>
            <a:pPr algn="just"/>
            <a:r>
              <a:rPr lang="da-DK" sz="2400" dirty="0"/>
              <a:t>CF = 0</a:t>
            </a:r>
          </a:p>
          <a:p>
            <a:pPr algn="just"/>
            <a:r>
              <a:rPr lang="da-DK" sz="2400" dirty="0"/>
              <a:t>PF = 0</a:t>
            </a:r>
          </a:p>
          <a:p>
            <a:pPr algn="just"/>
            <a:r>
              <a:rPr lang="da-DK" sz="2400" dirty="0"/>
              <a:t>AF = </a:t>
            </a:r>
            <a:r>
              <a:rPr lang="id-ID" sz="2400" dirty="0"/>
              <a:t>0</a:t>
            </a:r>
            <a:endParaRPr lang="da-DK" sz="2400" dirty="0"/>
          </a:p>
          <a:p>
            <a:pPr algn="just"/>
            <a:r>
              <a:rPr lang="da-DK" sz="2400" dirty="0"/>
              <a:t>ZF = 0</a:t>
            </a:r>
          </a:p>
          <a:p>
            <a:pPr algn="just"/>
            <a:r>
              <a:rPr lang="da-DK" sz="2400" dirty="0"/>
              <a:t>SF = 0</a:t>
            </a:r>
            <a:endParaRPr lang="id-ID" sz="2400" dirty="0"/>
          </a:p>
        </p:txBody>
      </p:sp>
    </p:spTree>
    <p:extLst>
      <p:ext uri="{BB962C8B-B14F-4D97-AF65-F5344CB8AC3E}">
        <p14:creationId xmlns:p14="http://schemas.microsoft.com/office/powerpoint/2010/main" val="38236898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200"/>
                                        <p:tgtEl>
                                          <p:spTgt spid="10"/>
                                        </p:tgtEl>
                                      </p:cBhvr>
                                    </p:animEffect>
                                  </p:childTnLst>
                                </p:cTn>
                              </p:par>
                              <p:par>
                                <p:cTn id="23" presetID="22" presetClass="entr" presetSubtype="8"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9" grpId="0"/>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114740"/>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Definisi</a:t>
            </a:r>
            <a:r>
              <a:rPr lang="en-US" dirty="0"/>
              <a:t> Proses</a:t>
            </a:r>
          </a:p>
        </p:txBody>
      </p:sp>
      <p:grpSp>
        <p:nvGrpSpPr>
          <p:cNvPr id="3" name="Group 2">
            <a:extLst>
              <a:ext uri="{FF2B5EF4-FFF2-40B4-BE49-F238E27FC236}">
                <a16:creationId xmlns:a16="http://schemas.microsoft.com/office/drawing/2014/main" id="{9ACCFE24-A374-4F07-B7C5-513256D12B14}"/>
              </a:ext>
            </a:extLst>
          </p:cNvPr>
          <p:cNvGrpSpPr/>
          <p:nvPr/>
        </p:nvGrpSpPr>
        <p:grpSpPr>
          <a:xfrm>
            <a:off x="470079" y="1919803"/>
            <a:ext cx="8081493" cy="3984377"/>
            <a:chOff x="470079" y="1919803"/>
            <a:chExt cx="8081493" cy="3984377"/>
          </a:xfrm>
        </p:grpSpPr>
        <p:sp>
          <p:nvSpPr>
            <p:cNvPr id="4" name="TextBox 3">
              <a:extLst>
                <a:ext uri="{FF2B5EF4-FFF2-40B4-BE49-F238E27FC236}">
                  <a16:creationId xmlns:a16="http://schemas.microsoft.com/office/drawing/2014/main" id="{6CB593B7-0DE2-4BCD-A157-92A294973ADC}"/>
                </a:ext>
              </a:extLst>
            </p:cNvPr>
            <p:cNvSpPr txBox="1"/>
            <p:nvPr/>
          </p:nvSpPr>
          <p:spPr>
            <a:xfrm>
              <a:off x="1783725" y="1919803"/>
              <a:ext cx="6767847" cy="1200329"/>
            </a:xfrm>
            <a:prstGeom prst="rect">
              <a:avLst/>
            </a:prstGeom>
            <a:noFill/>
          </p:spPr>
          <p:txBody>
            <a:bodyPr wrap="square" rtlCol="0">
              <a:spAutoFit/>
            </a:bodyPr>
            <a:lstStyle/>
            <a:p>
              <a:pPr algn="just"/>
              <a:r>
                <a:rPr lang="id-ID" sz="2400" dirty="0"/>
                <a:t>Proses merupakan </a:t>
              </a:r>
              <a:r>
                <a:rPr lang="id-ID" sz="2400" b="1" dirty="0"/>
                <a:t>konsep pokok</a:t>
              </a:r>
              <a:r>
                <a:rPr lang="id-ID" sz="2400" dirty="0"/>
                <a:t> dalam sistem operasi, sehingga masalah manajemen proses adalah masalah</a:t>
              </a:r>
              <a:r>
                <a:rPr lang="en-US" sz="2400" dirty="0"/>
                <a:t> </a:t>
              </a:r>
              <a:r>
                <a:rPr lang="id-ID" sz="2400" dirty="0"/>
                <a:t>utama dalam perancangan sistem operasi.</a:t>
              </a:r>
              <a:endParaRPr lang="en-US" sz="2400" dirty="0"/>
            </a:p>
          </p:txBody>
        </p:sp>
        <p:sp>
          <p:nvSpPr>
            <p:cNvPr id="6" name="Rectangle 5">
              <a:extLst>
                <a:ext uri="{FF2B5EF4-FFF2-40B4-BE49-F238E27FC236}">
                  <a16:creationId xmlns:a16="http://schemas.microsoft.com/office/drawing/2014/main" id="{7E8C9A4D-B961-4D6E-876F-7BD89D6A9EC5}"/>
                </a:ext>
              </a:extLst>
            </p:cNvPr>
            <p:cNvSpPr/>
            <p:nvPr/>
          </p:nvSpPr>
          <p:spPr>
            <a:xfrm>
              <a:off x="470079" y="2030571"/>
              <a:ext cx="1017431" cy="97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a:t>
              </a:r>
              <a:endParaRPr lang="id-ID" sz="4000" dirty="0"/>
            </a:p>
          </p:txBody>
        </p:sp>
        <p:sp>
          <p:nvSpPr>
            <p:cNvPr id="7" name="TextBox 6">
              <a:extLst>
                <a:ext uri="{FF2B5EF4-FFF2-40B4-BE49-F238E27FC236}">
                  <a16:creationId xmlns:a16="http://schemas.microsoft.com/office/drawing/2014/main" id="{521E2AD1-6528-4C07-95DA-F89DFB9E9085}"/>
                </a:ext>
              </a:extLst>
            </p:cNvPr>
            <p:cNvSpPr txBox="1"/>
            <p:nvPr/>
          </p:nvSpPr>
          <p:spPr>
            <a:xfrm>
              <a:off x="1783725" y="3699017"/>
              <a:ext cx="6767847" cy="461665"/>
            </a:xfrm>
            <a:prstGeom prst="rect">
              <a:avLst/>
            </a:prstGeom>
            <a:noFill/>
          </p:spPr>
          <p:txBody>
            <a:bodyPr wrap="square" rtlCol="0">
              <a:spAutoFit/>
            </a:bodyPr>
            <a:lstStyle/>
            <a:p>
              <a:pPr algn="just"/>
              <a:r>
                <a:rPr lang="id-ID" sz="2400" dirty="0"/>
                <a:t>Proses adalah program yang sedang </a:t>
              </a:r>
              <a:r>
                <a:rPr lang="id-ID" sz="2400" b="1" dirty="0"/>
                <a:t>dieksekusi</a:t>
              </a:r>
              <a:r>
                <a:rPr lang="id-ID" sz="2400" dirty="0"/>
                <a:t>.</a:t>
              </a:r>
              <a:endParaRPr lang="en-US" sz="2400" dirty="0"/>
            </a:p>
          </p:txBody>
        </p:sp>
        <p:sp>
          <p:nvSpPr>
            <p:cNvPr id="8" name="Rectangle 7">
              <a:extLst>
                <a:ext uri="{FF2B5EF4-FFF2-40B4-BE49-F238E27FC236}">
                  <a16:creationId xmlns:a16="http://schemas.microsoft.com/office/drawing/2014/main" id="{F5B68963-9B4B-42A4-9D56-2FD3CFE0070C}"/>
                </a:ext>
              </a:extLst>
            </p:cNvPr>
            <p:cNvSpPr/>
            <p:nvPr/>
          </p:nvSpPr>
          <p:spPr>
            <a:xfrm>
              <a:off x="470079" y="3440453"/>
              <a:ext cx="1017431" cy="97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2</a:t>
              </a:r>
              <a:endParaRPr lang="id-ID" sz="4000" dirty="0"/>
            </a:p>
          </p:txBody>
        </p:sp>
        <p:sp>
          <p:nvSpPr>
            <p:cNvPr id="9" name="TextBox 8">
              <a:extLst>
                <a:ext uri="{FF2B5EF4-FFF2-40B4-BE49-F238E27FC236}">
                  <a16:creationId xmlns:a16="http://schemas.microsoft.com/office/drawing/2014/main" id="{8B5F3BC1-9113-4006-8CD1-7E899E6AF8FD}"/>
                </a:ext>
              </a:extLst>
            </p:cNvPr>
            <p:cNvSpPr txBox="1"/>
            <p:nvPr/>
          </p:nvSpPr>
          <p:spPr>
            <a:xfrm>
              <a:off x="1783725" y="4703851"/>
              <a:ext cx="6767847" cy="1200329"/>
            </a:xfrm>
            <a:prstGeom prst="rect">
              <a:avLst/>
            </a:prstGeom>
            <a:noFill/>
          </p:spPr>
          <p:txBody>
            <a:bodyPr wrap="square" rtlCol="0">
              <a:spAutoFit/>
            </a:bodyPr>
            <a:lstStyle/>
            <a:p>
              <a:pPr algn="just"/>
              <a:r>
                <a:rPr lang="id-ID" sz="2400" dirty="0"/>
                <a:t>Proses adalah </a:t>
              </a:r>
              <a:r>
                <a:rPr lang="id-ID" sz="2400" b="1" dirty="0"/>
                <a:t>unit kerja terkecil</a:t>
              </a:r>
              <a:r>
                <a:rPr lang="id-ID" sz="2400" dirty="0"/>
                <a:t> yang secara individu memiliki sumber daya dan dijadwalkan oleh</a:t>
              </a:r>
              <a:r>
                <a:rPr lang="en-US" sz="2400" dirty="0"/>
                <a:t> </a:t>
              </a:r>
              <a:r>
                <a:rPr lang="id-ID" sz="2400" dirty="0"/>
                <a:t>sistem operasi.</a:t>
              </a:r>
              <a:endParaRPr lang="en-US" sz="2400" dirty="0"/>
            </a:p>
          </p:txBody>
        </p:sp>
        <p:sp>
          <p:nvSpPr>
            <p:cNvPr id="10" name="Rectangle 9">
              <a:extLst>
                <a:ext uri="{FF2B5EF4-FFF2-40B4-BE49-F238E27FC236}">
                  <a16:creationId xmlns:a16="http://schemas.microsoft.com/office/drawing/2014/main" id="{BCDBD1E8-6C51-4DD5-A88E-C0E44778BFC5}"/>
                </a:ext>
              </a:extLst>
            </p:cNvPr>
            <p:cNvSpPr/>
            <p:nvPr/>
          </p:nvSpPr>
          <p:spPr>
            <a:xfrm>
              <a:off x="470079" y="4792875"/>
              <a:ext cx="1017431" cy="97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3</a:t>
              </a:r>
              <a:endParaRPr lang="id-ID" sz="4000" dirty="0"/>
            </a:p>
          </p:txBody>
        </p:sp>
      </p:grpSp>
    </p:spTree>
    <p:extLst>
      <p:ext uri="{BB962C8B-B14F-4D97-AF65-F5344CB8AC3E}">
        <p14:creationId xmlns:p14="http://schemas.microsoft.com/office/powerpoint/2010/main" val="2914013489"/>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grpSp>
        <p:nvGrpSpPr>
          <p:cNvPr id="10" name="Group 9">
            <a:extLst>
              <a:ext uri="{FF2B5EF4-FFF2-40B4-BE49-F238E27FC236}">
                <a16:creationId xmlns:a16="http://schemas.microsoft.com/office/drawing/2014/main" id="{963DCE16-E830-4DFC-B9B3-0A2CEDBC29D1}"/>
              </a:ext>
            </a:extLst>
          </p:cNvPr>
          <p:cNvGrpSpPr/>
          <p:nvPr/>
        </p:nvGrpSpPr>
        <p:grpSpPr>
          <a:xfrm>
            <a:off x="547353" y="1121313"/>
            <a:ext cx="7991340" cy="1553237"/>
            <a:chOff x="547353" y="1121313"/>
            <a:chExt cx="7991340" cy="1553237"/>
          </a:xfrm>
        </p:grpSpPr>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461665"/>
            </a:xfrm>
            <a:prstGeom prst="rect">
              <a:avLst/>
            </a:prstGeom>
            <a:noFill/>
          </p:spPr>
          <p:txBody>
            <a:bodyPr wrap="square" rtlCol="0">
              <a:spAutoFit/>
            </a:bodyPr>
            <a:lstStyle/>
            <a:p>
              <a:pPr algn="just"/>
              <a:r>
                <a:rPr lang="en-US" sz="2400" b="1" dirty="0"/>
                <a:t>Data</a:t>
              </a:r>
              <a:r>
                <a:rPr lang="en-US" sz="2400" dirty="0"/>
                <a:t> </a:t>
              </a:r>
              <a:r>
                <a:rPr lang="id-ID" sz="2400" dirty="0"/>
                <a:t>: K</a:t>
              </a:r>
              <a:r>
                <a:rPr lang="en-US" sz="2400" dirty="0" err="1"/>
                <a:t>umpulan</a:t>
              </a:r>
              <a:r>
                <a:rPr lang="en-US" sz="2400" dirty="0"/>
                <a:t> </a:t>
              </a:r>
              <a:r>
                <a:rPr lang="id-ID" sz="2400" dirty="0"/>
                <a:t>informasi di dalam proses</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5" y="195432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grpSp>
      <p:grpSp>
        <p:nvGrpSpPr>
          <p:cNvPr id="11" name="Group 10">
            <a:extLst>
              <a:ext uri="{FF2B5EF4-FFF2-40B4-BE49-F238E27FC236}">
                <a16:creationId xmlns:a16="http://schemas.microsoft.com/office/drawing/2014/main" id="{73F207C4-7CA7-4D2A-9A36-B51E48FE85A7}"/>
              </a:ext>
            </a:extLst>
          </p:cNvPr>
          <p:cNvGrpSpPr/>
          <p:nvPr/>
        </p:nvGrpSpPr>
        <p:grpSpPr>
          <a:xfrm>
            <a:off x="740535" y="2861225"/>
            <a:ext cx="7798157" cy="830997"/>
            <a:chOff x="740535" y="2861225"/>
            <a:chExt cx="7798157" cy="830997"/>
          </a:xfrm>
        </p:grpSpPr>
        <p:sp>
          <p:nvSpPr>
            <p:cNvPr id="7" name="TextBox 6">
              <a:extLst>
                <a:ext uri="{FF2B5EF4-FFF2-40B4-BE49-F238E27FC236}">
                  <a16:creationId xmlns:a16="http://schemas.microsoft.com/office/drawing/2014/main" id="{61861852-362F-48F9-B4F0-8CAA794C6D9A}"/>
                </a:ext>
              </a:extLst>
            </p:cNvPr>
            <p:cNvSpPr txBox="1"/>
            <p:nvPr/>
          </p:nvSpPr>
          <p:spPr>
            <a:xfrm>
              <a:off x="1770845" y="2861225"/>
              <a:ext cx="6767847" cy="830997"/>
            </a:xfrm>
            <a:prstGeom prst="rect">
              <a:avLst/>
            </a:prstGeom>
            <a:noFill/>
          </p:spPr>
          <p:txBody>
            <a:bodyPr wrap="square" rtlCol="0">
              <a:spAutoFit/>
            </a:bodyPr>
            <a:lstStyle/>
            <a:p>
              <a:pPr algn="just"/>
              <a:r>
                <a:rPr lang="id-ID" sz="2400" b="1" dirty="0"/>
                <a:t>Instruksi</a:t>
              </a:r>
              <a:r>
                <a:rPr lang="en-US" sz="2400" dirty="0"/>
                <a:t> </a:t>
              </a:r>
              <a:r>
                <a:rPr lang="id-ID" sz="2400" dirty="0"/>
                <a:t>: Arahan atau perintah untuk melakukan sesuatu.</a:t>
              </a:r>
              <a:endParaRPr lang="en-US" sz="2400" dirty="0"/>
            </a:p>
          </p:txBody>
        </p:sp>
        <p:sp>
          <p:nvSpPr>
            <p:cNvPr id="8" name="Rectangle 7">
              <a:extLst>
                <a:ext uri="{FF2B5EF4-FFF2-40B4-BE49-F238E27FC236}">
                  <a16:creationId xmlns:a16="http://schemas.microsoft.com/office/drawing/2014/main" id="{760713FB-B712-450A-9FDC-7579ACAA1C7F}"/>
                </a:ext>
              </a:extLst>
            </p:cNvPr>
            <p:cNvSpPr/>
            <p:nvPr/>
          </p:nvSpPr>
          <p:spPr>
            <a:xfrm>
              <a:off x="740535" y="2916610"/>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2</a:t>
              </a:r>
            </a:p>
          </p:txBody>
        </p:sp>
      </p:grpSp>
      <p:grpSp>
        <p:nvGrpSpPr>
          <p:cNvPr id="14" name="Group 13">
            <a:extLst>
              <a:ext uri="{FF2B5EF4-FFF2-40B4-BE49-F238E27FC236}">
                <a16:creationId xmlns:a16="http://schemas.microsoft.com/office/drawing/2014/main" id="{13CF914F-8442-4D23-98AF-70E678E98850}"/>
              </a:ext>
            </a:extLst>
          </p:cNvPr>
          <p:cNvGrpSpPr/>
          <p:nvPr/>
        </p:nvGrpSpPr>
        <p:grpSpPr>
          <a:xfrm>
            <a:off x="740535" y="3823514"/>
            <a:ext cx="7798157" cy="830997"/>
            <a:chOff x="740535" y="3823514"/>
            <a:chExt cx="7798157" cy="830997"/>
          </a:xfrm>
        </p:grpSpPr>
        <p:sp>
          <p:nvSpPr>
            <p:cNvPr id="9" name="Rectangle 8">
              <a:extLst>
                <a:ext uri="{FF2B5EF4-FFF2-40B4-BE49-F238E27FC236}">
                  <a16:creationId xmlns:a16="http://schemas.microsoft.com/office/drawing/2014/main" id="{2300733C-1689-41B1-844F-58D93883EC68}"/>
                </a:ext>
              </a:extLst>
            </p:cNvPr>
            <p:cNvSpPr/>
            <p:nvPr/>
          </p:nvSpPr>
          <p:spPr>
            <a:xfrm>
              <a:off x="740535" y="387889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3</a:t>
              </a:r>
            </a:p>
          </p:txBody>
        </p:sp>
        <p:sp>
          <p:nvSpPr>
            <p:cNvPr id="12" name="TextBox 11">
              <a:extLst>
                <a:ext uri="{FF2B5EF4-FFF2-40B4-BE49-F238E27FC236}">
                  <a16:creationId xmlns:a16="http://schemas.microsoft.com/office/drawing/2014/main" id="{B82F1C90-F7E7-4E65-B66A-BC2386BD3F02}"/>
                </a:ext>
              </a:extLst>
            </p:cNvPr>
            <p:cNvSpPr txBox="1"/>
            <p:nvPr/>
          </p:nvSpPr>
          <p:spPr>
            <a:xfrm>
              <a:off x="1770845" y="3823514"/>
              <a:ext cx="6767847" cy="830997"/>
            </a:xfrm>
            <a:prstGeom prst="rect">
              <a:avLst/>
            </a:prstGeom>
            <a:noFill/>
          </p:spPr>
          <p:txBody>
            <a:bodyPr wrap="square" rtlCol="0">
              <a:spAutoFit/>
            </a:bodyPr>
            <a:lstStyle/>
            <a:p>
              <a:pPr algn="just"/>
              <a:r>
                <a:rPr lang="id-ID" sz="2400" b="1" dirty="0"/>
                <a:t>Register Pemroses </a:t>
              </a:r>
              <a:r>
                <a:rPr lang="id-ID" sz="2400" dirty="0"/>
                <a:t>: Lokasi yang tersedia dan mudah diakses oleh CPU (Central Processing Unit).</a:t>
              </a:r>
            </a:p>
          </p:txBody>
        </p:sp>
      </p:grpSp>
      <p:sp>
        <p:nvSpPr>
          <p:cNvPr id="3" name="Arrow: Right 2">
            <a:hlinkClick r:id="" action="ppaction://hlinkshowjump?jump=nextslide"/>
            <a:extLst>
              <a:ext uri="{FF2B5EF4-FFF2-40B4-BE49-F238E27FC236}">
                <a16:creationId xmlns:a16="http://schemas.microsoft.com/office/drawing/2014/main" id="{739270D4-06D5-40A1-8F8A-1818BCF9C183}"/>
              </a:ext>
            </a:extLst>
          </p:cNvPr>
          <p:cNvSpPr/>
          <p:nvPr/>
        </p:nvSpPr>
        <p:spPr>
          <a:xfrm>
            <a:off x="6722772" y="5025854"/>
            <a:ext cx="1815920" cy="1118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Detail</a:t>
            </a:r>
          </a:p>
        </p:txBody>
      </p:sp>
    </p:spTree>
    <p:extLst>
      <p:ext uri="{BB962C8B-B14F-4D97-AF65-F5344CB8AC3E}">
        <p14:creationId xmlns:p14="http://schemas.microsoft.com/office/powerpoint/2010/main" val="1205233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Pemroses</a:t>
            </a:r>
            <a:endParaRPr lang="en-US" dirty="0"/>
          </a:p>
        </p:txBody>
      </p:sp>
      <p:sp>
        <p:nvSpPr>
          <p:cNvPr id="3" name="Arrow: Right 2">
            <a:hlinkClick r:id="" action="ppaction://hlinkshowjump?jump=nextslide"/>
            <a:extLst>
              <a:ext uri="{FF2B5EF4-FFF2-40B4-BE49-F238E27FC236}">
                <a16:creationId xmlns:a16="http://schemas.microsoft.com/office/drawing/2014/main" id="{739270D4-06D5-40A1-8F8A-1818BCF9C183}"/>
              </a:ext>
            </a:extLst>
          </p:cNvPr>
          <p:cNvSpPr/>
          <p:nvPr/>
        </p:nvSpPr>
        <p:spPr>
          <a:xfrm>
            <a:off x="6980350" y="5891139"/>
            <a:ext cx="1416676" cy="846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Detail</a:t>
            </a:r>
          </a:p>
        </p:txBody>
      </p:sp>
      <p:grpSp>
        <p:nvGrpSpPr>
          <p:cNvPr id="7" name="Group 6">
            <a:extLst>
              <a:ext uri="{FF2B5EF4-FFF2-40B4-BE49-F238E27FC236}">
                <a16:creationId xmlns:a16="http://schemas.microsoft.com/office/drawing/2014/main" id="{A687A757-7DFD-44C7-9475-27768BC43E25}"/>
              </a:ext>
            </a:extLst>
          </p:cNvPr>
          <p:cNvGrpSpPr/>
          <p:nvPr/>
        </p:nvGrpSpPr>
        <p:grpSpPr>
          <a:xfrm>
            <a:off x="547353" y="1121313"/>
            <a:ext cx="8004219" cy="1614665"/>
            <a:chOff x="547353" y="1121313"/>
            <a:chExt cx="8004219" cy="1614665"/>
          </a:xfrm>
        </p:grpSpPr>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Pemroses terdiri dari 3 komponen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1904981"/>
              <a:ext cx="6767847" cy="830997"/>
            </a:xfrm>
            <a:prstGeom prst="rect">
              <a:avLst/>
            </a:prstGeom>
            <a:noFill/>
          </p:spPr>
          <p:txBody>
            <a:bodyPr wrap="square" rtlCol="0">
              <a:spAutoFit/>
            </a:bodyPr>
            <a:lstStyle/>
            <a:p>
              <a:pPr algn="just"/>
              <a:r>
                <a:rPr lang="id-ID" sz="2400" b="1" dirty="0"/>
                <a:t>Control Unit (CU) </a:t>
              </a:r>
              <a:r>
                <a:rPr lang="id-ID" sz="2400" dirty="0"/>
                <a:t>: Berfungsi untuk mengendalikan operasi yang dilaksanakan sistem komputer.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1</a:t>
              </a:r>
              <a:endParaRPr lang="id-ID" sz="2800" dirty="0"/>
            </a:p>
          </p:txBody>
        </p:sp>
      </p:grpSp>
      <p:grpSp>
        <p:nvGrpSpPr>
          <p:cNvPr id="5" name="Group 4">
            <a:extLst>
              <a:ext uri="{FF2B5EF4-FFF2-40B4-BE49-F238E27FC236}">
                <a16:creationId xmlns:a16="http://schemas.microsoft.com/office/drawing/2014/main" id="{0943C9D7-B48F-4767-BF29-9C48B4E7D06C}"/>
              </a:ext>
            </a:extLst>
          </p:cNvPr>
          <p:cNvGrpSpPr/>
          <p:nvPr/>
        </p:nvGrpSpPr>
        <p:grpSpPr>
          <a:xfrm>
            <a:off x="740535" y="2861225"/>
            <a:ext cx="7811037" cy="830997"/>
            <a:chOff x="740535" y="2861225"/>
            <a:chExt cx="7811037" cy="830997"/>
          </a:xfrm>
        </p:grpSpPr>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830997"/>
            </a:xfrm>
            <a:prstGeom prst="rect">
              <a:avLst/>
            </a:prstGeom>
            <a:noFill/>
          </p:spPr>
          <p:txBody>
            <a:bodyPr wrap="square" rtlCol="0">
              <a:spAutoFit/>
            </a:bodyPr>
            <a:lstStyle/>
            <a:p>
              <a:pPr algn="just"/>
              <a:r>
                <a:rPr lang="id-ID" sz="2400" b="1" dirty="0"/>
                <a:t>Aritmetic Logic Unit (ALU) </a:t>
              </a:r>
              <a:r>
                <a:rPr lang="id-ID" sz="2400" dirty="0"/>
                <a:t>: Berfungsi melakukan operasi aritmatika dan logika.</a:t>
              </a:r>
              <a:endParaRPr lang="en-US" sz="2400" dirty="0"/>
            </a:p>
          </p:txBody>
        </p:sp>
        <p:sp>
          <p:nvSpPr>
            <p:cNvPr id="19" name="Rectangle 18">
              <a:extLst>
                <a:ext uri="{FF2B5EF4-FFF2-40B4-BE49-F238E27FC236}">
                  <a16:creationId xmlns:a16="http://schemas.microsoft.com/office/drawing/2014/main" id="{6FC8C3F3-19B1-4E42-85E0-E6B4942FBFCB}"/>
                </a:ext>
              </a:extLst>
            </p:cNvPr>
            <p:cNvSpPr/>
            <p:nvPr/>
          </p:nvSpPr>
          <p:spPr>
            <a:xfrm>
              <a:off x="740535" y="2916610"/>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2800" dirty="0"/>
                <a:t>2</a:t>
              </a:r>
            </a:p>
          </p:txBody>
        </p:sp>
      </p:grpSp>
      <p:grpSp>
        <p:nvGrpSpPr>
          <p:cNvPr id="6" name="Group 5">
            <a:extLst>
              <a:ext uri="{FF2B5EF4-FFF2-40B4-BE49-F238E27FC236}">
                <a16:creationId xmlns:a16="http://schemas.microsoft.com/office/drawing/2014/main" id="{D2997358-D9FC-4314-AB06-0B9D8DC28FCA}"/>
              </a:ext>
            </a:extLst>
          </p:cNvPr>
          <p:cNvGrpSpPr/>
          <p:nvPr/>
        </p:nvGrpSpPr>
        <p:grpSpPr>
          <a:xfrm>
            <a:off x="740535" y="3781895"/>
            <a:ext cx="7798157" cy="2308324"/>
            <a:chOff x="740535" y="3781895"/>
            <a:chExt cx="7798157" cy="2308324"/>
          </a:xfrm>
        </p:grpSpPr>
        <p:sp>
          <p:nvSpPr>
            <p:cNvPr id="16" name="TextBox 15">
              <a:extLst>
                <a:ext uri="{FF2B5EF4-FFF2-40B4-BE49-F238E27FC236}">
                  <a16:creationId xmlns:a16="http://schemas.microsoft.com/office/drawing/2014/main" id="{F50A72B5-7650-4207-835E-CEC2BE4076B0}"/>
                </a:ext>
              </a:extLst>
            </p:cNvPr>
            <p:cNvSpPr txBox="1"/>
            <p:nvPr/>
          </p:nvSpPr>
          <p:spPr>
            <a:xfrm>
              <a:off x="1770845" y="3781895"/>
              <a:ext cx="6767847" cy="2308324"/>
            </a:xfrm>
            <a:prstGeom prst="rect">
              <a:avLst/>
            </a:prstGeom>
            <a:noFill/>
          </p:spPr>
          <p:txBody>
            <a:bodyPr wrap="square" rtlCol="0">
              <a:spAutoFit/>
            </a:bodyPr>
            <a:lstStyle/>
            <a:p>
              <a:pPr algn="just"/>
              <a:r>
                <a:rPr lang="id-ID" sz="2400" b="1" dirty="0"/>
                <a:t>Register</a:t>
              </a:r>
              <a:r>
                <a:rPr lang="id-ID" sz="2400" dirty="0"/>
                <a:t> : Merupakan alat penyimpanan kecil yang mempunyai kecepatan akses cukup tinggi, yang digunakan untuk menyimpan data dan instruksi yang sedang diproses, sementara data dan instruksi lainnya yang menunggu giliran untuk diproses masih disimpan di dalam memori utama.</a:t>
              </a:r>
              <a:endParaRPr lang="en-US" sz="2400" dirty="0"/>
            </a:p>
          </p:txBody>
        </p:sp>
        <p:sp>
          <p:nvSpPr>
            <p:cNvPr id="20" name="Rectangle 19">
              <a:extLst>
                <a:ext uri="{FF2B5EF4-FFF2-40B4-BE49-F238E27FC236}">
                  <a16:creationId xmlns:a16="http://schemas.microsoft.com/office/drawing/2014/main" id="{3838F87C-835C-47C9-B884-A4C6F07812C0}"/>
                </a:ext>
              </a:extLst>
            </p:cNvPr>
            <p:cNvSpPr/>
            <p:nvPr/>
          </p:nvSpPr>
          <p:spPr>
            <a:xfrm>
              <a:off x="740535" y="4575942"/>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2800" dirty="0"/>
                <a:t>3</a:t>
              </a:r>
            </a:p>
          </p:txBody>
        </p:sp>
      </p:grpSp>
    </p:spTree>
    <p:extLst>
      <p:ext uri="{BB962C8B-B14F-4D97-AF65-F5344CB8AC3E}">
        <p14:creationId xmlns:p14="http://schemas.microsoft.com/office/powerpoint/2010/main" val="53136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Accumulator Register (AX) </a:t>
            </a:r>
            <a:r>
              <a:rPr lang="id-ID" sz="2400" dirty="0"/>
              <a:t>: Berfungsi sebagai akumulator dan berhubungan dengan jenis-jenis operasi khusus seperti aritmatika, I/O, shift (menggeser), logic, rotate, dan operasi desimal berkode biner.</a:t>
            </a:r>
          </a:p>
        </p:txBody>
      </p:sp>
      <p:grpSp>
        <p:nvGrpSpPr>
          <p:cNvPr id="3" name="Group 2">
            <a:extLst>
              <a:ext uri="{FF2B5EF4-FFF2-40B4-BE49-F238E27FC236}">
                <a16:creationId xmlns:a16="http://schemas.microsoft.com/office/drawing/2014/main" id="{40DFBBDB-F72E-4F37-87A8-25F3B22E375E}"/>
              </a:ext>
            </a:extLst>
          </p:cNvPr>
          <p:cNvGrpSpPr/>
          <p:nvPr/>
        </p:nvGrpSpPr>
        <p:grpSpPr>
          <a:xfrm>
            <a:off x="547353" y="1121313"/>
            <a:ext cx="8004219" cy="1553237"/>
            <a:chOff x="547353" y="1121313"/>
            <a:chExt cx="8004219" cy="1553237"/>
          </a:xfrm>
        </p:grpSpPr>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en-US" sz="2400" b="1" dirty="0"/>
                <a:t>General Purpose Register (Scratch-Pad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1</a:t>
              </a:r>
              <a:endParaRPr lang="id-ID" sz="2800" dirty="0"/>
            </a:p>
          </p:txBody>
        </p:sp>
      </p:grpSp>
      <p:sp>
        <p:nvSpPr>
          <p:cNvPr id="7" name="TextBox 6">
            <a:extLst>
              <a:ext uri="{FF2B5EF4-FFF2-40B4-BE49-F238E27FC236}">
                <a16:creationId xmlns:a16="http://schemas.microsoft.com/office/drawing/2014/main" id="{14BFDEC6-FD92-4FFF-927F-1028F7908F0C}"/>
              </a:ext>
            </a:extLst>
          </p:cNvPr>
          <p:cNvSpPr txBox="1"/>
          <p:nvPr/>
        </p:nvSpPr>
        <p:spPr>
          <a:xfrm>
            <a:off x="1783725" y="5070009"/>
            <a:ext cx="6767847" cy="1569660"/>
          </a:xfrm>
          <a:prstGeom prst="rect">
            <a:avLst/>
          </a:prstGeom>
          <a:noFill/>
        </p:spPr>
        <p:txBody>
          <a:bodyPr wrap="square" rtlCol="0">
            <a:spAutoFit/>
          </a:bodyPr>
          <a:lstStyle/>
          <a:p>
            <a:pPr algn="just"/>
            <a:r>
              <a:rPr lang="id-ID" sz="2400" b="1" dirty="0"/>
              <a:t>Base Register (BX) </a:t>
            </a:r>
            <a:r>
              <a:rPr lang="id-ID" sz="2400" dirty="0"/>
              <a:t>:</a:t>
            </a:r>
            <a:r>
              <a:rPr lang="id-ID" sz="2400" b="1" dirty="0"/>
              <a:t> </a:t>
            </a:r>
            <a:r>
              <a:rPr lang="id-ID" sz="2400" dirty="0"/>
              <a:t>Berfungsi</a:t>
            </a:r>
            <a:r>
              <a:rPr lang="id-ID" sz="2400" b="1" dirty="0"/>
              <a:t> s</a:t>
            </a:r>
            <a:r>
              <a:rPr lang="id-ID" sz="2400" dirty="0"/>
              <a:t>ebagai register utama untuk mereferensikan alamat memori. Operasi yang dapat disimpan adalah rotate, logic, shift, dan aritmatika.</a:t>
            </a:r>
          </a:p>
        </p:txBody>
      </p:sp>
    </p:spTree>
    <p:extLst>
      <p:ext uri="{BB962C8B-B14F-4D97-AF65-F5344CB8AC3E}">
        <p14:creationId xmlns:p14="http://schemas.microsoft.com/office/powerpoint/2010/main" val="288322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569660"/>
          </a:xfrm>
          <a:prstGeom prst="rect">
            <a:avLst/>
          </a:prstGeom>
          <a:noFill/>
        </p:spPr>
        <p:txBody>
          <a:bodyPr wrap="square" rtlCol="0">
            <a:spAutoFit/>
          </a:bodyPr>
          <a:lstStyle/>
          <a:p>
            <a:pPr algn="just"/>
            <a:r>
              <a:rPr lang="id-ID" sz="2400" b="1" dirty="0"/>
              <a:t>Counter Register (CX) </a:t>
            </a:r>
            <a:r>
              <a:rPr lang="id-ID" sz="2400" dirty="0"/>
              <a:t>:</a:t>
            </a:r>
            <a:r>
              <a:rPr lang="id-ID" sz="2400" b="1" dirty="0"/>
              <a:t> </a:t>
            </a:r>
            <a:r>
              <a:rPr lang="id-ID" sz="2400" dirty="0"/>
              <a:t>Berfungsi sebagai  penyimpan logika sekuensial dengan instruksi tertentu, misalnya terhadap perintah loop dan operasi string.</a:t>
            </a:r>
          </a:p>
        </p:txBody>
      </p:sp>
      <p:grpSp>
        <p:nvGrpSpPr>
          <p:cNvPr id="3" name="Group 2">
            <a:extLst>
              <a:ext uri="{FF2B5EF4-FFF2-40B4-BE49-F238E27FC236}">
                <a16:creationId xmlns:a16="http://schemas.microsoft.com/office/drawing/2014/main" id="{3AED8B78-8226-495E-BFF6-D4C8AA4CB604}"/>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en-US" sz="2400" b="1" dirty="0"/>
                <a:t>General Purpose Register (Scratch-Pad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1</a:t>
              </a:r>
              <a:endParaRPr lang="id-ID" sz="2800" dirty="0"/>
            </a:p>
          </p:txBody>
        </p:sp>
      </p:grpSp>
      <p:sp>
        <p:nvSpPr>
          <p:cNvPr id="7" name="TextBox 6">
            <a:extLst>
              <a:ext uri="{FF2B5EF4-FFF2-40B4-BE49-F238E27FC236}">
                <a16:creationId xmlns:a16="http://schemas.microsoft.com/office/drawing/2014/main" id="{F8E33718-EF33-4386-BEFF-B9233353944F}"/>
              </a:ext>
            </a:extLst>
          </p:cNvPr>
          <p:cNvSpPr txBox="1"/>
          <p:nvPr/>
        </p:nvSpPr>
        <p:spPr>
          <a:xfrm>
            <a:off x="1770846" y="4675000"/>
            <a:ext cx="6767847" cy="1569660"/>
          </a:xfrm>
          <a:prstGeom prst="rect">
            <a:avLst/>
          </a:prstGeom>
          <a:noFill/>
        </p:spPr>
        <p:txBody>
          <a:bodyPr wrap="square" rtlCol="0">
            <a:spAutoFit/>
          </a:bodyPr>
          <a:lstStyle/>
          <a:p>
            <a:pPr algn="just"/>
            <a:r>
              <a:rPr lang="id-ID" sz="2400" b="1" dirty="0"/>
              <a:t>Data Register (DX) </a:t>
            </a:r>
            <a:r>
              <a:rPr lang="id-ID" sz="2400" dirty="0"/>
              <a:t>: Berfungsi untuk menyimpan alamat port I/O selama operasi I/O tertentu, baik alamat port 8 bit maupun 16 bit. Digunakan juga dalam operasi perkalian dan pembagian.</a:t>
            </a:r>
          </a:p>
        </p:txBody>
      </p:sp>
    </p:spTree>
    <p:extLst>
      <p:ext uri="{BB962C8B-B14F-4D97-AF65-F5344CB8AC3E}">
        <p14:creationId xmlns:p14="http://schemas.microsoft.com/office/powerpoint/2010/main" val="11037003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100"/>
                                  </p:stCondLst>
                                  <p:childTnLst>
                                    <p:animEffect transition="out" filter="wipe(left)">
                                      <p:cBhvr>
                                        <p:cTn id="16" dur="400"/>
                                        <p:tgtEl>
                                          <p:spTgt spid="14"/>
                                        </p:tgtEl>
                                      </p:cBhvr>
                                    </p:animEffect>
                                    <p:set>
                                      <p:cBhvr>
                                        <p:cTn id="17" dur="1" fill="hold">
                                          <p:stCondLst>
                                            <p:cond delay="3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100"/>
                                  </p:stCondLst>
                                  <p:childTnLst>
                                    <p:animEffect transition="out" filter="wipe(left)">
                                      <p:cBhvr>
                                        <p:cTn id="19" dur="400"/>
                                        <p:tgtEl>
                                          <p:spTgt spid="7"/>
                                        </p:tgtEl>
                                      </p:cBhvr>
                                    </p:animEffect>
                                    <p:set>
                                      <p:cBhvr>
                                        <p:cTn id="20" dur="1" fill="hold">
                                          <p:stCondLst>
                                            <p:cond delay="399"/>
                                          </p:stCondLst>
                                        </p:cTn>
                                        <p:tgtEl>
                                          <p:spTgt spid="7"/>
                                        </p:tgtEl>
                                        <p:attrNameLst>
                                          <p:attrName>style.visibility</p:attrName>
                                        </p:attrNameLst>
                                      </p:cBhvr>
                                      <p:to>
                                        <p:strVal val="hidden"/>
                                      </p:to>
                                    </p:set>
                                  </p:childTnLst>
                                </p:cTn>
                              </p:par>
                              <p:par>
                                <p:cTn id="21" presetID="22" presetClass="exit" presetSubtype="8" fill="hold" nodeType="withEffect">
                                  <p:stCondLst>
                                    <p:cond delay="0"/>
                                  </p:stCondLst>
                                  <p:childTnLst>
                                    <p:animEffect transition="out" filter="wipe(left)">
                                      <p:cBhvr>
                                        <p:cTn id="22" dur="400"/>
                                        <p:tgtEl>
                                          <p:spTgt spid="3"/>
                                        </p:tgtEl>
                                      </p:cBhvr>
                                    </p:animEffect>
                                    <p:set>
                                      <p:cBhvr>
                                        <p:cTn id="23" dur="1" fill="hold">
                                          <p:stCondLst>
                                            <p:cond delay="3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200329"/>
          </a:xfrm>
          <a:prstGeom prst="rect">
            <a:avLst/>
          </a:prstGeom>
          <a:noFill/>
        </p:spPr>
        <p:txBody>
          <a:bodyPr wrap="square" rtlCol="0">
            <a:spAutoFit/>
          </a:bodyPr>
          <a:lstStyle/>
          <a:p>
            <a:pPr algn="just"/>
            <a:r>
              <a:rPr lang="id-ID" sz="2400" b="1" dirty="0"/>
              <a:t>Code Segment Register (CS) </a:t>
            </a:r>
            <a:r>
              <a:rPr lang="id-ID" sz="2400" dirty="0"/>
              <a:t>: Berfungsi untuk mencatat segmen dari kode program atau instruksi. Biasanya kode mesin diletakkan pada segmen ini.</a:t>
            </a:r>
          </a:p>
        </p:txBody>
      </p:sp>
      <p:grpSp>
        <p:nvGrpSpPr>
          <p:cNvPr id="3" name="Group 2">
            <a:extLst>
              <a:ext uri="{FF2B5EF4-FFF2-40B4-BE49-F238E27FC236}">
                <a16:creationId xmlns:a16="http://schemas.microsoft.com/office/drawing/2014/main" id="{317831DE-9E63-4383-9AAB-F29D85CA1844}"/>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Register Segment (16 Bit)</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2800" dirty="0"/>
                <a:t>2</a:t>
              </a:r>
            </a:p>
          </p:txBody>
        </p:sp>
      </p:grpSp>
      <p:sp>
        <p:nvSpPr>
          <p:cNvPr id="8" name="TextBox 7">
            <a:extLst>
              <a:ext uri="{FF2B5EF4-FFF2-40B4-BE49-F238E27FC236}">
                <a16:creationId xmlns:a16="http://schemas.microsoft.com/office/drawing/2014/main" id="{F9F70025-6A61-44B7-A1A6-982A469FF6B7}"/>
              </a:ext>
            </a:extLst>
          </p:cNvPr>
          <p:cNvSpPr txBox="1"/>
          <p:nvPr/>
        </p:nvSpPr>
        <p:spPr>
          <a:xfrm>
            <a:off x="1783724" y="4325613"/>
            <a:ext cx="6767847" cy="1200329"/>
          </a:xfrm>
          <a:prstGeom prst="rect">
            <a:avLst/>
          </a:prstGeom>
          <a:noFill/>
        </p:spPr>
        <p:txBody>
          <a:bodyPr wrap="square" rtlCol="0">
            <a:spAutoFit/>
          </a:bodyPr>
          <a:lstStyle/>
          <a:p>
            <a:pPr algn="just"/>
            <a:r>
              <a:rPr lang="id-ID" sz="2400" b="1" dirty="0"/>
              <a:t>Data Segment Register (DS) </a:t>
            </a:r>
            <a:r>
              <a:rPr lang="id-ID" sz="2400" dirty="0"/>
              <a:t>: Berfungsi untuk menyimpan alamat dari segmen dimana data terletak.</a:t>
            </a:r>
          </a:p>
        </p:txBody>
      </p:sp>
    </p:spTree>
    <p:extLst>
      <p:ext uri="{BB962C8B-B14F-4D97-AF65-F5344CB8AC3E}">
        <p14:creationId xmlns:p14="http://schemas.microsoft.com/office/powerpoint/2010/main" val="30284393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1" nodeType="clickEffect">
                                  <p:stCondLst>
                                    <p:cond delay="0"/>
                                  </p:stCondLst>
                                  <p:childTnLst>
                                    <p:animEffect transition="out" filter="wipe(left)">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par>
                                <p:cTn id="23" presetID="22" presetClass="exit" presetSubtype="8" fill="hold" grpId="1" nodeType="withEffect">
                                  <p:stCondLst>
                                    <p:cond delay="0"/>
                                  </p:stCondLst>
                                  <p:childTnLst>
                                    <p:animEffect transition="out" filter="wipe(left)">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569660"/>
          </a:xfrm>
          <a:prstGeom prst="rect">
            <a:avLst/>
          </a:prstGeom>
          <a:noFill/>
        </p:spPr>
        <p:txBody>
          <a:bodyPr wrap="square" rtlCol="0">
            <a:spAutoFit/>
          </a:bodyPr>
          <a:lstStyle/>
          <a:p>
            <a:pPr algn="just"/>
            <a:r>
              <a:rPr lang="id-ID" sz="2400" b="1" dirty="0"/>
              <a:t>Stack Segment Register (SS) </a:t>
            </a:r>
            <a:r>
              <a:rPr lang="id-ID" sz="2400" dirty="0"/>
              <a:t>: Berfungsi untuk menyimpan alamat segmen memori yang dipergunakan sebagai stack. Termasuk operasi PUSH dan POP juga berada pada segmen ini.</a:t>
            </a:r>
          </a:p>
        </p:txBody>
      </p:sp>
      <p:grpSp>
        <p:nvGrpSpPr>
          <p:cNvPr id="3" name="Group 2">
            <a:extLst>
              <a:ext uri="{FF2B5EF4-FFF2-40B4-BE49-F238E27FC236}">
                <a16:creationId xmlns:a16="http://schemas.microsoft.com/office/drawing/2014/main" id="{1E0C5BE8-4772-469F-971C-ECC450B02227}"/>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Register Segment (16 Bit)</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2800" dirty="0"/>
                <a:t>2</a:t>
              </a:r>
            </a:p>
          </p:txBody>
        </p:sp>
      </p:grpSp>
      <p:sp>
        <p:nvSpPr>
          <p:cNvPr id="7" name="TextBox 6">
            <a:extLst>
              <a:ext uri="{FF2B5EF4-FFF2-40B4-BE49-F238E27FC236}">
                <a16:creationId xmlns:a16="http://schemas.microsoft.com/office/drawing/2014/main" id="{98741BAA-7C2F-41BB-B0DA-AEA56CF0425C}"/>
              </a:ext>
            </a:extLst>
          </p:cNvPr>
          <p:cNvSpPr txBox="1"/>
          <p:nvPr/>
        </p:nvSpPr>
        <p:spPr>
          <a:xfrm>
            <a:off x="1783725" y="4687879"/>
            <a:ext cx="6767847" cy="1569660"/>
          </a:xfrm>
          <a:prstGeom prst="rect">
            <a:avLst/>
          </a:prstGeom>
          <a:noFill/>
        </p:spPr>
        <p:txBody>
          <a:bodyPr wrap="square" rtlCol="0">
            <a:spAutoFit/>
          </a:bodyPr>
          <a:lstStyle/>
          <a:p>
            <a:pPr algn="just"/>
            <a:r>
              <a:rPr lang="id-ID" sz="2400" b="1" dirty="0"/>
              <a:t>Extra Segment Register (ES) </a:t>
            </a:r>
            <a:r>
              <a:rPr lang="id-ID" sz="2400" dirty="0"/>
              <a:t>: Berfungsi untuk menyimpan alamat segmen tambahan, misalnya alamat display, alamat sistem operasi, dan sebagainya.</a:t>
            </a:r>
          </a:p>
        </p:txBody>
      </p:sp>
    </p:spTree>
    <p:extLst>
      <p:ext uri="{BB962C8B-B14F-4D97-AF65-F5344CB8AC3E}">
        <p14:creationId xmlns:p14="http://schemas.microsoft.com/office/powerpoint/2010/main" val="38965790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300"/>
                                        <p:tgtEl>
                                          <p:spTgt spid="14"/>
                                        </p:tgtEl>
                                      </p:cBhvr>
                                    </p:animEffect>
                                    <p:set>
                                      <p:cBhvr>
                                        <p:cTn id="17" dur="1" fill="hold">
                                          <p:stCondLst>
                                            <p:cond delay="2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100"/>
                                  </p:stCondLst>
                                  <p:childTnLst>
                                    <p:animEffect transition="out" filter="wipe(left)">
                                      <p:cBhvr>
                                        <p:cTn id="19" dur="400"/>
                                        <p:tgtEl>
                                          <p:spTgt spid="7"/>
                                        </p:tgtEl>
                                      </p:cBhvr>
                                    </p:animEffect>
                                    <p:set>
                                      <p:cBhvr>
                                        <p:cTn id="20" dur="1" fill="hold">
                                          <p:stCondLst>
                                            <p:cond delay="399"/>
                                          </p:stCondLst>
                                        </p:cTn>
                                        <p:tgtEl>
                                          <p:spTgt spid="7"/>
                                        </p:tgtEl>
                                        <p:attrNameLst>
                                          <p:attrName>style.visibility</p:attrName>
                                        </p:attrNameLst>
                                      </p:cBhvr>
                                      <p:to>
                                        <p:strVal val="hidden"/>
                                      </p:to>
                                    </p:set>
                                  </p:childTnLst>
                                </p:cTn>
                              </p:par>
                              <p:par>
                                <p:cTn id="21" presetID="22" presetClass="exit" presetSubtype="8" fill="hold" nodeType="withEffect">
                                  <p:stCondLst>
                                    <p:cond delay="100"/>
                                  </p:stCondLst>
                                  <p:childTnLst>
                                    <p:animEffect transition="out" filter="wipe(left)">
                                      <p:cBhvr>
                                        <p:cTn id="22" dur="400"/>
                                        <p:tgtEl>
                                          <p:spTgt spid="3"/>
                                        </p:tgtEl>
                                      </p:cBhvr>
                                    </p:animEffect>
                                    <p:set>
                                      <p:cBhvr>
                                        <p:cTn id="23" dur="1" fill="hold">
                                          <p:stCondLst>
                                            <p:cond delay="3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2677656"/>
          </a:xfrm>
          <a:prstGeom prst="rect">
            <a:avLst/>
          </a:prstGeom>
          <a:noFill/>
        </p:spPr>
        <p:txBody>
          <a:bodyPr wrap="square" rtlCol="0">
            <a:spAutoFit/>
          </a:bodyPr>
          <a:lstStyle/>
          <a:p>
            <a:pPr algn="just"/>
            <a:r>
              <a:rPr lang="id-ID" sz="2400" b="1" dirty="0"/>
              <a:t>Instruction Pointer Register (IP) </a:t>
            </a:r>
            <a:r>
              <a:rPr lang="id-ID" sz="2400" dirty="0"/>
              <a:t>: Register yang berpasangan dengan CS (Code Segment Register) sebagai register utama untuk menunjukkan baris perintah program. Pada saat program dijalankan, IP akan langsung menunjuk pada awal program. CS dan IP berfungsi sebagai program counter yang ditulis dengan format CS:IP.</a:t>
            </a:r>
          </a:p>
        </p:txBody>
      </p:sp>
      <p:grpSp>
        <p:nvGrpSpPr>
          <p:cNvPr id="3" name="Group 2">
            <a:extLst>
              <a:ext uri="{FF2B5EF4-FFF2-40B4-BE49-F238E27FC236}">
                <a16:creationId xmlns:a16="http://schemas.microsoft.com/office/drawing/2014/main" id="{B52C3429-56EF-48F9-862B-D5189EF3D992}"/>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Pointer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3</a:t>
              </a:r>
            </a:p>
          </p:txBody>
        </p:sp>
      </p:grpSp>
    </p:spTree>
    <p:extLst>
      <p:ext uri="{BB962C8B-B14F-4D97-AF65-F5344CB8AC3E}">
        <p14:creationId xmlns:p14="http://schemas.microsoft.com/office/powerpoint/2010/main" val="40097231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6863</TotalTime>
  <Words>1119</Words>
  <Application>Microsoft Office PowerPoint</Application>
  <PresentationFormat>On-screen Show (4:3)</PresentationFormat>
  <Paragraphs>156</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MANAJEMEN PROSES</vt:lpstr>
      <vt:lpstr>Definisi Proses</vt:lpstr>
      <vt:lpstr>Konten Proses</vt:lpstr>
      <vt:lpstr>Pemroses</vt:lpstr>
      <vt:lpstr>Register</vt:lpstr>
      <vt:lpstr>Register</vt:lpstr>
      <vt:lpstr>Register</vt:lpstr>
      <vt:lpstr>Register</vt:lpstr>
      <vt:lpstr>Register</vt:lpstr>
      <vt:lpstr>Register</vt:lpstr>
      <vt:lpstr>Register</vt:lpstr>
      <vt:lpstr>Register</vt:lpstr>
      <vt:lpstr>Register</vt:lpstr>
      <vt:lpstr>Register</vt:lpstr>
      <vt:lpstr>Register</vt:lpstr>
      <vt:lpstr>Register</vt:lpstr>
      <vt:lpstr>Register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TESIS : MODEL KLASIFIKASI UNTUK DETEKSI SITUS PHISING DI INDONESIA</dc:title>
  <dc:creator>Asus</dc:creator>
  <cp:lastModifiedBy>Nikita Lisa Damayant</cp:lastModifiedBy>
  <cp:revision>259</cp:revision>
  <dcterms:created xsi:type="dcterms:W3CDTF">2017-03-24T02:28:33Z</dcterms:created>
  <dcterms:modified xsi:type="dcterms:W3CDTF">2018-10-18T03:10:40Z</dcterms:modified>
</cp:coreProperties>
</file>