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72" r:id="rId11"/>
    <p:sldId id="269" r:id="rId12"/>
    <p:sldId id="273" r:id="rId13"/>
    <p:sldId id="274" r:id="rId14"/>
    <p:sldId id="275" r:id="rId15"/>
    <p:sldId id="270" r:id="rId16"/>
    <p:sldId id="276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8DCF-AA07-463B-9FAA-4B63EB24EEBE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54F3-D97C-4F9C-8759-CAA1EDF69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8DCF-AA07-463B-9FAA-4B63EB24EEBE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54F3-D97C-4F9C-8759-CAA1EDF69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8DCF-AA07-463B-9FAA-4B63EB24EEBE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54F3-D97C-4F9C-8759-CAA1EDF69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8DCF-AA07-463B-9FAA-4B63EB24EEBE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54F3-D97C-4F9C-8759-CAA1EDF69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8DCF-AA07-463B-9FAA-4B63EB24EEBE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54F3-D97C-4F9C-8759-CAA1EDF69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8DCF-AA07-463B-9FAA-4B63EB24EEBE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54F3-D97C-4F9C-8759-CAA1EDF69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8DCF-AA07-463B-9FAA-4B63EB24EEBE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54F3-D97C-4F9C-8759-CAA1EDF69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8DCF-AA07-463B-9FAA-4B63EB24EEBE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54F3-D97C-4F9C-8759-CAA1EDF69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8DCF-AA07-463B-9FAA-4B63EB24EEBE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54F3-D97C-4F9C-8759-CAA1EDF69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8DCF-AA07-463B-9FAA-4B63EB24EEBE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54F3-D97C-4F9C-8759-CAA1EDF69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8DCF-AA07-463B-9FAA-4B63EB24EEBE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54F3-D97C-4F9C-8759-CAA1EDF69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8DCF-AA07-463B-9FAA-4B63EB24EEBE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854F3-D97C-4F9C-8759-CAA1EDF69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590800"/>
            <a:ext cx="5120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latin typeface="Bauhaus 93" pitchFamily="82" charset="0"/>
              </a:rPr>
              <a:t>Penelitian</a:t>
            </a:r>
            <a:r>
              <a:rPr lang="en-US" sz="4000" dirty="0" smtClean="0">
                <a:latin typeface="Bauhaus 93" pitchFamily="82" charset="0"/>
              </a:rPr>
              <a:t> </a:t>
            </a:r>
            <a:r>
              <a:rPr lang="en-US" sz="4000" dirty="0" err="1" smtClean="0">
                <a:latin typeface="Bauhaus 93" pitchFamily="82" charset="0"/>
              </a:rPr>
              <a:t>Kuantitatif</a:t>
            </a:r>
            <a:endParaRPr lang="en-US" sz="4000" dirty="0"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39549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Berlin Sans FB" pitchFamily="34" charset="0"/>
              </a:rPr>
              <a:t>Proses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Penelitian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Kuantitatif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200400"/>
            <a:ext cx="1371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14600" y="1447800"/>
            <a:ext cx="12192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id-ID" dirty="0"/>
              <a:t>(Ha)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257800"/>
            <a:ext cx="12192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id-ID" dirty="0"/>
              <a:t>(Ho)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962400" y="1447800"/>
            <a:ext cx="48768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menyatakan adanya hubungan antara variabel x dan y, atau adanya perbedaan antara dua kelompok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62400" y="5257800"/>
            <a:ext cx="4876800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menyatakan tidak ada hubungan antara variabel x dan y, atau tidak ada perbedaan antara dua kelompok</a:t>
            </a:r>
            <a:endParaRPr lang="en-US" dirty="0"/>
          </a:p>
        </p:txBody>
      </p:sp>
      <p:cxnSp>
        <p:nvCxnSpPr>
          <p:cNvPr id="39" name="Shape 38"/>
          <p:cNvCxnSpPr>
            <a:stCxn id="3" idx="2"/>
            <a:endCxn id="19" idx="1"/>
          </p:cNvCxnSpPr>
          <p:nvPr/>
        </p:nvCxnSpPr>
        <p:spPr>
          <a:xfrm rot="16200000" flipH="1">
            <a:off x="971550" y="4057650"/>
            <a:ext cx="1485900" cy="1600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28" idx="1"/>
          </p:cNvCxnSpPr>
          <p:nvPr/>
        </p:nvCxnSpPr>
        <p:spPr>
          <a:xfrm flipV="1">
            <a:off x="3733800" y="1828800"/>
            <a:ext cx="2286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9" idx="3"/>
            <a:endCxn id="29" idx="1"/>
          </p:cNvCxnSpPr>
          <p:nvPr/>
        </p:nvCxnSpPr>
        <p:spPr>
          <a:xfrm>
            <a:off x="3733800" y="5600700"/>
            <a:ext cx="2286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3" idx="0"/>
            <a:endCxn id="18" idx="1"/>
          </p:cNvCxnSpPr>
          <p:nvPr/>
        </p:nvCxnSpPr>
        <p:spPr>
          <a:xfrm rot="5400000" flipH="1" flipV="1">
            <a:off x="1028700" y="1714500"/>
            <a:ext cx="1371600" cy="1600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0" y="6248400"/>
            <a:ext cx="1872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id-ID" dirty="0" smtClean="0"/>
              <a:t>Sugiyono</a:t>
            </a:r>
            <a:r>
              <a:rPr lang="en-US" dirty="0" smtClean="0"/>
              <a:t>, </a:t>
            </a:r>
            <a:r>
              <a:rPr lang="id-ID" dirty="0" smtClean="0"/>
              <a:t>2008)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14400"/>
            <a:ext cx="2362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28600"/>
            <a:ext cx="39549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Berlin Sans FB" pitchFamily="34" charset="0"/>
              </a:rPr>
              <a:t>Proses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Penelitain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Kuantitatif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1447800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Deskriptif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05000" y="1600200"/>
            <a:ext cx="5410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semangat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PT X?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2057400"/>
            <a:ext cx="7239000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b="1" u="sng" dirty="0" smtClean="0"/>
              <a:t>H. Des:</a:t>
            </a:r>
          </a:p>
          <a:p>
            <a:r>
              <a:rPr lang="id-ID" dirty="0" smtClean="0"/>
              <a:t>(Ho)</a:t>
            </a:r>
            <a:r>
              <a:rPr lang="en-US" dirty="0" smtClean="0"/>
              <a:t>: </a:t>
            </a:r>
            <a:r>
              <a:rPr lang="en-US" dirty="0" err="1" smtClean="0"/>
              <a:t>Semangat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PT X = 75%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ideal yang </a:t>
            </a:r>
            <a:r>
              <a:rPr lang="en-US" dirty="0" err="1" smtClean="0"/>
              <a:t>ditetapkan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berbeda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r>
              <a:rPr lang="id-ID" dirty="0" smtClean="0"/>
              <a:t>(Ha)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Semangat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PT X ≠ 75%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ideal yang </a:t>
            </a:r>
            <a:r>
              <a:rPr lang="en-US" dirty="0" err="1" smtClean="0"/>
              <a:t>ditetapkan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lebih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kecil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besar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u="sng" dirty="0" smtClean="0"/>
              <a:t>H. </a:t>
            </a:r>
            <a:r>
              <a:rPr lang="en-US" b="1" u="sng" dirty="0" err="1" smtClean="0"/>
              <a:t>Statistik</a:t>
            </a:r>
            <a:r>
              <a:rPr lang="en-US" b="1" u="sng" dirty="0" smtClean="0"/>
              <a:t>: </a:t>
            </a:r>
          </a:p>
          <a:p>
            <a:r>
              <a:rPr lang="id-ID" dirty="0" smtClean="0"/>
              <a:t>Ho</a:t>
            </a:r>
            <a:r>
              <a:rPr lang="en-US" dirty="0" smtClean="0"/>
              <a:t>: µ = 75%</a:t>
            </a:r>
          </a:p>
          <a:p>
            <a:r>
              <a:rPr lang="id-ID" dirty="0" smtClean="0"/>
              <a:t>H</a:t>
            </a:r>
            <a:r>
              <a:rPr lang="en-US" dirty="0" smtClean="0"/>
              <a:t>a: µ ≠ 75%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200" y="5257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µ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8000" y="6336268"/>
            <a:ext cx="1872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id-ID" dirty="0" smtClean="0"/>
              <a:t>Sugiyono</a:t>
            </a:r>
            <a:r>
              <a:rPr lang="en-US" dirty="0" smtClean="0"/>
              <a:t>, </a:t>
            </a:r>
            <a:r>
              <a:rPr lang="id-ID" dirty="0" smtClean="0"/>
              <a:t>2008)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14400"/>
            <a:ext cx="2362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28600"/>
            <a:ext cx="39549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Berlin Sans FB" pitchFamily="34" charset="0"/>
              </a:rPr>
              <a:t>Proses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Penelitain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Kuantitatif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1447800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Deskriptif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1447800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Komparatif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905000" y="1600200"/>
            <a:ext cx="63246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Bagaimanakah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PT A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PT B?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2133600"/>
            <a:ext cx="7239000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b="1" u="sng" dirty="0" smtClean="0"/>
              <a:t>H. </a:t>
            </a:r>
            <a:r>
              <a:rPr lang="en-US" b="1" u="sng" dirty="0" err="1" smtClean="0"/>
              <a:t>Komparatif</a:t>
            </a:r>
            <a:r>
              <a:rPr lang="en-US" b="1" u="sng" dirty="0" smtClean="0"/>
              <a:t>:</a:t>
            </a:r>
          </a:p>
          <a:p>
            <a:r>
              <a:rPr lang="id-ID" dirty="0" smtClean="0"/>
              <a:t>(Ho)</a:t>
            </a:r>
            <a:r>
              <a:rPr lang="en-US" dirty="0" smtClean="0"/>
              <a:t>: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PT A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PT B.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id-ID" dirty="0" smtClean="0"/>
              <a:t>(Ha)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PT A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kecil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besar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karyawana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PT B.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u="sng" dirty="0" smtClean="0"/>
              <a:t>H. </a:t>
            </a:r>
            <a:r>
              <a:rPr lang="en-US" b="1" u="sng" dirty="0" err="1" smtClean="0"/>
              <a:t>Statistik</a:t>
            </a:r>
            <a:r>
              <a:rPr lang="en-US" b="1" u="sng" dirty="0" smtClean="0"/>
              <a:t>:</a:t>
            </a:r>
          </a:p>
          <a:p>
            <a:r>
              <a:rPr lang="id-ID" dirty="0" smtClean="0"/>
              <a:t>Ho</a:t>
            </a:r>
            <a:r>
              <a:rPr lang="en-US" dirty="0" smtClean="0"/>
              <a:t>: µ =ɱ</a:t>
            </a:r>
          </a:p>
          <a:p>
            <a:r>
              <a:rPr lang="id-ID" dirty="0" smtClean="0"/>
              <a:t>H</a:t>
            </a:r>
            <a:r>
              <a:rPr lang="en-US" dirty="0" smtClean="0"/>
              <a:t>a: µ ≠ ɱ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50292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µ : Rata-rata (</a:t>
            </a:r>
            <a:r>
              <a:rPr lang="en-US" dirty="0" err="1" smtClean="0"/>
              <a:t>populasi</a:t>
            </a:r>
            <a:r>
              <a:rPr lang="en-US" dirty="0" smtClean="0"/>
              <a:t>)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A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4400" y="5791200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ɱ : Rata-rata (</a:t>
            </a:r>
            <a:r>
              <a:rPr lang="en-US" dirty="0" err="1" smtClean="0"/>
              <a:t>populasi</a:t>
            </a:r>
            <a:r>
              <a:rPr lang="en-US" dirty="0" smtClean="0"/>
              <a:t>)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86600" y="0"/>
            <a:ext cx="1872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id-ID" dirty="0" smtClean="0"/>
              <a:t>Sugiyono</a:t>
            </a:r>
            <a:r>
              <a:rPr lang="en-US" dirty="0" smtClean="0"/>
              <a:t>, </a:t>
            </a:r>
            <a:r>
              <a:rPr lang="id-ID" dirty="0" smtClean="0"/>
              <a:t>2008)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14400"/>
            <a:ext cx="2362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28600"/>
            <a:ext cx="39549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Berlin Sans FB" pitchFamily="34" charset="0"/>
              </a:rPr>
              <a:t>Proses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Penelitain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Kuantitatif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1447800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Deskriptif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1447800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Assosiatif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05000" y="1600200"/>
            <a:ext cx="54102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Adakah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siginifikan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pelayan</a:t>
            </a:r>
            <a:r>
              <a:rPr lang="en-US" dirty="0" smtClean="0"/>
              <a:t> </a:t>
            </a:r>
            <a:r>
              <a:rPr lang="en-US" dirty="0" err="1" smtClean="0"/>
              <a:t>tokoh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terjual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2286000"/>
            <a:ext cx="7239000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b="1" u="sng" dirty="0" smtClean="0"/>
              <a:t>H. </a:t>
            </a:r>
            <a:r>
              <a:rPr lang="en-US" b="1" u="sng" dirty="0" err="1" smtClean="0"/>
              <a:t>Penelitian</a:t>
            </a:r>
            <a:r>
              <a:rPr lang="en-US" b="1" u="sng" dirty="0" smtClean="0"/>
              <a:t>: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pelayan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terjual</a:t>
            </a:r>
            <a:r>
              <a:rPr lang="en-US" dirty="0" smtClean="0"/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u="sng" dirty="0" smtClean="0"/>
              <a:t>H. </a:t>
            </a:r>
            <a:r>
              <a:rPr lang="en-US" b="1" u="sng" dirty="0" err="1" smtClean="0"/>
              <a:t>Statistik</a:t>
            </a:r>
            <a:r>
              <a:rPr lang="en-US" b="1" u="sng" dirty="0" smtClean="0"/>
              <a:t>: </a:t>
            </a:r>
          </a:p>
          <a:p>
            <a:r>
              <a:rPr lang="id-ID" dirty="0" smtClean="0"/>
              <a:t>Ho</a:t>
            </a:r>
            <a:r>
              <a:rPr lang="en-US" dirty="0" smtClean="0"/>
              <a:t>: µ = 0     0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endParaRPr lang="en-US" dirty="0" smtClean="0"/>
          </a:p>
          <a:p>
            <a:r>
              <a:rPr lang="id-ID" dirty="0" smtClean="0"/>
              <a:t>H</a:t>
            </a:r>
            <a:r>
              <a:rPr lang="en-US" dirty="0" smtClean="0"/>
              <a:t>a: µ ≠ 0    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/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 	     </a:t>
            </a:r>
            <a:r>
              <a:rPr lang="en-US" dirty="0" err="1" smtClean="0"/>
              <a:t>hubungan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2874" y="5029200"/>
            <a:ext cx="5051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µ: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formulasi</a:t>
            </a:r>
            <a:r>
              <a:rPr lang="en-US" dirty="0" smtClean="0"/>
              <a:t> yang </a:t>
            </a:r>
            <a:r>
              <a:rPr lang="en-US" dirty="0" err="1" smtClean="0"/>
              <a:t>dihipoetsiskan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86600" y="0"/>
            <a:ext cx="1872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id-ID" dirty="0" smtClean="0"/>
              <a:t>Sugiyono</a:t>
            </a:r>
            <a:r>
              <a:rPr lang="en-US" dirty="0" smtClean="0"/>
              <a:t>, </a:t>
            </a:r>
            <a:r>
              <a:rPr lang="id-ID" dirty="0" smtClean="0"/>
              <a:t>2008)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39549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Berlin Sans FB" pitchFamily="34" charset="0"/>
              </a:rPr>
              <a:t>Proses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Penelitain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Kuantitatif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16002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981200"/>
            <a:ext cx="21336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819400"/>
            <a:ext cx="21336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Sampel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3657600"/>
            <a:ext cx="21336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4495800"/>
            <a:ext cx="21336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1981200"/>
            <a:ext cx="3352800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kuantitatif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2819400"/>
            <a:ext cx="3352800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representatif</a:t>
            </a:r>
            <a:r>
              <a:rPr lang="en-US" dirty="0" smtClean="0"/>
              <a:t>, random,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3657600"/>
            <a:ext cx="3352800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Kuesioner</a:t>
            </a:r>
            <a:r>
              <a:rPr lang="en-US" dirty="0" smtClean="0"/>
              <a:t>, </a:t>
            </a:r>
            <a:r>
              <a:rPr lang="en-US" dirty="0" err="1" smtClean="0"/>
              <a:t>observasi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0400" y="4495800"/>
            <a:ext cx="3352800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Tes</a:t>
            </a:r>
            <a:r>
              <a:rPr lang="en-US" dirty="0" smtClean="0"/>
              <a:t>, </a:t>
            </a:r>
            <a:r>
              <a:rPr lang="en-US" dirty="0" err="1" smtClean="0"/>
              <a:t>angket</a:t>
            </a:r>
            <a:r>
              <a:rPr lang="en-US" dirty="0" smtClean="0"/>
              <a:t>,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tersruktur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instruem</a:t>
            </a:r>
            <a:r>
              <a:rPr lang="en-US" dirty="0" smtClean="0"/>
              <a:t> </a:t>
            </a:r>
            <a:r>
              <a:rPr lang="en-US" dirty="0" err="1" smtClean="0"/>
              <a:t>terstandar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86600" y="0"/>
            <a:ext cx="1872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id-ID" dirty="0" smtClean="0"/>
              <a:t>Sugiyono</a:t>
            </a:r>
            <a:r>
              <a:rPr lang="en-US" dirty="0" smtClean="0"/>
              <a:t>, </a:t>
            </a:r>
            <a:r>
              <a:rPr lang="id-ID" dirty="0" smtClean="0"/>
              <a:t>2008)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3387229"/>
              </p:ext>
            </p:extLst>
          </p:nvPr>
        </p:nvGraphicFramePr>
        <p:xfrm>
          <a:off x="395536" y="692694"/>
          <a:ext cx="8280920" cy="5730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838"/>
                <a:gridCol w="1425902"/>
                <a:gridCol w="1491850"/>
                <a:gridCol w="1894665"/>
                <a:gridCol w="1894665"/>
              </a:tblGrid>
              <a:tr h="203166">
                <a:tc rowSpan="3">
                  <a:txBody>
                    <a:bodyPr/>
                    <a:lstStyle/>
                    <a:p>
                      <a:pPr marL="457200" indent="-280988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JENIS DATA</a:t>
                      </a:r>
                      <a:endParaRPr lang="id-ID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 gridSpan="4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effectLst/>
                        </a:rPr>
                        <a:t>BENTUK KOMPARATIF</a:t>
                      </a:r>
                      <a:endParaRPr lang="id-ID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0633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effectLst/>
                        </a:rPr>
                        <a:t>DUA SAMPEL (Bivariat)</a:t>
                      </a:r>
                      <a:endParaRPr lang="id-ID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effectLst/>
                        </a:rPr>
                        <a:t>K SAMPEL (Multivariat)</a:t>
                      </a:r>
                      <a:endParaRPr lang="id-ID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60949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3683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 smtClean="0">
                          <a:effectLst/>
                        </a:rPr>
                        <a:t>BERHUBUNGAN</a:t>
                      </a:r>
                      <a:endParaRPr lang="id-ID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457200" indent="-280988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 smtClean="0">
                          <a:effectLst/>
                        </a:rPr>
                        <a:t>BEBAS</a:t>
                      </a:r>
                      <a:endParaRPr lang="id-ID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457200" indent="-3683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 smtClean="0">
                          <a:effectLst/>
                        </a:rPr>
                        <a:t>BERHUBUNGAN</a:t>
                      </a:r>
                      <a:endParaRPr lang="id-ID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 smtClean="0">
                          <a:effectLst/>
                        </a:rPr>
                        <a:t>BEBAS</a:t>
                      </a:r>
                      <a:endParaRPr lang="id-ID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</a:tr>
              <a:tr h="1422159">
                <a:tc>
                  <a:txBody>
                    <a:bodyPr/>
                    <a:lstStyle/>
                    <a:p>
                      <a:pPr marL="457200" indent="-280988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NOMINAL</a:t>
                      </a:r>
                      <a:endParaRPr lang="id-ID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457200" indent="-3683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Mc Nemer</a:t>
                      </a:r>
                      <a:endParaRPr lang="id-ID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400" b="1">
                          <a:effectLst/>
                        </a:rPr>
                        <a:t>Fish Exact</a:t>
                      </a:r>
                      <a:endParaRPr lang="id-ID" sz="1200" b="1">
                        <a:effectLst/>
                      </a:endParaRPr>
                    </a:p>
                    <a:p>
                      <a:pPr marL="156210" indent="-18034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effectLst/>
                        </a:rPr>
                        <a:t> </a:t>
                      </a:r>
                      <a:endParaRPr lang="id-ID" sz="1200" b="1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400" b="1">
                          <a:effectLst/>
                        </a:rPr>
                        <a:t>Kai Kuadrat dua sampel</a:t>
                      </a:r>
                      <a:endParaRPr lang="id-ID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400" b="1">
                          <a:effectLst/>
                        </a:rPr>
                        <a:t>Kai Kuadrat k sampel</a:t>
                      </a:r>
                      <a:endParaRPr lang="id-ID" sz="1200" b="1">
                        <a:effectLst/>
                      </a:endParaRPr>
                    </a:p>
                    <a:p>
                      <a:pPr marL="187960" indent="-17716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effectLst/>
                        </a:rPr>
                        <a:t> </a:t>
                      </a:r>
                      <a:endParaRPr lang="id-ID" sz="1200" b="1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400" b="1">
                          <a:effectLst/>
                        </a:rPr>
                        <a:t>Cochram Q</a:t>
                      </a:r>
                      <a:endParaRPr lang="id-ID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effectLst/>
                        </a:rPr>
                        <a:t>Kai Kuadrat k sampel</a:t>
                      </a:r>
                      <a:endParaRPr lang="id-ID" sz="1200" b="1">
                        <a:effectLst/>
                      </a:endParaRPr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effectLst/>
                        </a:rPr>
                        <a:t> </a:t>
                      </a:r>
                      <a:endParaRPr lang="id-ID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</a:tr>
              <a:tr h="2031653">
                <a:tc>
                  <a:txBody>
                    <a:bodyPr/>
                    <a:lstStyle/>
                    <a:p>
                      <a:pPr marL="457200" indent="-280988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ORDINAL</a:t>
                      </a:r>
                      <a:endParaRPr lang="id-ID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400" b="1">
                          <a:effectLst/>
                        </a:rPr>
                        <a:t>Sign Test </a:t>
                      </a:r>
                      <a:endParaRPr lang="id-ID" sz="1200" b="1">
                        <a:effectLst/>
                      </a:endParaRPr>
                    </a:p>
                    <a:p>
                      <a:pPr marL="169545" indent="-17653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effectLst/>
                        </a:rPr>
                        <a:t> </a:t>
                      </a:r>
                      <a:endParaRPr lang="id-ID" sz="1200" b="1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400" b="1">
                          <a:effectLst/>
                        </a:rPr>
                        <a:t>Wilcoxon Matched Pairs</a:t>
                      </a:r>
                      <a:endParaRPr lang="id-ID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400" b="1" dirty="0">
                          <a:effectLst/>
                        </a:rPr>
                        <a:t>Median test</a:t>
                      </a:r>
                      <a:endParaRPr lang="id-ID" sz="1200" b="1" dirty="0">
                        <a:effectLst/>
                      </a:endParaRPr>
                    </a:p>
                    <a:p>
                      <a:pPr marL="179070" indent="-17907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 </a:t>
                      </a:r>
                      <a:endParaRPr lang="id-ID" sz="1200" b="1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400" b="1" dirty="0">
                          <a:effectLst/>
                        </a:rPr>
                        <a:t>Mann-Whitney U test</a:t>
                      </a:r>
                      <a:endParaRPr lang="id-ID" sz="1200" b="1" dirty="0">
                        <a:effectLst/>
                      </a:endParaRPr>
                    </a:p>
                    <a:p>
                      <a:pPr marL="179070" indent="-17907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 </a:t>
                      </a:r>
                      <a:endParaRPr lang="id-ID" sz="1200" b="1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400" b="1" dirty="0">
                          <a:effectLst/>
                        </a:rPr>
                        <a:t>Komogorov-Sminov</a:t>
                      </a:r>
                      <a:endParaRPr lang="id-ID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Friedman</a:t>
                      </a:r>
                      <a:endParaRPr lang="id-ID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400" b="1">
                          <a:effectLst/>
                        </a:rPr>
                        <a:t>Media Extension </a:t>
                      </a:r>
                      <a:endParaRPr lang="id-ID" sz="1200" b="1">
                        <a:effectLst/>
                      </a:endParaRPr>
                    </a:p>
                    <a:p>
                      <a:pPr marL="160655" indent="-16065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effectLst/>
                        </a:rPr>
                        <a:t> </a:t>
                      </a:r>
                      <a:endParaRPr lang="id-ID" sz="1200" b="1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400" b="1">
                          <a:effectLst/>
                        </a:rPr>
                        <a:t>Kruskal Wallis One Way Anova</a:t>
                      </a:r>
                      <a:endParaRPr lang="id-ID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</a:tr>
              <a:tr h="1015828">
                <a:tc>
                  <a:txBody>
                    <a:bodyPr/>
                    <a:lstStyle/>
                    <a:p>
                      <a:pPr marL="457200" indent="-3683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 smtClean="0">
                          <a:effectLst/>
                        </a:rPr>
                        <a:t>INTERVAL/RASIO</a:t>
                      </a:r>
                      <a:endParaRPr lang="id-ID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457200" indent="-280988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i="1" dirty="0" smtClean="0">
                          <a:effectLst/>
                        </a:rPr>
                        <a:t>Paired </a:t>
                      </a:r>
                      <a:r>
                        <a:rPr lang="id-ID" sz="1400" b="1" dirty="0" smtClean="0">
                          <a:effectLst/>
                        </a:rPr>
                        <a:t>T-test </a:t>
                      </a:r>
                      <a:r>
                        <a:rPr lang="id-ID" sz="1400" b="1" dirty="0">
                          <a:effectLst/>
                        </a:rPr>
                        <a:t>dua sampel</a:t>
                      </a:r>
                      <a:endParaRPr lang="id-ID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457200" indent="-3683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i="1" dirty="0" smtClean="0">
                          <a:effectLst/>
                        </a:rPr>
                        <a:t>Independen</a:t>
                      </a:r>
                      <a:r>
                        <a:rPr lang="id-ID" sz="1400" b="1" dirty="0" smtClean="0">
                          <a:effectLst/>
                        </a:rPr>
                        <a:t> T-test </a:t>
                      </a:r>
                      <a:r>
                        <a:rPr lang="id-ID" sz="1400" b="1" dirty="0">
                          <a:effectLst/>
                        </a:rPr>
                        <a:t>dua sampel</a:t>
                      </a:r>
                      <a:endParaRPr lang="id-ID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effectLst/>
                        </a:rPr>
                        <a:t>One Way Anova</a:t>
                      </a:r>
                      <a:endParaRPr lang="id-ID" sz="1200" b="1">
                        <a:effectLst/>
                      </a:endParaRPr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effectLst/>
                        </a:rPr>
                        <a:t> </a:t>
                      </a:r>
                      <a:endParaRPr lang="id-ID" sz="1200" b="1">
                        <a:effectLst/>
                      </a:endParaRPr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>
                          <a:effectLst/>
                        </a:rPr>
                        <a:t>Two Way Anova</a:t>
                      </a:r>
                      <a:endParaRPr lang="id-ID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One Way Anova</a:t>
                      </a:r>
                      <a:endParaRPr lang="id-ID" sz="1200" b="1" dirty="0">
                        <a:effectLst/>
                      </a:endParaRPr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 </a:t>
                      </a:r>
                      <a:endParaRPr lang="id-ID" sz="1200" b="1" dirty="0">
                        <a:effectLst/>
                      </a:endParaRPr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</a:rPr>
                        <a:t>Two Way Anova</a:t>
                      </a:r>
                      <a:endParaRPr lang="id-ID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2709" marR="52709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43200" y="0"/>
            <a:ext cx="413286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ANALISIS DATA KUANTITATIF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6600" y="0"/>
            <a:ext cx="1872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id-ID" dirty="0" smtClean="0"/>
              <a:t>Sugiyono</a:t>
            </a:r>
            <a:r>
              <a:rPr lang="en-US" dirty="0" smtClean="0"/>
              <a:t>, </a:t>
            </a:r>
            <a:r>
              <a:rPr lang="id-ID" dirty="0" smtClean="0"/>
              <a:t>2008)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67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52578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/>
            <a:r>
              <a:rPr lang="en-US" sz="2400" dirty="0" err="1" smtClean="0"/>
              <a:t>Prosedur</a:t>
            </a:r>
            <a:r>
              <a:rPr lang="en-US" sz="2400" dirty="0" smtClean="0"/>
              <a:t>/</a:t>
            </a:r>
            <a:r>
              <a:rPr lang="en-US" sz="2400" dirty="0" err="1" smtClean="0"/>
              <a:t>Strategi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Kuantitatif</a:t>
            </a: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352800" y="1143000"/>
            <a:ext cx="5334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endParaRPr lang="en-US" dirty="0" smtClean="0"/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perlakuan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yang lain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terkendalikan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0" name="Elbow Connector 9"/>
          <p:cNvCxnSpPr>
            <a:stCxn id="2" idx="1"/>
          </p:cNvCxnSpPr>
          <p:nvPr/>
        </p:nvCxnSpPr>
        <p:spPr>
          <a:xfrm rot="10800000" flipH="1" flipV="1">
            <a:off x="228600" y="535632"/>
            <a:ext cx="1524000" cy="988367"/>
          </a:xfrm>
          <a:prstGeom prst="bentConnector3">
            <a:avLst>
              <a:gd name="adj1" fmla="val -85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05000" y="1295400"/>
            <a:ext cx="143300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Eksperimen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52800" y="2057400"/>
            <a:ext cx="533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</a:t>
            </a:r>
            <a:r>
              <a:rPr lang="id-ID" dirty="0" smtClean="0"/>
              <a:t>iga persyaratan </a:t>
            </a:r>
            <a:r>
              <a:rPr lang="en-US" dirty="0" smtClean="0"/>
              <a:t>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id-ID" dirty="0" smtClean="0"/>
              <a:t>yaitu kegiatan </a:t>
            </a:r>
            <a:r>
              <a:rPr lang="id-ID" b="1" dirty="0" smtClean="0"/>
              <a:t>mengontrol, </a:t>
            </a:r>
            <a:r>
              <a:rPr lang="id-ID" b="1" dirty="0" smtClean="0"/>
              <a:t>memanipulasi</a:t>
            </a:r>
            <a:r>
              <a:rPr lang="en-US" b="1" dirty="0" smtClean="0"/>
              <a:t>, </a:t>
            </a:r>
            <a:r>
              <a:rPr lang="id-ID" b="1" dirty="0" smtClean="0"/>
              <a:t>dan </a:t>
            </a:r>
            <a:r>
              <a:rPr lang="id-ID" b="1" dirty="0" smtClean="0"/>
              <a:t>observasi</a:t>
            </a:r>
            <a:r>
              <a:rPr lang="id-ID" dirty="0" smtClean="0"/>
              <a:t>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667000"/>
            <a:ext cx="53340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id-ID" dirty="0" smtClean="0"/>
              <a:t>eneliti membagi objek atau subjek yang diteliti menjadi </a:t>
            </a:r>
            <a:r>
              <a:rPr lang="id-ID" b="1" dirty="0" smtClean="0"/>
              <a:t>dua grup</a:t>
            </a:r>
            <a:r>
              <a:rPr lang="id-ID" dirty="0" smtClean="0"/>
              <a:t>. Grup yang pertama adalah grup </a:t>
            </a:r>
            <a:r>
              <a:rPr lang="id-ID" b="1" i="1" dirty="0" smtClean="0"/>
              <a:t>treatment</a:t>
            </a:r>
            <a:r>
              <a:rPr lang="id-ID" i="1" dirty="0" smtClean="0"/>
              <a:t> </a:t>
            </a:r>
            <a:r>
              <a:rPr lang="id-ID" dirty="0" smtClean="0"/>
              <a:t>atau yang memperoleh perlakuan dan grup kedua adalah </a:t>
            </a:r>
            <a:r>
              <a:rPr lang="id-ID" b="1" dirty="0" smtClean="0"/>
              <a:t>grup kontrol </a:t>
            </a:r>
            <a:r>
              <a:rPr lang="id-ID" dirty="0" smtClean="0"/>
              <a:t>yang tidak mendapat perlakuan.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05000" y="4800600"/>
            <a:ext cx="143300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Eksperimen</a:t>
            </a:r>
            <a:endParaRPr lang="en-US" dirty="0"/>
          </a:p>
        </p:txBody>
      </p:sp>
      <p:cxnSp>
        <p:nvCxnSpPr>
          <p:cNvPr id="17" name="Elbow Connector 16"/>
          <p:cNvCxnSpPr>
            <a:stCxn id="2" idx="1"/>
            <a:endCxn id="15" idx="1"/>
          </p:cNvCxnSpPr>
          <p:nvPr/>
        </p:nvCxnSpPr>
        <p:spPr>
          <a:xfrm rot="10800000" flipH="1" flipV="1">
            <a:off x="228600" y="535632"/>
            <a:ext cx="1676400" cy="4449633"/>
          </a:xfrm>
          <a:prstGeom prst="bentConnector3">
            <a:avLst>
              <a:gd name="adj1" fmla="val -69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47800" y="5181600"/>
            <a:ext cx="169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(Creswell, 2012)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24000" y="1600200"/>
            <a:ext cx="1809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id-ID" dirty="0" smtClean="0"/>
              <a:t>Sugiyono</a:t>
            </a:r>
            <a:r>
              <a:rPr lang="en-US" dirty="0" smtClean="0"/>
              <a:t>, </a:t>
            </a:r>
            <a:r>
              <a:rPr lang="id-ID" dirty="0" smtClean="0"/>
              <a:t>2008)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52800" y="4572000"/>
            <a:ext cx="5334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: </a:t>
            </a:r>
            <a:r>
              <a:rPr lang="en-US" b="1" dirty="0" err="1" smtClean="0"/>
              <a:t>menggeneralisasi</a:t>
            </a:r>
            <a:r>
              <a:rPr lang="en-US" b="1" dirty="0" smtClean="0"/>
              <a:t> </a:t>
            </a:r>
            <a:r>
              <a:rPr lang="en-US" b="1" dirty="0" err="1" smtClean="0"/>
              <a:t>populasi</a:t>
            </a:r>
            <a:r>
              <a:rPr lang="en-US" b="1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b="1" dirty="0" err="1" smtClean="0"/>
              <a:t>kesimpulan</a:t>
            </a:r>
            <a:r>
              <a:rPr lang="en-US" b="1" dirty="0" smtClean="0"/>
              <a:t>/</a:t>
            </a:r>
            <a:r>
              <a:rPr lang="en-US" b="1" dirty="0" err="1" smtClean="0"/>
              <a:t>dugaan</a:t>
            </a:r>
            <a:r>
              <a:rPr lang="en-US" b="1" dirty="0" smtClean="0"/>
              <a:t> </a:t>
            </a:r>
            <a:r>
              <a:rPr lang="en-US" b="1" dirty="0" err="1" smtClean="0"/>
              <a:t>sementara</a:t>
            </a:r>
            <a:r>
              <a:rPr lang="en-US" b="1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b="1" dirty="0" err="1" smtClean="0"/>
              <a:t>karakteristik</a:t>
            </a:r>
            <a:r>
              <a:rPr lang="en-US" b="1" dirty="0" smtClean="0"/>
              <a:t>, </a:t>
            </a:r>
            <a:r>
              <a:rPr lang="en-US" b="1" dirty="0" err="1" smtClean="0"/>
              <a:t>perilaku</a:t>
            </a:r>
            <a:r>
              <a:rPr lang="en-US" b="1" dirty="0" smtClean="0"/>
              <a:t>,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sikap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populasi</a:t>
            </a:r>
            <a:r>
              <a:rPr lang="en-US" b="1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384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Sugiyono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2008.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Kuantitatif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Kualitatif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R&amp;D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Bandung: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Alfabeta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6764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Creswell, J.W.  2012.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Research Design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Pendekatan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Kualitatif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Kuantitatif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Mixed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 	Yogyakarta: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Pustaka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Pelajar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304800"/>
            <a:ext cx="36086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latin typeface="Bauhaus 93" pitchFamily="82" charset="0"/>
              </a:rPr>
              <a:t>Daftar</a:t>
            </a:r>
            <a:r>
              <a:rPr lang="en-US" sz="4000" dirty="0" smtClean="0">
                <a:latin typeface="Bauhaus 93" pitchFamily="82" charset="0"/>
              </a:rPr>
              <a:t> </a:t>
            </a:r>
            <a:r>
              <a:rPr lang="en-US" sz="4000" dirty="0" err="1" smtClean="0">
                <a:latin typeface="Bauhaus 93" pitchFamily="82" charset="0"/>
              </a:rPr>
              <a:t>Pustaka</a:t>
            </a:r>
            <a:endParaRPr lang="en-US" sz="4000" dirty="0"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905000"/>
            <a:ext cx="6934200" cy="121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berlandaskan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positivisme</a:t>
            </a:r>
            <a:r>
              <a:rPr lang="en-US" dirty="0" smtClean="0"/>
              <a:t>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meneliti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r>
              <a:rPr lang="en-US" dirty="0" smtClean="0"/>
              <a:t>/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analisis</a:t>
            </a:r>
            <a:r>
              <a:rPr lang="en-US" dirty="0" smtClean="0"/>
              <a:t> data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hipotesisi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24200" y="4343400"/>
            <a:ext cx="2057400" cy="457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800600"/>
            <a:ext cx="6934200" cy="121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antarvariabel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generalisasi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prediktif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200" y="1447800"/>
            <a:ext cx="2057400" cy="457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228600"/>
            <a:ext cx="5120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latin typeface="Bauhaus 93" pitchFamily="82" charset="0"/>
              </a:rPr>
              <a:t>Penelitian</a:t>
            </a:r>
            <a:r>
              <a:rPr lang="en-US" sz="4000" dirty="0" smtClean="0">
                <a:latin typeface="Bauhaus 93" pitchFamily="82" charset="0"/>
              </a:rPr>
              <a:t> </a:t>
            </a:r>
            <a:r>
              <a:rPr lang="en-US" sz="4000" dirty="0" err="1" smtClean="0">
                <a:latin typeface="Bauhaus 93" pitchFamily="82" charset="0"/>
              </a:rPr>
              <a:t>Kuantitatif</a:t>
            </a:r>
            <a:endParaRPr lang="en-US" sz="4000" dirty="0">
              <a:latin typeface="Bauhaus 93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0" y="6248400"/>
            <a:ext cx="1872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id-ID" dirty="0" smtClean="0"/>
              <a:t>Sugiyono</a:t>
            </a:r>
            <a:r>
              <a:rPr lang="en-US" dirty="0" smtClean="0"/>
              <a:t>, </a:t>
            </a:r>
            <a:r>
              <a:rPr lang="id-ID" dirty="0" smtClean="0"/>
              <a:t>2008)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81000"/>
            <a:ext cx="70118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Berlin Sans FB" pitchFamily="34" charset="0"/>
              </a:rPr>
              <a:t>Pandangan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Dasar</a:t>
            </a:r>
            <a:r>
              <a:rPr lang="en-US" sz="2400" dirty="0" smtClean="0">
                <a:latin typeface="Berlin Sans FB" pitchFamily="34" charset="0"/>
              </a:rPr>
              <a:t> (</a:t>
            </a:r>
            <a:r>
              <a:rPr lang="en-US" sz="2400" dirty="0" err="1" smtClean="0">
                <a:latin typeface="Berlin Sans FB" pitchFamily="34" charset="0"/>
              </a:rPr>
              <a:t>Aksioma</a:t>
            </a:r>
            <a:r>
              <a:rPr lang="en-US" sz="2400" dirty="0" smtClean="0">
                <a:latin typeface="Berlin Sans FB" pitchFamily="34" charset="0"/>
              </a:rPr>
              <a:t>)  </a:t>
            </a:r>
            <a:r>
              <a:rPr lang="en-US" sz="2400" dirty="0" err="1" smtClean="0">
                <a:latin typeface="Berlin Sans FB" pitchFamily="34" charset="0"/>
              </a:rPr>
              <a:t>Penelitian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Kuantitatif</a:t>
            </a:r>
            <a:endParaRPr lang="en-US" sz="2400" dirty="0">
              <a:latin typeface="Berlin Sans FB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447800"/>
          <a:ext cx="8382000" cy="3571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1800"/>
                <a:gridCol w="541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Aksioma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Penelitian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Kuantitatif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Hubungan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peneliti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diteliti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Independen</a:t>
                      </a:r>
                      <a:r>
                        <a:rPr lang="en-US" baseline="0" dirty="0" smtClean="0"/>
                        <a:t> agar </a:t>
                      </a:r>
                      <a:r>
                        <a:rPr lang="en-US" baseline="0" dirty="0" err="1" smtClean="0"/>
                        <a:t>terbangun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objektivitas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 smtClean="0"/>
                        <a:t>Peneliti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mengenal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responden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Kemungkinan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Generalisasi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menekankan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keluasaan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informasi</a:t>
                      </a:r>
                      <a:r>
                        <a:rPr lang="en-US" baseline="0" dirty="0" smtClean="0"/>
                        <a:t>/data </a:t>
                      </a:r>
                      <a:r>
                        <a:rPr lang="en-US" baseline="0" dirty="0" err="1" smtClean="0"/>
                        <a:t>daripada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kedalaman</a:t>
                      </a:r>
                      <a:r>
                        <a:rPr lang="en-US" baseline="0" dirty="0" smtClean="0"/>
                        <a:t> data </a:t>
                      </a:r>
                      <a:r>
                        <a:rPr lang="en-US" baseline="0" dirty="0" err="1" smtClean="0"/>
                        <a:t>sehingga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cenderung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generalisasi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 smtClean="0"/>
                        <a:t>Teknik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probability sampling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berdasarkan</a:t>
                      </a:r>
                      <a:r>
                        <a:rPr lang="en-US" baseline="0" dirty="0" smtClean="0"/>
                        <a:t> data </a:t>
                      </a:r>
                      <a:r>
                        <a:rPr lang="en-US" baseline="0" dirty="0" err="1" smtClean="0"/>
                        <a:t>tersebut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generalisasi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err="1" smtClean="0"/>
                        <a:t>Hasil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penelitian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dapat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diterapkan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ditransfer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tempat</a:t>
                      </a:r>
                      <a:r>
                        <a:rPr lang="en-US" baseline="0" dirty="0" smtClean="0"/>
                        <a:t> lain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konteks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jauh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berbeda</a:t>
                      </a:r>
                      <a:r>
                        <a:rPr lang="en-US" baseline="0" dirty="0" smtClean="0"/>
                        <a:t>.</a:t>
                      </a:r>
                      <a:endParaRPr lang="en-US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0" y="6336268"/>
            <a:ext cx="1872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id-ID" dirty="0" smtClean="0"/>
              <a:t>Sugiyono</a:t>
            </a:r>
            <a:r>
              <a:rPr lang="en-US" dirty="0" smtClean="0"/>
              <a:t>, </a:t>
            </a:r>
            <a:r>
              <a:rPr lang="id-ID" dirty="0" smtClean="0"/>
              <a:t>2008)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457200"/>
            <a:ext cx="38058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Berlin Sans FB" pitchFamily="34" charset="0"/>
              </a:rPr>
              <a:t>Proses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Penelitian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Kuantitatif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276600"/>
            <a:ext cx="1371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3276600"/>
            <a:ext cx="1371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Perumusan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3276600"/>
            <a:ext cx="1371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0" y="3276600"/>
            <a:ext cx="1371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Pengumpulan</a:t>
            </a:r>
            <a:r>
              <a:rPr lang="en-US" sz="1600" dirty="0" smtClean="0"/>
              <a:t> Data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858000" y="3276600"/>
            <a:ext cx="1371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Analisis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4572000"/>
            <a:ext cx="1371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Saran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905000" y="3581400"/>
            <a:ext cx="2286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505200" y="3657600"/>
            <a:ext cx="2286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05400" y="3581400"/>
            <a:ext cx="2286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629400" y="3581400"/>
            <a:ext cx="2286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391400" y="419100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6" idx="0"/>
          </p:cNvCxnSpPr>
          <p:nvPr/>
        </p:nvCxnSpPr>
        <p:spPr>
          <a:xfrm rot="16200000" flipV="1">
            <a:off x="5410200" y="2743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rot="5400000" flipH="1" flipV="1">
            <a:off x="5829300" y="27813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962400" y="2209800"/>
            <a:ext cx="1371600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Populasi</a:t>
            </a:r>
            <a:r>
              <a:rPr lang="en-US" dirty="0" smtClean="0"/>
              <a:t> &amp; </a:t>
            </a:r>
            <a:r>
              <a:rPr lang="en-US" dirty="0" err="1" smtClean="0"/>
              <a:t>sampel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791200" y="2057400"/>
            <a:ext cx="1828800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629400" y="1219200"/>
            <a:ext cx="1371600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6972300" y="18669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58000" y="6248400"/>
            <a:ext cx="1872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id-ID" dirty="0" smtClean="0"/>
              <a:t>Sugiyono</a:t>
            </a:r>
            <a:r>
              <a:rPr lang="en-US" dirty="0" smtClean="0"/>
              <a:t>, </a:t>
            </a:r>
            <a:r>
              <a:rPr lang="id-ID" dirty="0" smtClean="0"/>
              <a:t>2008)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39549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Berlin Sans FB" pitchFamily="34" charset="0"/>
              </a:rPr>
              <a:t>Proses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Penelitain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Kuantitatif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1371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752600"/>
            <a:ext cx="4191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/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143000" y="1752600"/>
            <a:ext cx="4572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514600"/>
            <a:ext cx="29718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3276600"/>
            <a:ext cx="1447800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Deskriptif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3886200"/>
            <a:ext cx="61722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Bagaimanakah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A?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0" y="3276600"/>
            <a:ext cx="6400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ertanyaan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variebel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/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4953000"/>
            <a:ext cx="1447800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Komparatif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286000" y="5562600"/>
            <a:ext cx="61722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Adakah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4953000"/>
            <a:ext cx="6400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/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/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8" name="Elbow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228600" y="2781300"/>
            <a:ext cx="609600" cy="1219200"/>
          </a:xfrm>
          <a:prstGeom prst="bentConnector3">
            <a:avLst>
              <a:gd name="adj1" fmla="val -19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H="1" flipV="1">
            <a:off x="228600" y="2781300"/>
            <a:ext cx="609600" cy="2895600"/>
          </a:xfrm>
          <a:prstGeom prst="bentConnector3">
            <a:avLst>
              <a:gd name="adj1" fmla="val -167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ent Arrow 28"/>
          <p:cNvSpPr/>
          <p:nvPr/>
        </p:nvSpPr>
        <p:spPr>
          <a:xfrm rot="10800000">
            <a:off x="3505200" y="2286000"/>
            <a:ext cx="2057400" cy="762000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0" y="6248400"/>
            <a:ext cx="1872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id-ID" dirty="0" smtClean="0"/>
              <a:t>Sugiyono</a:t>
            </a:r>
            <a:r>
              <a:rPr lang="en-US" dirty="0" smtClean="0"/>
              <a:t>, </a:t>
            </a:r>
            <a:r>
              <a:rPr lang="id-ID" dirty="0" smtClean="0"/>
              <a:t>2008)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39549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Berlin Sans FB" pitchFamily="34" charset="0"/>
              </a:rPr>
              <a:t>Proses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Penelitain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Kuantitatif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1371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676400"/>
            <a:ext cx="29718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2438400"/>
            <a:ext cx="1447800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Assosiatif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343400" y="1600200"/>
            <a:ext cx="3048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endParaRPr lang="en-US" dirty="0"/>
          </a:p>
        </p:txBody>
      </p:sp>
      <p:cxnSp>
        <p:nvCxnSpPr>
          <p:cNvPr id="18" name="Elbow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304800" y="1943100"/>
            <a:ext cx="609600" cy="1219200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4600" y="2514600"/>
            <a:ext cx="16002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Simentris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14600" y="3048000"/>
            <a:ext cx="16002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Kausal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14600" y="3581400"/>
            <a:ext cx="16002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Timbal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endParaRPr lang="en-US" dirty="0"/>
          </a:p>
        </p:txBody>
      </p:sp>
      <p:cxnSp>
        <p:nvCxnSpPr>
          <p:cNvPr id="20" name="Elbow Connector 19"/>
          <p:cNvCxnSpPr>
            <a:stCxn id="9" idx="3"/>
            <a:endCxn id="15" idx="1"/>
          </p:cNvCxnSpPr>
          <p:nvPr/>
        </p:nvCxnSpPr>
        <p:spPr>
          <a:xfrm flipV="1">
            <a:off x="2362200" y="2781300"/>
            <a:ext cx="1524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3"/>
            <a:endCxn id="16" idx="1"/>
          </p:cNvCxnSpPr>
          <p:nvPr/>
        </p:nvCxnSpPr>
        <p:spPr>
          <a:xfrm>
            <a:off x="2362200" y="3162300"/>
            <a:ext cx="1524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  <a:endCxn id="17" idx="1"/>
          </p:cNvCxnSpPr>
          <p:nvPr/>
        </p:nvCxnSpPr>
        <p:spPr>
          <a:xfrm>
            <a:off x="2362200" y="3162300"/>
            <a:ext cx="1524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43400" y="2133600"/>
            <a:ext cx="44958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Adakah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prestasi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31" name="Elbow Connector 30"/>
          <p:cNvCxnSpPr>
            <a:stCxn id="15" idx="3"/>
            <a:endCxn id="13" idx="1"/>
          </p:cNvCxnSpPr>
          <p:nvPr/>
        </p:nvCxnSpPr>
        <p:spPr>
          <a:xfrm flipV="1">
            <a:off x="4114800" y="1866900"/>
            <a:ext cx="2286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5" idx="3"/>
            <a:endCxn id="29" idx="1"/>
          </p:cNvCxnSpPr>
          <p:nvPr/>
        </p:nvCxnSpPr>
        <p:spPr>
          <a:xfrm flipV="1">
            <a:off x="4114800" y="2400300"/>
            <a:ext cx="2286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343400" y="2971800"/>
            <a:ext cx="3048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/</a:t>
            </a:r>
            <a:r>
              <a:rPr lang="en-US" dirty="0" err="1" smtClean="0"/>
              <a:t>akibat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3400" y="3505200"/>
            <a:ext cx="44958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Adakah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penggajian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prestasi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39" name="Elbow Connector 38"/>
          <p:cNvCxnSpPr>
            <a:stCxn id="16" idx="3"/>
            <a:endCxn id="36" idx="1"/>
          </p:cNvCxnSpPr>
          <p:nvPr/>
        </p:nvCxnSpPr>
        <p:spPr>
          <a:xfrm flipV="1">
            <a:off x="4114800" y="3238500"/>
            <a:ext cx="2286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6" idx="3"/>
            <a:endCxn id="37" idx="1"/>
          </p:cNvCxnSpPr>
          <p:nvPr/>
        </p:nvCxnSpPr>
        <p:spPr>
          <a:xfrm>
            <a:off x="4114800" y="3314700"/>
            <a:ext cx="2286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343400" y="4114800"/>
            <a:ext cx="48006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memengaruhi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indepen</a:t>
            </a:r>
            <a:r>
              <a:rPr lang="en-US" dirty="0" smtClean="0"/>
              <a:t> (</a:t>
            </a:r>
            <a:r>
              <a:rPr lang="en-US" dirty="0" err="1" smtClean="0"/>
              <a:t>bebas</a:t>
            </a:r>
            <a:r>
              <a:rPr lang="en-US" dirty="0" smtClean="0"/>
              <a:t>) /</a:t>
            </a:r>
            <a:r>
              <a:rPr lang="en-US" dirty="0" err="1" smtClean="0"/>
              <a:t>dependen</a:t>
            </a:r>
            <a:r>
              <a:rPr lang="en-US" dirty="0" smtClean="0"/>
              <a:t> (</a:t>
            </a:r>
            <a:r>
              <a:rPr lang="en-US" dirty="0" err="1" smtClean="0"/>
              <a:t>terikat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43400" y="4953000"/>
            <a:ext cx="44958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prestasi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45" name="Elbow Connector 44"/>
          <p:cNvCxnSpPr>
            <a:stCxn id="17" idx="3"/>
            <a:endCxn id="42" idx="1"/>
          </p:cNvCxnSpPr>
          <p:nvPr/>
        </p:nvCxnSpPr>
        <p:spPr>
          <a:xfrm>
            <a:off x="4114800" y="3848100"/>
            <a:ext cx="228600" cy="64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3"/>
            <a:endCxn id="43" idx="1"/>
          </p:cNvCxnSpPr>
          <p:nvPr/>
        </p:nvCxnSpPr>
        <p:spPr>
          <a:xfrm>
            <a:off x="4114800" y="3848100"/>
            <a:ext cx="228600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0" y="6248400"/>
            <a:ext cx="1872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id-ID" dirty="0" smtClean="0"/>
              <a:t>Sugiyono</a:t>
            </a:r>
            <a:r>
              <a:rPr lang="en-US" dirty="0" smtClean="0"/>
              <a:t>, </a:t>
            </a:r>
            <a:r>
              <a:rPr lang="id-ID" dirty="0" smtClean="0"/>
              <a:t>2008)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39549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Berlin Sans FB" pitchFamily="34" charset="0"/>
              </a:rPr>
              <a:t>Proses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Penelitain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Kuantitatif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1371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1752600"/>
            <a:ext cx="6553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tadi</a:t>
            </a:r>
            <a:r>
              <a:rPr lang="en-US" dirty="0" smtClean="0"/>
              <a:t>,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teori</a:t>
            </a:r>
            <a:r>
              <a:rPr lang="en-US" b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menjawabnya</a:t>
            </a:r>
            <a:r>
              <a:rPr lang="en-US" dirty="0"/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447800" y="1905000"/>
            <a:ext cx="4572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" y="2971800"/>
            <a:ext cx="20574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Membaca</a:t>
            </a:r>
            <a:r>
              <a:rPr lang="en-US" dirty="0" smtClean="0"/>
              <a:t>/</a:t>
            </a:r>
            <a:r>
              <a:rPr lang="en-US" dirty="0" err="1" smtClean="0"/>
              <a:t>menga</a:t>
            </a:r>
            <a:r>
              <a:rPr lang="en-US" dirty="0" smtClean="0"/>
              <a:t>-</a:t>
            </a:r>
            <a:br>
              <a:rPr lang="en-US" dirty="0" smtClean="0"/>
            </a:br>
            <a:r>
              <a:rPr lang="en-US" dirty="0" err="1" smtClean="0"/>
              <a:t>nalisis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2514600" y="3276600"/>
            <a:ext cx="4572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48000" y="2971800"/>
            <a:ext cx="20574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Menyintesis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62600" y="2971800"/>
            <a:ext cx="25146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begini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5105400" y="3200400"/>
            <a:ext cx="4572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248400" y="4267200"/>
            <a:ext cx="609600" cy="533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8800" y="5029200"/>
            <a:ext cx="20574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0" y="6248400"/>
            <a:ext cx="1872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id-ID" dirty="0" smtClean="0"/>
              <a:t>Sugiyono</a:t>
            </a:r>
            <a:r>
              <a:rPr lang="en-US" dirty="0" smtClean="0"/>
              <a:t>, </a:t>
            </a:r>
            <a:r>
              <a:rPr lang="id-ID" dirty="0" smtClean="0"/>
              <a:t>2008)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39549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Berlin Sans FB" pitchFamily="34" charset="0"/>
              </a:rPr>
              <a:t>Proses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Penelitain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Kuantitatif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1371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1524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048000"/>
            <a:ext cx="1524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286000"/>
            <a:ext cx="525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komitmen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(</a:t>
            </a:r>
            <a:r>
              <a:rPr lang="en-US" dirty="0" err="1" smtClean="0"/>
              <a:t>maka</a:t>
            </a:r>
            <a:r>
              <a:rPr lang="en-US" dirty="0" smtClean="0"/>
              <a:t>)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3048000"/>
            <a:ext cx="525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signifkan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komitmen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dangan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4267200"/>
            <a:ext cx="70866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/>
              <a:t>Jawaban</a:t>
            </a:r>
            <a:r>
              <a:rPr lang="en-US" b="1" dirty="0" smtClean="0"/>
              <a:t> </a:t>
            </a:r>
            <a:r>
              <a:rPr lang="en-US" b="1" dirty="0" err="1" smtClean="0"/>
              <a:t>sementara</a:t>
            </a:r>
            <a:r>
              <a:rPr lang="en-US" b="1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r>
              <a:rPr lang="en-US" dirty="0" smtClean="0"/>
              <a:t>.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teori</a:t>
            </a:r>
            <a:r>
              <a:rPr lang="en-US" b="1" dirty="0" smtClean="0"/>
              <a:t> yang </a:t>
            </a:r>
            <a:r>
              <a:rPr lang="en-US" b="1" dirty="0" err="1" smtClean="0"/>
              <a:t>relevan</a:t>
            </a:r>
            <a:r>
              <a:rPr lang="en-US" dirty="0" err="1" smtClean="0"/>
              <a:t>,belum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fakta-fakta</a:t>
            </a:r>
            <a:r>
              <a:rPr lang="en-US" dirty="0" smtClean="0"/>
              <a:t> </a:t>
            </a:r>
            <a:r>
              <a:rPr lang="en-US" dirty="0" err="1" smtClean="0"/>
              <a:t>empiris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066800" y="3657600"/>
            <a:ext cx="381000" cy="381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5181600"/>
            <a:ext cx="1295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dibuktikan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rot="5400000" flipH="1" flipV="1">
            <a:off x="3143250" y="48958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43000" y="5943600"/>
            <a:ext cx="6858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/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merumuskan</a:t>
            </a:r>
            <a:r>
              <a:rPr lang="en-US" dirty="0" smtClean="0"/>
              <a:t> </a:t>
            </a:r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kuantitaif</a:t>
            </a:r>
            <a:r>
              <a:rPr lang="en-US" dirty="0" smtClean="0"/>
              <a:t>.</a:t>
            </a:r>
          </a:p>
        </p:txBody>
      </p:sp>
      <p:cxnSp>
        <p:nvCxnSpPr>
          <p:cNvPr id="19" name="Elbow Connector 18"/>
          <p:cNvCxnSpPr>
            <a:stCxn id="5" idx="1"/>
            <a:endCxn id="8" idx="1"/>
          </p:cNvCxnSpPr>
          <p:nvPr/>
        </p:nvCxnSpPr>
        <p:spPr>
          <a:xfrm rot="10800000" flipH="1" flipV="1">
            <a:off x="457200" y="3352800"/>
            <a:ext cx="609600" cy="1333500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1"/>
            <a:endCxn id="17" idx="1"/>
          </p:cNvCxnSpPr>
          <p:nvPr/>
        </p:nvCxnSpPr>
        <p:spPr>
          <a:xfrm rot="10800000" flipH="1" flipV="1">
            <a:off x="457200" y="3352800"/>
            <a:ext cx="685800" cy="2775466"/>
          </a:xfrm>
          <a:prstGeom prst="bentConnector3">
            <a:avLst>
              <a:gd name="adj1" fmla="val -3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395492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 smtClean="0">
                <a:latin typeface="Berlin Sans FB" pitchFamily="34" charset="0"/>
              </a:rPr>
              <a:t>Proses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Penelitain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err="1" smtClean="0">
                <a:latin typeface="Berlin Sans FB" pitchFamily="34" charset="0"/>
              </a:rPr>
              <a:t>Kuantitatif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200400"/>
            <a:ext cx="1371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Hipotesis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90800" y="1066800"/>
            <a:ext cx="12192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3200" y="3962400"/>
            <a:ext cx="12192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Hipotesis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95800" y="762000"/>
            <a:ext cx="3124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95800" y="1219200"/>
            <a:ext cx="35814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95800" y="3810000"/>
            <a:ext cx="34290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95800" y="4267200"/>
            <a:ext cx="36576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barlaku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5" name="Shape 34"/>
          <p:cNvCxnSpPr>
            <a:stCxn id="3" idx="0"/>
            <a:endCxn id="16" idx="1"/>
          </p:cNvCxnSpPr>
          <p:nvPr/>
        </p:nvCxnSpPr>
        <p:spPr>
          <a:xfrm rot="5400000" flipH="1" flipV="1">
            <a:off x="857250" y="1466850"/>
            <a:ext cx="1790700" cy="1676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6" idx="3"/>
            <a:endCxn id="22" idx="1"/>
          </p:cNvCxnSpPr>
          <p:nvPr/>
        </p:nvCxnSpPr>
        <p:spPr>
          <a:xfrm>
            <a:off x="3810000" y="1409700"/>
            <a:ext cx="685800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" idx="3"/>
            <a:endCxn id="21" idx="1"/>
          </p:cNvCxnSpPr>
          <p:nvPr/>
        </p:nvCxnSpPr>
        <p:spPr>
          <a:xfrm flipV="1">
            <a:off x="3810000" y="990600"/>
            <a:ext cx="6858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7" idx="3"/>
            <a:endCxn id="32" idx="1"/>
          </p:cNvCxnSpPr>
          <p:nvPr/>
        </p:nvCxnSpPr>
        <p:spPr>
          <a:xfrm flipV="1">
            <a:off x="3962400" y="4038600"/>
            <a:ext cx="533400" cy="266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3"/>
            <a:endCxn id="33" idx="1"/>
          </p:cNvCxnSpPr>
          <p:nvPr/>
        </p:nvCxnSpPr>
        <p:spPr>
          <a:xfrm>
            <a:off x="3962400" y="4305300"/>
            <a:ext cx="533400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3" idx="2"/>
            <a:endCxn id="17" idx="1"/>
          </p:cNvCxnSpPr>
          <p:nvPr/>
        </p:nvCxnSpPr>
        <p:spPr>
          <a:xfrm rot="16200000" flipH="1">
            <a:off x="1733550" y="3295650"/>
            <a:ext cx="190500" cy="1828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05000" y="1981200"/>
            <a:ext cx="6934200" cy="1752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dalam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populasi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 </a:t>
            </a:r>
            <a:r>
              <a:rPr lang="en-US" b="1" dirty="0" smtClean="0"/>
              <a:t>(</a:t>
            </a:r>
            <a:r>
              <a:rPr lang="en-US" b="1" dirty="0" err="1" smtClean="0"/>
              <a:t>H.Deskriptif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kel</a:t>
            </a:r>
            <a:r>
              <a:rPr lang="en-US" dirty="0" err="1" smtClean="0"/>
              <a:t>ompok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petani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nelayan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dalam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populasi</a:t>
            </a:r>
            <a:r>
              <a:rPr lang="en-US" dirty="0" smtClean="0"/>
              <a:t>). </a:t>
            </a:r>
            <a:r>
              <a:rPr lang="en-US" b="1" dirty="0" smtClean="0"/>
              <a:t>(H. </a:t>
            </a:r>
            <a:r>
              <a:rPr lang="en-US" b="1" dirty="0" err="1" smtClean="0"/>
              <a:t>Komparatif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penghasilan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dalam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populasi</a:t>
            </a:r>
            <a:r>
              <a:rPr lang="en-US" dirty="0" smtClean="0"/>
              <a:t>). </a:t>
            </a:r>
            <a:r>
              <a:rPr lang="en-US" b="1" dirty="0" smtClean="0"/>
              <a:t>(H. </a:t>
            </a:r>
            <a:r>
              <a:rPr lang="en-US" b="1" dirty="0" err="1" smtClean="0"/>
              <a:t>Asosiatif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228600" y="5029200"/>
            <a:ext cx="8686800" cy="1752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b="1" dirty="0" smtClean="0"/>
              <a:t>yang </a:t>
            </a:r>
            <a:r>
              <a:rPr lang="en-US" b="1" dirty="0" err="1" smtClean="0"/>
              <a:t>signifikan</a:t>
            </a:r>
            <a:r>
              <a:rPr lang="en-US" b="1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penghasilan</a:t>
            </a:r>
            <a:r>
              <a:rPr lang="en-US" dirty="0" smtClean="0"/>
              <a:t> rata-rata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. </a:t>
            </a:r>
            <a:r>
              <a:rPr lang="en-US" b="1" dirty="0" smtClean="0"/>
              <a:t>(</a:t>
            </a:r>
            <a:r>
              <a:rPr lang="en-US" b="1" dirty="0" err="1" smtClean="0"/>
              <a:t>H.Deskriptif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b="1" dirty="0" smtClean="0"/>
              <a:t>yang </a:t>
            </a:r>
            <a:r>
              <a:rPr lang="en-US" b="1" dirty="0" err="1" smtClean="0"/>
              <a:t>signifikan</a:t>
            </a:r>
            <a:r>
              <a:rPr lang="en-US" b="1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penghasilan</a:t>
            </a:r>
            <a:r>
              <a:rPr lang="en-US" dirty="0" smtClean="0"/>
              <a:t> </a:t>
            </a:r>
            <a:r>
              <a:rPr lang="en-US" dirty="0" err="1" smtClean="0"/>
              <a:t>kel</a:t>
            </a:r>
            <a:r>
              <a:rPr lang="en-US" dirty="0" err="1" smtClean="0"/>
              <a:t>ompok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petani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nelayan</a:t>
            </a:r>
            <a:r>
              <a:rPr lang="en-US" dirty="0" smtClean="0"/>
              <a:t>. </a:t>
            </a:r>
            <a:r>
              <a:rPr lang="en-US" b="1" dirty="0" smtClean="0"/>
              <a:t>(H. </a:t>
            </a:r>
            <a:r>
              <a:rPr lang="en-US" b="1" dirty="0" err="1" smtClean="0"/>
              <a:t>Komparatif</a:t>
            </a:r>
            <a:r>
              <a:rPr lang="en-US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penghasilan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. </a:t>
            </a:r>
            <a:r>
              <a:rPr lang="en-US" b="1" dirty="0" smtClean="0"/>
              <a:t>(H. </a:t>
            </a:r>
            <a:r>
              <a:rPr lang="en-US" b="1" dirty="0" err="1" smtClean="0"/>
              <a:t>Assosiatif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1069</Words>
  <Application>Microsoft Office PowerPoint</Application>
  <PresentationFormat>On-screen Show (4:3)</PresentationFormat>
  <Paragraphs>205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asus</cp:lastModifiedBy>
  <cp:revision>147</cp:revision>
  <dcterms:created xsi:type="dcterms:W3CDTF">2019-11-02T06:45:30Z</dcterms:created>
  <dcterms:modified xsi:type="dcterms:W3CDTF">2019-11-06T11:09:06Z</dcterms:modified>
</cp:coreProperties>
</file>