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32F56AD-A6E1-45FF-807C-BC780C79071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11E989-D442-4D73-B1AE-F76EF186F99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739120" y="0"/>
            <a:ext cx="6452640" cy="6857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030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6197040" y="528480"/>
            <a:ext cx="3537360" cy="3930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5400" b="0" strike="noStrike" spc="-1" dirty="0" err="1">
                <a:solidFill>
                  <a:srgbClr val="FFFFFF"/>
                </a:solidFill>
                <a:latin typeface="Broder Light"/>
              </a:rPr>
              <a:t>Mitranya</a:t>
            </a:r>
            <a:endParaRPr lang="en-US" sz="5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Para</a:t>
            </a:r>
            <a:endParaRPr lang="en-US" sz="5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Petani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43" name="Picture 5"/>
          <p:cNvPicPr/>
          <p:nvPr/>
        </p:nvPicPr>
        <p:blipFill>
          <a:blip r:embed="rId2"/>
          <a:stretch/>
        </p:blipFill>
        <p:spPr>
          <a:xfrm>
            <a:off x="-549000" y="22824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5599080" y="0"/>
            <a:ext cx="269640" cy="685764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6197040" y="4459320"/>
            <a:ext cx="540576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www.kembangin.com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>
            <a:off x="6275520" y="4614120"/>
            <a:ext cx="3960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/>
          <p:cNvPicPr/>
          <p:nvPr/>
        </p:nvPicPr>
        <p:blipFill>
          <a:blip r:embed="rId2"/>
          <a:stretch/>
        </p:blipFill>
        <p:spPr>
          <a:xfrm>
            <a:off x="5618160" y="886680"/>
            <a:ext cx="4937400" cy="493740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4487760" y="609480"/>
            <a:ext cx="7437240" cy="610164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4"/>
          <p:cNvSpPr txBox="1"/>
          <p:nvPr/>
        </p:nvSpPr>
        <p:spPr>
          <a:xfrm rot="19687200">
            <a:off x="-2058480" y="754560"/>
            <a:ext cx="8604360" cy="1907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000" b="0" strike="noStrike" spc="-1">
                <a:solidFill>
                  <a:srgbClr val="FFFFFF"/>
                </a:solidFill>
                <a:latin typeface="Broder Light"/>
              </a:rPr>
              <a:t>Competition</a:t>
            </a:r>
            <a:endParaRPr lang="en-US" sz="50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6675120" y="691920"/>
            <a:ext cx="5051160" cy="159408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/>
        </p:blipFill>
        <p:spPr>
          <a:xfrm>
            <a:off x="3375000" y="1181520"/>
            <a:ext cx="2660040" cy="265896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/>
        </p:blipFill>
        <p:spPr>
          <a:xfrm>
            <a:off x="7132320" y="2743200"/>
            <a:ext cx="3996720" cy="26488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6"/>
          <a:stretch/>
        </p:blipFill>
        <p:spPr>
          <a:xfrm>
            <a:off x="1989720" y="3474720"/>
            <a:ext cx="3039480" cy="303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/>
          <p:cNvPicPr/>
          <p:nvPr/>
        </p:nvPicPr>
        <p:blipFill>
          <a:blip r:embed="rId2"/>
          <a:stretch/>
        </p:blipFill>
        <p:spPr>
          <a:xfrm>
            <a:off x="4763160" y="356400"/>
            <a:ext cx="6501240" cy="65012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4487760" y="800280"/>
            <a:ext cx="7052760" cy="565668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4"/>
          <p:cNvSpPr txBox="1"/>
          <p:nvPr/>
        </p:nvSpPr>
        <p:spPr>
          <a:xfrm rot="19687200">
            <a:off x="-2391480" y="826200"/>
            <a:ext cx="8604360" cy="121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Financials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108960" y="1627200"/>
            <a:ext cx="778212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LDORA"/>
              </a:rPr>
              <a:t>Kondisi keuangan kami ada di posisi awal startup.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3200400" y="2778480"/>
            <a:ext cx="778212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LDORA"/>
              </a:rPr>
              <a:t>Approx : 3jt/bulan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3108960" y="3463200"/>
            <a:ext cx="7782120" cy="25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LDORA"/>
              </a:rPr>
              <a:t>Dalam 3 tahun ke depan kami memproyeksikan pertumbuhan mulai dari 5jt/bulan hingga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LDORA"/>
              </a:rPr>
              <a:t>10jt/bulan, melalui platform kami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/>
          <p:cNvPicPr/>
          <p:nvPr/>
        </p:nvPicPr>
        <p:blipFill>
          <a:blip r:embed="rId2"/>
          <a:stretch/>
        </p:blipFill>
        <p:spPr>
          <a:xfrm>
            <a:off x="5189400" y="462960"/>
            <a:ext cx="6017400" cy="60174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4487760" y="609480"/>
            <a:ext cx="6960960" cy="584712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Shape 4"/>
          <p:cNvSpPr txBox="1"/>
          <p:nvPr/>
        </p:nvSpPr>
        <p:spPr>
          <a:xfrm rot="19687200">
            <a:off x="-2808000" y="426600"/>
            <a:ext cx="8604360" cy="1687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Funding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Needs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3108960" y="1519200"/>
            <a:ext cx="778212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Kami berencana mengumpulkan dana </a:t>
            </a:r>
            <a:r>
              <a:rPr lang="en-US" sz="3600" b="1" i="1" u="sng" strike="noStrike" spc="-1">
                <a:solidFill>
                  <a:srgbClr val="FFFFFF"/>
                </a:solidFill>
                <a:uFillTx/>
                <a:latin typeface="ALDORA"/>
              </a:rPr>
              <a:t>Rp 25jt</a:t>
            </a: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 untuk mengembangkan platform yang sedang dalam proses pengujian dan menunjang kegiatan kami untuk terus beroperasi.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4"/>
          <p:cNvPicPr/>
          <p:nvPr/>
        </p:nvPicPr>
        <p:blipFill>
          <a:blip r:embed="rId2"/>
          <a:stretch/>
        </p:blipFill>
        <p:spPr>
          <a:xfrm>
            <a:off x="4696560" y="221040"/>
            <a:ext cx="6501240" cy="65012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4457880" y="1047600"/>
            <a:ext cx="7082640" cy="540900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Shape 4"/>
          <p:cNvSpPr txBox="1"/>
          <p:nvPr/>
        </p:nvSpPr>
        <p:spPr>
          <a:xfrm rot="19687200">
            <a:off x="-2808000" y="426600"/>
            <a:ext cx="8604360" cy="1687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Current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Partner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108960" y="1267200"/>
            <a:ext cx="778212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2 Penjual tanaman hias di batu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Dan dalam proses dengan beberapa penjual tanaman hias lain di kota batu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Komunitas tanaman hias malang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/>
          <p:cNvPicPr/>
          <p:nvPr/>
        </p:nvPicPr>
        <p:blipFill>
          <a:blip r:embed="rId2"/>
          <a:stretch/>
        </p:blipFill>
        <p:spPr>
          <a:xfrm>
            <a:off x="5260680" y="655920"/>
            <a:ext cx="5631840" cy="56318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4487760" y="570240"/>
            <a:ext cx="6980040" cy="588672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4"/>
          <p:cNvSpPr txBox="1"/>
          <p:nvPr/>
        </p:nvSpPr>
        <p:spPr>
          <a:xfrm rot="19687200">
            <a:off x="-2865240" y="274320"/>
            <a:ext cx="8604360" cy="16873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FFFFFF"/>
                </a:solidFill>
                <a:latin typeface="Broder Light"/>
              </a:rPr>
              <a:t>Exit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FFFFFF"/>
                </a:solidFill>
                <a:latin typeface="Broder Light"/>
              </a:rPr>
              <a:t>Options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3108960" y="1987200"/>
            <a:ext cx="7782120" cy="30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ALDORA"/>
              </a:rPr>
              <a:t>Ini bukan sekedar aplikasi, ini solusi, edukasi dan karya anak dalam negeri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106600" y="0"/>
            <a:ext cx="7085160" cy="6857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030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5507640" y="165960"/>
            <a:ext cx="4794480" cy="137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Our Contact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136" name="Picture 5"/>
          <p:cNvPicPr/>
          <p:nvPr/>
        </p:nvPicPr>
        <p:blipFill>
          <a:blip r:embed="rId2"/>
          <a:stretch/>
        </p:blipFill>
        <p:spPr>
          <a:xfrm>
            <a:off x="-886680" y="17208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979880" y="0"/>
            <a:ext cx="269640" cy="685764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6653880" y="1296360"/>
            <a:ext cx="6857640" cy="55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25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ill Sans MT"/>
                <a:ea typeface="Verdana"/>
              </a:rPr>
              <a:t>JL. LOTUS NO 101, SIDOMULYO, BATU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25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ill Sans MT"/>
                <a:ea typeface="Verdana"/>
              </a:rPr>
              <a:t>082334059230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25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ill Sans MT"/>
                <a:ea typeface="Verdana"/>
              </a:rPr>
              <a:t>KEMBANGin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25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ill Sans MT"/>
                <a:ea typeface="Verdana"/>
              </a:rPr>
              <a:t>@KEMBANG.IN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25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ill Sans MT"/>
                <a:ea typeface="Verdana"/>
              </a:rPr>
              <a:t>kembangin@gmail.com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9" name="Line 5"/>
          <p:cNvSpPr/>
          <p:nvPr/>
        </p:nvSpPr>
        <p:spPr>
          <a:xfrm>
            <a:off x="5575680" y="1343520"/>
            <a:ext cx="4682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5633280" y="360936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141" name="Picture 11"/>
          <p:cNvPicPr/>
          <p:nvPr/>
        </p:nvPicPr>
        <p:blipFill>
          <a:blip r:embed="rId4">
            <a:lum bright="70000" contrast="-70000"/>
          </a:blip>
          <a:stretch/>
        </p:blipFill>
        <p:spPr>
          <a:xfrm>
            <a:off x="5633280" y="153360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142" name="Picture 13"/>
          <p:cNvPicPr/>
          <p:nvPr/>
        </p:nvPicPr>
        <p:blipFill>
          <a:blip r:embed="rId5">
            <a:lum bright="70000" contrast="-70000"/>
          </a:blip>
          <a:stretch/>
        </p:blipFill>
        <p:spPr>
          <a:xfrm flipH="1">
            <a:off x="5633640" y="466380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143" name="Picture 15"/>
          <p:cNvPicPr/>
          <p:nvPr/>
        </p:nvPicPr>
        <p:blipFill>
          <a:blip r:embed="rId6">
            <a:lum bright="70000" contrast="-70000"/>
          </a:blip>
          <a:stretch/>
        </p:blipFill>
        <p:spPr>
          <a:xfrm>
            <a:off x="5633280" y="255528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144" name="Picture 17"/>
          <p:cNvPicPr/>
          <p:nvPr/>
        </p:nvPicPr>
        <p:blipFill>
          <a:blip r:embed="rId7">
            <a:lum bright="70000" contrast="-70000"/>
          </a:blip>
          <a:stretch/>
        </p:blipFill>
        <p:spPr>
          <a:xfrm flipH="1">
            <a:off x="5636160" y="5836680"/>
            <a:ext cx="819000" cy="61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1"/>
          <p:cNvPicPr/>
          <p:nvPr/>
        </p:nvPicPr>
        <p:blipFill>
          <a:blip r:embed="rId2"/>
          <a:srcRect t="18012" b="13523"/>
          <a:stretch/>
        </p:blipFill>
        <p:spPr>
          <a:xfrm>
            <a:off x="3746160" y="605160"/>
            <a:ext cx="8088480" cy="58410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3943080" y="1122480"/>
            <a:ext cx="7891560" cy="552492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Shape 4"/>
          <p:cNvSpPr txBox="1"/>
          <p:nvPr/>
        </p:nvSpPr>
        <p:spPr>
          <a:xfrm rot="19693200">
            <a:off x="-2458800" y="75132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Our Team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116800" y="1649880"/>
            <a:ext cx="673632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PANJI IMAN BASKORO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VICTORIA LUNA TERANG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MARSELIANUS HERDIAN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7614360" y="1659240"/>
            <a:ext cx="392580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FOUNDER</a:t>
            </a:r>
            <a:endParaRPr lang="en-US" sz="3200" b="0" strike="noStrike" spc="-1" dirty="0">
              <a:latin typeface="Arial"/>
            </a:endParaRPr>
          </a:p>
          <a:p>
            <a:pPr algn="r">
              <a:lnSpc>
                <a:spcPct val="2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CO.FOUNDER</a:t>
            </a:r>
            <a:endParaRPr lang="en-US" sz="3200" b="0" strike="noStrike" spc="-1" dirty="0">
              <a:latin typeface="Arial"/>
            </a:endParaRPr>
          </a:p>
          <a:p>
            <a:pPr algn="r">
              <a:lnSpc>
                <a:spcPct val="2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CO.FOUNDER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8113320" y="2075400"/>
            <a:ext cx="55440" cy="3546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/>
          <p:cNvPicPr/>
          <p:nvPr/>
        </p:nvPicPr>
        <p:blipFill>
          <a:blip r:embed="rId2"/>
          <a:stretch/>
        </p:blipFill>
        <p:spPr>
          <a:xfrm>
            <a:off x="5447160" y="706680"/>
            <a:ext cx="5443920" cy="54439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4487760" y="647280"/>
            <a:ext cx="7052760" cy="580968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Shape 4"/>
          <p:cNvSpPr txBox="1"/>
          <p:nvPr/>
        </p:nvSpPr>
        <p:spPr>
          <a:xfrm rot="19683000">
            <a:off x="-2458440" y="75168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Fact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51760" y="2138040"/>
            <a:ext cx="8686800" cy="25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LDORA"/>
                <a:ea typeface="Noto Sans CJK SC"/>
              </a:rPr>
              <a:t>Tanaman hias yang diletakkan dalam ruang rumah sakit dapat membantu pasien merasa lebih baik dan menghilangkan banyak sugesti negatif lainnya</a:t>
            </a:r>
            <a:endParaRPr lang="en-US" sz="3200" b="1" strike="noStrike" spc="-1">
              <a:latin typeface="Arial"/>
            </a:endParaRPr>
          </a:p>
        </p:txBody>
      </p:sp>
      <p:sp>
        <p:nvSpPr>
          <p:cNvPr id="61" name="TextShape 6"/>
          <p:cNvSpPr txBox="1"/>
          <p:nvPr/>
        </p:nvSpPr>
        <p:spPr>
          <a:xfrm>
            <a:off x="5447160" y="5103360"/>
            <a:ext cx="5775120" cy="59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ALDORA"/>
              </a:rPr>
              <a:t>Seong-Hyun Park and Richard H. Mattson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/>
          <p:cNvPicPr/>
          <p:nvPr/>
        </p:nvPicPr>
        <p:blipFill>
          <a:blip r:embed="rId2"/>
          <a:stretch/>
        </p:blipFill>
        <p:spPr>
          <a:xfrm>
            <a:off x="5447160" y="706680"/>
            <a:ext cx="5443920" cy="544392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4487760" y="647280"/>
            <a:ext cx="7052760" cy="580968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TextShape 4"/>
          <p:cNvSpPr txBox="1"/>
          <p:nvPr/>
        </p:nvSpPr>
        <p:spPr>
          <a:xfrm rot="19683000">
            <a:off x="-2458440" y="75168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Problems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4812429" y="321361"/>
            <a:ext cx="7782120" cy="13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28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28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ALDORA"/>
              </a:rPr>
              <a:t>dapat</a:t>
            </a:r>
            <a:r>
              <a:rPr lang="en-US" sz="28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ALDORA"/>
              </a:rPr>
              <a:t>membantu</a:t>
            </a:r>
            <a:r>
              <a:rPr lang="en-US" sz="28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ALDORA"/>
              </a:rPr>
              <a:t>banyak</a:t>
            </a:r>
            <a:r>
              <a:rPr lang="en-US" sz="2800" b="1" strike="noStrike" spc="-1" dirty="0">
                <a:solidFill>
                  <a:srgbClr val="FFFFFF"/>
                </a:solidFill>
                <a:latin typeface="ALDORA"/>
              </a:rPr>
              <a:t> orang,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akan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tetapi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masih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menimbulkan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beberapa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permasalahan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800" b="1" spc="-1" dirty="0" err="1" smtClean="0">
                <a:solidFill>
                  <a:srgbClr val="FFFFFF"/>
                </a:solidFill>
                <a:latin typeface="ALDORA"/>
              </a:rPr>
              <a:t>antara</a:t>
            </a:r>
            <a:r>
              <a:rPr lang="en-US" sz="2800" b="1" spc="-1" dirty="0" smtClean="0">
                <a:solidFill>
                  <a:srgbClr val="FFFFFF"/>
                </a:solidFill>
                <a:latin typeface="ALDORA"/>
              </a:rPr>
              <a:t> lain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9493" y="2315591"/>
            <a:ext cx="10167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B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elum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benar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-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benar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ada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pasar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untuk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mereka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yang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membutuhkan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dan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mereka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yang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ingin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menjual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ALDORA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Belum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ada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forum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dalam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bentuk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website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sebagai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wadah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pecinta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untuk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berdiskusi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mengenai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Minimnya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pelatihan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mengenai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bagi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petani,penjual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,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maupun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pencinta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itu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2400" b="1" spc="-1" dirty="0" err="1" smtClean="0">
                <a:solidFill>
                  <a:srgbClr val="FFFFFF"/>
                </a:solidFill>
                <a:latin typeface="ALDORA"/>
              </a:rPr>
              <a:t>sendiri</a:t>
            </a:r>
            <a:r>
              <a:rPr lang="en-US" sz="2400" b="1" spc="-1" dirty="0" smtClean="0">
                <a:solidFill>
                  <a:srgbClr val="FFFFFF"/>
                </a:solidFill>
                <a:latin typeface="ALDORA"/>
              </a:rPr>
              <a:t>.</a:t>
            </a:r>
            <a:endParaRPr lang="en-US" sz="2400" spc="-1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/>
          <p:cNvPicPr/>
          <p:nvPr/>
        </p:nvPicPr>
        <p:blipFill>
          <a:blip r:embed="rId2"/>
          <a:stretch/>
        </p:blipFill>
        <p:spPr>
          <a:xfrm>
            <a:off x="4982040" y="358200"/>
            <a:ext cx="6387840" cy="638784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4487760" y="246240"/>
            <a:ext cx="7052760" cy="621036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Shape 4"/>
          <p:cNvSpPr txBox="1"/>
          <p:nvPr/>
        </p:nvSpPr>
        <p:spPr>
          <a:xfrm rot="19687200">
            <a:off x="-2458800" y="75132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400" b="0" strike="noStrike" spc="-1">
                <a:solidFill>
                  <a:srgbClr val="FFFFFF"/>
                </a:solidFill>
                <a:latin typeface="Broder Light"/>
              </a:rPr>
              <a:t>Solution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3108960" y="1519200"/>
            <a:ext cx="778212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Kami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membuat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sebuah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platform yang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dapat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mempertemukan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petani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,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penjual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dan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penikmat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tanaman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hias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.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Tidak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hanya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menjual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tapi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juga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berinteraksi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ALDORA"/>
              </a:rPr>
              <a:t>dengan</a:t>
            </a:r>
            <a:r>
              <a:rPr lang="en-US" sz="3200" b="1" strike="noStrike" spc="-1" dirty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komunitas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.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Jadi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dengan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platform yang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berupa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website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ini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dapat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mengatasi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3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permasalahan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antara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lain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penjualan,forum,dan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LDORA"/>
              </a:rPr>
              <a:t>pelatihan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LDORA"/>
              </a:rPr>
              <a:t>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/>
          <p:cNvPicPr/>
          <p:nvPr/>
        </p:nvPicPr>
        <p:blipFill>
          <a:blip r:embed="rId2"/>
          <a:stretch/>
        </p:blipFill>
        <p:spPr>
          <a:xfrm>
            <a:off x="5420160" y="534600"/>
            <a:ext cx="5922360" cy="5922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4487760" y="723960"/>
            <a:ext cx="7052760" cy="573264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TextShape 4"/>
          <p:cNvSpPr txBox="1"/>
          <p:nvPr/>
        </p:nvSpPr>
        <p:spPr>
          <a:xfrm rot="19687200">
            <a:off x="-2609640" y="437760"/>
            <a:ext cx="8604360" cy="199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Business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Model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3108960" y="1375200"/>
            <a:ext cx="778212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ALDORA"/>
              </a:rPr>
              <a:t>Dengan platform ini pengguna bisa menjual, membeli bunga dan menggunakan fitur-fitur lain seperti pelatihan berbayar, penjualan perlengkapan tanam dan penyewaan tanaman hias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4970160" y="705960"/>
            <a:ext cx="5750640" cy="5750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4487760" y="705960"/>
            <a:ext cx="7052760" cy="575064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4"/>
          <p:cNvSpPr txBox="1"/>
          <p:nvPr/>
        </p:nvSpPr>
        <p:spPr>
          <a:xfrm rot="19687200">
            <a:off x="-2391480" y="89460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800" b="0" strike="noStrike" spc="-1">
                <a:solidFill>
                  <a:srgbClr val="FFFFFF"/>
                </a:solidFill>
                <a:latin typeface="Broder Light"/>
              </a:rPr>
              <a:t>Market Size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3108960" y="1555200"/>
            <a:ext cx="778212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Di Malang Raya terdapat lebih dari 25.000 penggemar dan penjual tanaman hias yang menghabiskan biaya mulai dari Rp 50.000 – Rp 700.000 per bulan untuk hobi mereka. 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4"/>
          <p:cNvPicPr/>
          <p:nvPr/>
        </p:nvPicPr>
        <p:blipFill>
          <a:blip r:embed="rId2"/>
          <a:stretch/>
        </p:blipFill>
        <p:spPr>
          <a:xfrm>
            <a:off x="4970160" y="705960"/>
            <a:ext cx="5750640" cy="57506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4487760" y="705960"/>
            <a:ext cx="7052760" cy="575064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Shape 4"/>
          <p:cNvSpPr txBox="1"/>
          <p:nvPr/>
        </p:nvSpPr>
        <p:spPr>
          <a:xfrm rot="19687200">
            <a:off x="-2391480" y="89460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800" b="0" strike="noStrike" spc="-1">
                <a:solidFill>
                  <a:srgbClr val="FFFFFF"/>
                </a:solidFill>
                <a:latin typeface="Broder Light"/>
              </a:rPr>
              <a:t>Demographic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2629800" y="1920240"/>
            <a:ext cx="3130920" cy="313128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4"/>
          <a:stretch/>
        </p:blipFill>
        <p:spPr>
          <a:xfrm>
            <a:off x="7759080" y="1949760"/>
            <a:ext cx="3130920" cy="313128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>
            <a:off x="8559360" y="5119200"/>
            <a:ext cx="15544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ALDORA"/>
              </a:rPr>
              <a:t>30%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3540960" y="5119200"/>
            <a:ext cx="15544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ALDORA"/>
              </a:rPr>
              <a:t>63%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1527170" h="6105378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w="228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3"/>
          <p:cNvSpPr txBox="1"/>
          <p:nvPr/>
        </p:nvSpPr>
        <p:spPr>
          <a:xfrm rot="19687200">
            <a:off x="-2751840" y="409680"/>
            <a:ext cx="8604360" cy="177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Current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FFFFFF"/>
                </a:solidFill>
                <a:latin typeface="Broder Light"/>
              </a:rPr>
              <a:t>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108960" y="1591200"/>
            <a:ext cx="778212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LDORA"/>
              </a:rPr>
              <a:t>Kami ada dalam proses uji coba platform yang akan digunakan untuk pengguna kami. Transaksi saat ini hanya dilakukan melalui kontak manual dibantu dengan website dan sosial media.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356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ALDORA</vt:lpstr>
      <vt:lpstr>Arial</vt:lpstr>
      <vt:lpstr>Broder Light</vt:lpstr>
      <vt:lpstr>Calibri</vt:lpstr>
      <vt:lpstr>Calibri Light</vt:lpstr>
      <vt:lpstr>DejaVu Sans</vt:lpstr>
      <vt:lpstr>Gill Sans MT</vt:lpstr>
      <vt:lpstr>Noto Sans CJK SC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Marsel</dc:creator>
  <dc:description/>
  <cp:lastModifiedBy>Victoria Luna</cp:lastModifiedBy>
  <cp:revision>27</cp:revision>
  <dcterms:created xsi:type="dcterms:W3CDTF">2019-12-06T11:56:51Z</dcterms:created>
  <dcterms:modified xsi:type="dcterms:W3CDTF">2020-01-19T15:03:32Z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