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9" r:id="rId7"/>
    <p:sldId id="26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77" r:id="rId21"/>
    <p:sldId id="276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emia.edu/Pohon_Biner_Binary_Tree_Matakuliah_Struktur_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hyperlink" Target="http://www.slideshare.net/sunaryamarwah/struktur-data-04-binary-tre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tree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Meivi</a:t>
            </a:r>
            <a:r>
              <a:rPr lang="en-US" dirty="0" smtClean="0"/>
              <a:t> </a:t>
            </a:r>
            <a:r>
              <a:rPr lang="en-US" dirty="0" err="1" smtClean="0"/>
              <a:t>kartikasari</a:t>
            </a:r>
            <a:r>
              <a:rPr lang="en-US" dirty="0" smtClean="0"/>
              <a:t>, s.</a:t>
            </a:r>
            <a:r>
              <a:rPr lang="en-US" dirty="0" err="1" smtClean="0"/>
              <a:t>kom</a:t>
            </a:r>
            <a:r>
              <a:rPr lang="en-US" dirty="0" smtClean="0"/>
              <a:t>.,</a:t>
            </a:r>
            <a:r>
              <a:rPr lang="en-US" dirty="0" err="1" smtClean="0"/>
              <a:t>mt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20" y="243000"/>
            <a:ext cx="5390911" cy="4864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3714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4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0"/>
            <a:ext cx="10429460" cy="918381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Operasi-operasi pada binary tree</a:t>
            </a:r>
            <a:r>
              <a:rPr lang="en-US" dirty="0" smtClean="0"/>
              <a:t> (1)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916754" y="467516"/>
            <a:ext cx="83643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id-ID" sz="2000" dirty="0">
              <a:latin typeface="Tahoma" panose="020B0604030504040204" pitchFamily="34" charset="0"/>
            </a:endParaRPr>
          </a:p>
          <a:p>
            <a:r>
              <a:rPr lang="en-US" altLang="id-ID" sz="1600" dirty="0">
                <a:latin typeface="Tahoma" panose="020B0604030504040204" pitchFamily="34" charset="0"/>
              </a:rPr>
              <a:t>1. Create( )</a:t>
            </a:r>
          </a:p>
          <a:p>
            <a:r>
              <a:rPr lang="en-US" altLang="id-ID" sz="1600" dirty="0">
                <a:latin typeface="Tahoma" panose="020B0604030504040204" pitchFamily="34" charset="0"/>
              </a:rPr>
              <a:t>    </a:t>
            </a:r>
            <a:r>
              <a:rPr lang="en-US" altLang="id-ID" sz="1600" dirty="0" err="1">
                <a:latin typeface="Tahoma" panose="020B0604030504040204" pitchFamily="34" charset="0"/>
              </a:rPr>
              <a:t>Menciptakan</a:t>
            </a:r>
            <a:r>
              <a:rPr lang="en-US" altLang="id-ID" sz="1600" dirty="0">
                <a:latin typeface="Tahoma" panose="020B0604030504040204" pitchFamily="34" charset="0"/>
              </a:rPr>
              <a:t> Binary tree </a:t>
            </a:r>
            <a:r>
              <a:rPr lang="en-US" altLang="id-ID" sz="1600" dirty="0" err="1">
                <a:latin typeface="Tahoma" panose="020B0604030504040204" pitchFamily="34" charset="0"/>
              </a:rPr>
              <a:t>baru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dalam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keadaan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kosong</a:t>
            </a:r>
            <a:r>
              <a:rPr lang="en-US" altLang="id-ID" sz="1600" dirty="0">
                <a:latin typeface="Tahoma" panose="020B0604030504040204" pitchFamily="34" charset="0"/>
              </a:rPr>
              <a:t>.</a:t>
            </a:r>
          </a:p>
          <a:p>
            <a:endParaRPr lang="en-US" altLang="id-ID" sz="600" dirty="0">
              <a:latin typeface="Tahoma" panose="020B0604030504040204" pitchFamily="34" charset="0"/>
            </a:endParaRPr>
          </a:p>
          <a:p>
            <a:r>
              <a:rPr lang="en-US" altLang="id-ID" sz="1600" dirty="0">
                <a:latin typeface="Tahoma" panose="020B0604030504040204" pitchFamily="34" charset="0"/>
              </a:rPr>
              <a:t>2. </a:t>
            </a:r>
            <a:r>
              <a:rPr lang="en-US" altLang="id-ID" sz="1600" dirty="0" smtClean="0">
                <a:latin typeface="Tahoma" panose="020B0604030504040204" pitchFamily="34" charset="0"/>
              </a:rPr>
              <a:t>Insert ()</a:t>
            </a:r>
            <a:endParaRPr lang="en-US" altLang="id-ID" sz="1600" dirty="0">
              <a:latin typeface="Tahoma" panose="020B0604030504040204" pitchFamily="34" charset="0"/>
            </a:endParaRPr>
          </a:p>
          <a:p>
            <a:r>
              <a:rPr lang="en-US" altLang="id-ID" sz="1600" dirty="0">
                <a:latin typeface="Tahoma" panose="020B0604030504040204" pitchFamily="34" charset="0"/>
              </a:rPr>
              <a:t>    </a:t>
            </a:r>
            <a:r>
              <a:rPr lang="en-US" altLang="id-ID" sz="1600" dirty="0" err="1">
                <a:latin typeface="Tahoma" panose="020B0604030504040204" pitchFamily="34" charset="0"/>
              </a:rPr>
              <a:t>Menambahkan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satu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elemen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ke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dalam</a:t>
            </a:r>
            <a:r>
              <a:rPr lang="en-US" altLang="id-ID" sz="1600" dirty="0">
                <a:latin typeface="Tahoma" panose="020B0604030504040204" pitchFamily="34" charset="0"/>
              </a:rPr>
              <a:t> Binary tree </a:t>
            </a:r>
            <a:r>
              <a:rPr lang="en-US" altLang="id-ID" sz="1600" dirty="0" err="1">
                <a:latin typeface="Tahoma" panose="020B0604030504040204" pitchFamily="34" charset="0"/>
              </a:rPr>
              <a:t>pada</a:t>
            </a:r>
            <a:endParaRPr lang="en-US" altLang="id-ID" sz="1600" dirty="0">
              <a:latin typeface="Tahoma" panose="020B0604030504040204" pitchFamily="34" charset="0"/>
            </a:endParaRPr>
          </a:p>
          <a:p>
            <a:r>
              <a:rPr lang="en-US" altLang="id-ID" sz="1600" dirty="0">
                <a:latin typeface="Tahoma" panose="020B0604030504040204" pitchFamily="34" charset="0"/>
              </a:rPr>
              <a:t>    </a:t>
            </a:r>
            <a:r>
              <a:rPr lang="en-US" altLang="id-ID" sz="1600" dirty="0" err="1">
                <a:latin typeface="Tahoma" panose="020B0604030504040204" pitchFamily="34" charset="0"/>
              </a:rPr>
              <a:t>posisi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relatif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terhadap</a:t>
            </a:r>
            <a:r>
              <a:rPr lang="en-US" altLang="id-ID" sz="1600" dirty="0">
                <a:latin typeface="Tahoma" panose="020B0604030504040204" pitchFamily="34" charset="0"/>
              </a:rPr>
              <a:t> current pointer. </a:t>
            </a:r>
            <a:r>
              <a:rPr lang="en-US" altLang="id-ID" sz="1600" dirty="0" err="1">
                <a:latin typeface="Tahoma" panose="020B0604030504040204" pitchFamily="34" charset="0"/>
              </a:rPr>
              <a:t>Posisi</a:t>
            </a:r>
            <a:r>
              <a:rPr lang="en-US" altLang="id-ID" sz="1600" dirty="0">
                <a:latin typeface="Tahoma" panose="020B0604030504040204" pitchFamily="34" charset="0"/>
              </a:rPr>
              <a:t> current</a:t>
            </a:r>
          </a:p>
          <a:p>
            <a:r>
              <a:rPr lang="en-US" altLang="id-ID" sz="1600" dirty="0">
                <a:latin typeface="Tahoma" panose="020B0604030504040204" pitchFamily="34" charset="0"/>
              </a:rPr>
              <a:t>    </a:t>
            </a:r>
            <a:r>
              <a:rPr lang="en-US" altLang="id-ID" sz="1600" dirty="0" err="1">
                <a:latin typeface="Tahoma" panose="020B0604030504040204" pitchFamily="34" charset="0"/>
              </a:rPr>
              <a:t>pindah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ke</a:t>
            </a:r>
            <a:r>
              <a:rPr lang="en-US" altLang="id-ID" sz="1600" dirty="0">
                <a:latin typeface="Tahoma" panose="020B0604030504040204" pitchFamily="34" charset="0"/>
              </a:rPr>
              <a:t> node </a:t>
            </a:r>
            <a:r>
              <a:rPr lang="en-US" altLang="id-ID" sz="1600" dirty="0" err="1">
                <a:latin typeface="Tahoma" panose="020B0604030504040204" pitchFamily="34" charset="0"/>
              </a:rPr>
              <a:t>baru</a:t>
            </a:r>
            <a:r>
              <a:rPr lang="en-US" altLang="id-ID" sz="1600" dirty="0" smtClean="0">
                <a:latin typeface="Tahoma" panose="020B0604030504040204" pitchFamily="34" charset="0"/>
              </a:rPr>
              <a:t>.</a:t>
            </a:r>
            <a:endParaRPr lang="id-ID" altLang="id-ID" sz="1600" dirty="0" smtClean="0">
              <a:latin typeface="Tahoma" panose="020B0604030504040204" pitchFamily="34" charset="0"/>
            </a:endParaRPr>
          </a:p>
          <a:p>
            <a:r>
              <a:rPr lang="id-ID" altLang="id-ID" sz="1600" dirty="0">
                <a:latin typeface="Tahoma" panose="020B0604030504040204" pitchFamily="34" charset="0"/>
              </a:rPr>
              <a:t>	</a:t>
            </a:r>
            <a:r>
              <a:rPr lang="en-US" altLang="id-ID" sz="1600" b="1" dirty="0">
                <a:latin typeface="Tahoma" panose="020B0604030504040204" pitchFamily="34" charset="0"/>
              </a:rPr>
              <a:t>Relative position </a:t>
            </a:r>
            <a:r>
              <a:rPr lang="en-US" altLang="id-ID" sz="1600" b="1" dirty="0" err="1">
                <a:latin typeface="Tahoma" panose="020B0604030504040204" pitchFamily="34" charset="0"/>
              </a:rPr>
              <a:t>pada</a:t>
            </a:r>
            <a:r>
              <a:rPr lang="en-US" altLang="id-ID" sz="1600" b="1" dirty="0">
                <a:latin typeface="Tahoma" panose="020B0604030504040204" pitchFamily="34" charset="0"/>
              </a:rPr>
              <a:t> </a:t>
            </a:r>
            <a:r>
              <a:rPr lang="en-US" altLang="id-ID" sz="1600" b="1" dirty="0" err="1">
                <a:latin typeface="Tahoma" panose="020B0604030504040204" pitchFamily="34" charset="0"/>
              </a:rPr>
              <a:t>perintah</a:t>
            </a:r>
            <a:r>
              <a:rPr lang="en-US" altLang="id-ID" sz="1600" b="1" dirty="0">
                <a:latin typeface="Tahoma" panose="020B0604030504040204" pitchFamily="34" charset="0"/>
              </a:rPr>
              <a:t> Insert:</a:t>
            </a:r>
          </a:p>
          <a:p>
            <a:pPr lvl="1"/>
            <a:r>
              <a:rPr lang="en-US" altLang="id-ID" sz="1600" dirty="0">
                <a:latin typeface="Tahoma" panose="020B0604030504040204" pitchFamily="34" charset="0"/>
              </a:rPr>
              <a:t>Root	</a:t>
            </a:r>
            <a:r>
              <a:rPr lang="id-ID" altLang="id-ID" sz="1600" dirty="0" smtClean="0">
                <a:latin typeface="Tahoma" panose="020B0604030504040204" pitchFamily="34" charset="0"/>
              </a:rPr>
              <a:t>	</a:t>
            </a:r>
            <a:r>
              <a:rPr lang="en-US" altLang="id-ID" sz="1600" dirty="0" smtClean="0">
                <a:latin typeface="Tahoma" panose="020B0604030504040204" pitchFamily="34" charset="0"/>
              </a:rPr>
              <a:t>: </a:t>
            </a:r>
            <a:r>
              <a:rPr lang="en-US" altLang="id-ID" sz="1600" dirty="0">
                <a:latin typeface="Tahoma" panose="020B0604030504040204" pitchFamily="34" charset="0"/>
              </a:rPr>
              <a:t>Insert node </a:t>
            </a:r>
            <a:r>
              <a:rPr lang="en-US" altLang="id-ID" sz="1600" dirty="0" err="1">
                <a:latin typeface="Tahoma" panose="020B0604030504040204" pitchFamily="34" charset="0"/>
              </a:rPr>
              <a:t>baru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sebagai</a:t>
            </a:r>
            <a:r>
              <a:rPr lang="en-US" altLang="id-ID" sz="1600" dirty="0">
                <a:latin typeface="Tahoma" panose="020B0604030504040204" pitchFamily="34" charset="0"/>
              </a:rPr>
              <a:t> Root</a:t>
            </a:r>
          </a:p>
          <a:p>
            <a:pPr lvl="1"/>
            <a:r>
              <a:rPr lang="en-US" altLang="id-ID" sz="1600" dirty="0">
                <a:latin typeface="Tahoma" panose="020B0604030504040204" pitchFamily="34" charset="0"/>
              </a:rPr>
              <a:t>Left		: Insert node </a:t>
            </a:r>
            <a:r>
              <a:rPr lang="en-US" altLang="id-ID" sz="1600" dirty="0" err="1">
                <a:latin typeface="Tahoma" panose="020B0604030504040204" pitchFamily="34" charset="0"/>
              </a:rPr>
              <a:t>baru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sebagai</a:t>
            </a:r>
            <a:r>
              <a:rPr lang="en-US" altLang="id-ID" sz="1600" dirty="0">
                <a:latin typeface="Tahoma" panose="020B0604030504040204" pitchFamily="34" charset="0"/>
              </a:rPr>
              <a:t> Left child.</a:t>
            </a:r>
          </a:p>
          <a:p>
            <a:pPr lvl="1"/>
            <a:r>
              <a:rPr lang="en-US" altLang="id-ID" sz="1600" dirty="0">
                <a:latin typeface="Tahoma" panose="020B0604030504040204" pitchFamily="34" charset="0"/>
              </a:rPr>
              <a:t>Right	: Insert node </a:t>
            </a:r>
            <a:r>
              <a:rPr lang="en-US" altLang="id-ID" sz="1600" dirty="0" err="1">
                <a:latin typeface="Tahoma" panose="020B0604030504040204" pitchFamily="34" charset="0"/>
              </a:rPr>
              <a:t>baru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sebagai</a:t>
            </a:r>
            <a:r>
              <a:rPr lang="en-US" altLang="id-ID" sz="1600" dirty="0">
                <a:latin typeface="Tahoma" panose="020B0604030504040204" pitchFamily="34" charset="0"/>
              </a:rPr>
              <a:t> Right child.</a:t>
            </a:r>
          </a:p>
          <a:p>
            <a:pPr lvl="1"/>
            <a:r>
              <a:rPr lang="en-US" altLang="id-ID" sz="1600" dirty="0">
                <a:latin typeface="Tahoma" panose="020B0604030504040204" pitchFamily="34" charset="0"/>
              </a:rPr>
              <a:t>Parent	: Insert node </a:t>
            </a:r>
            <a:r>
              <a:rPr lang="en-US" altLang="id-ID" sz="1600" dirty="0" err="1">
                <a:latin typeface="Tahoma" panose="020B0604030504040204" pitchFamily="34" charset="0"/>
              </a:rPr>
              <a:t>baru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sebagai</a:t>
            </a:r>
            <a:r>
              <a:rPr lang="en-US" altLang="id-ID" sz="1600" dirty="0">
                <a:latin typeface="Tahoma" panose="020B0604030504040204" pitchFamily="34" charset="0"/>
              </a:rPr>
              <a:t> Parent. </a:t>
            </a:r>
            <a:endParaRPr lang="id-ID" altLang="id-ID" sz="1600" dirty="0">
              <a:latin typeface="Tahoma" panose="020B0604030504040204" pitchFamily="34" charset="0"/>
            </a:endParaRPr>
          </a:p>
          <a:p>
            <a:pPr lvl="1"/>
            <a:r>
              <a:rPr lang="id-ID" altLang="id-ID" sz="1600" dirty="0" smtClean="0">
                <a:latin typeface="Tahoma" panose="020B0604030504040204" pitchFamily="34" charset="0"/>
              </a:rPr>
              <a:t>Fail	: untuk menghentikan proses setelah insert atau find</a:t>
            </a:r>
          </a:p>
          <a:p>
            <a:r>
              <a:rPr lang="id-ID" altLang="id-ID" sz="1600" dirty="0" smtClean="0">
                <a:latin typeface="Tahoma" panose="020B0604030504040204" pitchFamily="34" charset="0"/>
              </a:rPr>
              <a:t>3. </a:t>
            </a:r>
            <a:r>
              <a:rPr lang="en-US" altLang="id-ID" sz="1600" dirty="0" err="1">
                <a:latin typeface="Tahoma" panose="020B0604030504040204" pitchFamily="34" charset="0"/>
              </a:rPr>
              <a:t>DeleteSub</a:t>
            </a:r>
            <a:r>
              <a:rPr lang="en-US" altLang="id-ID" sz="1600" dirty="0">
                <a:latin typeface="Tahoma" panose="020B0604030504040204" pitchFamily="34" charset="0"/>
              </a:rPr>
              <a:t>( )</a:t>
            </a:r>
          </a:p>
          <a:p>
            <a:r>
              <a:rPr lang="en-US" altLang="id-ID" sz="1600" dirty="0">
                <a:solidFill>
                  <a:srgbClr val="FFFF00"/>
                </a:solidFill>
                <a:latin typeface="Tahoma" panose="020B0604030504040204" pitchFamily="34" charset="0"/>
              </a:rPr>
              <a:t>   </a:t>
            </a:r>
            <a:r>
              <a:rPr lang="en-US" altLang="id-ID" sz="1600" dirty="0" smtClean="0">
                <a:solidFill>
                  <a:srgbClr val="FFFF00"/>
                </a:solidFill>
                <a:latin typeface="Tahoma" panose="020B0604030504040204" pitchFamily="34" charset="0"/>
              </a:rPr>
              <a:t> </a:t>
            </a:r>
            <a:r>
              <a:rPr lang="en-US" altLang="id-ID" sz="1600" dirty="0" err="1" smtClean="0">
                <a:latin typeface="Tahoma" panose="020B0604030504040204" pitchFamily="34" charset="0"/>
              </a:rPr>
              <a:t>Subtree</a:t>
            </a:r>
            <a:r>
              <a:rPr lang="en-US" altLang="id-ID" sz="1600" dirty="0" smtClean="0">
                <a:latin typeface="Tahoma" panose="020B0604030504040204" pitchFamily="34" charset="0"/>
              </a:rPr>
              <a:t> </a:t>
            </a:r>
            <a:r>
              <a:rPr lang="en-US" altLang="id-ID" sz="1600" dirty="0">
                <a:latin typeface="Tahoma" panose="020B0604030504040204" pitchFamily="34" charset="0"/>
              </a:rPr>
              <a:t>yang </a:t>
            </a:r>
            <a:r>
              <a:rPr lang="en-US" altLang="id-ID" sz="1600" dirty="0" err="1">
                <a:latin typeface="Tahoma" panose="020B0604030504040204" pitchFamily="34" charset="0"/>
              </a:rPr>
              <a:t>ditunjuk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oleh</a:t>
            </a:r>
            <a:r>
              <a:rPr lang="en-US" altLang="id-ID" sz="1600" dirty="0">
                <a:latin typeface="Tahoma" panose="020B0604030504040204" pitchFamily="34" charset="0"/>
              </a:rPr>
              <a:t> current </a:t>
            </a:r>
            <a:r>
              <a:rPr lang="en-US" altLang="id-ID" sz="1600" dirty="0" err="1">
                <a:latin typeface="Tahoma" panose="020B0604030504040204" pitchFamily="34" charset="0"/>
              </a:rPr>
              <a:t>akan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dihapus</a:t>
            </a:r>
            <a:r>
              <a:rPr lang="en-US" altLang="id-ID" sz="1600" dirty="0" smtClean="0">
                <a:latin typeface="Tahoma" panose="020B0604030504040204" pitchFamily="34" charset="0"/>
              </a:rPr>
              <a:t>, </a:t>
            </a:r>
            <a:r>
              <a:rPr lang="en-US" altLang="id-ID" sz="1600" dirty="0" err="1" smtClean="0">
                <a:latin typeface="Tahoma" panose="020B0604030504040204" pitchFamily="34" charset="0"/>
              </a:rPr>
              <a:t>posisi</a:t>
            </a:r>
            <a:r>
              <a:rPr lang="en-US" altLang="id-ID" sz="1600" dirty="0" smtClean="0">
                <a:latin typeface="Tahoma" panose="020B0604030504040204" pitchFamily="34" charset="0"/>
              </a:rPr>
              <a:t> </a:t>
            </a:r>
            <a:r>
              <a:rPr lang="en-US" altLang="id-ID" sz="1600" dirty="0">
                <a:latin typeface="Tahoma" panose="020B0604030504040204" pitchFamily="34" charset="0"/>
              </a:rPr>
              <a:t>current </a:t>
            </a:r>
            <a:r>
              <a:rPr lang="en-US" altLang="id-ID" sz="1600" dirty="0" err="1">
                <a:latin typeface="Tahoma" panose="020B0604030504040204" pitchFamily="34" charset="0"/>
              </a:rPr>
              <a:t>pindah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ke</a:t>
            </a:r>
            <a:r>
              <a:rPr lang="en-US" altLang="id-ID" sz="1600" dirty="0">
                <a:latin typeface="Tahoma" panose="020B0604030504040204" pitchFamily="34" charset="0"/>
              </a:rPr>
              <a:t> parent </a:t>
            </a:r>
            <a:r>
              <a:rPr lang="en-US" altLang="id-ID" sz="1600" dirty="0" err="1">
                <a:latin typeface="Tahoma" panose="020B0604030504040204" pitchFamily="34" charset="0"/>
              </a:rPr>
              <a:t>dari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endParaRPr lang="en-US" altLang="id-ID" sz="1600" dirty="0" smtClean="0">
              <a:latin typeface="Tahoma" panose="020B0604030504040204" pitchFamily="34" charset="0"/>
            </a:endParaRPr>
          </a:p>
          <a:p>
            <a:r>
              <a:rPr lang="en-US" altLang="id-ID" sz="1600" dirty="0" smtClean="0">
                <a:latin typeface="Tahoma" panose="020B0604030504040204" pitchFamily="34" charset="0"/>
              </a:rPr>
              <a:t>    node yang </a:t>
            </a:r>
            <a:r>
              <a:rPr lang="en-US" altLang="id-ID" sz="1600" dirty="0" err="1" smtClean="0">
                <a:latin typeface="Tahoma" panose="020B0604030504040204" pitchFamily="34" charset="0"/>
              </a:rPr>
              <a:t>dihapus</a:t>
            </a:r>
            <a:r>
              <a:rPr lang="en-US" altLang="id-ID" sz="1600" dirty="0">
                <a:latin typeface="Tahoma" panose="020B0604030504040204" pitchFamily="34" charset="0"/>
              </a:rPr>
              <a:t>.</a:t>
            </a:r>
          </a:p>
          <a:p>
            <a:endParaRPr lang="en-US" altLang="id-ID" sz="600" dirty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r>
              <a:rPr lang="en-US" altLang="id-ID" sz="1600" dirty="0">
                <a:latin typeface="Tahoma" panose="020B0604030504040204" pitchFamily="34" charset="0"/>
              </a:rPr>
              <a:t>4</a:t>
            </a:r>
            <a:r>
              <a:rPr lang="en-US" altLang="id-ID" sz="1600" dirty="0" smtClean="0">
                <a:latin typeface="Tahoma" panose="020B0604030504040204" pitchFamily="34" charset="0"/>
              </a:rPr>
              <a:t>. Find </a:t>
            </a:r>
          </a:p>
          <a:p>
            <a:r>
              <a:rPr lang="en-US" altLang="id-ID" sz="1600" dirty="0" smtClean="0">
                <a:solidFill>
                  <a:srgbClr val="FFFF00"/>
                </a:solidFill>
                <a:latin typeface="Tahoma" panose="020B0604030504040204" pitchFamily="34" charset="0"/>
              </a:rPr>
              <a:t>    </a:t>
            </a:r>
            <a:r>
              <a:rPr lang="en-US" altLang="id-ID" sz="1600" dirty="0" err="1" smtClean="0">
                <a:latin typeface="Tahoma" panose="020B0604030504040204" pitchFamily="34" charset="0"/>
              </a:rPr>
              <a:t>Memindahkan</a:t>
            </a:r>
            <a:r>
              <a:rPr lang="en-US" altLang="id-ID" sz="1600" dirty="0" smtClean="0">
                <a:latin typeface="Tahoma" panose="020B0604030504040204" pitchFamily="34" charset="0"/>
              </a:rPr>
              <a:t> current </a:t>
            </a:r>
            <a:r>
              <a:rPr lang="en-US" altLang="id-ID" sz="1600" dirty="0" err="1" smtClean="0">
                <a:latin typeface="Tahoma" panose="020B0604030504040204" pitchFamily="34" charset="0"/>
              </a:rPr>
              <a:t>ke</a:t>
            </a:r>
            <a:r>
              <a:rPr lang="en-US" altLang="id-ID" sz="1600" dirty="0" smtClean="0">
                <a:latin typeface="Tahoma" panose="020B0604030504040204" pitchFamily="34" charset="0"/>
              </a:rPr>
              <a:t> </a:t>
            </a:r>
            <a:r>
              <a:rPr lang="en-US" altLang="id-ID" sz="1600" dirty="0" err="1" smtClean="0">
                <a:latin typeface="Tahoma" panose="020B0604030504040204" pitchFamily="34" charset="0"/>
              </a:rPr>
              <a:t>posisi</a:t>
            </a:r>
            <a:r>
              <a:rPr lang="en-US" altLang="id-ID" sz="1600" dirty="0" smtClean="0">
                <a:latin typeface="Tahoma" panose="020B0604030504040204" pitchFamily="34" charset="0"/>
              </a:rPr>
              <a:t> </a:t>
            </a:r>
            <a:r>
              <a:rPr lang="en-US" altLang="id-ID" sz="1600" dirty="0" err="1" smtClean="0">
                <a:latin typeface="Tahoma" panose="020B0604030504040204" pitchFamily="34" charset="0"/>
              </a:rPr>
              <a:t>relatif</a:t>
            </a:r>
            <a:r>
              <a:rPr lang="en-US" altLang="id-ID" sz="1600" dirty="0" smtClean="0">
                <a:latin typeface="Tahoma" panose="020B0604030504040204" pitchFamily="34" charset="0"/>
              </a:rPr>
              <a:t> </a:t>
            </a:r>
          </a:p>
          <a:p>
            <a:endParaRPr lang="en-US" altLang="id-ID" sz="600" dirty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r>
              <a:rPr lang="en-US" altLang="id-ID" sz="1600" dirty="0">
                <a:latin typeface="Tahoma" panose="020B0604030504040204" pitchFamily="34" charset="0"/>
              </a:rPr>
              <a:t>5. Empty( )</a:t>
            </a:r>
          </a:p>
          <a:p>
            <a:r>
              <a:rPr lang="en-US" altLang="id-ID" sz="1600" dirty="0">
                <a:solidFill>
                  <a:srgbClr val="FFFF00"/>
                </a:solidFill>
                <a:latin typeface="Tahoma" panose="020B0604030504040204" pitchFamily="34" charset="0"/>
              </a:rPr>
              <a:t>    </a:t>
            </a:r>
            <a:r>
              <a:rPr lang="en-US" altLang="id-ID" sz="1600" dirty="0" err="1">
                <a:latin typeface="Tahoma" panose="020B0604030504040204" pitchFamily="34" charset="0"/>
              </a:rPr>
              <a:t>Memeriksa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apakah</a:t>
            </a:r>
            <a:r>
              <a:rPr lang="en-US" altLang="id-ID" sz="1600" dirty="0">
                <a:latin typeface="Tahoma" panose="020B0604030504040204" pitchFamily="34" charset="0"/>
              </a:rPr>
              <a:t> Binary tree </a:t>
            </a:r>
            <a:r>
              <a:rPr lang="en-US" altLang="id-ID" sz="1600" dirty="0" err="1">
                <a:latin typeface="Tahoma" panose="020B0604030504040204" pitchFamily="34" charset="0"/>
              </a:rPr>
              <a:t>kosong</a:t>
            </a:r>
            <a:r>
              <a:rPr lang="en-US" altLang="id-ID" sz="1600" dirty="0">
                <a:latin typeface="Tahoma" panose="020B0604030504040204" pitchFamily="34" charset="0"/>
              </a:rPr>
              <a:t>.</a:t>
            </a:r>
          </a:p>
          <a:p>
            <a:endParaRPr lang="en-US" altLang="id-ID" sz="600" dirty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r>
              <a:rPr lang="en-US" altLang="id-ID" sz="1600" dirty="0">
                <a:latin typeface="Tahoma" panose="020B0604030504040204" pitchFamily="34" charset="0"/>
              </a:rPr>
              <a:t>6. Clear( )</a:t>
            </a:r>
          </a:p>
          <a:p>
            <a:r>
              <a:rPr lang="en-US" altLang="id-ID" sz="1600" dirty="0">
                <a:latin typeface="Tahoma" panose="020B0604030504040204" pitchFamily="34" charset="0"/>
              </a:rPr>
              <a:t>    </a:t>
            </a:r>
            <a:r>
              <a:rPr lang="en-US" altLang="id-ID" sz="1600" dirty="0" err="1">
                <a:latin typeface="Tahoma" panose="020B0604030504040204" pitchFamily="34" charset="0"/>
              </a:rPr>
              <a:t>Menghapus</a:t>
            </a:r>
            <a:r>
              <a:rPr lang="en-US" altLang="id-ID" sz="1600" dirty="0">
                <a:latin typeface="Tahoma" panose="020B0604030504040204" pitchFamily="34" charset="0"/>
              </a:rPr>
              <a:t> </a:t>
            </a:r>
            <a:r>
              <a:rPr lang="en-US" altLang="id-ID" sz="1600" dirty="0" err="1">
                <a:latin typeface="Tahoma" panose="020B0604030504040204" pitchFamily="34" charset="0"/>
              </a:rPr>
              <a:t>seluruh</a:t>
            </a:r>
            <a:r>
              <a:rPr lang="en-US" altLang="id-ID" sz="1600" dirty="0">
                <a:latin typeface="Tahoma" panose="020B0604030504040204" pitchFamily="34" charset="0"/>
              </a:rPr>
              <a:t> Binary tree</a:t>
            </a:r>
            <a:r>
              <a:rPr lang="en-US" altLang="id-ID" sz="1600" dirty="0" smtClean="0">
                <a:latin typeface="Tahoma" panose="020B0604030504040204" pitchFamily="34" charset="0"/>
              </a:rPr>
              <a:t>.</a:t>
            </a:r>
            <a:endParaRPr lang="en-US" altLang="id-ID" sz="2000" dirty="0">
              <a:latin typeface="Tahoma" panose="020B0604030504040204" pitchFamily="34" charset="0"/>
            </a:endParaRPr>
          </a:p>
          <a:p>
            <a:endParaRPr lang="id-ID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38706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6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709" y="124808"/>
            <a:ext cx="10178322" cy="815350"/>
          </a:xfrm>
        </p:spPr>
        <p:txBody>
          <a:bodyPr/>
          <a:lstStyle/>
          <a:p>
            <a:r>
              <a:rPr lang="id-ID" dirty="0" smtClean="0"/>
              <a:t>Contoh operasi pada binary tree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84766" y="1572781"/>
            <a:ext cx="4136148" cy="1245258"/>
            <a:chOff x="5740803" y="1404058"/>
            <a:chExt cx="4136148" cy="124525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826528" y="1441070"/>
              <a:ext cx="334962" cy="376237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dirty="0"/>
                <a:t>R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997978" y="1812545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802840" y="1449007"/>
              <a:ext cx="348172" cy="369332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974290" y="1820482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740803" y="2382457"/>
              <a:ext cx="52661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/>
            <a:p>
              <a:r>
                <a:rPr lang="en-US" altLang="id-ID" sz="1600"/>
                <a:t>NULL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721878" y="2403095"/>
              <a:ext cx="52661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/>
            <a:p>
              <a:r>
                <a:rPr lang="en-US" altLang="id-ID" sz="1600"/>
                <a:t>NULL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290913" y="1404058"/>
              <a:ext cx="25860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id-ID" dirty="0"/>
                <a:t>R = Root,  C = Current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67912" y="1687676"/>
            <a:ext cx="1367347" cy="1390095"/>
            <a:chOff x="5826528" y="3259606"/>
            <a:chExt cx="1367347" cy="1390095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826528" y="4234331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880503" y="3259606"/>
              <a:ext cx="334963" cy="37623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dirty="0"/>
                <a:t>R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051953" y="3631081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845703" y="4280369"/>
              <a:ext cx="348172" cy="369332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rot="5400000" flipH="1">
              <a:off x="6552016" y="4177181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428808" y="1111970"/>
            <a:ext cx="842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1</a:t>
            </a:r>
            <a:r>
              <a:rPr lang="id-ID" b="1" dirty="0" smtClean="0"/>
              <a:t>. Create(); 	</a:t>
            </a:r>
            <a:r>
              <a:rPr lang="id-ID" dirty="0" smtClean="0"/>
              <a:t>									2. </a:t>
            </a:r>
            <a:r>
              <a:rPr lang="en-US" altLang="id-ID" b="1" dirty="0"/>
              <a:t>Insert(‘A’, Root, </a:t>
            </a:r>
            <a:r>
              <a:rPr lang="en-US" altLang="id-ID" b="1" dirty="0" smtClean="0"/>
              <a:t>Fail); </a:t>
            </a:r>
            <a:endParaRPr lang="id-ID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60147" y="4419775"/>
            <a:ext cx="2211388" cy="2171700"/>
            <a:chOff x="4954823" y="3479975"/>
            <a:chExt cx="2211388" cy="2171700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6740761" y="4454700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6794736" y="3479975"/>
              <a:ext cx="334962" cy="37623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dirty="0"/>
                <a:t>R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6966186" y="3851450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954823" y="5257975"/>
              <a:ext cx="348172" cy="369332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rot="16200000">
              <a:off x="5551724" y="5189712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5853348" y="5238925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lang="en-US" altLang="id-ID" sz="1600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6201011" y="4845225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431414" y="4037468"/>
            <a:ext cx="2530083" cy="2717740"/>
            <a:chOff x="8545748" y="3499025"/>
            <a:chExt cx="2673350" cy="3044182"/>
          </a:xfrm>
        </p:grpSpPr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10793648" y="4473750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0847623" y="3499025"/>
              <a:ext cx="342482" cy="413694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R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11019073" y="3870500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8545748" y="6129513"/>
              <a:ext cx="367887" cy="413694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rot="16200000">
              <a:off x="9142649" y="6061250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9906236" y="5257975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lang="en-US" altLang="id-ID" sz="1600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>
              <a:off x="10253898" y="4864275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9423636" y="6126338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 altLang="id-ID" sz="1600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>
              <a:off x="9699861" y="5675488"/>
              <a:ext cx="357187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655569" y="3825024"/>
            <a:ext cx="31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3. </a:t>
            </a:r>
            <a:r>
              <a:rPr lang="en-US" altLang="id-ID" b="1" dirty="0"/>
              <a:t>Insert(‘B’, Left , </a:t>
            </a:r>
            <a:r>
              <a:rPr lang="en-US" altLang="id-ID" b="1" dirty="0" smtClean="0"/>
              <a:t>F</a:t>
            </a:r>
            <a:r>
              <a:rPr lang="id-ID" altLang="id-ID" b="1" dirty="0" smtClean="0"/>
              <a:t>a</a:t>
            </a:r>
            <a:r>
              <a:rPr lang="en-US" altLang="id-ID" b="1" dirty="0" err="1" smtClean="0"/>
              <a:t>il</a:t>
            </a:r>
            <a:r>
              <a:rPr lang="en-US" altLang="id-ID" b="1" dirty="0" smtClean="0"/>
              <a:t>);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7100120" y="3820300"/>
            <a:ext cx="267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altLang="id-ID" b="1" dirty="0" smtClean="0"/>
              <a:t>4. </a:t>
            </a:r>
            <a:r>
              <a:rPr lang="en-US" altLang="id-ID" b="1" dirty="0" smtClean="0"/>
              <a:t>Insert(‘</a:t>
            </a:r>
            <a:r>
              <a:rPr lang="id-ID" altLang="id-ID" b="1" dirty="0" smtClean="0"/>
              <a:t>C</a:t>
            </a:r>
            <a:r>
              <a:rPr lang="en-US" altLang="id-ID" b="1" dirty="0" smtClean="0"/>
              <a:t>’, </a:t>
            </a:r>
            <a:r>
              <a:rPr lang="en-US" altLang="id-ID" b="1" dirty="0"/>
              <a:t>Left , </a:t>
            </a:r>
            <a:r>
              <a:rPr lang="en-US" altLang="id-ID" b="1" dirty="0" smtClean="0"/>
              <a:t>Fail);</a:t>
            </a:r>
            <a:endParaRPr lang="id-ID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63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958019" y="978030"/>
            <a:ext cx="2026001" cy="2380676"/>
            <a:chOff x="1624013" y="2911475"/>
            <a:chExt cx="2369322" cy="3121025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994025" y="3886200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048000" y="2911475"/>
              <a:ext cx="379054" cy="48418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R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219450" y="3282950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2106613" y="4670425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lang="en-US" altLang="id-ID" sz="1600" dirty="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2454275" y="4276725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624013" y="5538788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 altLang="id-ID" sz="1600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1900238" y="5087938"/>
              <a:ext cx="357187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2589213" y="5538788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endParaRPr lang="en-US" altLang="id-ID" sz="16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 flipV="1">
              <a:off x="2390775" y="5087938"/>
              <a:ext cx="357188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586163" y="5548312"/>
              <a:ext cx="407172" cy="48418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rot="5400000" flipH="1">
              <a:off x="3319463" y="5470525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427865" y="978030"/>
            <a:ext cx="1584968" cy="2299000"/>
            <a:chOff x="6323013" y="2911475"/>
            <a:chExt cx="1795462" cy="3040063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7693025" y="3886200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746999" y="2911475"/>
              <a:ext cx="367174" cy="48838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 dirty="0"/>
                <a:t>R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7918450" y="3282950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792912" y="3884613"/>
              <a:ext cx="394411" cy="48838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16200000">
              <a:off x="7389813" y="3816350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805613" y="4670425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lang="en-US" altLang="id-ID" sz="16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153275" y="4276725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323013" y="5538788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 altLang="id-ID" sz="16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6599238" y="5087938"/>
              <a:ext cx="357187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7300913" y="5534025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endParaRPr lang="en-US" altLang="id-ID" sz="1600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 flipV="1">
              <a:off x="7102475" y="5083175"/>
              <a:ext cx="357188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341830" y="0"/>
            <a:ext cx="10178322" cy="815350"/>
          </a:xfrm>
        </p:spPr>
        <p:txBody>
          <a:bodyPr/>
          <a:lstStyle/>
          <a:p>
            <a:r>
              <a:rPr lang="id-ID" dirty="0" smtClean="0"/>
              <a:t>Contoh operasi pada binary tree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642005" y="1567246"/>
            <a:ext cx="253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b="1" dirty="0" smtClean="0"/>
              <a:t>Insert</a:t>
            </a:r>
            <a:r>
              <a:rPr lang="en-US" altLang="id-ID" b="1" dirty="0"/>
              <a:t>(‘D’, Right, </a:t>
            </a:r>
            <a:r>
              <a:rPr lang="id-ID" altLang="id-ID" b="1" dirty="0"/>
              <a:t> </a:t>
            </a:r>
            <a:r>
              <a:rPr lang="id-ID" altLang="id-ID" b="1" dirty="0" smtClean="0"/>
              <a:t>Fa</a:t>
            </a:r>
            <a:r>
              <a:rPr lang="en-US" altLang="id-ID" b="1" dirty="0" err="1" smtClean="0"/>
              <a:t>il</a:t>
            </a:r>
            <a:r>
              <a:rPr lang="en-US" altLang="id-ID" b="1" dirty="0" smtClean="0"/>
              <a:t>)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7300913" y="1041995"/>
            <a:ext cx="347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6. </a:t>
            </a:r>
            <a:r>
              <a:rPr lang="en-US" altLang="id-ID" b="1" dirty="0"/>
              <a:t>Find(Root, </a:t>
            </a:r>
            <a:r>
              <a:rPr lang="en-US" altLang="id-ID" b="1" dirty="0" smtClean="0"/>
              <a:t>Fail);</a:t>
            </a:r>
            <a:endParaRPr lang="en-US" altLang="id-ID" b="1" dirty="0"/>
          </a:p>
          <a:p>
            <a:endParaRPr lang="id-ID" dirty="0"/>
          </a:p>
        </p:txBody>
      </p:sp>
      <p:grpSp>
        <p:nvGrpSpPr>
          <p:cNvPr id="59" name="Group 58"/>
          <p:cNvGrpSpPr/>
          <p:nvPr/>
        </p:nvGrpSpPr>
        <p:grpSpPr>
          <a:xfrm>
            <a:off x="2454316" y="3941161"/>
            <a:ext cx="2364183" cy="2512381"/>
            <a:chOff x="1876266" y="3037499"/>
            <a:chExt cx="2646362" cy="3040063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246278" y="4012224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 dirty="0"/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300253" y="3037499"/>
              <a:ext cx="362815" cy="446904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R</a:t>
              </a: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471703" y="3408974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2358866" y="4796449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lang="en-US" altLang="id-ID" sz="1600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H="1">
              <a:off x="2706528" y="4402749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1876266" y="5664812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 altLang="id-ID" sz="1600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H="1">
              <a:off x="2152491" y="5213962"/>
              <a:ext cx="357187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2841466" y="5664812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endParaRPr lang="en-US" altLang="id-ID" sz="1600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 flipV="1">
              <a:off x="2643028" y="5213962"/>
              <a:ext cx="357188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217703" y="4820262"/>
              <a:ext cx="389728" cy="446904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rot="16200000">
              <a:off x="3803491" y="4742474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097178" y="4801212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endParaRPr lang="en-US" altLang="id-ID" sz="1600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 flipH="1" flipV="1">
              <a:off x="3579653" y="4396399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15459" y="3835883"/>
            <a:ext cx="2628000" cy="2610672"/>
            <a:chOff x="6029166" y="3037499"/>
            <a:chExt cx="3141662" cy="3071340"/>
          </a:xfrm>
        </p:grpSpPr>
        <p:sp>
          <p:nvSpPr>
            <p:cNvPr id="44" name="Oval 30"/>
            <p:cNvSpPr>
              <a:spLocks noChangeArrowheads="1"/>
            </p:cNvSpPr>
            <p:nvPr/>
          </p:nvSpPr>
          <p:spPr bwMode="auto">
            <a:xfrm>
              <a:off x="7399178" y="4012224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7453153" y="3037499"/>
              <a:ext cx="387481" cy="43450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R</a:t>
              </a:r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7624603" y="3408974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" name="Oval 33"/>
            <p:cNvSpPr>
              <a:spLocks noChangeArrowheads="1"/>
            </p:cNvSpPr>
            <p:nvPr/>
          </p:nvSpPr>
          <p:spPr bwMode="auto">
            <a:xfrm>
              <a:off x="6511766" y="4796449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lang="en-US" altLang="id-ID" sz="1600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 flipH="1">
              <a:off x="6859428" y="4402749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6029166" y="5664812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 altLang="id-ID" sz="1600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H="1">
              <a:off x="6305391" y="5213962"/>
              <a:ext cx="357187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6994366" y="5664812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endParaRPr lang="en-US" altLang="id-ID" sz="1600"/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 flipH="1" flipV="1">
              <a:off x="6795928" y="5213962"/>
              <a:ext cx="357188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7870666" y="5674336"/>
              <a:ext cx="416225" cy="43450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d-ID"/>
                <a:t>C</a:t>
              </a: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rot="16200000">
              <a:off x="8469154" y="5596549"/>
              <a:ext cx="0" cy="549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8250078" y="4801212"/>
              <a:ext cx="425450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  <a:endParaRPr lang="en-US" altLang="id-ID" sz="1600" dirty="0"/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H="1" flipV="1">
              <a:off x="7732553" y="4396399"/>
              <a:ext cx="625475" cy="41751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Oval 43"/>
            <p:cNvSpPr>
              <a:spLocks noChangeArrowheads="1"/>
            </p:cNvSpPr>
            <p:nvPr/>
          </p:nvSpPr>
          <p:spPr bwMode="auto">
            <a:xfrm>
              <a:off x="8743791" y="5647349"/>
              <a:ext cx="427037" cy="412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F</a:t>
              </a:r>
              <a:endParaRPr lang="en-US" altLang="id-ID" sz="1600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H="1" flipV="1">
              <a:off x="8545353" y="5196499"/>
              <a:ext cx="357188" cy="4667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285217" y="3500647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7. </a:t>
            </a:r>
            <a:r>
              <a:rPr lang="en-US" altLang="id-ID" b="1" dirty="0"/>
              <a:t>Insert(‘E’, Right, </a:t>
            </a:r>
            <a:r>
              <a:rPr lang="en-US" altLang="id-ID" b="1" dirty="0" smtClean="0"/>
              <a:t>Fail); </a:t>
            </a:r>
            <a:endParaRPr lang="id-ID" dirty="0"/>
          </a:p>
        </p:txBody>
      </p:sp>
      <p:sp>
        <p:nvSpPr>
          <p:cNvPr id="62" name="TextBox 61"/>
          <p:cNvSpPr txBox="1"/>
          <p:nvPr/>
        </p:nvSpPr>
        <p:spPr>
          <a:xfrm>
            <a:off x="7293973" y="3415373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8. </a:t>
            </a:r>
            <a:r>
              <a:rPr lang="en-US" altLang="id-ID" b="1" dirty="0"/>
              <a:t>Insert(‘F’, Right, </a:t>
            </a:r>
            <a:r>
              <a:rPr lang="en-US" altLang="id-ID" b="1" dirty="0" smtClean="0"/>
              <a:t>Fail);</a:t>
            </a:r>
            <a:endParaRPr lang="id-ID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821" y="63409"/>
            <a:ext cx="1300348" cy="130034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555612" y="1304930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altLang="id-ID" b="1" dirty="0" smtClean="0"/>
              <a:t>5. Find</a:t>
            </a:r>
            <a:r>
              <a:rPr lang="en-US" altLang="id-ID" b="1" dirty="0" smtClean="0"/>
              <a:t>(‘</a:t>
            </a:r>
            <a:r>
              <a:rPr lang="id-ID" altLang="id-ID" b="1" dirty="0" smtClean="0"/>
              <a:t>B</a:t>
            </a:r>
            <a:r>
              <a:rPr lang="en-US" altLang="id-ID" b="1" dirty="0" smtClean="0"/>
              <a:t>’, </a:t>
            </a:r>
            <a:r>
              <a:rPr lang="id-ID" altLang="id-ID" b="1" dirty="0" smtClean="0"/>
              <a:t> </a:t>
            </a:r>
            <a:r>
              <a:rPr lang="id-ID" altLang="id-ID" b="1" dirty="0" smtClean="0"/>
              <a:t>Fa</a:t>
            </a:r>
            <a:r>
              <a:rPr lang="en-US" altLang="id-ID" b="1" dirty="0" err="1" smtClean="0"/>
              <a:t>il</a:t>
            </a:r>
            <a:r>
              <a:rPr lang="en-US" altLang="id-ID" b="1" dirty="0" smtClean="0"/>
              <a:t>)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401" y="335492"/>
            <a:ext cx="10178322" cy="8016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binary tree (2)</a:t>
            </a:r>
            <a:endParaRPr lang="id-ID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22277" y="2251691"/>
            <a:ext cx="5977801" cy="3070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melakukan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search / find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pada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Binary Search Tree,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diperlukan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langkah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berikut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Misalkan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dicari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x 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Dimulai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root 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akar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/ node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teratas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angka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8)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Jika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root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x,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maka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proses search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sudah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selesai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Jika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x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kurang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root,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maka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cari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sub tree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sebelah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kiri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Jika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x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lebih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root,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maka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cari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sub tree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sebelah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kanan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6" y="2251691"/>
            <a:ext cx="3923220" cy="30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7012" y="1711458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/ 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86141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55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401" y="335492"/>
            <a:ext cx="10178322" cy="8016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binary tree (2)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587012" y="1711458"/>
            <a:ext cx="1608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Insert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58503" y="2521322"/>
            <a:ext cx="9883220" cy="322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insert,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Misalkan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x.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Mulailah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root.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(root),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bergeraklah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sub-tree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bergeraklah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sub-tree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node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letakkan</a:t>
            </a:r>
            <a:r>
              <a:rPr lang="en-US" dirty="0"/>
              <a:t> x </a:t>
            </a:r>
            <a:r>
              <a:rPr lang="en-US" dirty="0" err="1"/>
              <a:t>menjadi</a:t>
            </a:r>
            <a:r>
              <a:rPr lang="en-US" dirty="0"/>
              <a:t> leaf </a:t>
            </a:r>
            <a:r>
              <a:rPr lang="en-US" dirty="0" err="1"/>
              <a:t>baru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86141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13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401" y="335492"/>
            <a:ext cx="10178322" cy="8016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binary tree (2)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807552"/>
            <a:ext cx="10285613" cy="230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9847" y="1670483"/>
            <a:ext cx="418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35 </a:t>
            </a:r>
            <a:r>
              <a:rPr lang="en-US" dirty="0" err="1" smtClean="0"/>
              <a:t>pada</a:t>
            </a:r>
            <a:r>
              <a:rPr lang="en-US" dirty="0" smtClean="0"/>
              <a:t> binary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86141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5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401" y="335492"/>
            <a:ext cx="10178322" cy="8016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binary tree (2)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090247" y="1439650"/>
            <a:ext cx="285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Remove / Delete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006" y="2106261"/>
            <a:ext cx="10312240" cy="129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Untuk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remove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sedikit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berbeda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dengan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2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hal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sebelumnya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,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karena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ada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beberapa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hal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yang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harus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dipertimbangkan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Jika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yang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akan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dihapus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adalah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sebuah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leaf,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maka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leaf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tersebut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dapat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langsung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dihapus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/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Picture 2" descr="https://2.bp.blogspot.com/-34lVUlXuAws/Vv4O9umg1xI/AAAAAAAACCs/smKk6tgz28IPqantj7veV_NknHAyG3nMQ/s320/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20" y="3286693"/>
            <a:ext cx="3048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2.bp.blogspot.com/-ilodkPn57BQ/Vv4O9qj1A-I/AAAAAAAACCo/uaPXQ6-j6J856L2RAhSgW9VOgvmg3bB9A/s320/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31" y="3400031"/>
            <a:ext cx="3048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3266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83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401" y="335492"/>
            <a:ext cx="10178322" cy="8016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binary tree (2)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090247" y="1439650"/>
            <a:ext cx="285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Remove / Delete</a:t>
            </a:r>
            <a:endParaRPr lang="en-US" sz="2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69451" y="1901315"/>
            <a:ext cx="10101226" cy="1790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dihapus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adalah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node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1 child,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hapuslah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node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tersebut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sambungkan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child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parentnya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Jika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dihapus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adalah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node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2 children,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carilah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child paling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paling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besar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di sub-tree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sebelah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kiri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kata lain,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carilah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node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nilai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terbesar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dari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sub-tree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nilainya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lebih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kecil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Kemudian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gantikan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parent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node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tesebut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hapus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tempat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 lama node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tesebut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  <a:t/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 Antiqua"/>
                <a:ea typeface="+mn-ea"/>
                <a:cs typeface="+mn-cs"/>
              </a:rPr>
            </a:b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9" name="Picture 2" descr="https://1.bp.blogspot.com/-VX3dmS60F98/Vv4PZMsEyII/AAAAAAAACC0/uo9wsxJViYsfsvUwvSgPqStNVYtJJMQnQ/s320/d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79" y="3692287"/>
            <a:ext cx="2762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2.bp.blogspot.com/-S9aKjr1phB4/Vv4PZK-0DwI/AAAAAAAACC4/C6r3Jdd2U-c4gmLuS1dKfdLGFO5nWwSDw/s320/d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01" y="3637147"/>
            <a:ext cx="3048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8359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2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8538"/>
          </a:xfrm>
        </p:spPr>
        <p:txBody>
          <a:bodyPr/>
          <a:lstStyle/>
          <a:p>
            <a:r>
              <a:rPr lang="id-ID" dirty="0" smtClean="0"/>
              <a:t>Algoritma binary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07478"/>
            <a:ext cx="10178322" cy="1113692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Implementasi binary tree bisa dilakukan menggunakan struktur data linked list. Masing-masing node terdiri dari tiga bagian yaitu sebuah data/info dan dua buah pointer yang dinamakan pointer kiri kanan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554414" y="2825264"/>
            <a:ext cx="3411416" cy="539262"/>
            <a:chOff x="2825261" y="2450123"/>
            <a:chExt cx="3411416" cy="539262"/>
          </a:xfrm>
        </p:grpSpPr>
        <p:sp>
          <p:nvSpPr>
            <p:cNvPr id="25" name="Rectangle 24"/>
            <p:cNvSpPr/>
            <p:nvPr/>
          </p:nvSpPr>
          <p:spPr>
            <a:xfrm>
              <a:off x="3833446" y="2450123"/>
              <a:ext cx="1312985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A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25261" y="2450123"/>
              <a:ext cx="996462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Kiri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46431" y="2450123"/>
              <a:ext cx="1090246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Kanan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919045" y="2637693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037385" y="2655280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55519" y="3938959"/>
            <a:ext cx="3411416" cy="539262"/>
            <a:chOff x="2825261" y="2450123"/>
            <a:chExt cx="3411416" cy="539262"/>
          </a:xfrm>
        </p:grpSpPr>
        <p:sp>
          <p:nvSpPr>
            <p:cNvPr id="37" name="Rectangle 36"/>
            <p:cNvSpPr/>
            <p:nvPr/>
          </p:nvSpPr>
          <p:spPr>
            <a:xfrm>
              <a:off x="3833446" y="2450123"/>
              <a:ext cx="1312985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25261" y="2450123"/>
              <a:ext cx="996462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Kiri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46431" y="2450123"/>
              <a:ext cx="1090246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Kanan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919045" y="2637693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037385" y="2655280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3393832" y="3142916"/>
            <a:ext cx="1276684" cy="725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896620" y="3160503"/>
            <a:ext cx="1276687" cy="708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693982" y="3915511"/>
            <a:ext cx="3411416" cy="539262"/>
            <a:chOff x="2825261" y="2450123"/>
            <a:chExt cx="3411416" cy="539262"/>
          </a:xfrm>
        </p:grpSpPr>
        <p:sp>
          <p:nvSpPr>
            <p:cNvPr id="56" name="Rectangle 55"/>
            <p:cNvSpPr/>
            <p:nvPr/>
          </p:nvSpPr>
          <p:spPr>
            <a:xfrm>
              <a:off x="3833446" y="2450123"/>
              <a:ext cx="1312985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25261" y="2450123"/>
              <a:ext cx="996462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Kiri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46431" y="2450123"/>
              <a:ext cx="1090246" cy="539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Kanan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919045" y="2637693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037385" y="2655280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3210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50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1646"/>
          </a:xfrm>
        </p:spPr>
        <p:txBody>
          <a:bodyPr/>
          <a:lstStyle/>
          <a:p>
            <a:r>
              <a:rPr lang="id-ID" dirty="0"/>
              <a:t>Algoritma binary tree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6430" y="1287340"/>
            <a:ext cx="5304545" cy="439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3798277" y="1327270"/>
            <a:ext cx="562708" cy="118622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31323" y="1920385"/>
            <a:ext cx="268458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3798277" y="2710593"/>
            <a:ext cx="562708" cy="6890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31323" y="3055142"/>
            <a:ext cx="268458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6553200" y="3683608"/>
            <a:ext cx="562708" cy="80633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Brace 12"/>
          <p:cNvSpPr/>
          <p:nvPr/>
        </p:nvSpPr>
        <p:spPr>
          <a:xfrm>
            <a:off x="3903784" y="4820747"/>
            <a:ext cx="562708" cy="6890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60277" y="5165297"/>
            <a:ext cx="2590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51077" y="173572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Deklarasi Binary Tree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7151077" y="2870477"/>
            <a:ext cx="450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Pengecekan Binary Tree dalam keadaan kosong</a:t>
            </a:r>
          </a:p>
          <a:p>
            <a:r>
              <a:rPr lang="id-ID" dirty="0" smtClean="0"/>
              <a:t>Atau tidak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7151077" y="3902107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Penambahan Node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7151077" y="4967229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Menjadikan Node mana yang menjadi Root</a:t>
            </a:r>
            <a:endParaRPr lang="id-ID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3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092"/>
          </a:xfrm>
        </p:spPr>
        <p:txBody>
          <a:bodyPr/>
          <a:lstStyle/>
          <a:p>
            <a:r>
              <a:rPr lang="en-US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42647"/>
            <a:ext cx="10178322" cy="4636946"/>
          </a:xfrm>
        </p:spPr>
        <p:txBody>
          <a:bodyPr/>
          <a:lstStyle/>
          <a:p>
            <a:pPr fontAlgn="ctr"/>
            <a:r>
              <a:rPr lang="id-ID" dirty="0" smtClean="0"/>
              <a:t>Annisa Puspa Kirana. 2016 . </a:t>
            </a:r>
            <a:r>
              <a:rPr lang="id-ID" i="1" dirty="0" smtClean="0"/>
              <a:t>Pohon Biner (Binary Tree) Mata Kuliah Struktur Data . </a:t>
            </a:r>
            <a:r>
              <a:rPr lang="id-ID" dirty="0" smtClean="0">
                <a:hlinkClick r:id="rId3"/>
              </a:rPr>
              <a:t>www.academia.edu/Pohon_Biner_Binary_Tree_Matakuliah_Struktur_Data</a:t>
            </a:r>
            <a:r>
              <a:rPr lang="id-ID" dirty="0" smtClean="0"/>
              <a:t>. 30 Oktober 2016</a:t>
            </a:r>
          </a:p>
          <a:p>
            <a:pPr fontAlgn="ctr"/>
            <a:r>
              <a:rPr lang="id-ID" dirty="0">
                <a:hlinkClick r:id="rId4"/>
              </a:rPr>
              <a:t>http://</a:t>
            </a:r>
            <a:r>
              <a:rPr lang="id-ID" dirty="0" smtClean="0">
                <a:hlinkClick r:id="rId4"/>
              </a:rPr>
              <a:t>www.slideshare.net/sunaryamarwah/struktur-data-04-binary-tree</a:t>
            </a:r>
            <a:r>
              <a:rPr lang="id-ID" dirty="0" smtClean="0"/>
              <a:t>. 30 Oktober 2016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87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3783"/>
            <a:ext cx="10178322" cy="4715810"/>
          </a:xfrm>
        </p:spPr>
        <p:txBody>
          <a:bodyPr/>
          <a:lstStyle/>
          <a:p>
            <a:pPr marL="0" lv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Bagaimana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Binary Search Tree (BST) </a:t>
            </a:r>
            <a:r>
              <a:rPr lang="en-US" dirty="0" err="1">
                <a:solidFill>
                  <a:schemeClr val="tx1"/>
                </a:solidFill>
              </a:rPr>
              <a:t>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sederetan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dimasukkan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kedalam</a:t>
            </a:r>
            <a:r>
              <a:rPr lang="en-US" dirty="0">
                <a:solidFill>
                  <a:schemeClr val="tx1"/>
                </a:solidFill>
              </a:rPr>
              <a:t> tree ?  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a. 7, 11, 30, 15, 6, 9, 10, 4, 3, 1, 40 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b. 25, 20, 35, 19, 40, 55, 12, 13 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c. </a:t>
            </a:r>
            <a:r>
              <a:rPr lang="en-US" dirty="0" smtClean="0">
                <a:solidFill>
                  <a:schemeClr val="tx1"/>
                </a:solidFill>
              </a:rPr>
              <a:t>JAYEMIHORUZT 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90" y="3660187"/>
            <a:ext cx="533146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51678" y="3198522"/>
            <a:ext cx="1017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2.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/>
              <a:t>BST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id-ID" dirty="0" smtClean="0"/>
              <a:t> : Preorder Traversal, Inorder Traversal, Postorder Traversal</a:t>
            </a:r>
          </a:p>
          <a:p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8670" y="0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38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4078" y="3066970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8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302" y="-502"/>
            <a:ext cx="9605557" cy="613289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id-ID" dirty="0" smtClean="0"/>
              <a:t>tree</a:t>
            </a:r>
            <a:endParaRPr lang="id-ID" dirty="0"/>
          </a:p>
        </p:txBody>
      </p:sp>
      <p:grpSp>
        <p:nvGrpSpPr>
          <p:cNvPr id="39" name="Group 38"/>
          <p:cNvGrpSpPr/>
          <p:nvPr/>
        </p:nvGrpSpPr>
        <p:grpSpPr>
          <a:xfrm>
            <a:off x="4617000" y="2944136"/>
            <a:ext cx="7381434" cy="3913864"/>
            <a:chOff x="4649930" y="768546"/>
            <a:chExt cx="7275906" cy="3893756"/>
          </a:xfrm>
        </p:grpSpPr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8598043" y="768546"/>
              <a:ext cx="728346" cy="39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id-ID" dirty="0" smtClean="0"/>
                <a:t>Ro</a:t>
              </a:r>
              <a:r>
                <a:rPr lang="id-ID" altLang="id-ID" dirty="0" smtClean="0"/>
                <a:t>o</a:t>
              </a:r>
              <a:r>
                <a:rPr lang="en-US" altLang="id-ID" dirty="0" smtClean="0"/>
                <a:t>t</a:t>
              </a:r>
              <a:endParaRPr lang="en-US" altLang="id-ID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649930" y="941324"/>
              <a:ext cx="7275906" cy="3720978"/>
              <a:chOff x="4649930" y="941324"/>
              <a:chExt cx="7275906" cy="3720978"/>
            </a:xfrm>
          </p:grpSpPr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4715017" y="941324"/>
                <a:ext cx="6800782" cy="3225952"/>
                <a:chOff x="729" y="1128"/>
                <a:chExt cx="4515" cy="2184"/>
              </a:xfrm>
            </p:grpSpPr>
            <p:sp>
              <p:nvSpPr>
                <p:cNvPr id="8" name="Oval 42"/>
                <p:cNvSpPr>
                  <a:spLocks noChangeArrowheads="1"/>
                </p:cNvSpPr>
                <p:nvPr/>
              </p:nvSpPr>
              <p:spPr bwMode="auto">
                <a:xfrm>
                  <a:off x="1076" y="1969"/>
                  <a:ext cx="313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B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" name="Oval 43"/>
                <p:cNvSpPr>
                  <a:spLocks noChangeArrowheads="1"/>
                </p:cNvSpPr>
                <p:nvPr/>
              </p:nvSpPr>
              <p:spPr bwMode="auto">
                <a:xfrm>
                  <a:off x="2792" y="1128"/>
                  <a:ext cx="314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A</a:t>
                  </a:r>
                  <a:endParaRPr lang="en-US" altLang="id-ID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" name="Oval 44"/>
                <p:cNvSpPr>
                  <a:spLocks noChangeArrowheads="1"/>
                </p:cNvSpPr>
                <p:nvPr/>
              </p:nvSpPr>
              <p:spPr bwMode="auto">
                <a:xfrm>
                  <a:off x="4438" y="1990"/>
                  <a:ext cx="313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E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346" y="1409"/>
                  <a:ext cx="1509" cy="619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2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1419"/>
                  <a:ext cx="1442" cy="627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3" name="Oval 47"/>
                <p:cNvSpPr>
                  <a:spLocks noChangeArrowheads="1"/>
                </p:cNvSpPr>
                <p:nvPr/>
              </p:nvSpPr>
              <p:spPr bwMode="auto">
                <a:xfrm>
                  <a:off x="729" y="2971"/>
                  <a:ext cx="313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F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" name="Oval 48"/>
                <p:cNvSpPr>
                  <a:spLocks noChangeArrowheads="1"/>
                </p:cNvSpPr>
                <p:nvPr/>
              </p:nvSpPr>
              <p:spPr bwMode="auto">
                <a:xfrm>
                  <a:off x="1374" y="2975"/>
                  <a:ext cx="314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G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891" y="2281"/>
                  <a:ext cx="303" cy="700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1243" y="2285"/>
                  <a:ext cx="277" cy="709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7" name="Oval 51"/>
                <p:cNvSpPr>
                  <a:spLocks noChangeArrowheads="1"/>
                </p:cNvSpPr>
                <p:nvPr/>
              </p:nvSpPr>
              <p:spPr bwMode="auto">
                <a:xfrm>
                  <a:off x="3981" y="2991"/>
                  <a:ext cx="314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I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" name="Oval 52"/>
                <p:cNvSpPr>
                  <a:spLocks noChangeArrowheads="1"/>
                </p:cNvSpPr>
                <p:nvPr/>
              </p:nvSpPr>
              <p:spPr bwMode="auto">
                <a:xfrm>
                  <a:off x="4931" y="2987"/>
                  <a:ext cx="313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K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145" y="2301"/>
                  <a:ext cx="422" cy="683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20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4655" y="2297"/>
                  <a:ext cx="422" cy="683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21" name="Oval 55"/>
                <p:cNvSpPr>
                  <a:spLocks noChangeArrowheads="1"/>
                </p:cNvSpPr>
                <p:nvPr/>
              </p:nvSpPr>
              <p:spPr bwMode="auto">
                <a:xfrm>
                  <a:off x="2140" y="1961"/>
                  <a:ext cx="313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C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" name="Oval 56"/>
                <p:cNvSpPr>
                  <a:spLocks noChangeArrowheads="1"/>
                </p:cNvSpPr>
                <p:nvPr/>
              </p:nvSpPr>
              <p:spPr bwMode="auto">
                <a:xfrm>
                  <a:off x="3348" y="1961"/>
                  <a:ext cx="313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D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" name="Oval 57"/>
                <p:cNvSpPr>
                  <a:spLocks noChangeArrowheads="1"/>
                </p:cNvSpPr>
                <p:nvPr/>
              </p:nvSpPr>
              <p:spPr bwMode="auto">
                <a:xfrm>
                  <a:off x="4443" y="2997"/>
                  <a:ext cx="313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J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2993" y="1432"/>
                  <a:ext cx="439" cy="530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2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2347" y="1422"/>
                  <a:ext cx="549" cy="565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26" name="Line 60"/>
                <p:cNvSpPr>
                  <a:spLocks noChangeShapeType="1"/>
                </p:cNvSpPr>
                <p:nvPr/>
              </p:nvSpPr>
              <p:spPr bwMode="auto">
                <a:xfrm>
                  <a:off x="4602" y="2310"/>
                  <a:ext cx="1" cy="691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27" name="Oval 61"/>
                <p:cNvSpPr>
                  <a:spLocks noChangeArrowheads="1"/>
                </p:cNvSpPr>
                <p:nvPr/>
              </p:nvSpPr>
              <p:spPr bwMode="auto">
                <a:xfrm>
                  <a:off x="2139" y="2958"/>
                  <a:ext cx="313" cy="3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altLang="zh-CN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H</a:t>
                  </a:r>
                  <a:endParaRPr lang="en-US" altLang="id-ID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Line 62"/>
                <p:cNvSpPr>
                  <a:spLocks noChangeShapeType="1"/>
                </p:cNvSpPr>
                <p:nvPr/>
              </p:nvSpPr>
              <p:spPr bwMode="auto">
                <a:xfrm>
                  <a:off x="2298" y="2271"/>
                  <a:ext cx="1" cy="691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30" name="Text Box 65"/>
              <p:cNvSpPr txBox="1">
                <a:spLocks noChangeArrowheads="1"/>
              </p:cNvSpPr>
              <p:nvPr/>
            </p:nvSpPr>
            <p:spPr bwMode="auto">
              <a:xfrm>
                <a:off x="4649930" y="4268983"/>
                <a:ext cx="581418" cy="3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id-ID" dirty="0"/>
                  <a:t>Leaf</a:t>
                </a:r>
              </a:p>
            </p:txBody>
          </p:sp>
          <p:sp>
            <p:nvSpPr>
              <p:cNvPr id="31" name="Text Box 66"/>
              <p:cNvSpPr txBox="1">
                <a:spLocks noChangeArrowheads="1"/>
              </p:cNvSpPr>
              <p:nvPr/>
            </p:nvSpPr>
            <p:spPr bwMode="auto">
              <a:xfrm>
                <a:off x="9817243" y="4261045"/>
                <a:ext cx="581418" cy="3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id-ID" dirty="0"/>
                  <a:t>Leaf</a:t>
                </a:r>
              </a:p>
            </p:txBody>
          </p:sp>
          <p:sp>
            <p:nvSpPr>
              <p:cNvPr id="32" name="Text Box 67"/>
              <p:cNvSpPr txBox="1">
                <a:spLocks noChangeArrowheads="1"/>
              </p:cNvSpPr>
              <p:nvPr/>
            </p:nvSpPr>
            <p:spPr bwMode="auto">
              <a:xfrm>
                <a:off x="10603055" y="4264220"/>
                <a:ext cx="581418" cy="3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id-ID"/>
                  <a:t>Leaf</a:t>
                </a:r>
              </a:p>
            </p:txBody>
          </p:sp>
          <p:sp>
            <p:nvSpPr>
              <p:cNvPr id="33" name="Text Box 68"/>
              <p:cNvSpPr txBox="1">
                <a:spLocks noChangeArrowheads="1"/>
              </p:cNvSpPr>
              <p:nvPr/>
            </p:nvSpPr>
            <p:spPr bwMode="auto">
              <a:xfrm>
                <a:off x="6897830" y="4265807"/>
                <a:ext cx="581418" cy="3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id-ID"/>
                  <a:t>Leaf</a:t>
                </a:r>
              </a:p>
            </p:txBody>
          </p:sp>
          <p:sp>
            <p:nvSpPr>
              <p:cNvPr id="34" name="Text Box 69"/>
              <p:cNvSpPr txBox="1">
                <a:spLocks noChangeArrowheads="1"/>
              </p:cNvSpPr>
              <p:nvPr/>
            </p:nvSpPr>
            <p:spPr bwMode="auto">
              <a:xfrm>
                <a:off x="5689743" y="4259457"/>
                <a:ext cx="581418" cy="3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id-ID"/>
                  <a:t>Leaf</a:t>
                </a:r>
              </a:p>
            </p:txBody>
          </p:sp>
          <p:sp>
            <p:nvSpPr>
              <p:cNvPr id="35" name="Text Box 70"/>
              <p:cNvSpPr txBox="1">
                <a:spLocks noChangeArrowheads="1"/>
              </p:cNvSpPr>
              <p:nvPr/>
            </p:nvSpPr>
            <p:spPr bwMode="auto">
              <a:xfrm>
                <a:off x="11344418" y="4265807"/>
                <a:ext cx="581418" cy="3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id-ID"/>
                  <a:t>Leaf</a:t>
                </a:r>
              </a:p>
            </p:txBody>
          </p:sp>
          <p:sp>
            <p:nvSpPr>
              <p:cNvPr id="36" name="Text Box 71"/>
              <p:cNvSpPr txBox="1">
                <a:spLocks noChangeArrowheads="1"/>
              </p:cNvSpPr>
              <p:nvPr/>
            </p:nvSpPr>
            <p:spPr bwMode="auto">
              <a:xfrm>
                <a:off x="8844105" y="2630682"/>
                <a:ext cx="581418" cy="3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id-ID" dirty="0"/>
                  <a:t>Leaf</a:t>
                </a: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953841" y="742966"/>
            <a:ext cx="64000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800" dirty="0" smtClean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Struktur </a:t>
            </a:r>
            <a:r>
              <a:rPr lang="id-ID" sz="2800" dirty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data yang secara bentuk menyerupai sebuah pohon, yang terdiri dari serangkaian node (simpul) yang saling </a:t>
            </a:r>
            <a:r>
              <a:rPr lang="id-ID" sz="2800" dirty="0" smtClean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berhubungan.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800" dirty="0" smtClean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Node-node </a:t>
            </a:r>
            <a:r>
              <a:rPr lang="id-ID" sz="2800" dirty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dihubungkan oleh sebuah </a:t>
            </a:r>
            <a:r>
              <a:rPr lang="id-ID" sz="2800" dirty="0" smtClean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vektor.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800" dirty="0" smtClean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Setiap </a:t>
            </a:r>
            <a:r>
              <a:rPr lang="id-ID" sz="2800" dirty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node dapat memiliki 0 atau lebih node anak (</a:t>
            </a:r>
            <a:r>
              <a:rPr lang="id-ID" sz="2800" b="1" dirty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child</a:t>
            </a:r>
            <a:r>
              <a:rPr lang="id-ID" sz="2800" dirty="0" smtClean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).</a:t>
            </a:r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5811934" y="4574956"/>
            <a:ext cx="87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d-ID" sz="1600" dirty="0" smtClean="0"/>
              <a:t>Interior</a:t>
            </a:r>
            <a:endParaRPr lang="en-US" altLang="id-ID" sz="1600" dirty="0"/>
          </a:p>
        </p:txBody>
      </p:sp>
      <p:sp>
        <p:nvSpPr>
          <p:cNvPr id="41" name="Text Box 71"/>
          <p:cNvSpPr txBox="1">
            <a:spLocks noChangeArrowheads="1"/>
          </p:cNvSpPr>
          <p:nvPr/>
        </p:nvSpPr>
        <p:spPr bwMode="auto">
          <a:xfrm>
            <a:off x="7378710" y="4748359"/>
            <a:ext cx="9290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d-ID" sz="1600" dirty="0" smtClean="0"/>
              <a:t>Interior</a:t>
            </a:r>
            <a:endParaRPr lang="en-US" altLang="id-ID" sz="1600" dirty="0"/>
          </a:p>
        </p:txBody>
      </p:sp>
      <p:sp>
        <p:nvSpPr>
          <p:cNvPr id="42" name="Text Box 71"/>
          <p:cNvSpPr txBox="1">
            <a:spLocks noChangeArrowheads="1"/>
          </p:cNvSpPr>
          <p:nvPr/>
        </p:nvSpPr>
        <p:spPr bwMode="auto">
          <a:xfrm>
            <a:off x="10706703" y="4629049"/>
            <a:ext cx="9343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d-ID" sz="1600" dirty="0" smtClean="0"/>
              <a:t>Interior</a:t>
            </a:r>
            <a:endParaRPr lang="en-US" altLang="id-ID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140338" y="742966"/>
            <a:ext cx="48103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800" dirty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Sebuah node yang memiliki node anak disebut node induk (</a:t>
            </a:r>
            <a:r>
              <a:rPr lang="id-ID" sz="2800" b="1" dirty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parent</a:t>
            </a:r>
            <a:r>
              <a:rPr lang="id-ID" sz="2800" dirty="0">
                <a:latin typeface="JasmineUPC" panose="02020603050405020304" pitchFamily="18" charset="-34"/>
                <a:ea typeface="GungsuhChe" panose="02030609000101010101" pitchFamily="49" charset="-127"/>
                <a:cs typeface="JasmineUPC" panose="02020603050405020304" pitchFamily="18" charset="-34"/>
              </a:rPr>
              <a:t>). Sebuah node anak hanya memiliki satu node induk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3" y="9633"/>
            <a:ext cx="1176742" cy="1176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0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616" y="0"/>
            <a:ext cx="10178322" cy="1492132"/>
          </a:xfrm>
        </p:spPr>
        <p:txBody>
          <a:bodyPr/>
          <a:lstStyle/>
          <a:p>
            <a:pPr algn="ctr"/>
            <a:r>
              <a:rPr lang="id-ID" dirty="0"/>
              <a:t>Tingkat (Level) dan Kedalaman (Depth) </a:t>
            </a:r>
            <a:r>
              <a:rPr lang="id-ID" dirty="0" smtClean="0"/>
              <a:t>Pohon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347988" y="2131303"/>
            <a:ext cx="6495245" cy="79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9000"/>
              </a:lnSpc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12750" algn="l"/>
              </a:tabLst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Tingkat dimulai dari 0, 1, 2 dst</a:t>
            </a:r>
            <a:endParaRPr lang="id-ID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495"/>
              </a:lnSpc>
              <a:spcAft>
                <a:spcPts val="0"/>
              </a:spcAft>
            </a:pPr>
            <a:r>
              <a:rPr lang="id-ID" sz="3600" baseline="30000" dirty="0">
                <a:solidFill>
                  <a:srgbClr val="CC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id-ID" sz="1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75000"/>
              </a:lnSpc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12750" algn="l"/>
              </a:tabLst>
            </a:pP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Kedalaman dimulai dari 1, 2, 3, dst (tingkat + 1)</a:t>
            </a:r>
            <a:endParaRPr lang="id-ID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92507" y="3288975"/>
            <a:ext cx="4104456" cy="2630520"/>
            <a:chOff x="1403648" y="2040618"/>
            <a:chExt cx="4104456" cy="2630520"/>
          </a:xfrm>
        </p:grpSpPr>
        <p:sp>
          <p:nvSpPr>
            <p:cNvPr id="28" name="Oval 27"/>
            <p:cNvSpPr/>
            <p:nvPr/>
          </p:nvSpPr>
          <p:spPr>
            <a:xfrm>
              <a:off x="3131840" y="2040618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2699792" y="256490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3863470" y="2571356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195736" y="299695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B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139952" y="3048730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C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1840795" y="364502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2639334" y="3651476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403648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D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699792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E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785011" y="364502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428256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F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G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16200000" flipH="1">
              <a:off x="4727566" y="365657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686549" y="3294800"/>
            <a:ext cx="2590000" cy="369332"/>
            <a:chOff x="-108520" y="2046443"/>
            <a:chExt cx="259000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-108520" y="2046443"/>
              <a:ext cx="843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Level 0</a:t>
              </a:r>
              <a:endParaRPr lang="id-ID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185336" y="2221733"/>
              <a:ext cx="1296144" cy="93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3024308" y="4472377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42453" y="5622565"/>
            <a:ext cx="1440160" cy="93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86549" y="4263311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Level 1</a:t>
            </a:r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1686549" y="5334139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Level 2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9501878" y="344392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Root</a:t>
            </a:r>
            <a:endParaRPr lang="id-ID" dirty="0"/>
          </a:p>
        </p:txBody>
      </p:sp>
      <p:sp>
        <p:nvSpPr>
          <p:cNvPr id="49" name="TextBox 48"/>
          <p:cNvSpPr txBox="1"/>
          <p:nvPr/>
        </p:nvSpPr>
        <p:spPr>
          <a:xfrm>
            <a:off x="9512609" y="4447977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Node Internal / Parent</a:t>
            </a:r>
            <a:endParaRPr lang="id-ID" dirty="0"/>
          </a:p>
        </p:txBody>
      </p:sp>
      <p:sp>
        <p:nvSpPr>
          <p:cNvPr id="50" name="TextBox 49"/>
          <p:cNvSpPr txBox="1"/>
          <p:nvPr/>
        </p:nvSpPr>
        <p:spPr>
          <a:xfrm>
            <a:off x="9446066" y="5424633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Node Eksternal / Child</a:t>
            </a:r>
          </a:p>
          <a:p>
            <a:r>
              <a:rPr lang="id-ID" dirty="0" smtClean="0"/>
              <a:t>/ Leaf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" y="0"/>
            <a:ext cx="1298561" cy="1298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9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tree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043189" y="1282088"/>
            <a:ext cx="5215943" cy="4345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d-ID" sz="2800" b="1" dirty="0"/>
              <a:t>Binary tree</a:t>
            </a:r>
            <a:r>
              <a:rPr lang="en-US" altLang="id-ID" sz="2800" b="1" dirty="0">
                <a:solidFill>
                  <a:srgbClr val="00FFFF"/>
                </a:solidFill>
              </a:rPr>
              <a:t> </a:t>
            </a:r>
            <a:r>
              <a:rPr lang="en-US" altLang="id-ID" sz="2800" dirty="0" err="1">
                <a:solidFill>
                  <a:srgbClr val="002060"/>
                </a:solidFill>
              </a:rPr>
              <a:t>adalah</a:t>
            </a:r>
            <a:r>
              <a:rPr lang="en-US" altLang="id-ID" sz="2800" dirty="0">
                <a:solidFill>
                  <a:srgbClr val="002060"/>
                </a:solidFill>
              </a:rPr>
              <a:t> </a:t>
            </a:r>
            <a:r>
              <a:rPr lang="en-US" altLang="id-ID" sz="2800" dirty="0" err="1">
                <a:solidFill>
                  <a:srgbClr val="002060"/>
                </a:solidFill>
              </a:rPr>
              <a:t>bentuk</a:t>
            </a:r>
            <a:r>
              <a:rPr lang="en-US" altLang="id-ID" sz="2800" dirty="0">
                <a:solidFill>
                  <a:srgbClr val="002060"/>
                </a:solidFill>
              </a:rPr>
              <a:t> </a:t>
            </a:r>
            <a:r>
              <a:rPr lang="en-US" altLang="id-ID" sz="2800" dirty="0" err="1">
                <a:solidFill>
                  <a:srgbClr val="002060"/>
                </a:solidFill>
              </a:rPr>
              <a:t>khusus</a:t>
            </a:r>
            <a:r>
              <a:rPr lang="en-US" altLang="id-ID" sz="2800" dirty="0">
                <a:solidFill>
                  <a:srgbClr val="002060"/>
                </a:solidFill>
              </a:rPr>
              <a:t> </a:t>
            </a:r>
            <a:r>
              <a:rPr lang="en-US" altLang="id-ID" sz="2800" dirty="0" err="1">
                <a:solidFill>
                  <a:srgbClr val="002060"/>
                </a:solidFill>
              </a:rPr>
              <a:t>dari</a:t>
            </a:r>
            <a:r>
              <a:rPr lang="en-US" altLang="id-ID" sz="2800" dirty="0">
                <a:solidFill>
                  <a:srgbClr val="002060"/>
                </a:solidFill>
              </a:rPr>
              <a:t> tree </a:t>
            </a:r>
            <a:r>
              <a:rPr lang="en-US" altLang="id-ID" sz="2800" dirty="0" err="1">
                <a:solidFill>
                  <a:srgbClr val="002060"/>
                </a:solidFill>
              </a:rPr>
              <a:t>dimana</a:t>
            </a:r>
            <a:r>
              <a:rPr lang="en-US" altLang="id-ID" sz="2800" dirty="0">
                <a:solidFill>
                  <a:srgbClr val="002060"/>
                </a:solidFill>
              </a:rPr>
              <a:t> </a:t>
            </a:r>
            <a:r>
              <a:rPr lang="en-US" altLang="id-ID" sz="2800" dirty="0" err="1">
                <a:solidFill>
                  <a:srgbClr val="002060"/>
                </a:solidFill>
              </a:rPr>
              <a:t>setiap</a:t>
            </a:r>
            <a:r>
              <a:rPr lang="en-US" altLang="id-ID" sz="2800" dirty="0">
                <a:solidFill>
                  <a:srgbClr val="002060"/>
                </a:solidFill>
              </a:rPr>
              <a:t> node </a:t>
            </a:r>
            <a:r>
              <a:rPr lang="en-US" altLang="id-ID" sz="2800" dirty="0" err="1">
                <a:solidFill>
                  <a:srgbClr val="002060"/>
                </a:solidFill>
              </a:rPr>
              <a:t>hanya</a:t>
            </a:r>
            <a:r>
              <a:rPr lang="en-US" altLang="id-ID" sz="2800" dirty="0">
                <a:solidFill>
                  <a:srgbClr val="002060"/>
                </a:solidFill>
              </a:rPr>
              <a:t> </a:t>
            </a:r>
            <a:r>
              <a:rPr lang="en-US" altLang="id-ID" sz="2800" dirty="0" err="1">
                <a:solidFill>
                  <a:srgbClr val="002060"/>
                </a:solidFill>
              </a:rPr>
              <a:t>diperbolehkan</a:t>
            </a:r>
            <a:r>
              <a:rPr lang="id-ID" altLang="id-ID" sz="2800" dirty="0">
                <a:solidFill>
                  <a:srgbClr val="002060"/>
                </a:solidFill>
              </a:rPr>
              <a:t> </a:t>
            </a:r>
            <a:r>
              <a:rPr lang="en-US" altLang="id-ID" sz="2800" dirty="0" err="1">
                <a:solidFill>
                  <a:srgbClr val="002060"/>
                </a:solidFill>
              </a:rPr>
              <a:t>memiliki</a:t>
            </a:r>
            <a:r>
              <a:rPr lang="en-US" altLang="id-ID" sz="2800" dirty="0">
                <a:solidFill>
                  <a:srgbClr val="00FFFF"/>
                </a:solidFill>
              </a:rPr>
              <a:t> </a:t>
            </a:r>
            <a:r>
              <a:rPr lang="en-US" altLang="id-ID" sz="2800" b="1" dirty="0" err="1"/>
              <a:t>maksimum</a:t>
            </a:r>
            <a:r>
              <a:rPr lang="en-US" altLang="id-ID" sz="2800" b="1" dirty="0">
                <a:solidFill>
                  <a:srgbClr val="00FFFF"/>
                </a:solidFill>
              </a:rPr>
              <a:t> </a:t>
            </a:r>
            <a:r>
              <a:rPr lang="en-US" altLang="id-ID" sz="2800" b="1" dirty="0" err="1"/>
              <a:t>dua</a:t>
            </a:r>
            <a:r>
              <a:rPr lang="en-US" altLang="id-ID" sz="2800" b="1" dirty="0"/>
              <a:t> </a:t>
            </a:r>
            <a:r>
              <a:rPr lang="en-US" altLang="id-ID" sz="2800" b="1" dirty="0" err="1"/>
              <a:t>anak</a:t>
            </a:r>
            <a:r>
              <a:rPr lang="en-US" altLang="id-ID" sz="2800" b="1" dirty="0">
                <a:solidFill>
                  <a:srgbClr val="00FFFF"/>
                </a:solidFill>
              </a:rPr>
              <a:t>.</a:t>
            </a:r>
          </a:p>
        </p:txBody>
      </p:sp>
      <p:sp>
        <p:nvSpPr>
          <p:cNvPr id="5" name="Oval 46"/>
          <p:cNvSpPr>
            <a:spLocks noChangeArrowheads="1"/>
          </p:cNvSpPr>
          <p:nvPr/>
        </p:nvSpPr>
        <p:spPr bwMode="auto">
          <a:xfrm>
            <a:off x="7294182" y="2391751"/>
            <a:ext cx="411163" cy="415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6" name="Oval 47"/>
          <p:cNvSpPr>
            <a:spLocks noChangeArrowheads="1"/>
          </p:cNvSpPr>
          <p:nvPr/>
        </p:nvSpPr>
        <p:spPr bwMode="auto">
          <a:xfrm>
            <a:off x="8808657" y="1282088"/>
            <a:ext cx="411163" cy="415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10313607" y="2420326"/>
            <a:ext cx="411163" cy="415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8" name="Line 49"/>
          <p:cNvSpPr>
            <a:spLocks noChangeShapeType="1"/>
          </p:cNvSpPr>
          <p:nvPr/>
        </p:nvSpPr>
        <p:spPr bwMode="auto">
          <a:xfrm flipH="1">
            <a:off x="7513257" y="1653563"/>
            <a:ext cx="1377950" cy="7381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" name="Line 50"/>
          <p:cNvSpPr>
            <a:spLocks noChangeShapeType="1"/>
          </p:cNvSpPr>
          <p:nvPr/>
        </p:nvSpPr>
        <p:spPr bwMode="auto">
          <a:xfrm flipH="1" flipV="1">
            <a:off x="9127745" y="1666263"/>
            <a:ext cx="1377950" cy="739775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6682995" y="3717313"/>
            <a:ext cx="411162" cy="415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11" name="Oval 52"/>
          <p:cNvSpPr>
            <a:spLocks noChangeArrowheads="1"/>
          </p:cNvSpPr>
          <p:nvPr/>
        </p:nvSpPr>
        <p:spPr bwMode="auto">
          <a:xfrm>
            <a:off x="7873620" y="3720488"/>
            <a:ext cx="411162" cy="417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12" name="Line 53"/>
          <p:cNvSpPr>
            <a:spLocks noChangeShapeType="1"/>
          </p:cNvSpPr>
          <p:nvPr/>
        </p:nvSpPr>
        <p:spPr bwMode="auto">
          <a:xfrm flipH="1">
            <a:off x="6897307" y="2806088"/>
            <a:ext cx="552450" cy="9017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" name="Line 54"/>
          <p:cNvSpPr>
            <a:spLocks noChangeShapeType="1"/>
          </p:cNvSpPr>
          <p:nvPr/>
        </p:nvSpPr>
        <p:spPr bwMode="auto">
          <a:xfrm flipH="1" flipV="1">
            <a:off x="7513257" y="2809263"/>
            <a:ext cx="552450" cy="9032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9734170" y="3750651"/>
            <a:ext cx="411162" cy="417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0924795" y="3755413"/>
            <a:ext cx="411162" cy="417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16" name="Line 57"/>
          <p:cNvSpPr>
            <a:spLocks noChangeShapeType="1"/>
          </p:cNvSpPr>
          <p:nvPr/>
        </p:nvSpPr>
        <p:spPr bwMode="auto">
          <a:xfrm flipH="1">
            <a:off x="9948482" y="2839426"/>
            <a:ext cx="552450" cy="9032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Line 58"/>
          <p:cNvSpPr>
            <a:spLocks noChangeShapeType="1"/>
          </p:cNvSpPr>
          <p:nvPr/>
        </p:nvSpPr>
        <p:spPr bwMode="auto">
          <a:xfrm flipH="1" flipV="1">
            <a:off x="10564432" y="2844188"/>
            <a:ext cx="552450" cy="9017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Oval 59"/>
          <p:cNvSpPr>
            <a:spLocks noChangeArrowheads="1"/>
          </p:cNvSpPr>
          <p:nvPr/>
        </p:nvSpPr>
        <p:spPr bwMode="auto">
          <a:xfrm>
            <a:off x="7284657" y="5065101"/>
            <a:ext cx="411163" cy="415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8475282" y="5069863"/>
            <a:ext cx="411163" cy="415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20" name="Line 61"/>
          <p:cNvSpPr>
            <a:spLocks noChangeShapeType="1"/>
          </p:cNvSpPr>
          <p:nvPr/>
        </p:nvSpPr>
        <p:spPr bwMode="auto">
          <a:xfrm flipH="1">
            <a:off x="7498970" y="4153876"/>
            <a:ext cx="552450" cy="9017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H="1" flipV="1">
            <a:off x="8114920" y="4158638"/>
            <a:ext cx="552450" cy="9017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" name="Oval 63"/>
          <p:cNvSpPr>
            <a:spLocks noChangeArrowheads="1"/>
          </p:cNvSpPr>
          <p:nvPr/>
        </p:nvSpPr>
        <p:spPr bwMode="auto">
          <a:xfrm>
            <a:off x="10291382" y="5069863"/>
            <a:ext cx="411163" cy="415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id-ID" altLang="id-ID"/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 flipH="1">
            <a:off x="10505695" y="4153876"/>
            <a:ext cx="552450" cy="9017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55" y="0"/>
            <a:ext cx="1298561" cy="1298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5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Jumlah Maksimal Node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5764173" y="2377956"/>
            <a:ext cx="4104456" cy="2630520"/>
            <a:chOff x="1403648" y="2040618"/>
            <a:chExt cx="4104456" cy="2630520"/>
          </a:xfrm>
        </p:grpSpPr>
        <p:sp>
          <p:nvSpPr>
            <p:cNvPr id="5" name="Oval 4"/>
            <p:cNvSpPr/>
            <p:nvPr/>
          </p:nvSpPr>
          <p:spPr>
            <a:xfrm>
              <a:off x="3131840" y="2040618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699792" y="256490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3863470" y="2571356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195736" y="299695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B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39952" y="3048730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C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840795" y="364502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2639334" y="3651476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03648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D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99792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E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785011" y="364502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428256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F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932040" y="4077072"/>
              <a:ext cx="576064" cy="594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G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 flipH="1">
              <a:off x="4727566" y="3656574"/>
              <a:ext cx="354941" cy="342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659717" y="2383781"/>
            <a:ext cx="4032448" cy="369332"/>
            <a:chOff x="-108520" y="2046443"/>
            <a:chExt cx="403244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-108520" y="2046443"/>
              <a:ext cx="2032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Level 0, max = 2</a:t>
              </a:r>
              <a:r>
                <a:rPr lang="id-ID" baseline="30000" dirty="0" smtClean="0"/>
                <a:t>0</a:t>
              </a:r>
              <a:r>
                <a:rPr lang="id-ID" dirty="0" smtClean="0"/>
                <a:t> </a:t>
              </a:r>
              <a:endParaRPr lang="id-ID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27784" y="2221733"/>
              <a:ext cx="1296144" cy="93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4324013" y="3561358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52005" y="4724425"/>
            <a:ext cx="1440160" cy="93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59717" y="1399692"/>
            <a:ext cx="897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Dalam Binary Tree, jumlah maksimal setiap node tiap level adalah 2</a:t>
            </a:r>
            <a:r>
              <a:rPr lang="id-ID" baseline="30000" dirty="0" smtClean="0"/>
              <a:t>n </a:t>
            </a:r>
            <a:r>
              <a:rPr lang="id-ID" dirty="0" smtClean="0"/>
              <a:t>setiap node memiliki tidak lebih dari 2 child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1659717" y="3352292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Level 1, max = 2</a:t>
            </a:r>
            <a:r>
              <a:rPr lang="id-ID" baseline="30000" dirty="0" smtClean="0"/>
              <a:t>1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1659717" y="442312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Level 2, max = 2</a:t>
            </a:r>
            <a:r>
              <a:rPr lang="id-ID" baseline="30000" dirty="0" smtClean="0"/>
              <a:t>2</a:t>
            </a:r>
            <a:endParaRPr lang="id-ID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48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46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495" y="124808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Balanced and Unbalanced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Binary </a:t>
            </a:r>
            <a:r>
              <a:rPr lang="en-US" dirty="0"/>
              <a:t>Tree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0569" y="3500153"/>
            <a:ext cx="6434174" cy="28679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9487" y="2057796"/>
            <a:ext cx="8953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dirty="0"/>
              <a:t>Balanced Binary Tree → Setiap level diatas level yang </a:t>
            </a:r>
            <a:r>
              <a:rPr lang="id-ID" sz="2000" dirty="0" smtClean="0"/>
              <a:t>paling rendah </a:t>
            </a:r>
            <a:r>
              <a:rPr lang="id-ID" sz="2000" dirty="0"/>
              <a:t>terisi </a:t>
            </a:r>
            <a:r>
              <a:rPr lang="id-ID" sz="2000" dirty="0" smtClean="0"/>
              <a:t>penuh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dirty="0" smtClean="0"/>
              <a:t>Unbalanced </a:t>
            </a:r>
            <a:r>
              <a:rPr lang="id-ID" sz="2000" dirty="0"/>
              <a:t>Binary Tree → Jika tree tidak memenuhi kaidah </a:t>
            </a:r>
            <a:r>
              <a:rPr lang="id-ID" sz="2000" dirty="0" smtClean="0"/>
              <a:t>balanced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2000" dirty="0" smtClean="0"/>
              <a:t>Kebanyakan </a:t>
            </a:r>
            <a:r>
              <a:rPr lang="id-ID" sz="2000" dirty="0"/>
              <a:t>aplikasi menginginkan suatu tree yang seimbang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14"/>
            <a:ext cx="1298561" cy="1298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53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Tree traversal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251678" y="1549957"/>
            <a:ext cx="103135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Akses pada suatu node pada tree tidak semudah seperti pada linked list, karena sejak masuk ke root node,ada dua jalur yang harus dipilih:</a:t>
            </a:r>
          </a:p>
          <a:p>
            <a:r>
              <a:rPr lang="id-ID" sz="2800" b="1" dirty="0">
                <a:solidFill>
                  <a:srgbClr val="FF0000"/>
                </a:solidFill>
              </a:rPr>
              <a:t>left child </a:t>
            </a:r>
            <a:r>
              <a:rPr lang="id-ID" sz="2800" dirty="0"/>
              <a:t>atau </a:t>
            </a:r>
            <a:r>
              <a:rPr lang="id-ID" sz="2800" b="1" dirty="0">
                <a:solidFill>
                  <a:srgbClr val="FF0000"/>
                </a:solidFill>
              </a:rPr>
              <a:t>right child. </a:t>
            </a:r>
          </a:p>
          <a:p>
            <a:endParaRPr lang="id-ID" altLang="id-ID" sz="2800" b="1" dirty="0">
              <a:solidFill>
                <a:srgbClr val="FF0000"/>
              </a:solidFill>
            </a:endParaRPr>
          </a:p>
          <a:p>
            <a:r>
              <a:rPr lang="en-US" altLang="id-ID" sz="2400" dirty="0" err="1">
                <a:latin typeface="Tahoma" panose="020B0604030504040204" pitchFamily="34" charset="0"/>
              </a:rPr>
              <a:t>Tiga</a:t>
            </a:r>
            <a:r>
              <a:rPr lang="en-US" altLang="id-ID" sz="2400" dirty="0">
                <a:latin typeface="Tahoma" panose="020B0604030504040204" pitchFamily="34" charset="0"/>
              </a:rPr>
              <a:t> </a:t>
            </a:r>
            <a:r>
              <a:rPr lang="en-US" altLang="id-ID" sz="2400" dirty="0" err="1">
                <a:latin typeface="Tahoma" panose="020B0604030504040204" pitchFamily="34" charset="0"/>
              </a:rPr>
              <a:t>macam</a:t>
            </a:r>
            <a:r>
              <a:rPr lang="en-US" altLang="id-ID" sz="2400" dirty="0">
                <a:latin typeface="Tahoma" panose="020B0604030504040204" pitchFamily="34" charset="0"/>
              </a:rPr>
              <a:t> traversal yang </a:t>
            </a:r>
            <a:r>
              <a:rPr lang="en-US" altLang="id-ID" sz="2400" dirty="0" err="1">
                <a:latin typeface="Tahoma" panose="020B0604030504040204" pitchFamily="34" charset="0"/>
              </a:rPr>
              <a:t>dapat</a:t>
            </a:r>
            <a:r>
              <a:rPr lang="en-US" altLang="id-ID" sz="2400" dirty="0">
                <a:latin typeface="Tahoma" panose="020B0604030504040204" pitchFamily="34" charset="0"/>
              </a:rPr>
              <a:t> </a:t>
            </a:r>
            <a:r>
              <a:rPr lang="en-US" altLang="id-ID" sz="2400" dirty="0" err="1">
                <a:latin typeface="Tahoma" panose="020B0604030504040204" pitchFamily="34" charset="0"/>
              </a:rPr>
              <a:t>digunakan</a:t>
            </a:r>
            <a:endParaRPr lang="en-US" altLang="id-ID" sz="2400" dirty="0">
              <a:latin typeface="Tahoma" panose="020B0604030504040204" pitchFamily="34" charset="0"/>
            </a:endParaRPr>
          </a:p>
          <a:p>
            <a:r>
              <a:rPr lang="en-US" altLang="id-ID" sz="2400" dirty="0" err="1">
                <a:latin typeface="Tahoma" panose="020B0604030504040204" pitchFamily="34" charset="0"/>
              </a:rPr>
              <a:t>untuk</a:t>
            </a:r>
            <a:r>
              <a:rPr lang="en-US" altLang="id-ID" sz="2400" dirty="0">
                <a:latin typeface="Tahoma" panose="020B0604030504040204" pitchFamily="34" charset="0"/>
              </a:rPr>
              <a:t> </a:t>
            </a:r>
            <a:r>
              <a:rPr lang="en-US" altLang="id-ID" sz="2400" dirty="0" err="1">
                <a:latin typeface="Tahoma" panose="020B0604030504040204" pitchFamily="34" charset="0"/>
              </a:rPr>
              <a:t>mengakses</a:t>
            </a:r>
            <a:r>
              <a:rPr lang="en-US" altLang="id-ID" sz="2400" dirty="0">
                <a:latin typeface="Tahoma" panose="020B0604030504040204" pitchFamily="34" charset="0"/>
              </a:rPr>
              <a:t> node-node </a:t>
            </a:r>
            <a:r>
              <a:rPr lang="en-US" altLang="id-ID" sz="2400" dirty="0" err="1">
                <a:latin typeface="Tahoma" panose="020B0604030504040204" pitchFamily="34" charset="0"/>
              </a:rPr>
              <a:t>didalam</a:t>
            </a:r>
            <a:r>
              <a:rPr lang="en-US" altLang="id-ID" sz="2400" dirty="0">
                <a:latin typeface="Tahoma" panose="020B0604030504040204" pitchFamily="34" charset="0"/>
              </a:rPr>
              <a:t> Binary tree:</a:t>
            </a:r>
          </a:p>
          <a:p>
            <a:endParaRPr lang="en-US" altLang="id-ID" sz="2400" dirty="0">
              <a:latin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id-ID" sz="2400" dirty="0">
                <a:latin typeface="Tahoma" panose="020B0604030504040204" pitchFamily="34" charset="0"/>
              </a:rPr>
              <a:t>INORDER		: Left – Root – Right.</a:t>
            </a:r>
          </a:p>
          <a:p>
            <a:pPr lvl="1">
              <a:lnSpc>
                <a:spcPct val="150000"/>
              </a:lnSpc>
            </a:pPr>
            <a:r>
              <a:rPr lang="en-US" altLang="id-ID" sz="2400" dirty="0">
                <a:latin typeface="Tahoma" panose="020B0604030504040204" pitchFamily="34" charset="0"/>
              </a:rPr>
              <a:t>PREORDER 	: Root – Left – Right.</a:t>
            </a:r>
          </a:p>
          <a:p>
            <a:pPr lvl="1">
              <a:lnSpc>
                <a:spcPct val="150000"/>
              </a:lnSpc>
            </a:pPr>
            <a:r>
              <a:rPr lang="en-US" altLang="id-ID" sz="2400" dirty="0">
                <a:latin typeface="Tahoma" panose="020B0604030504040204" pitchFamily="34" charset="0"/>
              </a:rPr>
              <a:t>POSTORDER 	: Left – Right – Root.</a:t>
            </a:r>
          </a:p>
          <a:p>
            <a:endParaRPr lang="en-US" altLang="id-ID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03080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3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48" y="355168"/>
            <a:ext cx="10178322" cy="1492132"/>
          </a:xfrm>
        </p:spPr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grpSp>
        <p:nvGrpSpPr>
          <p:cNvPr id="12" name="Group 11"/>
          <p:cNvGrpSpPr/>
          <p:nvPr/>
        </p:nvGrpSpPr>
        <p:grpSpPr>
          <a:xfrm>
            <a:off x="926385" y="1312327"/>
            <a:ext cx="5623622" cy="3423770"/>
            <a:chOff x="2386065" y="1660525"/>
            <a:chExt cx="5443537" cy="3667556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4319588" y="2370138"/>
              <a:ext cx="409575" cy="4286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  <a:endParaRPr lang="en-US" altLang="id-ID" sz="1600" b="1">
                <a:solidFill>
                  <a:srgbClr val="3333FF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519613" y="1971675"/>
              <a:ext cx="0" cy="37147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001963" y="3476625"/>
              <a:ext cx="409575" cy="4270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endParaRPr lang="en-US" altLang="id-ID" sz="1600" b="1" dirty="0">
                <a:solidFill>
                  <a:srgbClr val="3333FF"/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321050" y="2752725"/>
              <a:ext cx="1076325" cy="74295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flipH="1">
              <a:off x="5645150" y="3465513"/>
              <a:ext cx="411163" cy="4286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solidFill>
                    <a:srgbClr val="3333FF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 altLang="id-ID" sz="1600" b="1">
                <a:solidFill>
                  <a:srgbClr val="3333FF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60900" y="2743200"/>
              <a:ext cx="1076325" cy="741363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186238" y="1660525"/>
              <a:ext cx="657225" cy="261938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ROOT</a:t>
              </a:r>
              <a:endParaRPr lang="en-US" altLang="id-ID" dirty="0">
                <a:solidFill>
                  <a:schemeClr val="folHlink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86065" y="4273121"/>
              <a:ext cx="5443537" cy="105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id-ID" sz="2000" b="1" dirty="0">
                  <a:solidFill>
                    <a:srgbClr val="33CC33"/>
                  </a:solidFill>
                </a:rPr>
                <a:t>Traversal </a:t>
              </a:r>
              <a:r>
                <a:rPr lang="en-US" altLang="id-ID" sz="2000" b="1" dirty="0" err="1">
                  <a:solidFill>
                    <a:srgbClr val="33CC33"/>
                  </a:solidFill>
                </a:rPr>
                <a:t>Inorder</a:t>
              </a:r>
              <a:r>
                <a:rPr lang="en-US" altLang="id-ID" sz="2000" b="1" dirty="0">
                  <a:solidFill>
                    <a:srgbClr val="33CC33"/>
                  </a:solidFill>
                </a:rPr>
                <a:t>		:</a:t>
              </a:r>
              <a:r>
                <a:rPr lang="en-US" altLang="id-ID" sz="2000" b="1" dirty="0"/>
                <a:t> B – A – C</a:t>
              </a:r>
            </a:p>
            <a:p>
              <a:r>
                <a:rPr lang="en-US" altLang="id-ID" sz="2000" b="1" dirty="0">
                  <a:solidFill>
                    <a:srgbClr val="33CC33"/>
                  </a:solidFill>
                </a:rPr>
                <a:t>Traversal Preorder	</a:t>
              </a:r>
              <a:r>
                <a:rPr lang="id-ID" altLang="id-ID" sz="2000" b="1" dirty="0" smtClean="0">
                  <a:solidFill>
                    <a:srgbClr val="33CC33"/>
                  </a:solidFill>
                </a:rPr>
                <a:t>	</a:t>
              </a:r>
              <a:r>
                <a:rPr lang="en-US" altLang="id-ID" sz="2000" b="1" dirty="0" smtClean="0">
                  <a:solidFill>
                    <a:srgbClr val="33CC33"/>
                  </a:solidFill>
                </a:rPr>
                <a:t>:</a:t>
              </a:r>
              <a:r>
                <a:rPr lang="en-US" altLang="id-ID" sz="2000" b="1" dirty="0" smtClean="0"/>
                <a:t> </a:t>
              </a:r>
              <a:r>
                <a:rPr lang="en-US" altLang="id-ID" sz="2000" b="1" dirty="0"/>
                <a:t>A – B – C</a:t>
              </a:r>
            </a:p>
            <a:p>
              <a:r>
                <a:rPr lang="en-US" altLang="id-ID" sz="2000" b="1" dirty="0">
                  <a:solidFill>
                    <a:srgbClr val="33CC33"/>
                  </a:solidFill>
                </a:rPr>
                <a:t>Traversal </a:t>
              </a:r>
              <a:r>
                <a:rPr lang="en-US" altLang="id-ID" sz="2000" b="1" dirty="0" err="1">
                  <a:solidFill>
                    <a:srgbClr val="33CC33"/>
                  </a:solidFill>
                </a:rPr>
                <a:t>Postorder</a:t>
              </a:r>
              <a:r>
                <a:rPr lang="en-US" altLang="id-ID" sz="2000" b="1" dirty="0">
                  <a:solidFill>
                    <a:srgbClr val="33CC33"/>
                  </a:solidFill>
                </a:rPr>
                <a:t>	:</a:t>
              </a:r>
              <a:r>
                <a:rPr lang="en-US" altLang="id-ID" sz="2000" b="1" dirty="0"/>
                <a:t> B – C – A</a:t>
              </a:r>
              <a:endParaRPr lang="en-US" altLang="id-ID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6926435" y="2365213"/>
            <a:ext cx="2070355" cy="1719829"/>
          </a:xfrm>
          <a:prstGeom prst="triangle">
            <a:avLst>
              <a:gd name="adj" fmla="val 50000"/>
            </a:avLst>
          </a:prstGeom>
          <a:noFill/>
          <a:ln w="19050" cap="rnd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8857230" y="1833523"/>
            <a:ext cx="330335" cy="31481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lang="en-US" altLang="id-ID" sz="1600" b="1">
              <a:solidFill>
                <a:srgbClr val="3333FF"/>
              </a:solidFill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018557" y="1540860"/>
            <a:ext cx="0" cy="272841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794525" y="2646215"/>
            <a:ext cx="330335" cy="313651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endParaRPr lang="en-US" altLang="id-ID" sz="1600" b="1">
              <a:solidFill>
                <a:srgbClr val="3333FF"/>
              </a:solidFill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8051878" y="2114525"/>
            <a:ext cx="868090" cy="545681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 flipH="1">
            <a:off x="9926337" y="2638053"/>
            <a:ext cx="331616" cy="31481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endParaRPr lang="en-US" altLang="id-ID" sz="1600" b="1">
              <a:solidFill>
                <a:srgbClr val="3333FF"/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9132509" y="2107529"/>
            <a:ext cx="868090" cy="544516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7201714" y="3655958"/>
            <a:ext cx="331616" cy="31481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endParaRPr lang="en-US" altLang="id-ID" sz="1600" b="1">
              <a:solidFill>
                <a:srgbClr val="3333FF"/>
              </a:solidFill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7421937" y="2945873"/>
            <a:ext cx="471175" cy="710085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 flipH="1">
            <a:off x="8386055" y="3652461"/>
            <a:ext cx="331615" cy="314816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600" b="1">
                <a:solidFill>
                  <a:srgbClr val="3333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endParaRPr lang="en-US" altLang="id-ID" sz="1600" b="1">
              <a:solidFill>
                <a:srgbClr val="3333FF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8026271" y="2942375"/>
            <a:ext cx="471175" cy="710086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8749679" y="1312327"/>
            <a:ext cx="530072" cy="192388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ROOT</a:t>
            </a:r>
            <a:endParaRPr lang="en-US" altLang="id-ID">
              <a:solidFill>
                <a:schemeClr val="folHlink"/>
              </a:solidFill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6846077" y="4597031"/>
            <a:ext cx="44147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id-ID" sz="2000" dirty="0">
                <a:solidFill>
                  <a:srgbClr val="33CC33"/>
                </a:solidFill>
              </a:rPr>
              <a:t>Traversal </a:t>
            </a:r>
            <a:r>
              <a:rPr lang="en-US" altLang="id-ID" sz="2000" dirty="0" err="1">
                <a:solidFill>
                  <a:srgbClr val="33CC33"/>
                </a:solidFill>
              </a:rPr>
              <a:t>Inorder</a:t>
            </a:r>
            <a:r>
              <a:rPr lang="en-US" altLang="id-ID" sz="2000" dirty="0">
                <a:solidFill>
                  <a:srgbClr val="33CC33"/>
                </a:solidFill>
              </a:rPr>
              <a:t>    :</a:t>
            </a:r>
            <a:r>
              <a:rPr lang="en-US" altLang="id-ID" sz="2000" dirty="0"/>
              <a:t> D – B – E – A – C </a:t>
            </a:r>
            <a:endParaRPr lang="en-US" altLang="id-ID" sz="2000" dirty="0">
              <a:solidFill>
                <a:srgbClr val="99FF33"/>
              </a:solidFill>
            </a:endParaRPr>
          </a:p>
          <a:p>
            <a:r>
              <a:rPr lang="en-US" altLang="id-ID" sz="2000" dirty="0">
                <a:solidFill>
                  <a:srgbClr val="33CC33"/>
                </a:solidFill>
              </a:rPr>
              <a:t>Traversal Preorder  :</a:t>
            </a:r>
            <a:r>
              <a:rPr lang="en-US" altLang="id-ID" sz="2000" dirty="0"/>
              <a:t> A – B – D – E – C </a:t>
            </a:r>
            <a:endParaRPr lang="en-US" altLang="id-ID" sz="2000" dirty="0">
              <a:solidFill>
                <a:srgbClr val="99FF33"/>
              </a:solidFill>
            </a:endParaRPr>
          </a:p>
          <a:p>
            <a:r>
              <a:rPr lang="en-US" altLang="id-ID" sz="2000" dirty="0">
                <a:solidFill>
                  <a:srgbClr val="33CC33"/>
                </a:solidFill>
              </a:rPr>
              <a:t>Traversal </a:t>
            </a:r>
            <a:r>
              <a:rPr lang="en-US" altLang="id-ID" sz="2000" dirty="0" err="1">
                <a:solidFill>
                  <a:srgbClr val="33CC33"/>
                </a:solidFill>
              </a:rPr>
              <a:t>Postorder</a:t>
            </a:r>
            <a:r>
              <a:rPr lang="en-US" altLang="id-ID" sz="2000" dirty="0">
                <a:solidFill>
                  <a:srgbClr val="33CC33"/>
                </a:solidFill>
              </a:rPr>
              <a:t> : </a:t>
            </a:r>
            <a:r>
              <a:rPr lang="en-US" altLang="id-ID" sz="2000" dirty="0"/>
              <a:t>D – E – B – C – A </a:t>
            </a:r>
            <a:endParaRPr lang="en-US" altLang="id-ID" sz="2000" dirty="0">
              <a:solidFill>
                <a:srgbClr val="99FF33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9103" y="132181"/>
            <a:ext cx="1300348" cy="1300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3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3adc59b9691d18fa6a54293bd799a5dd586"/>
  <p:tag name="ARTICULATE_SLIDE_COUNT" val="2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683</TotalTime>
  <Words>925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SimSun</vt:lpstr>
      <vt:lpstr>Arial</vt:lpstr>
      <vt:lpstr>Book Antiqua</vt:lpstr>
      <vt:lpstr>Calibri</vt:lpstr>
      <vt:lpstr>Gill Sans MT</vt:lpstr>
      <vt:lpstr>GungsuhChe</vt:lpstr>
      <vt:lpstr>Impact</vt:lpstr>
      <vt:lpstr>JasmineUPC</vt:lpstr>
      <vt:lpstr>Tahoma</vt:lpstr>
      <vt:lpstr>Times New Roman</vt:lpstr>
      <vt:lpstr>Wingdings</vt:lpstr>
      <vt:lpstr>Badge</vt:lpstr>
      <vt:lpstr>Binary tree</vt:lpstr>
      <vt:lpstr>REFERENSI</vt:lpstr>
      <vt:lpstr>tree</vt:lpstr>
      <vt:lpstr>Tingkat (Level) dan Kedalaman (Depth) Pohon</vt:lpstr>
      <vt:lpstr>Binary tree</vt:lpstr>
      <vt:lpstr>Jumlah Maksimal Node</vt:lpstr>
      <vt:lpstr>Balanced and Unbalanced  Binary Tree</vt:lpstr>
      <vt:lpstr>Tree traversal</vt:lpstr>
      <vt:lpstr>COntoh</vt:lpstr>
      <vt:lpstr>Operasi-operasi pada binary tree (1)</vt:lpstr>
      <vt:lpstr>Contoh operasi pada binary tree</vt:lpstr>
      <vt:lpstr>Contoh operasi pada binary tree</vt:lpstr>
      <vt:lpstr>Operasi-operasi pada binary tree (2)</vt:lpstr>
      <vt:lpstr>Operasi-operasi pada binary tree (2)</vt:lpstr>
      <vt:lpstr>Operasi-operasi pada binary tree (2)</vt:lpstr>
      <vt:lpstr>Operasi-operasi pada binary tree (2)</vt:lpstr>
      <vt:lpstr>Operasi-operasi pada binary tree (2)</vt:lpstr>
      <vt:lpstr>Algoritma binary tree</vt:lpstr>
      <vt:lpstr>Algoritma binary tree</vt:lpstr>
      <vt:lpstr>LATIHAN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ayu</dc:creator>
  <cp:lastModifiedBy>ASUS</cp:lastModifiedBy>
  <cp:revision>44</cp:revision>
  <dcterms:created xsi:type="dcterms:W3CDTF">2016-10-30T16:20:49Z</dcterms:created>
  <dcterms:modified xsi:type="dcterms:W3CDTF">2018-11-14T03:00:16Z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96474E45-0841-49C4-9E89-FB69DD766026</vt:lpwstr>
  </property>
  <property fmtid="{D5CDD505-2E9C-101B-9397-08002B2CF9AE}" pid="3" name="ArticulatePath">
    <vt:lpwstr>Pertemuan 9</vt:lpwstr>
  </property>
</Properties>
</file>