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504000" y="1326600"/>
            <a:ext cx="907164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3266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3266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3266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326600"/>
            <a:ext cx="4426920" cy="3288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304416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326600"/>
            <a:ext cx="9071640" cy="32882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0" l="0" r="0" t="0"/>
          <a:stretch/>
        </p:blipFill>
        <p:spPr>
          <a:xfrm>
            <a:off x="4888080" y="1464120"/>
            <a:ext cx="4762080" cy="3504960"/>
          </a:xfrm>
          <a:prstGeom prst="rect">
            <a:avLst/>
          </a:prstGeom>
          <a:noFill/>
          <a:ln>
            <a:noFill/>
          </a:ln>
        </p:spPr>
      </p:pic>
      <p:sp>
        <p:nvSpPr>
          <p:cNvPr id="64" name="Google Shape;64;p14"/>
          <p:cNvSpPr txBox="1"/>
          <p:nvPr/>
        </p:nvSpPr>
        <p:spPr>
          <a:xfrm>
            <a:off x="548640" y="1212120"/>
            <a:ext cx="5760720" cy="2902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US" sz="6600" u="none" cap="none" strike="noStrike">
                <a:latin typeface="Arial"/>
                <a:ea typeface="Arial"/>
                <a:cs typeface="Arial"/>
                <a:sym typeface="Arial"/>
              </a:rPr>
              <a:t>Summary Storage Virtualization</a:t>
            </a:r>
            <a:endParaRPr b="0" sz="6600"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nvSpPr>
        <p:spPr>
          <a:xfrm>
            <a:off x="365760" y="366120"/>
            <a:ext cx="9509760" cy="1265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600" strike="noStrike">
                <a:latin typeface="Arial"/>
                <a:ea typeface="Arial"/>
                <a:cs typeface="Arial"/>
                <a:sym typeface="Arial"/>
              </a:rPr>
              <a:t>Q : Where to be virtualized ? </a:t>
            </a:r>
            <a:endParaRPr b="0" sz="3600" strike="noStrike">
              <a:latin typeface="Arial"/>
              <a:ea typeface="Arial"/>
              <a:cs typeface="Arial"/>
              <a:sym typeface="Arial"/>
            </a:endParaRPr>
          </a:p>
          <a:p>
            <a:pPr indent="0" lvl="0" marL="0" marR="0" rtl="0" algn="l">
              <a:spcBef>
                <a:spcPts val="0"/>
              </a:spcBef>
              <a:spcAft>
                <a:spcPts val="0"/>
              </a:spcAft>
              <a:buNone/>
            </a:pPr>
            <a:r>
              <a:t/>
            </a:r>
            <a:endParaRPr b="0" sz="3600" strike="noStrike">
              <a:latin typeface="Arial"/>
              <a:ea typeface="Arial"/>
              <a:cs typeface="Arial"/>
              <a:sym typeface="Arial"/>
            </a:endParaRPr>
          </a:p>
        </p:txBody>
      </p:sp>
      <p:pic>
        <p:nvPicPr>
          <p:cNvPr id="124" name="Google Shape;124;p23"/>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pic>
        <p:nvPicPr>
          <p:cNvPr id="125" name="Google Shape;125;p23"/>
          <p:cNvPicPr preferRelativeResize="0"/>
          <p:nvPr/>
        </p:nvPicPr>
        <p:blipFill rotWithShape="1">
          <a:blip r:embed="rId4">
            <a:alphaModFix/>
          </a:blip>
          <a:srcRect b="0" l="0" r="0" t="0"/>
          <a:stretch/>
        </p:blipFill>
        <p:spPr>
          <a:xfrm>
            <a:off x="640080" y="1591200"/>
            <a:ext cx="1809360" cy="2523600"/>
          </a:xfrm>
          <a:prstGeom prst="rect">
            <a:avLst/>
          </a:prstGeom>
          <a:noFill/>
          <a:ln>
            <a:noFill/>
          </a:ln>
        </p:spPr>
      </p:pic>
      <p:pic>
        <p:nvPicPr>
          <p:cNvPr id="126" name="Google Shape;126;p23"/>
          <p:cNvPicPr preferRelativeResize="0"/>
          <p:nvPr/>
        </p:nvPicPr>
        <p:blipFill rotWithShape="1">
          <a:blip r:embed="rId5">
            <a:alphaModFix/>
          </a:blip>
          <a:srcRect b="0" l="0" r="0" t="0"/>
          <a:stretch/>
        </p:blipFill>
        <p:spPr>
          <a:xfrm>
            <a:off x="3513960" y="1500480"/>
            <a:ext cx="1881000" cy="2340000"/>
          </a:xfrm>
          <a:prstGeom prst="rect">
            <a:avLst/>
          </a:prstGeom>
          <a:noFill/>
          <a:ln>
            <a:noFill/>
          </a:ln>
        </p:spPr>
      </p:pic>
      <p:sp>
        <p:nvSpPr>
          <p:cNvPr id="127" name="Google Shape;127;p23"/>
          <p:cNvSpPr txBox="1"/>
          <p:nvPr/>
        </p:nvSpPr>
        <p:spPr>
          <a:xfrm>
            <a:off x="3200400" y="3657600"/>
            <a:ext cx="2377440" cy="430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latin typeface="Arial"/>
                <a:ea typeface="Arial"/>
                <a:cs typeface="Arial"/>
                <a:sym typeface="Arial"/>
              </a:rPr>
              <a:t>Object Storage</a:t>
            </a:r>
            <a:endParaRPr b="0" sz="2400" strike="noStrike">
              <a:latin typeface="Arial"/>
              <a:ea typeface="Arial"/>
              <a:cs typeface="Arial"/>
              <a:sym typeface="Arial"/>
            </a:endParaRPr>
          </a:p>
        </p:txBody>
      </p:sp>
      <p:pic>
        <p:nvPicPr>
          <p:cNvPr id="128" name="Google Shape;128;p23"/>
          <p:cNvPicPr preferRelativeResize="0"/>
          <p:nvPr/>
        </p:nvPicPr>
        <p:blipFill rotWithShape="1">
          <a:blip r:embed="rId6">
            <a:alphaModFix/>
          </a:blip>
          <a:srcRect b="0" l="0" r="0" t="0"/>
          <a:stretch/>
        </p:blipFill>
        <p:spPr>
          <a:xfrm>
            <a:off x="6618240" y="1828800"/>
            <a:ext cx="2342880" cy="1952280"/>
          </a:xfrm>
          <a:prstGeom prst="rect">
            <a:avLst/>
          </a:prstGeom>
          <a:noFill/>
          <a:ln>
            <a:noFill/>
          </a:ln>
        </p:spPr>
      </p:pic>
      <p:sp>
        <p:nvSpPr>
          <p:cNvPr id="129" name="Google Shape;129;p23"/>
          <p:cNvSpPr txBox="1"/>
          <p:nvPr/>
        </p:nvSpPr>
        <p:spPr>
          <a:xfrm>
            <a:off x="6858000" y="3781080"/>
            <a:ext cx="2377440" cy="430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latin typeface="Arial"/>
                <a:ea typeface="Arial"/>
                <a:cs typeface="Arial"/>
                <a:sym typeface="Arial"/>
              </a:rPr>
              <a:t>File Storage</a:t>
            </a:r>
            <a:endParaRPr b="0" sz="2400"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nvSpPr>
        <p:spPr>
          <a:xfrm>
            <a:off x="365760" y="366120"/>
            <a:ext cx="9509760" cy="3781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600" strike="noStrike">
                <a:latin typeface="Arial"/>
                <a:ea typeface="Arial"/>
                <a:cs typeface="Arial"/>
                <a:sym typeface="Arial"/>
              </a:rPr>
              <a:t>Q : Where to be virtualized ? </a:t>
            </a:r>
            <a:endParaRPr b="0" sz="3600" strike="noStrike">
              <a:latin typeface="Arial"/>
              <a:ea typeface="Arial"/>
              <a:cs typeface="Arial"/>
              <a:sym typeface="Arial"/>
            </a:endParaRPr>
          </a:p>
          <a:p>
            <a:pPr indent="0" lvl="0" marL="0" marR="0" rtl="0" algn="l">
              <a:spcBef>
                <a:spcPts val="0"/>
              </a:spcBef>
              <a:spcAft>
                <a:spcPts val="0"/>
              </a:spcAft>
              <a:buNone/>
            </a:pPr>
            <a:r>
              <a:t/>
            </a:r>
            <a:endParaRPr b="0" sz="3600" strike="noStrike">
              <a:latin typeface="Arial"/>
              <a:ea typeface="Arial"/>
              <a:cs typeface="Arial"/>
              <a:sym typeface="Arial"/>
            </a:endParaRPr>
          </a:p>
          <a:p>
            <a:pPr indent="0" lvl="0" marL="0" marR="0" rtl="0" algn="l">
              <a:spcBef>
                <a:spcPts val="0"/>
              </a:spcBef>
              <a:spcAft>
                <a:spcPts val="0"/>
              </a:spcAft>
              <a:buNone/>
            </a:pPr>
            <a:r>
              <a:rPr b="1" lang="en-US" sz="2600" strike="noStrike">
                <a:latin typeface="Arial"/>
                <a:ea typeface="Arial"/>
                <a:cs typeface="Arial"/>
                <a:sym typeface="Arial"/>
              </a:rPr>
              <a:t>A : If you want to do a local storage virtualization just take a look at how virtualbox virtual storage works, it’s just a bridge to a real file storage.</a:t>
            </a:r>
            <a:endParaRPr b="0" sz="2600" strike="noStrike">
              <a:latin typeface="Arial"/>
              <a:ea typeface="Arial"/>
              <a:cs typeface="Arial"/>
              <a:sym typeface="Arial"/>
            </a:endParaRPr>
          </a:p>
          <a:p>
            <a:pPr indent="0" lvl="0" marL="0" marR="0" rtl="0" algn="l">
              <a:spcBef>
                <a:spcPts val="0"/>
              </a:spcBef>
              <a:spcAft>
                <a:spcPts val="0"/>
              </a:spcAft>
              <a:buNone/>
            </a:pPr>
            <a:r>
              <a:rPr b="1" lang="en-US" sz="2600" strike="noStrike">
                <a:latin typeface="Arial"/>
                <a:ea typeface="Arial"/>
                <a:cs typeface="Arial"/>
                <a:sym typeface="Arial"/>
              </a:rPr>
              <a:t>Its different when you using internet for your virtual storage, at some point you can say that you using a cloud storage</a:t>
            </a:r>
            <a:endParaRPr b="0" sz="2600" strike="noStrike">
              <a:latin typeface="Arial"/>
              <a:ea typeface="Arial"/>
              <a:cs typeface="Arial"/>
              <a:sym typeface="Arial"/>
            </a:endParaRPr>
          </a:p>
        </p:txBody>
      </p:sp>
      <p:pic>
        <p:nvPicPr>
          <p:cNvPr id="135" name="Google Shape;135;p24"/>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nvSpPr>
        <p:spPr>
          <a:xfrm>
            <a:off x="365760" y="366120"/>
            <a:ext cx="9509760" cy="3043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600" strike="noStrike">
                <a:latin typeface="Arial"/>
                <a:ea typeface="Arial"/>
                <a:cs typeface="Arial"/>
                <a:sym typeface="Arial"/>
              </a:rPr>
              <a:t>Q : How to be virtualized ? </a:t>
            </a:r>
            <a:endParaRPr b="0" sz="3600" strike="noStrike">
              <a:latin typeface="Arial"/>
              <a:ea typeface="Arial"/>
              <a:cs typeface="Arial"/>
              <a:sym typeface="Arial"/>
            </a:endParaRPr>
          </a:p>
          <a:p>
            <a:pPr indent="0" lvl="0" marL="0" marR="0" rtl="0" algn="l">
              <a:spcBef>
                <a:spcPts val="0"/>
              </a:spcBef>
              <a:spcAft>
                <a:spcPts val="0"/>
              </a:spcAft>
              <a:buNone/>
            </a:pPr>
            <a:r>
              <a:t/>
            </a:r>
            <a:endParaRPr b="0" sz="3600" strike="noStrike">
              <a:latin typeface="Arial"/>
              <a:ea typeface="Arial"/>
              <a:cs typeface="Arial"/>
              <a:sym typeface="Arial"/>
            </a:endParaRPr>
          </a:p>
          <a:p>
            <a:pPr indent="0" lvl="0" marL="0" marR="0" rtl="0" algn="l">
              <a:spcBef>
                <a:spcPts val="0"/>
              </a:spcBef>
              <a:spcAft>
                <a:spcPts val="0"/>
              </a:spcAft>
              <a:buNone/>
            </a:pPr>
            <a:r>
              <a:rPr b="1" lang="en-US" sz="2600" strike="noStrike">
                <a:latin typeface="Arial"/>
                <a:ea typeface="Arial"/>
                <a:cs typeface="Arial"/>
                <a:sym typeface="Arial"/>
              </a:rPr>
              <a:t>A : You can start with using some cloud storage service like google drives or next cloud for your own private cloud storage.</a:t>
            </a:r>
            <a:endParaRPr b="0" sz="2600" strike="noStrike">
              <a:latin typeface="Arial"/>
              <a:ea typeface="Arial"/>
              <a:cs typeface="Arial"/>
              <a:sym typeface="Arial"/>
            </a:endParaRPr>
          </a:p>
          <a:p>
            <a:pPr indent="0" lvl="0" marL="0" marR="0" rtl="0" algn="l">
              <a:spcBef>
                <a:spcPts val="0"/>
              </a:spcBef>
              <a:spcAft>
                <a:spcPts val="0"/>
              </a:spcAft>
              <a:buNone/>
            </a:pPr>
            <a:r>
              <a:rPr b="1" lang="en-US" sz="2600" strike="noStrike">
                <a:latin typeface="Arial"/>
                <a:ea typeface="Arial"/>
                <a:cs typeface="Arial"/>
                <a:sym typeface="Arial"/>
              </a:rPr>
              <a:t>Further more start learn about openstack virtual storage. </a:t>
            </a:r>
            <a:endParaRPr b="0" sz="2600" strike="noStrike">
              <a:latin typeface="Arial"/>
              <a:ea typeface="Arial"/>
              <a:cs typeface="Arial"/>
              <a:sym typeface="Arial"/>
            </a:endParaRPr>
          </a:p>
        </p:txBody>
      </p:sp>
      <p:pic>
        <p:nvPicPr>
          <p:cNvPr id="141" name="Google Shape;141;p25"/>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nvSpPr>
        <p:spPr>
          <a:xfrm>
            <a:off x="365760" y="366120"/>
            <a:ext cx="4206240" cy="4794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600" strike="noStrike">
                <a:latin typeface="Arial"/>
                <a:ea typeface="Arial"/>
                <a:cs typeface="Arial"/>
                <a:sym typeface="Arial"/>
              </a:rPr>
              <a:t>Case Study #1</a:t>
            </a:r>
            <a:endParaRPr b="0" sz="3600" strike="noStrike">
              <a:latin typeface="Arial"/>
              <a:ea typeface="Arial"/>
              <a:cs typeface="Arial"/>
              <a:sym typeface="Arial"/>
            </a:endParaRPr>
          </a:p>
          <a:p>
            <a:pPr indent="0" lvl="0" marL="0" marR="0" rtl="0" algn="l">
              <a:spcBef>
                <a:spcPts val="0"/>
              </a:spcBef>
              <a:spcAft>
                <a:spcPts val="0"/>
              </a:spcAft>
              <a:buNone/>
            </a:pPr>
            <a:r>
              <a:rPr b="1" lang="en-US" sz="2400" strike="noStrike">
                <a:latin typeface="Arial"/>
                <a:ea typeface="Arial"/>
                <a:cs typeface="Arial"/>
                <a:sym typeface="Arial"/>
              </a:rPr>
              <a:t>In some case you can learn about RADOS its some kind of utility that ceph have to integrate object storage with block storage then it’s can be read by VM or even linux kernel.</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p:txBody>
      </p:sp>
      <p:pic>
        <p:nvPicPr>
          <p:cNvPr id="147" name="Google Shape;147;p26"/>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pic>
        <p:nvPicPr>
          <p:cNvPr id="148" name="Google Shape;148;p26"/>
          <p:cNvPicPr preferRelativeResize="0"/>
          <p:nvPr/>
        </p:nvPicPr>
        <p:blipFill rotWithShape="1">
          <a:blip r:embed="rId4">
            <a:alphaModFix/>
          </a:blip>
          <a:srcRect b="0" l="0" r="0" t="0"/>
          <a:stretch/>
        </p:blipFill>
        <p:spPr>
          <a:xfrm>
            <a:off x="4480560" y="961200"/>
            <a:ext cx="5303520" cy="37022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nvSpPr>
        <p:spPr>
          <a:xfrm>
            <a:off x="5852160" y="366120"/>
            <a:ext cx="4206240" cy="4794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600" strike="noStrike">
                <a:latin typeface="Arial"/>
                <a:ea typeface="Arial"/>
                <a:cs typeface="Arial"/>
                <a:sym typeface="Arial"/>
              </a:rPr>
              <a:t>Case Study #2</a:t>
            </a:r>
            <a:endParaRPr b="0" sz="3600" strike="noStrike">
              <a:latin typeface="Arial"/>
              <a:ea typeface="Arial"/>
              <a:cs typeface="Arial"/>
              <a:sym typeface="Arial"/>
            </a:endParaRPr>
          </a:p>
          <a:p>
            <a:pPr indent="0" lvl="0" marL="0" marR="0" rtl="0" algn="l">
              <a:spcBef>
                <a:spcPts val="0"/>
              </a:spcBef>
              <a:spcAft>
                <a:spcPts val="0"/>
              </a:spcAft>
              <a:buNone/>
            </a:pPr>
            <a:r>
              <a:rPr b="1" lang="en-US" sz="2400" strike="noStrike">
                <a:latin typeface="Arial"/>
                <a:ea typeface="Arial"/>
                <a:cs typeface="Arial"/>
                <a:sym typeface="Arial"/>
              </a:rPr>
              <a:t>Now we talk about openstack, an open source project for IaaS that widely used in world. With openstack you can choose what kind of storage that you want to use, in example I’m using object storage with ceph</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p:txBody>
      </p:sp>
      <p:pic>
        <p:nvPicPr>
          <p:cNvPr id="154" name="Google Shape;154;p27"/>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pic>
        <p:nvPicPr>
          <p:cNvPr id="155" name="Google Shape;155;p27"/>
          <p:cNvPicPr preferRelativeResize="0"/>
          <p:nvPr/>
        </p:nvPicPr>
        <p:blipFill rotWithShape="1">
          <a:blip r:embed="rId4">
            <a:alphaModFix/>
          </a:blip>
          <a:srcRect b="9897" l="4218" r="13337" t="12685"/>
          <a:stretch/>
        </p:blipFill>
        <p:spPr>
          <a:xfrm>
            <a:off x="548640" y="822960"/>
            <a:ext cx="5120640" cy="3614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914400" y="1684800"/>
            <a:ext cx="5760720" cy="1813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4400" strike="noStrike">
                <a:latin typeface="Arial"/>
                <a:ea typeface="Arial"/>
                <a:cs typeface="Arial"/>
                <a:sym typeface="Arial"/>
              </a:rPr>
              <a:t>Panji Iman Baskoro</a:t>
            </a:r>
            <a:endParaRPr b="0" sz="4400" strike="noStrike">
              <a:latin typeface="Arial"/>
              <a:ea typeface="Arial"/>
              <a:cs typeface="Arial"/>
              <a:sym typeface="Arial"/>
            </a:endParaRPr>
          </a:p>
          <a:p>
            <a:pPr indent="0" lvl="0" marL="0" marR="0" rtl="0" algn="l">
              <a:spcBef>
                <a:spcPts val="0"/>
              </a:spcBef>
              <a:spcAft>
                <a:spcPts val="0"/>
              </a:spcAft>
              <a:buNone/>
            </a:pPr>
            <a:r>
              <a:rPr b="1" lang="en-US" sz="3200" strike="noStrike">
                <a:latin typeface="Arial"/>
                <a:ea typeface="Arial"/>
                <a:cs typeface="Arial"/>
                <a:sym typeface="Arial"/>
              </a:rPr>
              <a:t>171111023</a:t>
            </a:r>
            <a:endParaRPr b="0" sz="3200" strike="noStrike">
              <a:latin typeface="Arial"/>
              <a:ea typeface="Arial"/>
              <a:cs typeface="Arial"/>
              <a:sym typeface="Arial"/>
            </a:endParaRPr>
          </a:p>
          <a:p>
            <a:pPr indent="0" lvl="0" marL="0" marR="0" rtl="0" algn="l">
              <a:spcBef>
                <a:spcPts val="0"/>
              </a:spcBef>
              <a:spcAft>
                <a:spcPts val="0"/>
              </a:spcAft>
              <a:buNone/>
            </a:pPr>
            <a:r>
              <a:rPr b="1" lang="en-US" sz="2400" strike="noStrike">
                <a:latin typeface="Arial"/>
                <a:ea typeface="Arial"/>
                <a:cs typeface="Arial"/>
                <a:sym typeface="Arial"/>
              </a:rPr>
              <a:t>panjibaskoro.web.id</a:t>
            </a:r>
            <a:endParaRPr b="0" sz="2400" strike="noStrike">
              <a:latin typeface="Arial"/>
              <a:ea typeface="Arial"/>
              <a:cs typeface="Arial"/>
              <a:sym typeface="Arial"/>
            </a:endParaRPr>
          </a:p>
        </p:txBody>
      </p:sp>
      <p:pic>
        <p:nvPicPr>
          <p:cNvPr id="70" name="Google Shape;70;p15"/>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pic>
        <p:nvPicPr>
          <p:cNvPr id="71" name="Google Shape;71;p15"/>
          <p:cNvPicPr preferRelativeResize="0"/>
          <p:nvPr/>
        </p:nvPicPr>
        <p:blipFill rotWithShape="1">
          <a:blip r:embed="rId4">
            <a:alphaModFix/>
          </a:blip>
          <a:srcRect b="0" l="0" r="0" t="0"/>
          <a:stretch/>
        </p:blipFill>
        <p:spPr>
          <a:xfrm>
            <a:off x="7941960" y="4775760"/>
            <a:ext cx="878040" cy="6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sp>
        <p:nvSpPr>
          <p:cNvPr id="77" name="Google Shape;77;p16"/>
          <p:cNvSpPr txBox="1"/>
          <p:nvPr/>
        </p:nvSpPr>
        <p:spPr>
          <a:xfrm>
            <a:off x="548640" y="663840"/>
            <a:ext cx="7863840" cy="3384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800" strike="noStrike">
                <a:latin typeface="Arial"/>
                <a:ea typeface="Arial"/>
                <a:cs typeface="Arial"/>
                <a:sym typeface="Arial"/>
              </a:rPr>
              <a:t>About Virtualization, there is a quote for it;</a:t>
            </a:r>
            <a:endParaRPr b="0" sz="2800" strike="noStrike">
              <a:latin typeface="Arial"/>
              <a:ea typeface="Arial"/>
              <a:cs typeface="Arial"/>
              <a:sym typeface="Arial"/>
            </a:endParaRPr>
          </a:p>
          <a:p>
            <a:pPr indent="0" lvl="0" marL="0" marR="0" rtl="0" algn="l">
              <a:spcBef>
                <a:spcPts val="0"/>
              </a:spcBef>
              <a:spcAft>
                <a:spcPts val="0"/>
              </a:spcAft>
              <a:buNone/>
            </a:pPr>
            <a:r>
              <a:t/>
            </a:r>
            <a:endParaRPr b="0" sz="2800" strike="noStrike">
              <a:latin typeface="Arial"/>
              <a:ea typeface="Arial"/>
              <a:cs typeface="Arial"/>
              <a:sym typeface="Arial"/>
            </a:endParaRPr>
          </a:p>
          <a:p>
            <a:pPr indent="0" lvl="0" marL="0" marR="0" rtl="0" algn="l">
              <a:spcBef>
                <a:spcPts val="0"/>
              </a:spcBef>
              <a:spcAft>
                <a:spcPts val="0"/>
              </a:spcAft>
              <a:buNone/>
            </a:pPr>
            <a:r>
              <a:rPr b="1" i="1" lang="en-US" sz="3600" strike="noStrike">
                <a:latin typeface="Arial"/>
                <a:ea typeface="Arial"/>
                <a:cs typeface="Arial"/>
                <a:sym typeface="Arial"/>
              </a:rPr>
              <a:t>“… Many People talks about teenager love, but no one really understand about it… ”</a:t>
            </a:r>
            <a:endParaRPr b="0" sz="3600" strike="noStrike">
              <a:latin typeface="Arial"/>
              <a:ea typeface="Arial"/>
              <a:cs typeface="Arial"/>
              <a:sym typeface="Arial"/>
            </a:endParaRPr>
          </a:p>
          <a:p>
            <a:pPr indent="0" lvl="0" marL="0" marR="0" rtl="0" algn="l">
              <a:spcBef>
                <a:spcPts val="0"/>
              </a:spcBef>
              <a:spcAft>
                <a:spcPts val="0"/>
              </a:spcAft>
              <a:buNone/>
            </a:pPr>
            <a:r>
              <a:rPr b="1" i="1" lang="en-US" sz="3600" strike="noStrike">
                <a:latin typeface="Arial"/>
                <a:ea typeface="Arial"/>
                <a:cs typeface="Arial"/>
                <a:sym typeface="Arial"/>
              </a:rPr>
              <a:t>- Anonymous</a:t>
            </a:r>
            <a:endParaRPr b="0" sz="36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pic>
        <p:nvPicPr>
          <p:cNvPr id="83" name="Google Shape;83;p17"/>
          <p:cNvPicPr preferRelativeResize="0"/>
          <p:nvPr/>
        </p:nvPicPr>
        <p:blipFill rotWithShape="1">
          <a:blip r:embed="rId4">
            <a:alphaModFix/>
          </a:blip>
          <a:srcRect b="0" l="0" r="0" t="0"/>
          <a:stretch/>
        </p:blipFill>
        <p:spPr>
          <a:xfrm>
            <a:off x="6309360" y="3383280"/>
            <a:ext cx="1857600" cy="1857600"/>
          </a:xfrm>
          <a:prstGeom prst="rect">
            <a:avLst/>
          </a:prstGeom>
          <a:noFill/>
          <a:ln>
            <a:noFill/>
          </a:ln>
        </p:spPr>
      </p:pic>
      <p:pic>
        <p:nvPicPr>
          <p:cNvPr id="84" name="Google Shape;84;p17"/>
          <p:cNvPicPr preferRelativeResize="0"/>
          <p:nvPr/>
        </p:nvPicPr>
        <p:blipFill rotWithShape="1">
          <a:blip r:embed="rId5">
            <a:alphaModFix/>
          </a:blip>
          <a:srcRect b="0" l="0" r="0" t="0"/>
          <a:stretch/>
        </p:blipFill>
        <p:spPr>
          <a:xfrm>
            <a:off x="4318920" y="365760"/>
            <a:ext cx="4916520" cy="2304360"/>
          </a:xfrm>
          <a:prstGeom prst="rect">
            <a:avLst/>
          </a:prstGeom>
          <a:noFill/>
          <a:ln>
            <a:noFill/>
          </a:ln>
        </p:spPr>
      </p:pic>
      <p:sp>
        <p:nvSpPr>
          <p:cNvPr id="85" name="Google Shape;85;p17"/>
          <p:cNvSpPr txBox="1"/>
          <p:nvPr/>
        </p:nvSpPr>
        <p:spPr>
          <a:xfrm>
            <a:off x="4297680" y="2761920"/>
            <a:ext cx="3566160" cy="347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Siri virtual assistant for iphone</a:t>
            </a:r>
            <a:endParaRPr b="0" sz="1800" strike="noStrike">
              <a:latin typeface="Arial"/>
              <a:ea typeface="Arial"/>
              <a:cs typeface="Arial"/>
              <a:sym typeface="Arial"/>
            </a:endParaRPr>
          </a:p>
        </p:txBody>
      </p:sp>
      <p:pic>
        <p:nvPicPr>
          <p:cNvPr id="86" name="Google Shape;86;p17"/>
          <p:cNvPicPr preferRelativeResize="0"/>
          <p:nvPr/>
        </p:nvPicPr>
        <p:blipFill rotWithShape="1">
          <a:blip r:embed="rId6">
            <a:alphaModFix/>
          </a:blip>
          <a:srcRect b="0" l="0" r="0" t="0"/>
          <a:stretch/>
        </p:blipFill>
        <p:spPr>
          <a:xfrm>
            <a:off x="640080" y="353880"/>
            <a:ext cx="3291840" cy="2468880"/>
          </a:xfrm>
          <a:prstGeom prst="rect">
            <a:avLst/>
          </a:prstGeom>
          <a:noFill/>
          <a:ln>
            <a:noFill/>
          </a:ln>
        </p:spPr>
      </p:pic>
      <p:sp>
        <p:nvSpPr>
          <p:cNvPr id="87" name="Google Shape;87;p17"/>
          <p:cNvSpPr txBox="1"/>
          <p:nvPr/>
        </p:nvSpPr>
        <p:spPr>
          <a:xfrm>
            <a:off x="365760" y="3108960"/>
            <a:ext cx="3566160" cy="347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Alexa Smart home appliance</a:t>
            </a:r>
            <a:endParaRPr b="0" sz="1800" strike="noStrike">
              <a:latin typeface="Arial"/>
              <a:ea typeface="Arial"/>
              <a:cs typeface="Arial"/>
              <a:sym typeface="Arial"/>
            </a:endParaRPr>
          </a:p>
        </p:txBody>
      </p:sp>
      <p:sp>
        <p:nvSpPr>
          <p:cNvPr id="88" name="Google Shape;88;p17"/>
          <p:cNvSpPr txBox="1"/>
          <p:nvPr/>
        </p:nvSpPr>
        <p:spPr>
          <a:xfrm>
            <a:off x="457200" y="4023360"/>
            <a:ext cx="4206240" cy="914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600" strike="noStrike">
                <a:latin typeface="Arial"/>
                <a:ea typeface="Arial"/>
                <a:cs typeface="Arial"/>
                <a:sym typeface="Arial"/>
              </a:rPr>
              <a:t>Q : What is the similarity of these things ? </a:t>
            </a:r>
            <a:endParaRPr b="0" sz="26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nvSpPr>
        <p:spPr>
          <a:xfrm>
            <a:off x="365760" y="365760"/>
            <a:ext cx="9509760" cy="2154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600" strike="noStrike">
                <a:latin typeface="Arial"/>
                <a:ea typeface="Arial"/>
                <a:cs typeface="Arial"/>
                <a:sym typeface="Arial"/>
              </a:rPr>
              <a:t>Q : What to be virtualized ? </a:t>
            </a:r>
            <a:endParaRPr b="0" sz="3600" strike="noStrike">
              <a:latin typeface="Arial"/>
              <a:ea typeface="Arial"/>
              <a:cs typeface="Arial"/>
              <a:sym typeface="Arial"/>
            </a:endParaRPr>
          </a:p>
          <a:p>
            <a:pPr indent="0" lvl="0" marL="0" marR="0" rtl="0" algn="l">
              <a:spcBef>
                <a:spcPts val="0"/>
              </a:spcBef>
              <a:spcAft>
                <a:spcPts val="0"/>
              </a:spcAft>
              <a:buNone/>
            </a:pPr>
            <a:r>
              <a:t/>
            </a:r>
            <a:endParaRPr b="0" sz="3600" strike="noStrike">
              <a:latin typeface="Arial"/>
              <a:ea typeface="Arial"/>
              <a:cs typeface="Arial"/>
              <a:sym typeface="Arial"/>
            </a:endParaRPr>
          </a:p>
          <a:p>
            <a:pPr indent="0" lvl="0" marL="0" marR="0" rtl="0" algn="l">
              <a:spcBef>
                <a:spcPts val="0"/>
              </a:spcBef>
              <a:spcAft>
                <a:spcPts val="0"/>
              </a:spcAft>
              <a:buNone/>
            </a:pPr>
            <a:r>
              <a:rPr b="1" lang="en-US" sz="2600" strike="noStrike">
                <a:latin typeface="Arial"/>
                <a:ea typeface="Arial"/>
                <a:cs typeface="Arial"/>
                <a:sym typeface="Arial"/>
              </a:rPr>
              <a:t>A : it’s exactly the storage, but to be clear there is three type of storage</a:t>
            </a:r>
            <a:endParaRPr b="0" sz="2600" strike="noStrike">
              <a:latin typeface="Arial"/>
              <a:ea typeface="Arial"/>
              <a:cs typeface="Arial"/>
              <a:sym typeface="Arial"/>
            </a:endParaRPr>
          </a:p>
        </p:txBody>
      </p:sp>
      <p:pic>
        <p:nvPicPr>
          <p:cNvPr id="94" name="Google Shape;94;p18"/>
          <p:cNvPicPr preferRelativeResize="0"/>
          <p:nvPr/>
        </p:nvPicPr>
        <p:blipFill rotWithShape="1">
          <a:blip r:embed="rId3">
            <a:alphaModFix/>
          </a:blip>
          <a:srcRect b="0" l="0" r="0" t="0"/>
          <a:stretch/>
        </p:blipFill>
        <p:spPr>
          <a:xfrm>
            <a:off x="2926080" y="2315160"/>
            <a:ext cx="6400800" cy="29462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nvSpPr>
        <p:spPr>
          <a:xfrm>
            <a:off x="365760" y="365760"/>
            <a:ext cx="9509760" cy="3239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600" strike="noStrike">
                <a:latin typeface="Arial"/>
                <a:ea typeface="Arial"/>
                <a:cs typeface="Arial"/>
                <a:sym typeface="Arial"/>
              </a:rPr>
              <a:t>Q : What to be virtualized ? </a:t>
            </a:r>
            <a:endParaRPr b="0" sz="3600" strike="noStrike">
              <a:latin typeface="Arial"/>
              <a:ea typeface="Arial"/>
              <a:cs typeface="Arial"/>
              <a:sym typeface="Arial"/>
            </a:endParaRPr>
          </a:p>
          <a:p>
            <a:pPr indent="0" lvl="0" marL="0" marR="0" rtl="0" algn="l">
              <a:spcBef>
                <a:spcPts val="0"/>
              </a:spcBef>
              <a:spcAft>
                <a:spcPts val="0"/>
              </a:spcAft>
              <a:buNone/>
            </a:pPr>
            <a:r>
              <a:t/>
            </a:r>
            <a:endParaRPr b="0" sz="3600" strike="noStrike">
              <a:latin typeface="Arial"/>
              <a:ea typeface="Arial"/>
              <a:cs typeface="Arial"/>
              <a:sym typeface="Arial"/>
            </a:endParaRPr>
          </a:p>
          <a:p>
            <a:pPr indent="0" lvl="0" marL="0" marR="0" rtl="0" algn="l">
              <a:spcBef>
                <a:spcPts val="0"/>
              </a:spcBef>
              <a:spcAft>
                <a:spcPts val="0"/>
              </a:spcAft>
              <a:buNone/>
            </a:pPr>
            <a:r>
              <a:rPr b="1" lang="en-US" sz="3200" strike="noStrike">
                <a:latin typeface="Arial"/>
                <a:ea typeface="Arial"/>
                <a:cs typeface="Arial"/>
                <a:sym typeface="Arial"/>
              </a:rPr>
              <a:t>A : Start from here we just talk about SAN (Storage Area Network) and NAS (Network Attached Storage), I think the difference is clear though. </a:t>
            </a:r>
            <a:endParaRPr b="0" sz="3200" strike="noStrike">
              <a:latin typeface="Arial"/>
              <a:ea typeface="Arial"/>
              <a:cs typeface="Arial"/>
              <a:sym typeface="Arial"/>
            </a:endParaRPr>
          </a:p>
        </p:txBody>
      </p:sp>
      <p:pic>
        <p:nvPicPr>
          <p:cNvPr id="100" name="Google Shape;100;p19"/>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365760" y="366120"/>
            <a:ext cx="9509760" cy="2328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600" strike="noStrike">
                <a:latin typeface="Arial"/>
                <a:ea typeface="Arial"/>
                <a:cs typeface="Arial"/>
                <a:sym typeface="Arial"/>
              </a:rPr>
              <a:t>Q : Where to be virtualized ? </a:t>
            </a:r>
            <a:endParaRPr b="0" sz="3600" strike="noStrike">
              <a:latin typeface="Arial"/>
              <a:ea typeface="Arial"/>
              <a:cs typeface="Arial"/>
              <a:sym typeface="Arial"/>
            </a:endParaRPr>
          </a:p>
          <a:p>
            <a:pPr indent="0" lvl="0" marL="0" marR="0" rtl="0" algn="l">
              <a:spcBef>
                <a:spcPts val="0"/>
              </a:spcBef>
              <a:spcAft>
                <a:spcPts val="0"/>
              </a:spcAft>
              <a:buNone/>
            </a:pPr>
            <a:r>
              <a:t/>
            </a:r>
            <a:endParaRPr b="0" sz="3600" strike="noStrike">
              <a:latin typeface="Arial"/>
              <a:ea typeface="Arial"/>
              <a:cs typeface="Arial"/>
              <a:sym typeface="Arial"/>
            </a:endParaRPr>
          </a:p>
          <a:p>
            <a:pPr indent="0" lvl="0" marL="0" marR="0" rtl="0" algn="l">
              <a:spcBef>
                <a:spcPts val="0"/>
              </a:spcBef>
              <a:spcAft>
                <a:spcPts val="0"/>
              </a:spcAft>
              <a:buNone/>
            </a:pPr>
            <a:r>
              <a:rPr b="1" lang="en-US" sz="3200" strike="noStrike">
                <a:latin typeface="Arial"/>
                <a:ea typeface="Arial"/>
                <a:cs typeface="Arial"/>
                <a:sym typeface="Arial"/>
              </a:rPr>
              <a:t>A : Then we will do a little talk about local and cloud storage. </a:t>
            </a:r>
            <a:endParaRPr b="0" sz="3200" strike="noStrike">
              <a:latin typeface="Arial"/>
              <a:ea typeface="Arial"/>
              <a:cs typeface="Arial"/>
              <a:sym typeface="Arial"/>
            </a:endParaRPr>
          </a:p>
        </p:txBody>
      </p:sp>
      <p:pic>
        <p:nvPicPr>
          <p:cNvPr id="106" name="Google Shape;106;p20"/>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nvSpPr>
        <p:spPr>
          <a:xfrm>
            <a:off x="365760" y="366480"/>
            <a:ext cx="9509760" cy="2727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3600" strike="noStrike">
                <a:latin typeface="Arial"/>
                <a:ea typeface="Arial"/>
                <a:cs typeface="Arial"/>
                <a:sym typeface="Arial"/>
              </a:rPr>
              <a:t>#FYITimes</a:t>
            </a:r>
            <a:endParaRPr b="0" sz="3600" strike="noStrike">
              <a:latin typeface="Arial"/>
              <a:ea typeface="Arial"/>
              <a:cs typeface="Arial"/>
              <a:sym typeface="Arial"/>
            </a:endParaRPr>
          </a:p>
          <a:p>
            <a:pPr indent="0" lvl="0" marL="0" marR="0" rtl="0" algn="l">
              <a:spcBef>
                <a:spcPts val="0"/>
              </a:spcBef>
              <a:spcAft>
                <a:spcPts val="0"/>
              </a:spcAft>
              <a:buNone/>
            </a:pPr>
            <a:r>
              <a:t/>
            </a:r>
            <a:endParaRPr b="0" sz="3600" strike="noStrike">
              <a:latin typeface="Arial"/>
              <a:ea typeface="Arial"/>
              <a:cs typeface="Arial"/>
              <a:sym typeface="Arial"/>
            </a:endParaRPr>
          </a:p>
          <a:p>
            <a:pPr indent="0" lvl="0" marL="0" marR="0" rtl="0" algn="l">
              <a:spcBef>
                <a:spcPts val="0"/>
              </a:spcBef>
              <a:spcAft>
                <a:spcPts val="0"/>
              </a:spcAft>
              <a:buNone/>
            </a:pPr>
            <a:r>
              <a:rPr b="1" lang="en-US" sz="3200" strike="noStrike">
                <a:latin typeface="Arial"/>
                <a:ea typeface="Arial"/>
                <a:cs typeface="Arial"/>
                <a:sym typeface="Arial"/>
              </a:rPr>
              <a:t>You can do a storage virtualization in your local machine (PC, laptop, etc.) even in your android phone. </a:t>
            </a:r>
            <a:r>
              <a:rPr b="1" i="1" lang="en-US" sz="1800" strike="noStrike">
                <a:latin typeface="Arial"/>
                <a:ea typeface="Arial"/>
                <a:cs typeface="Arial"/>
                <a:sym typeface="Arial"/>
              </a:rPr>
              <a:t>P.S. this attempt using block storage</a:t>
            </a:r>
            <a:endParaRPr b="0" sz="1800" strike="noStrike">
              <a:latin typeface="Arial"/>
              <a:ea typeface="Arial"/>
              <a:cs typeface="Arial"/>
              <a:sym typeface="Arial"/>
            </a:endParaRPr>
          </a:p>
        </p:txBody>
      </p:sp>
      <p:pic>
        <p:nvPicPr>
          <p:cNvPr id="112" name="Google Shape;112;p21"/>
          <p:cNvPicPr preferRelativeResize="0"/>
          <p:nvPr/>
        </p:nvPicPr>
        <p:blipFill rotWithShape="1">
          <a:blip r:embed="rId3">
            <a:alphaModFix/>
          </a:blip>
          <a:srcRect b="0" l="0" r="0" t="0"/>
          <a:stretch/>
        </p:blipFill>
        <p:spPr>
          <a:xfrm>
            <a:off x="8820000" y="4755240"/>
            <a:ext cx="964080" cy="709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nvSpPr>
        <p:spPr>
          <a:xfrm>
            <a:off x="365760" y="366120"/>
            <a:ext cx="9509760" cy="3781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3600" strike="noStrike">
                <a:latin typeface="Arial"/>
                <a:ea typeface="Arial"/>
                <a:cs typeface="Arial"/>
                <a:sym typeface="Arial"/>
              </a:rPr>
              <a:t>Q : Where to be virtualized ? </a:t>
            </a:r>
            <a:endParaRPr b="0" sz="3600" strike="noStrike">
              <a:latin typeface="Arial"/>
              <a:ea typeface="Arial"/>
              <a:cs typeface="Arial"/>
              <a:sym typeface="Arial"/>
            </a:endParaRPr>
          </a:p>
          <a:p>
            <a:pPr indent="0" lvl="0" marL="0" marR="0" rtl="0" algn="l">
              <a:spcBef>
                <a:spcPts val="0"/>
              </a:spcBef>
              <a:spcAft>
                <a:spcPts val="0"/>
              </a:spcAft>
              <a:buNone/>
            </a:pPr>
            <a:r>
              <a:t/>
            </a:r>
            <a:endParaRPr b="0" sz="3600" strike="noStrike">
              <a:latin typeface="Arial"/>
              <a:ea typeface="Arial"/>
              <a:cs typeface="Arial"/>
              <a:sym typeface="Arial"/>
            </a:endParaRPr>
          </a:p>
          <a:p>
            <a:pPr indent="0" lvl="0" marL="0" marR="0" rtl="0" algn="l">
              <a:spcBef>
                <a:spcPts val="0"/>
              </a:spcBef>
              <a:spcAft>
                <a:spcPts val="0"/>
              </a:spcAft>
              <a:buNone/>
            </a:pPr>
            <a:r>
              <a:rPr b="1" lang="en-US" sz="2600" strike="noStrike">
                <a:latin typeface="Arial"/>
                <a:ea typeface="Arial"/>
                <a:cs typeface="Arial"/>
                <a:sym typeface="Arial"/>
              </a:rPr>
              <a:t>A : If you want to do a local storage virtualization just take a look at how virtualbox virtual storage works, it’s just a bridge to a real file storage.</a:t>
            </a:r>
            <a:endParaRPr b="0" sz="2600" strike="noStrike">
              <a:latin typeface="Arial"/>
              <a:ea typeface="Arial"/>
              <a:cs typeface="Arial"/>
              <a:sym typeface="Arial"/>
            </a:endParaRPr>
          </a:p>
          <a:p>
            <a:pPr indent="0" lvl="0" marL="0" marR="0" rtl="0" algn="l">
              <a:spcBef>
                <a:spcPts val="0"/>
              </a:spcBef>
              <a:spcAft>
                <a:spcPts val="0"/>
              </a:spcAft>
              <a:buNone/>
            </a:pPr>
            <a:r>
              <a:rPr b="1" lang="en-US" sz="2600" strike="noStrike">
                <a:latin typeface="Arial"/>
                <a:ea typeface="Arial"/>
                <a:cs typeface="Arial"/>
                <a:sym typeface="Arial"/>
              </a:rPr>
              <a:t>Its different when you using internet for your virtual storage, at some point you can say that you using a cloud storage</a:t>
            </a:r>
            <a:endParaRPr b="0" sz="2600" strike="noStrike">
              <a:latin typeface="Arial"/>
              <a:ea typeface="Arial"/>
              <a:cs typeface="Arial"/>
              <a:sym typeface="Arial"/>
            </a:endParaRPr>
          </a:p>
        </p:txBody>
      </p:sp>
      <p:pic>
        <p:nvPicPr>
          <p:cNvPr id="118" name="Google Shape;118;p22"/>
          <p:cNvPicPr preferRelativeResize="0"/>
          <p:nvPr/>
        </p:nvPicPr>
        <p:blipFill rotWithShape="1">
          <a:blip r:embed="rId3">
            <a:alphaModFix/>
          </a:blip>
          <a:srcRect b="0" l="0" r="0" t="0"/>
          <a:stretch/>
        </p:blipFill>
        <p:spPr>
          <a:xfrm>
            <a:off x="8820000" y="4754880"/>
            <a:ext cx="964080" cy="7099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