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7a8180508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a8180508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a81805082_7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a81805082_7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a81805082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a81805082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a81805082_8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a81805082_8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a81805082_8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a81805082_8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a81805082_8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a81805082_8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a81805082_8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a81805082_8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a81805082_8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a81805082_8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55" name="Google Shape;55;p13"/>
          <p:cNvPicPr preferRelativeResize="0"/>
          <p:nvPr/>
        </p:nvPicPr>
        <p:blipFill rotWithShape="1">
          <a:blip r:embed="rId4">
            <a:alphaModFix/>
          </a:blip>
          <a:srcRect b="11964" l="8025" r="8376" t="12455"/>
          <a:stretch/>
        </p:blipFill>
        <p:spPr>
          <a:xfrm>
            <a:off x="7955950" y="4416750"/>
            <a:ext cx="959450" cy="650550"/>
          </a:xfrm>
          <a:prstGeom prst="rect">
            <a:avLst/>
          </a:prstGeom>
          <a:noFill/>
          <a:ln>
            <a:noFill/>
          </a:ln>
        </p:spPr>
      </p:pic>
      <p:sp>
        <p:nvSpPr>
          <p:cNvPr id="56" name="Google Shape;56;p13"/>
          <p:cNvSpPr txBox="1"/>
          <p:nvPr/>
        </p:nvSpPr>
        <p:spPr>
          <a:xfrm>
            <a:off x="557425" y="1849950"/>
            <a:ext cx="7132500" cy="8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4900">
                <a:solidFill>
                  <a:schemeClr val="lt1"/>
                </a:solidFill>
              </a:rPr>
              <a:t>Amazon Web Service</a:t>
            </a:r>
            <a:endParaRPr b="1" sz="4900">
              <a:solidFill>
                <a:schemeClr val="lt1"/>
              </a:solidFill>
            </a:endParaRPr>
          </a:p>
        </p:txBody>
      </p:sp>
      <p:sp>
        <p:nvSpPr>
          <p:cNvPr id="57" name="Google Shape;57;p13"/>
          <p:cNvSpPr txBox="1"/>
          <p:nvPr/>
        </p:nvSpPr>
        <p:spPr>
          <a:xfrm>
            <a:off x="557425" y="2724150"/>
            <a:ext cx="5586900" cy="4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2000">
                <a:solidFill>
                  <a:schemeClr val="lt1"/>
                </a:solidFill>
              </a:rPr>
              <a:t>The Greatest Cloud VPS provider ever exist</a:t>
            </a:r>
            <a:endParaRPr b="1" sz="20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63" name="Google Shape;63;p14"/>
          <p:cNvSpPr/>
          <p:nvPr/>
        </p:nvSpPr>
        <p:spPr>
          <a:xfrm>
            <a:off x="0" y="0"/>
            <a:ext cx="4864800" cy="5143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pic>
        <p:nvPicPr>
          <p:cNvPr id="64" name="Google Shape;64;p14"/>
          <p:cNvPicPr preferRelativeResize="0"/>
          <p:nvPr/>
        </p:nvPicPr>
        <p:blipFill rotWithShape="1">
          <a:blip r:embed="rId4">
            <a:alphaModFix/>
          </a:blip>
          <a:srcRect b="11964" l="8025" r="8376" t="12455"/>
          <a:stretch/>
        </p:blipFill>
        <p:spPr>
          <a:xfrm>
            <a:off x="7955950" y="4416750"/>
            <a:ext cx="959450" cy="650550"/>
          </a:xfrm>
          <a:prstGeom prst="rect">
            <a:avLst/>
          </a:prstGeom>
          <a:noFill/>
          <a:ln>
            <a:noFill/>
          </a:ln>
        </p:spPr>
      </p:pic>
      <p:sp>
        <p:nvSpPr>
          <p:cNvPr id="65" name="Google Shape;65;p14"/>
          <p:cNvSpPr txBox="1"/>
          <p:nvPr/>
        </p:nvSpPr>
        <p:spPr>
          <a:xfrm>
            <a:off x="329400" y="279050"/>
            <a:ext cx="2457600" cy="10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2900"/>
              <a:t>Anggota </a:t>
            </a:r>
            <a:r>
              <a:rPr b="1" lang="id" sz="2900"/>
              <a:t>Kelompok</a:t>
            </a:r>
            <a:r>
              <a:rPr b="1" lang="id" sz="2900"/>
              <a:t> : </a:t>
            </a:r>
            <a:endParaRPr b="1" sz="2900"/>
          </a:p>
        </p:txBody>
      </p:sp>
      <p:sp>
        <p:nvSpPr>
          <p:cNvPr id="66" name="Google Shape;66;p14"/>
          <p:cNvSpPr txBox="1"/>
          <p:nvPr/>
        </p:nvSpPr>
        <p:spPr>
          <a:xfrm>
            <a:off x="329400" y="1634275"/>
            <a:ext cx="4242600" cy="31038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SzPts val="2300"/>
              <a:buAutoNum type="arabicPeriod"/>
            </a:pPr>
            <a:r>
              <a:rPr lang="id" sz="2300"/>
              <a:t>Thomas Kristanto W (</a:t>
            </a:r>
            <a:r>
              <a:rPr lang="id" sz="2300"/>
              <a:t>171111001)</a:t>
            </a:r>
            <a:endParaRPr sz="2300"/>
          </a:p>
          <a:p>
            <a:pPr indent="-374650" lvl="0" marL="457200" rtl="0" algn="l">
              <a:spcBef>
                <a:spcPts val="0"/>
              </a:spcBef>
              <a:spcAft>
                <a:spcPts val="0"/>
              </a:spcAft>
              <a:buSzPts val="2300"/>
              <a:buAutoNum type="arabicPeriod"/>
            </a:pPr>
            <a:r>
              <a:rPr lang="id" sz="2300"/>
              <a:t>Erik wahyu saputro (171111044)</a:t>
            </a:r>
            <a:endParaRPr sz="2300"/>
          </a:p>
          <a:p>
            <a:pPr indent="-374650" lvl="0" marL="457200" rtl="0" algn="l">
              <a:spcBef>
                <a:spcPts val="0"/>
              </a:spcBef>
              <a:spcAft>
                <a:spcPts val="0"/>
              </a:spcAft>
              <a:buSzPts val="2300"/>
              <a:buAutoNum type="arabicPeriod"/>
            </a:pPr>
            <a:r>
              <a:rPr lang="id" sz="2300"/>
              <a:t>Panji Iman Baskoro (171111023)</a:t>
            </a:r>
            <a:endParaRPr sz="2300"/>
          </a:p>
          <a:p>
            <a:pPr indent="-374650" lvl="0" marL="457200" rtl="0" algn="l">
              <a:spcBef>
                <a:spcPts val="0"/>
              </a:spcBef>
              <a:spcAft>
                <a:spcPts val="0"/>
              </a:spcAft>
              <a:buSzPts val="2300"/>
              <a:buAutoNum type="arabicPeriod"/>
            </a:pPr>
            <a:r>
              <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72" name="Google Shape;72;p1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73" name="Google Shape;73;p15"/>
          <p:cNvPicPr preferRelativeResize="0"/>
          <p:nvPr/>
        </p:nvPicPr>
        <p:blipFill>
          <a:blip r:embed="rId3">
            <a:alphaModFix/>
          </a:blip>
          <a:stretch>
            <a:fillRect/>
          </a:stretch>
        </p:blipFill>
        <p:spPr>
          <a:xfrm>
            <a:off x="0" y="0"/>
            <a:ext cx="9144000" cy="5143500"/>
          </a:xfrm>
          <a:prstGeom prst="rect">
            <a:avLst/>
          </a:prstGeom>
          <a:noFill/>
          <a:ln>
            <a:noFill/>
          </a:ln>
        </p:spPr>
      </p:pic>
      <p:sp>
        <p:nvSpPr>
          <p:cNvPr id="74" name="Google Shape;74;p15"/>
          <p:cNvSpPr/>
          <p:nvPr/>
        </p:nvSpPr>
        <p:spPr>
          <a:xfrm>
            <a:off x="0" y="0"/>
            <a:ext cx="4864800" cy="5143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pic>
        <p:nvPicPr>
          <p:cNvPr id="75" name="Google Shape;75;p15"/>
          <p:cNvPicPr preferRelativeResize="0"/>
          <p:nvPr/>
        </p:nvPicPr>
        <p:blipFill rotWithShape="1">
          <a:blip r:embed="rId4">
            <a:alphaModFix/>
          </a:blip>
          <a:srcRect b="11964" l="8025" r="8376" t="12455"/>
          <a:stretch/>
        </p:blipFill>
        <p:spPr>
          <a:xfrm>
            <a:off x="7955950" y="4416750"/>
            <a:ext cx="959450" cy="650550"/>
          </a:xfrm>
          <a:prstGeom prst="rect">
            <a:avLst/>
          </a:prstGeom>
          <a:noFill/>
          <a:ln>
            <a:noFill/>
          </a:ln>
        </p:spPr>
      </p:pic>
      <p:sp>
        <p:nvSpPr>
          <p:cNvPr id="76" name="Google Shape;76;p15"/>
          <p:cNvSpPr txBox="1"/>
          <p:nvPr/>
        </p:nvSpPr>
        <p:spPr>
          <a:xfrm>
            <a:off x="329400" y="279050"/>
            <a:ext cx="2457600" cy="6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2900"/>
              <a:t>Introduction</a:t>
            </a:r>
            <a:endParaRPr b="1" sz="2900"/>
          </a:p>
        </p:txBody>
      </p:sp>
      <p:sp>
        <p:nvSpPr>
          <p:cNvPr id="77" name="Google Shape;77;p15"/>
          <p:cNvSpPr txBox="1"/>
          <p:nvPr/>
        </p:nvSpPr>
        <p:spPr>
          <a:xfrm>
            <a:off x="329400" y="929750"/>
            <a:ext cx="4242600" cy="38082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SzPts val="2300"/>
              <a:buAutoNum type="arabicPeriod"/>
            </a:pPr>
            <a:r>
              <a:rPr lang="id" sz="2300"/>
              <a:t>History AWS</a:t>
            </a:r>
            <a:endParaRPr sz="2300"/>
          </a:p>
          <a:p>
            <a:pPr indent="-374650" lvl="0" marL="457200" rtl="0" algn="l">
              <a:spcBef>
                <a:spcPts val="0"/>
              </a:spcBef>
              <a:spcAft>
                <a:spcPts val="0"/>
              </a:spcAft>
              <a:buSzPts val="2300"/>
              <a:buAutoNum type="arabicPeriod"/>
            </a:pPr>
            <a:r>
              <a:rPr lang="id" sz="2300"/>
              <a:t>Experience using AWS</a:t>
            </a:r>
            <a:endParaRPr sz="2300"/>
          </a:p>
          <a:p>
            <a:pPr indent="-374650" lvl="0" marL="457200" rtl="0" algn="l">
              <a:spcBef>
                <a:spcPts val="0"/>
              </a:spcBef>
              <a:spcAft>
                <a:spcPts val="0"/>
              </a:spcAft>
              <a:buSzPts val="2300"/>
              <a:buAutoNum type="arabicPeriod"/>
            </a:pPr>
            <a:r>
              <a:rPr lang="id" sz="2300"/>
              <a:t>Pro - Cons AWS</a:t>
            </a:r>
            <a:endParaRPr sz="2300"/>
          </a:p>
          <a:p>
            <a:pPr indent="-374650" lvl="0" marL="457200" rtl="0" algn="l">
              <a:spcBef>
                <a:spcPts val="0"/>
              </a:spcBef>
              <a:spcAft>
                <a:spcPts val="0"/>
              </a:spcAft>
              <a:buSzPts val="2300"/>
              <a:buAutoNum type="arabicPeriod"/>
            </a:pPr>
            <a:r>
              <a:rPr lang="id" sz="2300"/>
              <a:t>Implementation</a:t>
            </a:r>
            <a:endParaRPr sz="2300"/>
          </a:p>
          <a:p>
            <a:pPr indent="-374650" lvl="0" marL="457200" rtl="0" algn="l">
              <a:spcBef>
                <a:spcPts val="0"/>
              </a:spcBef>
              <a:spcAft>
                <a:spcPts val="0"/>
              </a:spcAft>
              <a:buSzPts val="2300"/>
              <a:buAutoNum type="arabicPeriod"/>
            </a:pPr>
            <a:r>
              <a:rPr lang="id" sz="2300"/>
              <a:t>AWS</a:t>
            </a:r>
            <a:r>
              <a:rPr lang="id" sz="2300"/>
              <a:t> comparison with other providers</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83" name="Google Shape;83;p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84" name="Google Shape;84;p16"/>
          <p:cNvPicPr preferRelativeResize="0"/>
          <p:nvPr/>
        </p:nvPicPr>
        <p:blipFill>
          <a:blip r:embed="rId3">
            <a:alphaModFix/>
          </a:blip>
          <a:stretch>
            <a:fillRect/>
          </a:stretch>
        </p:blipFill>
        <p:spPr>
          <a:xfrm>
            <a:off x="0" y="0"/>
            <a:ext cx="9144000" cy="5143500"/>
          </a:xfrm>
          <a:prstGeom prst="rect">
            <a:avLst/>
          </a:prstGeom>
          <a:noFill/>
          <a:ln>
            <a:noFill/>
          </a:ln>
        </p:spPr>
      </p:pic>
      <p:sp>
        <p:nvSpPr>
          <p:cNvPr id="85" name="Google Shape;85;p16"/>
          <p:cNvSpPr/>
          <p:nvPr/>
        </p:nvSpPr>
        <p:spPr>
          <a:xfrm>
            <a:off x="0" y="0"/>
            <a:ext cx="7828200" cy="5143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pic>
        <p:nvPicPr>
          <p:cNvPr id="86" name="Google Shape;86;p16"/>
          <p:cNvPicPr preferRelativeResize="0"/>
          <p:nvPr/>
        </p:nvPicPr>
        <p:blipFill rotWithShape="1">
          <a:blip r:embed="rId4">
            <a:alphaModFix/>
          </a:blip>
          <a:srcRect b="11964" l="8025" r="8376" t="12455"/>
          <a:stretch/>
        </p:blipFill>
        <p:spPr>
          <a:xfrm>
            <a:off x="7955950" y="4416750"/>
            <a:ext cx="959450" cy="650550"/>
          </a:xfrm>
          <a:prstGeom prst="rect">
            <a:avLst/>
          </a:prstGeom>
          <a:noFill/>
          <a:ln>
            <a:noFill/>
          </a:ln>
        </p:spPr>
      </p:pic>
      <p:sp>
        <p:nvSpPr>
          <p:cNvPr id="87" name="Google Shape;87;p16"/>
          <p:cNvSpPr txBox="1"/>
          <p:nvPr/>
        </p:nvSpPr>
        <p:spPr>
          <a:xfrm>
            <a:off x="329400" y="279050"/>
            <a:ext cx="7210200" cy="5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2900"/>
              <a:t>History</a:t>
            </a:r>
            <a:endParaRPr b="1" sz="2900"/>
          </a:p>
        </p:txBody>
      </p:sp>
      <p:sp>
        <p:nvSpPr>
          <p:cNvPr id="88" name="Google Shape;88;p16"/>
          <p:cNvSpPr txBox="1"/>
          <p:nvPr/>
        </p:nvSpPr>
        <p:spPr>
          <a:xfrm>
            <a:off x="329400" y="877250"/>
            <a:ext cx="7210200" cy="38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2300"/>
              <a:t>The origin of AWS released at 2002, when an inital beta was released (named Amazon.com Web Service). Not long after, in 2003 during an excetuvie retreat at  jeff Bezof the amazon leadership was asked to identify the core strenghts of the company.</a:t>
            </a:r>
            <a:endParaRPr sz="2300"/>
          </a:p>
          <a:p>
            <a:pPr indent="0" lvl="0" marL="0" rtl="0" algn="l">
              <a:spcBef>
                <a:spcPts val="0"/>
              </a:spcBef>
              <a:spcAft>
                <a:spcPts val="0"/>
              </a:spcAft>
              <a:buNone/>
            </a:pPr>
            <a:r>
              <a:rPr lang="id" sz="2300"/>
              <a:t>In 2004the company’s first public acknowledgment of AWS emerged in a blog post hinting at the development to come.</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94" name="Google Shape;94;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95" name="Google Shape;95;p17"/>
          <p:cNvPicPr preferRelativeResize="0"/>
          <p:nvPr/>
        </p:nvPicPr>
        <p:blipFill>
          <a:blip r:embed="rId3">
            <a:alphaModFix/>
          </a:blip>
          <a:stretch>
            <a:fillRect/>
          </a:stretch>
        </p:blipFill>
        <p:spPr>
          <a:xfrm>
            <a:off x="0" y="0"/>
            <a:ext cx="9144000" cy="5143500"/>
          </a:xfrm>
          <a:prstGeom prst="rect">
            <a:avLst/>
          </a:prstGeom>
          <a:noFill/>
          <a:ln>
            <a:noFill/>
          </a:ln>
        </p:spPr>
      </p:pic>
      <p:sp>
        <p:nvSpPr>
          <p:cNvPr id="96" name="Google Shape;96;p17"/>
          <p:cNvSpPr/>
          <p:nvPr/>
        </p:nvSpPr>
        <p:spPr>
          <a:xfrm>
            <a:off x="0" y="0"/>
            <a:ext cx="7828200" cy="5143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pic>
        <p:nvPicPr>
          <p:cNvPr id="97" name="Google Shape;97;p17"/>
          <p:cNvPicPr preferRelativeResize="0"/>
          <p:nvPr/>
        </p:nvPicPr>
        <p:blipFill rotWithShape="1">
          <a:blip r:embed="rId4">
            <a:alphaModFix/>
          </a:blip>
          <a:srcRect b="11964" l="8025" r="8376" t="12455"/>
          <a:stretch/>
        </p:blipFill>
        <p:spPr>
          <a:xfrm>
            <a:off x="7955950" y="4416750"/>
            <a:ext cx="959450" cy="650550"/>
          </a:xfrm>
          <a:prstGeom prst="rect">
            <a:avLst/>
          </a:prstGeom>
          <a:noFill/>
          <a:ln>
            <a:noFill/>
          </a:ln>
        </p:spPr>
      </p:pic>
      <p:sp>
        <p:nvSpPr>
          <p:cNvPr id="98" name="Google Shape;98;p17"/>
          <p:cNvSpPr txBox="1"/>
          <p:nvPr/>
        </p:nvSpPr>
        <p:spPr>
          <a:xfrm>
            <a:off x="329400" y="279050"/>
            <a:ext cx="7210200" cy="5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2900"/>
              <a:t>Pro - Cons</a:t>
            </a:r>
            <a:endParaRPr b="1" sz="2900"/>
          </a:p>
        </p:txBody>
      </p:sp>
      <p:sp>
        <p:nvSpPr>
          <p:cNvPr id="99" name="Google Shape;99;p17"/>
          <p:cNvSpPr txBox="1"/>
          <p:nvPr/>
        </p:nvSpPr>
        <p:spPr>
          <a:xfrm>
            <a:off x="329400" y="877250"/>
            <a:ext cx="7210200" cy="38607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id" sz="2300"/>
              <a:t>Pro</a:t>
            </a:r>
            <a:endParaRPr sz="2300"/>
          </a:p>
          <a:p>
            <a:pPr indent="359999" lvl="0" marL="360000" rtl="0" algn="l">
              <a:spcBef>
                <a:spcPts val="0"/>
              </a:spcBef>
              <a:spcAft>
                <a:spcPts val="0"/>
              </a:spcAft>
              <a:buNone/>
            </a:pPr>
            <a:r>
              <a:rPr lang="id" sz="1800"/>
              <a:t>AWS have advantage of highly availability, price option and the feature both AWS and alibaba have Big Data solution that loved by every customer around the world. One more thing that very interesting about AWS is S3 storage, a storage protocol with cool terms that let you store your file easily on the cloud.</a:t>
            </a:r>
            <a:endParaRPr sz="1800"/>
          </a:p>
          <a:p>
            <a:pPr indent="-374650" lvl="0" marL="457200" rtl="0" algn="l">
              <a:spcBef>
                <a:spcPts val="0"/>
              </a:spcBef>
              <a:spcAft>
                <a:spcPts val="0"/>
              </a:spcAft>
              <a:buSzPts val="2300"/>
              <a:buChar char="❏"/>
            </a:pPr>
            <a:r>
              <a:rPr lang="id" sz="2300"/>
              <a:t>Cons</a:t>
            </a:r>
            <a:endParaRPr sz="2300"/>
          </a:p>
          <a:p>
            <a:pPr indent="359999" lvl="0" marL="360000" rtl="0" algn="l">
              <a:spcBef>
                <a:spcPts val="0"/>
              </a:spcBef>
              <a:spcAft>
                <a:spcPts val="0"/>
              </a:spcAft>
              <a:buNone/>
            </a:pPr>
            <a:r>
              <a:rPr lang="id" sz="1800"/>
              <a:t>Some People says that a lot of AWS product is “pain in the ass” and write it on the internet. They said that sometimes when you using Open Source in AWS it will be hard to handle and make a lot of stress to figure it out.</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05" name="Google Shape;105;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06" name="Google Shape;106;p18"/>
          <p:cNvPicPr preferRelativeResize="0"/>
          <p:nvPr/>
        </p:nvPicPr>
        <p:blipFill>
          <a:blip r:embed="rId3">
            <a:alphaModFix/>
          </a:blip>
          <a:stretch>
            <a:fillRect/>
          </a:stretch>
        </p:blipFill>
        <p:spPr>
          <a:xfrm>
            <a:off x="0" y="0"/>
            <a:ext cx="9144000" cy="5143500"/>
          </a:xfrm>
          <a:prstGeom prst="rect">
            <a:avLst/>
          </a:prstGeom>
          <a:noFill/>
          <a:ln>
            <a:noFill/>
          </a:ln>
        </p:spPr>
      </p:pic>
      <p:sp>
        <p:nvSpPr>
          <p:cNvPr id="107" name="Google Shape;107;p18"/>
          <p:cNvSpPr/>
          <p:nvPr/>
        </p:nvSpPr>
        <p:spPr>
          <a:xfrm>
            <a:off x="0" y="0"/>
            <a:ext cx="7828200" cy="5143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pic>
        <p:nvPicPr>
          <p:cNvPr id="108" name="Google Shape;108;p18"/>
          <p:cNvPicPr preferRelativeResize="0"/>
          <p:nvPr/>
        </p:nvPicPr>
        <p:blipFill rotWithShape="1">
          <a:blip r:embed="rId4">
            <a:alphaModFix/>
          </a:blip>
          <a:srcRect b="11964" l="8025" r="8376" t="12455"/>
          <a:stretch/>
        </p:blipFill>
        <p:spPr>
          <a:xfrm>
            <a:off x="7955950" y="4416750"/>
            <a:ext cx="959450" cy="650550"/>
          </a:xfrm>
          <a:prstGeom prst="rect">
            <a:avLst/>
          </a:prstGeom>
          <a:noFill/>
          <a:ln>
            <a:noFill/>
          </a:ln>
        </p:spPr>
      </p:pic>
      <p:sp>
        <p:nvSpPr>
          <p:cNvPr id="109" name="Google Shape;109;p18"/>
          <p:cNvSpPr txBox="1"/>
          <p:nvPr/>
        </p:nvSpPr>
        <p:spPr>
          <a:xfrm>
            <a:off x="329400" y="279050"/>
            <a:ext cx="7210200" cy="5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2900"/>
              <a:t>Experience</a:t>
            </a:r>
            <a:endParaRPr b="1" sz="2900"/>
          </a:p>
        </p:txBody>
      </p:sp>
      <p:sp>
        <p:nvSpPr>
          <p:cNvPr id="110" name="Google Shape;110;p18"/>
          <p:cNvSpPr txBox="1"/>
          <p:nvPr/>
        </p:nvSpPr>
        <p:spPr>
          <a:xfrm>
            <a:off x="329400" y="877250"/>
            <a:ext cx="7210200" cy="3860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2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16" name="Google Shape;116;p1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17" name="Google Shape;117;p19"/>
          <p:cNvPicPr preferRelativeResize="0"/>
          <p:nvPr/>
        </p:nvPicPr>
        <p:blipFill>
          <a:blip r:embed="rId3">
            <a:alphaModFix/>
          </a:blip>
          <a:stretch>
            <a:fillRect/>
          </a:stretch>
        </p:blipFill>
        <p:spPr>
          <a:xfrm>
            <a:off x="0" y="0"/>
            <a:ext cx="9144000" cy="5143500"/>
          </a:xfrm>
          <a:prstGeom prst="rect">
            <a:avLst/>
          </a:prstGeom>
          <a:noFill/>
          <a:ln>
            <a:noFill/>
          </a:ln>
        </p:spPr>
      </p:pic>
      <p:sp>
        <p:nvSpPr>
          <p:cNvPr id="118" name="Google Shape;118;p19"/>
          <p:cNvSpPr/>
          <p:nvPr/>
        </p:nvSpPr>
        <p:spPr>
          <a:xfrm>
            <a:off x="0" y="0"/>
            <a:ext cx="7828200" cy="5143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pic>
        <p:nvPicPr>
          <p:cNvPr id="119" name="Google Shape;119;p19"/>
          <p:cNvPicPr preferRelativeResize="0"/>
          <p:nvPr/>
        </p:nvPicPr>
        <p:blipFill rotWithShape="1">
          <a:blip r:embed="rId4">
            <a:alphaModFix/>
          </a:blip>
          <a:srcRect b="11964" l="8025" r="8376" t="12455"/>
          <a:stretch/>
        </p:blipFill>
        <p:spPr>
          <a:xfrm>
            <a:off x="7955950" y="4416750"/>
            <a:ext cx="959450" cy="650550"/>
          </a:xfrm>
          <a:prstGeom prst="rect">
            <a:avLst/>
          </a:prstGeom>
          <a:noFill/>
          <a:ln>
            <a:noFill/>
          </a:ln>
        </p:spPr>
      </p:pic>
      <p:sp>
        <p:nvSpPr>
          <p:cNvPr id="120" name="Google Shape;120;p19"/>
          <p:cNvSpPr txBox="1"/>
          <p:nvPr/>
        </p:nvSpPr>
        <p:spPr>
          <a:xfrm>
            <a:off x="329400" y="279050"/>
            <a:ext cx="7210200" cy="5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2900"/>
              <a:t>Implementation</a:t>
            </a:r>
            <a:endParaRPr b="1" sz="2900"/>
          </a:p>
        </p:txBody>
      </p:sp>
      <p:sp>
        <p:nvSpPr>
          <p:cNvPr id="121" name="Google Shape;121;p19"/>
          <p:cNvSpPr txBox="1"/>
          <p:nvPr/>
        </p:nvSpPr>
        <p:spPr>
          <a:xfrm>
            <a:off x="329400" y="877250"/>
            <a:ext cx="7210200" cy="3860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2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27" name="Google Shape;127;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28" name="Google Shape;128;p20"/>
          <p:cNvPicPr preferRelativeResize="0"/>
          <p:nvPr/>
        </p:nvPicPr>
        <p:blipFill>
          <a:blip r:embed="rId3">
            <a:alphaModFix/>
          </a:blip>
          <a:stretch>
            <a:fillRect/>
          </a:stretch>
        </p:blipFill>
        <p:spPr>
          <a:xfrm>
            <a:off x="0" y="0"/>
            <a:ext cx="9144000" cy="5143500"/>
          </a:xfrm>
          <a:prstGeom prst="rect">
            <a:avLst/>
          </a:prstGeom>
          <a:noFill/>
          <a:ln>
            <a:noFill/>
          </a:ln>
        </p:spPr>
      </p:pic>
      <p:sp>
        <p:nvSpPr>
          <p:cNvPr id="129" name="Google Shape;129;p20"/>
          <p:cNvSpPr/>
          <p:nvPr/>
        </p:nvSpPr>
        <p:spPr>
          <a:xfrm>
            <a:off x="0" y="0"/>
            <a:ext cx="7828200" cy="5143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pic>
        <p:nvPicPr>
          <p:cNvPr id="130" name="Google Shape;130;p20"/>
          <p:cNvPicPr preferRelativeResize="0"/>
          <p:nvPr/>
        </p:nvPicPr>
        <p:blipFill rotWithShape="1">
          <a:blip r:embed="rId4">
            <a:alphaModFix/>
          </a:blip>
          <a:srcRect b="11964" l="8025" r="8376" t="12455"/>
          <a:stretch/>
        </p:blipFill>
        <p:spPr>
          <a:xfrm>
            <a:off x="7955950" y="4416750"/>
            <a:ext cx="959450" cy="650550"/>
          </a:xfrm>
          <a:prstGeom prst="rect">
            <a:avLst/>
          </a:prstGeom>
          <a:noFill/>
          <a:ln>
            <a:noFill/>
          </a:ln>
        </p:spPr>
      </p:pic>
      <p:sp>
        <p:nvSpPr>
          <p:cNvPr id="131" name="Google Shape;131;p20"/>
          <p:cNvSpPr txBox="1"/>
          <p:nvPr/>
        </p:nvSpPr>
        <p:spPr>
          <a:xfrm>
            <a:off x="329400" y="279050"/>
            <a:ext cx="7210200" cy="5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2900"/>
              <a:t>AWS Comparison</a:t>
            </a:r>
            <a:endParaRPr b="1" sz="2900"/>
          </a:p>
        </p:txBody>
      </p:sp>
      <p:sp>
        <p:nvSpPr>
          <p:cNvPr id="132" name="Google Shape;132;p20"/>
          <p:cNvSpPr txBox="1"/>
          <p:nvPr/>
        </p:nvSpPr>
        <p:spPr>
          <a:xfrm>
            <a:off x="329400" y="877250"/>
            <a:ext cx="7210200" cy="38607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id" sz="2300"/>
              <a:t>Microsoft Azure</a:t>
            </a:r>
            <a:endParaRPr sz="2300"/>
          </a:p>
          <a:p>
            <a:pPr indent="-342900" lvl="0" marL="457200" rtl="0" algn="l">
              <a:spcBef>
                <a:spcPts val="0"/>
              </a:spcBef>
              <a:spcAft>
                <a:spcPts val="0"/>
              </a:spcAft>
              <a:buSzPts val="1800"/>
              <a:buAutoNum type="arabicPeriod"/>
            </a:pPr>
            <a:r>
              <a:rPr lang="id" sz="1800"/>
              <a:t>Price of AWS </a:t>
            </a:r>
            <a:r>
              <a:rPr lang="id" sz="1800">
                <a:solidFill>
                  <a:schemeClr val="dk1"/>
                </a:solidFill>
              </a:rPr>
              <a:t>($0.051/hours) </a:t>
            </a:r>
            <a:r>
              <a:rPr lang="id" sz="1800"/>
              <a:t>more cheaper than Azure </a:t>
            </a:r>
            <a:r>
              <a:rPr lang="id" sz="1800">
                <a:solidFill>
                  <a:schemeClr val="dk1"/>
                </a:solidFill>
              </a:rPr>
              <a:t>($0.076/hours)</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id" sz="1800">
                <a:solidFill>
                  <a:schemeClr val="dk1"/>
                </a:solidFill>
              </a:rPr>
              <a:t>AWS has the advantage of choosing regions, resources are easy to increase and decrease</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id" sz="1800">
                <a:solidFill>
                  <a:schemeClr val="dk1"/>
                </a:solidFill>
              </a:rPr>
              <a:t>AWS offers the Simple Storage Service (S3) feature in cloud storage</a:t>
            </a:r>
            <a:endParaRPr sz="1800">
              <a:solidFill>
                <a:schemeClr val="dk1"/>
              </a:solidFill>
            </a:endParaRPr>
          </a:p>
          <a:p>
            <a:pPr indent="-374650" lvl="0" marL="457200" rtl="0" algn="l">
              <a:spcBef>
                <a:spcPts val="0"/>
              </a:spcBef>
              <a:spcAft>
                <a:spcPts val="0"/>
              </a:spcAft>
              <a:buSzPts val="2300"/>
              <a:buChar char="❏"/>
            </a:pPr>
            <a:r>
              <a:rPr lang="id" sz="2300"/>
              <a:t>Alibaba Cloud</a:t>
            </a:r>
            <a:endParaRPr sz="2300"/>
          </a:p>
          <a:p>
            <a:pPr indent="-342900" lvl="0" marL="457200" rtl="0" algn="l">
              <a:spcBef>
                <a:spcPts val="0"/>
              </a:spcBef>
              <a:spcAft>
                <a:spcPts val="0"/>
              </a:spcAft>
              <a:buClr>
                <a:schemeClr val="dk1"/>
              </a:buClr>
              <a:buSzPts val="1800"/>
              <a:buAutoNum type="arabicPeriod"/>
            </a:pPr>
            <a:r>
              <a:rPr lang="id" sz="1800">
                <a:solidFill>
                  <a:schemeClr val="dk1"/>
                </a:solidFill>
              </a:rPr>
              <a:t>AWS haved streaming content service</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id" sz="1800">
                <a:solidFill>
                  <a:schemeClr val="dk1"/>
                </a:solidFill>
              </a:rPr>
              <a:t>AWS transactions are carried out directly to consumers</a:t>
            </a:r>
            <a:endParaRPr sz="1800">
              <a:solidFill>
                <a:schemeClr val="dk1"/>
              </a:solidFill>
            </a:endParaRPr>
          </a:p>
          <a:p>
            <a:pPr indent="0" lvl="0" marL="457200" rtl="0" algn="l">
              <a:spcBef>
                <a:spcPts val="0"/>
              </a:spcBef>
              <a:spcAft>
                <a:spcPts val="0"/>
              </a:spcAft>
              <a:buNone/>
            </a:pPr>
            <a:r>
              <a:t/>
            </a:r>
            <a:endParaRPr sz="2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pic>
        <p:nvPicPr>
          <p:cNvPr id="137" name="Google Shape;137;p21"/>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138" name="Google Shape;138;p21"/>
          <p:cNvPicPr preferRelativeResize="0"/>
          <p:nvPr/>
        </p:nvPicPr>
        <p:blipFill rotWithShape="1">
          <a:blip r:embed="rId4">
            <a:alphaModFix/>
          </a:blip>
          <a:srcRect b="11964" l="8025" r="8376" t="12455"/>
          <a:stretch/>
        </p:blipFill>
        <p:spPr>
          <a:xfrm>
            <a:off x="7955950" y="4416750"/>
            <a:ext cx="959450" cy="650550"/>
          </a:xfrm>
          <a:prstGeom prst="rect">
            <a:avLst/>
          </a:prstGeom>
          <a:noFill/>
          <a:ln>
            <a:noFill/>
          </a:ln>
        </p:spPr>
      </p:pic>
      <p:sp>
        <p:nvSpPr>
          <p:cNvPr id="139" name="Google Shape;139;p21"/>
          <p:cNvSpPr txBox="1"/>
          <p:nvPr/>
        </p:nvSpPr>
        <p:spPr>
          <a:xfrm>
            <a:off x="1005750" y="2134650"/>
            <a:ext cx="7132500" cy="87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d" sz="4900">
                <a:solidFill>
                  <a:schemeClr val="lt1"/>
                </a:solidFill>
              </a:rPr>
              <a:t>Thank You</a:t>
            </a:r>
            <a:endParaRPr b="1" sz="4900">
              <a:solidFill>
                <a:schemeClr val="lt1"/>
              </a:solidFill>
            </a:endParaRPr>
          </a:p>
          <a:p>
            <a:pPr indent="0" lvl="0" marL="0" rtl="0" algn="ctr">
              <a:spcBef>
                <a:spcPts val="0"/>
              </a:spcBef>
              <a:spcAft>
                <a:spcPts val="0"/>
              </a:spcAft>
              <a:buNone/>
            </a:pPr>
            <a:r>
              <a:rPr b="1" lang="id" sz="1800">
                <a:solidFill>
                  <a:schemeClr val="lt1"/>
                </a:solidFill>
              </a:rPr>
              <a:t>고마워</a:t>
            </a:r>
            <a:endParaRPr b="1" sz="18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