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460" r:id="rId2"/>
    <p:sldId id="515" r:id="rId3"/>
    <p:sldId id="534" r:id="rId4"/>
    <p:sldId id="535" r:id="rId5"/>
    <p:sldId id="532" r:id="rId6"/>
    <p:sldId id="533" r:id="rId7"/>
    <p:sldId id="525" r:id="rId8"/>
    <p:sldId id="469" r:id="rId9"/>
    <p:sldId id="528" r:id="rId10"/>
    <p:sldId id="536" r:id="rId11"/>
    <p:sldId id="529" r:id="rId12"/>
    <p:sldId id="520" r:id="rId13"/>
    <p:sldId id="5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417A4AD-202C-2748-80EB-8742F43EE9E8}">
          <p14:sldIdLst>
            <p14:sldId id="460"/>
            <p14:sldId id="515"/>
            <p14:sldId id="534"/>
            <p14:sldId id="535"/>
            <p14:sldId id="532"/>
            <p14:sldId id="533"/>
            <p14:sldId id="525"/>
            <p14:sldId id="469"/>
            <p14:sldId id="528"/>
            <p14:sldId id="536"/>
            <p14:sldId id="529"/>
            <p14:sldId id="520"/>
            <p14:sldId id="52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ynès, F.G.D. (Frédéric)" initials="R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75206" autoAdjust="0"/>
  </p:normalViewPr>
  <p:slideViewPr>
    <p:cSldViewPr snapToGrid="0">
      <p:cViewPr varScale="1">
        <p:scale>
          <a:sx n="52" d="100"/>
          <a:sy n="52" d="100"/>
        </p:scale>
        <p:origin x="1188"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9D9FC6-56F4-0C4A-B2D9-E4318CD59432}" type="datetimeFigureOut">
              <a:rPr lang="fr-FR" smtClean="0"/>
              <a:t>18/11/2020</a:t>
            </a:fld>
            <a:endParaRPr lang="es-MX"/>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9FE34DC-3723-EC4D-845C-1EAFBBE94AC5}" type="slidenum">
              <a:rPr lang="es-MX" smtClean="0"/>
              <a:t>‹N°›</a:t>
            </a:fld>
            <a:endParaRPr lang="es-MX"/>
          </a:p>
        </p:txBody>
      </p:sp>
    </p:spTree>
    <p:extLst>
      <p:ext uri="{BB962C8B-B14F-4D97-AF65-F5344CB8AC3E}">
        <p14:creationId xmlns:p14="http://schemas.microsoft.com/office/powerpoint/2010/main" val="813600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D0465-E241-4329-9A53-C6F79F3D95B7}" type="datetimeFigureOut">
              <a:rPr lang="en-US" smtClean="0"/>
              <a:t>11/18/2020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BA964-614A-4B17-81D1-A0E64C9A2498}" type="slidenum">
              <a:rPr lang="en-US" smtClean="0"/>
              <a:t>‹N°›</a:t>
            </a:fld>
            <a:endParaRPr lang="en-US"/>
          </a:p>
        </p:txBody>
      </p:sp>
    </p:spTree>
    <p:extLst>
      <p:ext uri="{BB962C8B-B14F-4D97-AF65-F5344CB8AC3E}">
        <p14:creationId xmlns:p14="http://schemas.microsoft.com/office/powerpoint/2010/main" val="4150126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1990-2000 Cette période est marquée notamment par le changement structurelle de l’économie tunisienne envers les industries de haute valeur ajoutée et le tertiaire. Cette période est aussi marquée par l’introduction du gaz naturel dans la production d’électricité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Les années 2000 marquées par un découplage franc: Renforcement de la tertiarisation,</a:t>
            </a:r>
            <a:r>
              <a:rPr lang="fr-FR" sz="1200" kern="1200" baseline="0" dirty="0">
                <a:solidFill>
                  <a:schemeClr val="tx1"/>
                </a:solidFill>
                <a:effectLst/>
                <a:latin typeface="+mn-lt"/>
                <a:ea typeface="+mn-ea"/>
                <a:cs typeface="+mn-cs"/>
              </a:rPr>
              <a:t> pénétration du gaz naturel, effort important d’EE</a:t>
            </a:r>
            <a:r>
              <a:rPr lang="fr-FR"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2010 relâchement des efforts de maîtrise de l’énergie et d’autre part à la faible croissance économique, voire une décroissance pendant l’année 2011.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0FCBA964-614A-4B17-81D1-A0E64C9A2498}" type="slidenum">
              <a:rPr lang="en-US" smtClean="0"/>
              <a:t>5</a:t>
            </a:fld>
            <a:endParaRPr lang="en-US"/>
          </a:p>
        </p:txBody>
      </p:sp>
    </p:spTree>
    <p:extLst>
      <p:ext uri="{BB962C8B-B14F-4D97-AF65-F5344CB8AC3E}">
        <p14:creationId xmlns:p14="http://schemas.microsoft.com/office/powerpoint/2010/main" val="367719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FCBA964-614A-4B17-81D1-A0E64C9A2498}" type="slidenum">
              <a:rPr lang="en-US" smtClean="0"/>
              <a:t>8</a:t>
            </a:fld>
            <a:endParaRPr lang="en-US"/>
          </a:p>
        </p:txBody>
      </p:sp>
    </p:spTree>
    <p:extLst>
      <p:ext uri="{BB962C8B-B14F-4D97-AF65-F5344CB8AC3E}">
        <p14:creationId xmlns:p14="http://schemas.microsoft.com/office/powerpoint/2010/main" val="53850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Ce scenario</a:t>
            </a:r>
            <a:r>
              <a:rPr lang="fr-FR" baseline="0" dirty="0"/>
              <a:t> sert de point de comparaison pour toutes les autres scénarios</a:t>
            </a:r>
            <a:endParaRPr lang="fr-FR" dirty="0"/>
          </a:p>
        </p:txBody>
      </p:sp>
      <p:sp>
        <p:nvSpPr>
          <p:cNvPr id="4" name="Espace réservé du numéro de diapositive 3"/>
          <p:cNvSpPr>
            <a:spLocks noGrp="1"/>
          </p:cNvSpPr>
          <p:nvPr>
            <p:ph type="sldNum" sz="quarter" idx="10"/>
          </p:nvPr>
        </p:nvSpPr>
        <p:spPr/>
        <p:txBody>
          <a:bodyPr/>
          <a:lstStyle/>
          <a:p>
            <a:fld id="{0FCBA964-614A-4B17-81D1-A0E64C9A2498}" type="slidenum">
              <a:rPr lang="en-US" smtClean="0"/>
              <a:t>9</a:t>
            </a:fld>
            <a:endParaRPr lang="en-US"/>
          </a:p>
        </p:txBody>
      </p:sp>
    </p:spTree>
    <p:extLst>
      <p:ext uri="{BB962C8B-B14F-4D97-AF65-F5344CB8AC3E}">
        <p14:creationId xmlns:p14="http://schemas.microsoft.com/office/powerpoint/2010/main" val="2824583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36FA01-D060-4B80-855D-4523B28D1D3F}"/>
              </a:ext>
            </a:extLst>
          </p:cNvPr>
          <p:cNvSpPr>
            <a:spLocks noChangeArrowheads="1"/>
          </p:cNvSpPr>
          <p:nvPr userDrawn="1"/>
        </p:nvSpPr>
        <p:spPr bwMode="auto">
          <a:xfrm>
            <a:off x="0" y="1769343"/>
            <a:ext cx="12192000" cy="2793132"/>
          </a:xfrm>
          <a:prstGeom prst="rect">
            <a:avLst/>
          </a:prstGeom>
          <a:solidFill>
            <a:srgbClr val="A22A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fr-FR" altLang="fr-FR" sz="1800" dirty="0"/>
          </a:p>
        </p:txBody>
      </p:sp>
      <p:sp>
        <p:nvSpPr>
          <p:cNvPr id="2" name="Title 1">
            <a:extLst>
              <a:ext uri="{FF2B5EF4-FFF2-40B4-BE49-F238E27FC236}">
                <a16:creationId xmlns:a16="http://schemas.microsoft.com/office/drawing/2014/main" id="{10639335-8183-437E-9679-203D2B730E38}"/>
              </a:ext>
            </a:extLst>
          </p:cNvPr>
          <p:cNvSpPr>
            <a:spLocks noGrp="1"/>
          </p:cNvSpPr>
          <p:nvPr>
            <p:ph type="title"/>
          </p:nvPr>
        </p:nvSpPr>
        <p:spPr>
          <a:xfrm>
            <a:off x="831850" y="1769343"/>
            <a:ext cx="10515600" cy="2793132"/>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CBA0A80A-6B9F-4E74-BE38-DE12C2D1D538}"/>
              </a:ext>
            </a:extLst>
          </p:cNvPr>
          <p:cNvSpPr>
            <a:spLocks noGrp="1"/>
          </p:cNvSpPr>
          <p:nvPr>
            <p:ph type="body" idx="1"/>
          </p:nvPr>
        </p:nvSpPr>
        <p:spPr>
          <a:xfrm>
            <a:off x="1343024" y="4589463"/>
            <a:ext cx="932497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471AAEC0-C500-4396-A0EE-BFB901B381AF}"/>
              </a:ext>
            </a:extLst>
          </p:cNvPr>
          <p:cNvSpPr>
            <a:spLocks noGrp="1"/>
          </p:cNvSpPr>
          <p:nvPr>
            <p:ph type="ftr" sz="quarter" idx="11"/>
          </p:nvPr>
        </p:nvSpPr>
        <p:spPr>
          <a:xfrm>
            <a:off x="2212951" y="6388122"/>
            <a:ext cx="5649363" cy="365125"/>
          </a:xfrm>
        </p:spPr>
        <p:txBody>
          <a:bodyPr/>
          <a:lstStyle/>
          <a:p>
            <a:r>
              <a:rPr lang="fr-FR" dirty="0" err="1"/>
              <a:t>ThreeME</a:t>
            </a:r>
            <a:r>
              <a:rPr lang="fr-FR" dirty="0"/>
              <a:t> – Tunisie </a:t>
            </a:r>
            <a:endParaRPr lang="en-US" dirty="0"/>
          </a:p>
        </p:txBody>
      </p:sp>
      <p:sp>
        <p:nvSpPr>
          <p:cNvPr id="6" name="Slide Number Placeholder 5">
            <a:extLst>
              <a:ext uri="{FF2B5EF4-FFF2-40B4-BE49-F238E27FC236}">
                <a16:creationId xmlns:a16="http://schemas.microsoft.com/office/drawing/2014/main" id="{930F8158-178D-4867-B182-A5B5827B774A}"/>
              </a:ext>
            </a:extLst>
          </p:cNvPr>
          <p:cNvSpPr>
            <a:spLocks noGrp="1"/>
          </p:cNvSpPr>
          <p:nvPr>
            <p:ph type="sldNum" sz="quarter" idx="12"/>
          </p:nvPr>
        </p:nvSpPr>
        <p:spPr/>
        <p:txBody>
          <a:bodyPr/>
          <a:lstStyle/>
          <a:p>
            <a:fld id="{C695EB14-0BAB-4283-A2CB-D93129B3122F}" type="slidenum">
              <a:rPr lang="en-US" smtClean="0"/>
              <a:t>‹N°›</a:t>
            </a:fld>
            <a:endParaRPr lang="en-US"/>
          </a:p>
        </p:txBody>
      </p:sp>
      <p:pic>
        <p:nvPicPr>
          <p:cNvPr id="19" name="Image 2">
            <a:extLst>
              <a:ext uri="{FF2B5EF4-FFF2-40B4-BE49-F238E27FC236}">
                <a16:creationId xmlns:a16="http://schemas.microsoft.com/office/drawing/2014/main" id="{3F96269F-0AFA-469C-8501-1B68FC8086C3}"/>
              </a:ext>
            </a:extLst>
          </p:cNvPr>
          <p:cNvPicPr/>
          <p:nvPr userDrawn="1"/>
        </p:nvPicPr>
        <p:blipFill>
          <a:blip r:embed="rId2">
            <a:extLst>
              <a:ext uri="{28A0092B-C50C-407E-A947-70E740481C1C}">
                <a14:useLocalDpi xmlns:a14="http://schemas.microsoft.com/office/drawing/2010/main" val="0"/>
              </a:ext>
            </a:extLst>
          </a:blip>
          <a:stretch>
            <a:fillRect/>
          </a:stretch>
        </p:blipFill>
        <p:spPr bwMode="auto">
          <a:xfrm>
            <a:off x="4922624" y="327351"/>
            <a:ext cx="1705579" cy="665480"/>
          </a:xfrm>
          <a:prstGeom prst="rect">
            <a:avLst/>
          </a:prstGeom>
          <a:noFill/>
          <a:ln>
            <a:noFill/>
          </a:ln>
        </p:spPr>
      </p:pic>
      <p:pic>
        <p:nvPicPr>
          <p:cNvPr id="20" name="Picture 19" descr="Accueil">
            <a:extLst>
              <a:ext uri="{FF2B5EF4-FFF2-40B4-BE49-F238E27FC236}">
                <a16:creationId xmlns:a16="http://schemas.microsoft.com/office/drawing/2014/main" id="{0BD401AC-273B-498D-B000-A522B8A3ADD9}"/>
              </a:ext>
            </a:extLst>
          </p:cNvPr>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4936969" y="1197539"/>
            <a:ext cx="1663461" cy="322915"/>
          </a:xfrm>
          <a:prstGeom prst="rect">
            <a:avLst/>
          </a:prstGeom>
          <a:noFill/>
          <a:ln>
            <a:noFill/>
          </a:ln>
        </p:spPr>
      </p:pic>
    </p:spTree>
    <p:extLst>
      <p:ext uri="{BB962C8B-B14F-4D97-AF65-F5344CB8AC3E}">
        <p14:creationId xmlns:p14="http://schemas.microsoft.com/office/powerpoint/2010/main" val="235765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1B9B-81A8-4950-8DB6-5E32D0133947}"/>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D377043-EE6A-42A6-8E3F-D5AC09A9CCF6}"/>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5" name="Slide Number Placeholder 4">
            <a:extLst>
              <a:ext uri="{FF2B5EF4-FFF2-40B4-BE49-F238E27FC236}">
                <a16:creationId xmlns:a16="http://schemas.microsoft.com/office/drawing/2014/main" id="{92D05C57-2122-4F37-A373-7C38EADBC9E0}"/>
              </a:ext>
            </a:extLst>
          </p:cNvPr>
          <p:cNvSpPr>
            <a:spLocks noGrp="1"/>
          </p:cNvSpPr>
          <p:nvPr>
            <p:ph type="sldNum" sz="quarter" idx="12"/>
          </p:nvPr>
        </p:nvSpPr>
        <p:spPr/>
        <p:txBody>
          <a:bodyPr/>
          <a:lstStyle/>
          <a:p>
            <a:fld id="{C695EB14-0BAB-4283-A2CB-D93129B3122F}" type="slidenum">
              <a:rPr lang="en-US" smtClean="0"/>
              <a:t>‹N°›</a:t>
            </a:fld>
            <a:endParaRPr lang="en-US"/>
          </a:p>
        </p:txBody>
      </p:sp>
    </p:spTree>
    <p:extLst>
      <p:ext uri="{BB962C8B-B14F-4D97-AF65-F5344CB8AC3E}">
        <p14:creationId xmlns:p14="http://schemas.microsoft.com/office/powerpoint/2010/main" val="234520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31A2132-3D4B-49C6-8E44-31EDA37622FB}"/>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4" name="Slide Number Placeholder 3">
            <a:extLst>
              <a:ext uri="{FF2B5EF4-FFF2-40B4-BE49-F238E27FC236}">
                <a16:creationId xmlns:a16="http://schemas.microsoft.com/office/drawing/2014/main" id="{CB8A732E-9756-49B6-A13F-EAB38DA3636A}"/>
              </a:ext>
            </a:extLst>
          </p:cNvPr>
          <p:cNvSpPr>
            <a:spLocks noGrp="1"/>
          </p:cNvSpPr>
          <p:nvPr>
            <p:ph type="sldNum" sz="quarter" idx="12"/>
          </p:nvPr>
        </p:nvSpPr>
        <p:spPr/>
        <p:txBody>
          <a:bodyPr/>
          <a:lstStyle/>
          <a:p>
            <a:fld id="{C695EB14-0BAB-4283-A2CB-D93129B3122F}" type="slidenum">
              <a:rPr lang="en-US" smtClean="0"/>
              <a:t>‹N°›</a:t>
            </a:fld>
            <a:endParaRPr lang="en-US"/>
          </a:p>
        </p:txBody>
      </p:sp>
    </p:spTree>
    <p:extLst>
      <p:ext uri="{BB962C8B-B14F-4D97-AF65-F5344CB8AC3E}">
        <p14:creationId xmlns:p14="http://schemas.microsoft.com/office/powerpoint/2010/main" val="3379237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6DF0-37AD-4C9A-A287-325A332E0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4FB1D4-8524-4F9B-BE93-C1B045D083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385719-1A34-4751-B9AE-52C56B3E3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A79405B6-F71C-4D60-8E33-AE8D5AAFDE1D}"/>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7" name="Slide Number Placeholder 6">
            <a:extLst>
              <a:ext uri="{FF2B5EF4-FFF2-40B4-BE49-F238E27FC236}">
                <a16:creationId xmlns:a16="http://schemas.microsoft.com/office/drawing/2014/main" id="{2EDC58AC-2F24-4A92-8468-091BDB3DE278}"/>
              </a:ext>
            </a:extLst>
          </p:cNvPr>
          <p:cNvSpPr>
            <a:spLocks noGrp="1"/>
          </p:cNvSpPr>
          <p:nvPr>
            <p:ph type="sldNum" sz="quarter" idx="12"/>
          </p:nvPr>
        </p:nvSpPr>
        <p:spPr/>
        <p:txBody>
          <a:bodyPr/>
          <a:lstStyle/>
          <a:p>
            <a:fld id="{C695EB14-0BAB-4283-A2CB-D93129B3122F}" type="slidenum">
              <a:rPr lang="en-US" smtClean="0"/>
              <a:t>‹N°›</a:t>
            </a:fld>
            <a:endParaRPr lang="en-US"/>
          </a:p>
        </p:txBody>
      </p:sp>
    </p:spTree>
    <p:extLst>
      <p:ext uri="{BB962C8B-B14F-4D97-AF65-F5344CB8AC3E}">
        <p14:creationId xmlns:p14="http://schemas.microsoft.com/office/powerpoint/2010/main" val="2396446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F810-DC24-4A9D-B597-75E564EB1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2D277E-0931-4EE1-972C-507262F7A4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CFBC15-1530-446C-B695-B9C6654AF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225C825B-6BB2-4264-A5E9-1B330FA15DA9}"/>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7" name="Slide Number Placeholder 6">
            <a:extLst>
              <a:ext uri="{FF2B5EF4-FFF2-40B4-BE49-F238E27FC236}">
                <a16:creationId xmlns:a16="http://schemas.microsoft.com/office/drawing/2014/main" id="{549CF895-7916-408E-817B-F563640A1FED}"/>
              </a:ext>
            </a:extLst>
          </p:cNvPr>
          <p:cNvSpPr>
            <a:spLocks noGrp="1"/>
          </p:cNvSpPr>
          <p:nvPr>
            <p:ph type="sldNum" sz="quarter" idx="12"/>
          </p:nvPr>
        </p:nvSpPr>
        <p:spPr/>
        <p:txBody>
          <a:bodyPr/>
          <a:lstStyle/>
          <a:p>
            <a:fld id="{C695EB14-0BAB-4283-A2CB-D93129B3122F}" type="slidenum">
              <a:rPr lang="en-US" smtClean="0"/>
              <a:t>‹N°›</a:t>
            </a:fld>
            <a:endParaRPr lang="en-US"/>
          </a:p>
        </p:txBody>
      </p:sp>
    </p:spTree>
    <p:extLst>
      <p:ext uri="{BB962C8B-B14F-4D97-AF65-F5344CB8AC3E}">
        <p14:creationId xmlns:p14="http://schemas.microsoft.com/office/powerpoint/2010/main" val="348502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32A6-747B-46EE-88AC-6B82B4C04D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18C10B-4EBF-4A7F-9408-129C106A015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8DF42D-895D-4EF8-95C9-ECDD40CAB842}"/>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6" name="Slide Number Placeholder 5">
            <a:extLst>
              <a:ext uri="{FF2B5EF4-FFF2-40B4-BE49-F238E27FC236}">
                <a16:creationId xmlns:a16="http://schemas.microsoft.com/office/drawing/2014/main" id="{A042B747-8D8A-4FEF-866A-84587B873166}"/>
              </a:ext>
            </a:extLst>
          </p:cNvPr>
          <p:cNvSpPr>
            <a:spLocks noGrp="1"/>
          </p:cNvSpPr>
          <p:nvPr>
            <p:ph type="sldNum" sz="quarter" idx="12"/>
          </p:nvPr>
        </p:nvSpPr>
        <p:spPr/>
        <p:txBody>
          <a:bodyPr/>
          <a:lstStyle/>
          <a:p>
            <a:fld id="{C695EB14-0BAB-4283-A2CB-D93129B3122F}" type="slidenum">
              <a:rPr lang="en-US" smtClean="0"/>
              <a:t>‹N°›</a:t>
            </a:fld>
            <a:endParaRPr lang="en-US"/>
          </a:p>
        </p:txBody>
      </p:sp>
    </p:spTree>
    <p:extLst>
      <p:ext uri="{BB962C8B-B14F-4D97-AF65-F5344CB8AC3E}">
        <p14:creationId xmlns:p14="http://schemas.microsoft.com/office/powerpoint/2010/main" val="1453425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F741F7-9E19-4224-857A-99E4B25710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3B1859-47C6-4994-A1F9-255518AE69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2BB7DA5-B009-4110-8CCC-234234175CD9}"/>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6" name="Slide Number Placeholder 5">
            <a:extLst>
              <a:ext uri="{FF2B5EF4-FFF2-40B4-BE49-F238E27FC236}">
                <a16:creationId xmlns:a16="http://schemas.microsoft.com/office/drawing/2014/main" id="{90FBDBEF-FBAF-4EF1-A689-D106B30A4092}"/>
              </a:ext>
            </a:extLst>
          </p:cNvPr>
          <p:cNvSpPr>
            <a:spLocks noGrp="1"/>
          </p:cNvSpPr>
          <p:nvPr>
            <p:ph type="sldNum" sz="quarter" idx="12"/>
          </p:nvPr>
        </p:nvSpPr>
        <p:spPr/>
        <p:txBody>
          <a:bodyPr/>
          <a:lstStyle/>
          <a:p>
            <a:fld id="{C695EB14-0BAB-4283-A2CB-D93129B3122F}" type="slidenum">
              <a:rPr lang="en-US" smtClean="0"/>
              <a:t>‹N°›</a:t>
            </a:fld>
            <a:endParaRPr lang="en-US"/>
          </a:p>
        </p:txBody>
      </p:sp>
    </p:spTree>
    <p:extLst>
      <p:ext uri="{BB962C8B-B14F-4D97-AF65-F5344CB8AC3E}">
        <p14:creationId xmlns:p14="http://schemas.microsoft.com/office/powerpoint/2010/main" val="248905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6735-C365-4E02-A09E-100022891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0D3CCF-2F9E-4EB4-89CA-576AE1F04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1D93D303-A8B5-42C9-86EE-27521E41A854}"/>
              </a:ext>
            </a:extLst>
          </p:cNvPr>
          <p:cNvSpPr>
            <a:spLocks noGrp="1"/>
          </p:cNvSpPr>
          <p:nvPr>
            <p:ph type="ftr" sz="quarter" idx="11"/>
          </p:nvPr>
        </p:nvSpPr>
        <p:spPr>
          <a:xfrm>
            <a:off x="2527160" y="6356350"/>
            <a:ext cx="5649363" cy="365125"/>
          </a:xfrm>
        </p:spPr>
        <p:txBody>
          <a:bodyPr/>
          <a:lstStyle/>
          <a:p>
            <a:r>
              <a:rPr lang="fr-FR" dirty="0" err="1"/>
              <a:t>ThreeME</a:t>
            </a:r>
            <a:r>
              <a:rPr lang="fr-FR" dirty="0"/>
              <a:t> – Tunisie </a:t>
            </a:r>
            <a:endParaRPr lang="en-US" dirty="0"/>
          </a:p>
        </p:txBody>
      </p:sp>
      <p:sp>
        <p:nvSpPr>
          <p:cNvPr id="6" name="Slide Number Placeholder 5">
            <a:extLst>
              <a:ext uri="{FF2B5EF4-FFF2-40B4-BE49-F238E27FC236}">
                <a16:creationId xmlns:a16="http://schemas.microsoft.com/office/drawing/2014/main" id="{CBD4D669-FBC5-43EF-8027-F71156C0A0FB}"/>
              </a:ext>
            </a:extLst>
          </p:cNvPr>
          <p:cNvSpPr>
            <a:spLocks noGrp="1"/>
          </p:cNvSpPr>
          <p:nvPr>
            <p:ph type="sldNum" sz="quarter" idx="12"/>
          </p:nvPr>
        </p:nvSpPr>
        <p:spPr/>
        <p:txBody>
          <a:bodyPr/>
          <a:lstStyle/>
          <a:p>
            <a:fld id="{C695EB14-0BAB-4283-A2CB-D93129B3122F}" type="slidenum">
              <a:rPr lang="en-US" smtClean="0"/>
              <a:t>‹N°›</a:t>
            </a:fld>
            <a:endParaRPr lang="en-US"/>
          </a:p>
        </p:txBody>
      </p:sp>
    </p:spTree>
    <p:extLst>
      <p:ext uri="{BB962C8B-B14F-4D97-AF65-F5344CB8AC3E}">
        <p14:creationId xmlns:p14="http://schemas.microsoft.com/office/powerpoint/2010/main" val="317963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6735-C365-4E02-A09E-100022891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0D3CCF-2F9E-4EB4-89CA-576AE1F04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1D93D303-A8B5-42C9-86EE-27521E41A854}"/>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6" name="Slide Number Placeholder 5">
            <a:extLst>
              <a:ext uri="{FF2B5EF4-FFF2-40B4-BE49-F238E27FC236}">
                <a16:creationId xmlns:a16="http://schemas.microsoft.com/office/drawing/2014/main" id="{CBD4D669-FBC5-43EF-8027-F71156C0A0FB}"/>
              </a:ext>
            </a:extLst>
          </p:cNvPr>
          <p:cNvSpPr>
            <a:spLocks noGrp="1"/>
          </p:cNvSpPr>
          <p:nvPr>
            <p:ph type="sldNum" sz="quarter" idx="12"/>
          </p:nvPr>
        </p:nvSpPr>
        <p:spPr/>
        <p:txBody>
          <a:bodyPr/>
          <a:lstStyle/>
          <a:p>
            <a:fld id="{C695EB14-0BAB-4283-A2CB-D93129B3122F}" type="slidenum">
              <a:rPr lang="en-US" smtClean="0"/>
              <a:t>‹N°›</a:t>
            </a:fld>
            <a:endParaRPr lang="en-US"/>
          </a:p>
        </p:txBody>
      </p:sp>
      <p:pic>
        <p:nvPicPr>
          <p:cNvPr id="13" name="Image 7">
            <a:extLst>
              <a:ext uri="{FF2B5EF4-FFF2-40B4-BE49-F238E27FC236}">
                <a16:creationId xmlns:a16="http://schemas.microsoft.com/office/drawing/2014/main" id="{D2D1ABB3-28AB-42F4-B06B-91194CF598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016" y="235830"/>
            <a:ext cx="10828371" cy="681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2746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6735-C365-4E02-A09E-100022891944}"/>
              </a:ext>
            </a:extLst>
          </p:cNvPr>
          <p:cNvSpPr>
            <a:spLocks noGrp="1"/>
          </p:cNvSpPr>
          <p:nvPr>
            <p:ph type="ctrTitle"/>
          </p:nvPr>
        </p:nvSpPr>
        <p:spPr>
          <a:xfrm>
            <a:off x="1524000" y="1761241"/>
            <a:ext cx="9144000" cy="174872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0D3CCF-2F9E-4EB4-89CA-576AE1F04148}"/>
              </a:ext>
            </a:extLst>
          </p:cNvPr>
          <p:cNvSpPr>
            <a:spLocks noGrp="1"/>
          </p:cNvSpPr>
          <p:nvPr>
            <p:ph type="subTitle" idx="1"/>
          </p:nvPr>
        </p:nvSpPr>
        <p:spPr>
          <a:xfrm>
            <a:off x="1524000" y="3602037"/>
            <a:ext cx="9144000" cy="233703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1D93D303-A8B5-42C9-86EE-27521E41A854}"/>
              </a:ext>
            </a:extLst>
          </p:cNvPr>
          <p:cNvSpPr>
            <a:spLocks noGrp="1"/>
          </p:cNvSpPr>
          <p:nvPr>
            <p:ph type="ftr" sz="quarter" idx="11"/>
          </p:nvPr>
        </p:nvSpPr>
        <p:spPr>
          <a:xfrm>
            <a:off x="2644989" y="6343256"/>
            <a:ext cx="5649363" cy="365125"/>
          </a:xfrm>
        </p:spPr>
        <p:txBody>
          <a:bodyPr/>
          <a:lstStyle/>
          <a:p>
            <a:r>
              <a:rPr lang="fr-FR" dirty="0" err="1"/>
              <a:t>ThreeME</a:t>
            </a:r>
            <a:r>
              <a:rPr lang="fr-FR" dirty="0"/>
              <a:t> - Tunisie</a:t>
            </a:r>
            <a:endParaRPr lang="en-US" dirty="0"/>
          </a:p>
        </p:txBody>
      </p:sp>
      <p:sp>
        <p:nvSpPr>
          <p:cNvPr id="6" name="Slide Number Placeholder 5">
            <a:extLst>
              <a:ext uri="{FF2B5EF4-FFF2-40B4-BE49-F238E27FC236}">
                <a16:creationId xmlns:a16="http://schemas.microsoft.com/office/drawing/2014/main" id="{CBD4D669-FBC5-43EF-8027-F71156C0A0FB}"/>
              </a:ext>
            </a:extLst>
          </p:cNvPr>
          <p:cNvSpPr>
            <a:spLocks noGrp="1"/>
          </p:cNvSpPr>
          <p:nvPr>
            <p:ph type="sldNum" sz="quarter" idx="12"/>
          </p:nvPr>
        </p:nvSpPr>
        <p:spPr/>
        <p:txBody>
          <a:bodyPr/>
          <a:lstStyle/>
          <a:p>
            <a:fld id="{C695EB14-0BAB-4283-A2CB-D93129B3122F}" type="slidenum">
              <a:rPr lang="en-US" smtClean="0"/>
              <a:t>‹N°›</a:t>
            </a:fld>
            <a:endParaRPr lang="en-US" dirty="0"/>
          </a:p>
        </p:txBody>
      </p:sp>
      <p:pic>
        <p:nvPicPr>
          <p:cNvPr id="11" name="Image 2">
            <a:extLst>
              <a:ext uri="{FF2B5EF4-FFF2-40B4-BE49-F238E27FC236}">
                <a16:creationId xmlns:a16="http://schemas.microsoft.com/office/drawing/2014/main" id="{D7F0D543-2A43-413A-BD81-3E569128ACD4}"/>
              </a:ext>
            </a:extLst>
          </p:cNvPr>
          <p:cNvPicPr/>
          <p:nvPr userDrawn="1"/>
        </p:nvPicPr>
        <p:blipFill>
          <a:blip r:embed="rId2">
            <a:extLst>
              <a:ext uri="{28A0092B-C50C-407E-A947-70E740481C1C}">
                <a14:useLocalDpi xmlns:a14="http://schemas.microsoft.com/office/drawing/2010/main" val="0"/>
              </a:ext>
            </a:extLst>
          </a:blip>
          <a:stretch>
            <a:fillRect/>
          </a:stretch>
        </p:blipFill>
        <p:spPr bwMode="auto">
          <a:xfrm>
            <a:off x="5236831" y="484480"/>
            <a:ext cx="1653211" cy="691668"/>
          </a:xfrm>
          <a:prstGeom prst="rect">
            <a:avLst/>
          </a:prstGeom>
          <a:noFill/>
          <a:ln>
            <a:noFill/>
          </a:ln>
        </p:spPr>
      </p:pic>
      <p:pic>
        <p:nvPicPr>
          <p:cNvPr id="12" name="Picture 11" descr="Accueil">
            <a:extLst>
              <a:ext uri="{FF2B5EF4-FFF2-40B4-BE49-F238E27FC236}">
                <a16:creationId xmlns:a16="http://schemas.microsoft.com/office/drawing/2014/main" id="{2842CB91-5AF2-4076-8282-9321574F822D}"/>
              </a:ext>
            </a:extLst>
          </p:cNvPr>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5264269" y="1197539"/>
            <a:ext cx="1663461" cy="322915"/>
          </a:xfrm>
          <a:prstGeom prst="rect">
            <a:avLst/>
          </a:prstGeom>
          <a:noFill/>
          <a:ln>
            <a:noFill/>
          </a:ln>
        </p:spPr>
      </p:pic>
    </p:spTree>
    <p:extLst>
      <p:ext uri="{BB962C8B-B14F-4D97-AF65-F5344CB8AC3E}">
        <p14:creationId xmlns:p14="http://schemas.microsoft.com/office/powerpoint/2010/main" val="400661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BAFD-D5A4-41A9-BA4E-CD5FEFA3DF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0D41D-FA59-49BA-BF3F-E336B1D878E3}"/>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8EE774E-4806-4025-8DB6-E9AEF6FD8B5E}"/>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6" name="Slide Number Placeholder 5">
            <a:extLst>
              <a:ext uri="{FF2B5EF4-FFF2-40B4-BE49-F238E27FC236}">
                <a16:creationId xmlns:a16="http://schemas.microsoft.com/office/drawing/2014/main" id="{3FF040C1-C3A8-47AE-8B43-C4934F50FB95}"/>
              </a:ext>
            </a:extLst>
          </p:cNvPr>
          <p:cNvSpPr>
            <a:spLocks noGrp="1"/>
          </p:cNvSpPr>
          <p:nvPr>
            <p:ph type="sldNum" sz="quarter" idx="12"/>
          </p:nvPr>
        </p:nvSpPr>
        <p:spPr/>
        <p:txBody>
          <a:bodyPr/>
          <a:lstStyle/>
          <a:p>
            <a:fld id="{C695EB14-0BAB-4283-A2CB-D93129B3122F}" type="slidenum">
              <a:rPr lang="en-US" smtClean="0"/>
              <a:t>‹N°›</a:t>
            </a:fld>
            <a:endParaRPr lang="en-US"/>
          </a:p>
        </p:txBody>
      </p:sp>
    </p:spTree>
    <p:extLst>
      <p:ext uri="{BB962C8B-B14F-4D97-AF65-F5344CB8AC3E}">
        <p14:creationId xmlns:p14="http://schemas.microsoft.com/office/powerpoint/2010/main" val="149540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9335-8183-437E-9679-203D2B730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A0A80A-6B9F-4E74-BE38-DE12C2D1D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471AAEC0-C500-4396-A0EE-BFB901B381AF}"/>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6" name="Slide Number Placeholder 5">
            <a:extLst>
              <a:ext uri="{FF2B5EF4-FFF2-40B4-BE49-F238E27FC236}">
                <a16:creationId xmlns:a16="http://schemas.microsoft.com/office/drawing/2014/main" id="{930F8158-178D-4867-B182-A5B5827B774A}"/>
              </a:ext>
            </a:extLst>
          </p:cNvPr>
          <p:cNvSpPr>
            <a:spLocks noGrp="1"/>
          </p:cNvSpPr>
          <p:nvPr>
            <p:ph type="sldNum" sz="quarter" idx="12"/>
          </p:nvPr>
        </p:nvSpPr>
        <p:spPr/>
        <p:txBody>
          <a:bodyPr/>
          <a:lstStyle/>
          <a:p>
            <a:fld id="{C695EB14-0BAB-4283-A2CB-D93129B3122F}" type="slidenum">
              <a:rPr lang="en-US" smtClean="0"/>
              <a:t>‹N°›</a:t>
            </a:fld>
            <a:endParaRPr lang="en-US"/>
          </a:p>
        </p:txBody>
      </p:sp>
    </p:spTree>
    <p:extLst>
      <p:ext uri="{BB962C8B-B14F-4D97-AF65-F5344CB8AC3E}">
        <p14:creationId xmlns:p14="http://schemas.microsoft.com/office/powerpoint/2010/main" val="60576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9335-8183-437E-9679-203D2B730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A0A80A-6B9F-4E74-BE38-DE12C2D1D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471AAEC0-C500-4396-A0EE-BFB901B381AF}"/>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6" name="Slide Number Placeholder 5">
            <a:extLst>
              <a:ext uri="{FF2B5EF4-FFF2-40B4-BE49-F238E27FC236}">
                <a16:creationId xmlns:a16="http://schemas.microsoft.com/office/drawing/2014/main" id="{930F8158-178D-4867-B182-A5B5827B774A}"/>
              </a:ext>
            </a:extLst>
          </p:cNvPr>
          <p:cNvSpPr>
            <a:spLocks noGrp="1"/>
          </p:cNvSpPr>
          <p:nvPr>
            <p:ph type="sldNum" sz="quarter" idx="12"/>
          </p:nvPr>
        </p:nvSpPr>
        <p:spPr/>
        <p:txBody>
          <a:bodyPr/>
          <a:lstStyle/>
          <a:p>
            <a:fld id="{C695EB14-0BAB-4283-A2CB-D93129B3122F}" type="slidenum">
              <a:rPr lang="en-US" smtClean="0"/>
              <a:t>‹N°›</a:t>
            </a:fld>
            <a:endParaRPr lang="en-US"/>
          </a:p>
        </p:txBody>
      </p:sp>
      <p:sp>
        <p:nvSpPr>
          <p:cNvPr id="7" name="Rectangle 6">
            <a:extLst>
              <a:ext uri="{FF2B5EF4-FFF2-40B4-BE49-F238E27FC236}">
                <a16:creationId xmlns:a16="http://schemas.microsoft.com/office/drawing/2014/main" id="{A536FA01-D060-4B80-855D-4523B28D1D3F}"/>
              </a:ext>
            </a:extLst>
          </p:cNvPr>
          <p:cNvSpPr>
            <a:spLocks noChangeArrowheads="1"/>
          </p:cNvSpPr>
          <p:nvPr userDrawn="1"/>
        </p:nvSpPr>
        <p:spPr bwMode="auto">
          <a:xfrm>
            <a:off x="0" y="0"/>
            <a:ext cx="12192000" cy="1709738"/>
          </a:xfrm>
          <a:prstGeom prst="rect">
            <a:avLst/>
          </a:prstGeom>
          <a:solidFill>
            <a:srgbClr val="A22A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fr-FR" altLang="fr-FR" sz="1800" dirty="0"/>
          </a:p>
        </p:txBody>
      </p:sp>
    </p:spTree>
    <p:extLst>
      <p:ext uri="{BB962C8B-B14F-4D97-AF65-F5344CB8AC3E}">
        <p14:creationId xmlns:p14="http://schemas.microsoft.com/office/powerpoint/2010/main" val="56891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1291-4916-4FF7-882D-9D4315ADE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EC855F-E1E9-4CC5-86FF-C5AC1E87C42B}"/>
              </a:ext>
            </a:extLst>
          </p:cNvPr>
          <p:cNvSpPr>
            <a:spLocks noGrp="1"/>
          </p:cNvSpPr>
          <p:nvPr>
            <p:ph sz="half" idx="1"/>
          </p:nvPr>
        </p:nvSpPr>
        <p:spPr>
          <a:xfrm>
            <a:off x="838200" y="1557196"/>
            <a:ext cx="5181600" cy="47078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8638E52-D889-4D74-B161-BA74DE983384}"/>
              </a:ext>
            </a:extLst>
          </p:cNvPr>
          <p:cNvSpPr>
            <a:spLocks noGrp="1"/>
          </p:cNvSpPr>
          <p:nvPr>
            <p:ph sz="half" idx="2"/>
          </p:nvPr>
        </p:nvSpPr>
        <p:spPr>
          <a:xfrm>
            <a:off x="6172200" y="1557196"/>
            <a:ext cx="5181600" cy="47078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31E071DD-DF70-4FEE-AC01-E4800612835B}"/>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7" name="Slide Number Placeholder 6">
            <a:extLst>
              <a:ext uri="{FF2B5EF4-FFF2-40B4-BE49-F238E27FC236}">
                <a16:creationId xmlns:a16="http://schemas.microsoft.com/office/drawing/2014/main" id="{BAF330BF-86C6-48BE-8CE5-10A49943A556}"/>
              </a:ext>
            </a:extLst>
          </p:cNvPr>
          <p:cNvSpPr>
            <a:spLocks noGrp="1"/>
          </p:cNvSpPr>
          <p:nvPr>
            <p:ph type="sldNum" sz="quarter" idx="12"/>
          </p:nvPr>
        </p:nvSpPr>
        <p:spPr/>
        <p:txBody>
          <a:bodyPr/>
          <a:lstStyle/>
          <a:p>
            <a:fld id="{C695EB14-0BAB-4283-A2CB-D93129B3122F}" type="slidenum">
              <a:rPr lang="en-US" smtClean="0"/>
              <a:t>‹N°›</a:t>
            </a:fld>
            <a:endParaRPr lang="en-US"/>
          </a:p>
        </p:txBody>
      </p:sp>
    </p:spTree>
    <p:extLst>
      <p:ext uri="{BB962C8B-B14F-4D97-AF65-F5344CB8AC3E}">
        <p14:creationId xmlns:p14="http://schemas.microsoft.com/office/powerpoint/2010/main" val="184963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8834-2891-4EAE-A53D-700109A320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4AB7F0-DF89-4543-84B0-9C9C721895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B3839D-9D81-43D4-9B1E-8757B191192C}"/>
              </a:ext>
            </a:extLst>
          </p:cNvPr>
          <p:cNvSpPr>
            <a:spLocks noGrp="1"/>
          </p:cNvSpPr>
          <p:nvPr>
            <p:ph sz="half" idx="2"/>
          </p:nvPr>
        </p:nvSpPr>
        <p:spPr>
          <a:xfrm>
            <a:off x="839788" y="2505075"/>
            <a:ext cx="5157787" cy="37689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FC2973-8639-4A30-BF65-6F96CAC717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2B4031-4649-4964-A40B-E0623E199538}"/>
              </a:ext>
            </a:extLst>
          </p:cNvPr>
          <p:cNvSpPr>
            <a:spLocks noGrp="1"/>
          </p:cNvSpPr>
          <p:nvPr>
            <p:ph sz="quarter" idx="4"/>
          </p:nvPr>
        </p:nvSpPr>
        <p:spPr>
          <a:xfrm>
            <a:off x="6172200" y="2505075"/>
            <a:ext cx="5183188" cy="37689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FC215F26-A4B1-45BF-9453-397A8089B971}"/>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9" name="Slide Number Placeholder 8">
            <a:extLst>
              <a:ext uri="{FF2B5EF4-FFF2-40B4-BE49-F238E27FC236}">
                <a16:creationId xmlns:a16="http://schemas.microsoft.com/office/drawing/2014/main" id="{609625A3-F727-4A33-9204-588280CF78EA}"/>
              </a:ext>
            </a:extLst>
          </p:cNvPr>
          <p:cNvSpPr>
            <a:spLocks noGrp="1"/>
          </p:cNvSpPr>
          <p:nvPr>
            <p:ph type="sldNum" sz="quarter" idx="12"/>
          </p:nvPr>
        </p:nvSpPr>
        <p:spPr/>
        <p:txBody>
          <a:bodyPr/>
          <a:lstStyle/>
          <a:p>
            <a:fld id="{C695EB14-0BAB-4283-A2CB-D93129B3122F}" type="slidenum">
              <a:rPr lang="en-US" smtClean="0"/>
              <a:t>‹N°›</a:t>
            </a:fld>
            <a:endParaRPr lang="en-US"/>
          </a:p>
        </p:txBody>
      </p:sp>
    </p:spTree>
    <p:extLst>
      <p:ext uri="{BB962C8B-B14F-4D97-AF65-F5344CB8AC3E}">
        <p14:creationId xmlns:p14="http://schemas.microsoft.com/office/powerpoint/2010/main" val="132754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DAE7F0-BBB9-4FF2-AE88-0FA0BBCAC5B6}"/>
              </a:ext>
            </a:extLst>
          </p:cNvPr>
          <p:cNvSpPr>
            <a:spLocks noChangeArrowheads="1"/>
          </p:cNvSpPr>
          <p:nvPr userDrawn="1"/>
        </p:nvSpPr>
        <p:spPr bwMode="auto">
          <a:xfrm>
            <a:off x="0" y="6308725"/>
            <a:ext cx="12192000" cy="549275"/>
          </a:xfrm>
          <a:prstGeom prst="rect">
            <a:avLst/>
          </a:prstGeom>
          <a:solidFill>
            <a:srgbClr val="A22A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fr-FR" altLang="fr-FR" sz="1800" dirty="0"/>
          </a:p>
        </p:txBody>
      </p:sp>
      <p:sp>
        <p:nvSpPr>
          <p:cNvPr id="2" name="Title Placeholder 1">
            <a:extLst>
              <a:ext uri="{FF2B5EF4-FFF2-40B4-BE49-F238E27FC236}">
                <a16:creationId xmlns:a16="http://schemas.microsoft.com/office/drawing/2014/main" id="{08C77CF2-4A77-47DE-88E0-EFA4C74112E0}"/>
              </a:ext>
            </a:extLst>
          </p:cNvPr>
          <p:cNvSpPr>
            <a:spLocks noGrp="1"/>
          </p:cNvSpPr>
          <p:nvPr>
            <p:ph type="title"/>
          </p:nvPr>
        </p:nvSpPr>
        <p:spPr>
          <a:xfrm>
            <a:off x="838200" y="136525"/>
            <a:ext cx="10515600" cy="1325563"/>
          </a:xfrm>
          <a:prstGeom prst="rect">
            <a:avLst/>
          </a:prstGeom>
        </p:spPr>
        <p:txBody>
          <a:bodyPr vert="horz" lIns="91440" tIns="45720" rIns="91440" bIns="45720" rtlCol="0" anchor="ctr">
            <a:normAutofit/>
          </a:bodyPr>
          <a:lstStyle/>
          <a:p>
            <a:r>
              <a:rPr lang="fr-FR" noProof="0" dirty="0"/>
              <a:t>Click to </a:t>
            </a:r>
            <a:r>
              <a:rPr lang="fr-FR" noProof="0" dirty="0" err="1"/>
              <a:t>edit</a:t>
            </a:r>
            <a:r>
              <a:rPr lang="fr-FR" noProof="0" dirty="0"/>
              <a:t> Master </a:t>
            </a:r>
            <a:r>
              <a:rPr lang="fr-FR" noProof="0" dirty="0" err="1"/>
              <a:t>title</a:t>
            </a:r>
            <a:r>
              <a:rPr lang="fr-FR" noProof="0" dirty="0"/>
              <a:t> style</a:t>
            </a:r>
          </a:p>
        </p:txBody>
      </p:sp>
      <p:sp>
        <p:nvSpPr>
          <p:cNvPr id="3" name="Text Placeholder 2">
            <a:extLst>
              <a:ext uri="{FF2B5EF4-FFF2-40B4-BE49-F238E27FC236}">
                <a16:creationId xmlns:a16="http://schemas.microsoft.com/office/drawing/2014/main" id="{CDE0F453-A327-4B56-A44B-486B6746890A}"/>
              </a:ext>
            </a:extLst>
          </p:cNvPr>
          <p:cNvSpPr>
            <a:spLocks noGrp="1"/>
          </p:cNvSpPr>
          <p:nvPr>
            <p:ph type="body" idx="1"/>
          </p:nvPr>
        </p:nvSpPr>
        <p:spPr>
          <a:xfrm>
            <a:off x="838200" y="1509713"/>
            <a:ext cx="10515600" cy="4743450"/>
          </a:xfrm>
          <a:prstGeom prst="rect">
            <a:avLst/>
          </a:prstGeom>
        </p:spPr>
        <p:txBody>
          <a:bodyPr vert="horz" lIns="91440" tIns="45720" rIns="91440" bIns="45720" rtlCol="0">
            <a:normAutofit/>
          </a:bodyPr>
          <a:lstStyle/>
          <a:p>
            <a:pPr lvl="0"/>
            <a:r>
              <a:rPr lang="fr-FR" noProof="0" dirty="0"/>
              <a:t>Edit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5" name="Footer Placeholder 4">
            <a:extLst>
              <a:ext uri="{FF2B5EF4-FFF2-40B4-BE49-F238E27FC236}">
                <a16:creationId xmlns:a16="http://schemas.microsoft.com/office/drawing/2014/main" id="{F5E3873E-1578-40DC-851D-1FAE2D7BB5E7}"/>
              </a:ext>
            </a:extLst>
          </p:cNvPr>
          <p:cNvSpPr>
            <a:spLocks noGrp="1"/>
          </p:cNvSpPr>
          <p:nvPr>
            <p:ph type="ftr" sz="quarter" idx="3"/>
          </p:nvPr>
        </p:nvSpPr>
        <p:spPr>
          <a:xfrm>
            <a:off x="2317687" y="6356350"/>
            <a:ext cx="5649363" cy="365125"/>
          </a:xfrm>
          <a:prstGeom prst="rect">
            <a:avLst/>
          </a:prstGeom>
        </p:spPr>
        <p:txBody>
          <a:bodyPr vert="horz" lIns="91440" tIns="45720" rIns="91440" bIns="45720" rtlCol="0" anchor="ctr"/>
          <a:lstStyle>
            <a:lvl1pPr algn="ctr">
              <a:defRPr sz="1200" b="1">
                <a:solidFill>
                  <a:schemeClr val="bg1"/>
                </a:solidFill>
              </a:defRPr>
            </a:lvl1pPr>
          </a:lstStyle>
          <a:p>
            <a:r>
              <a:rPr lang="fr-FR" dirty="0" err="1"/>
              <a:t>ThreeME</a:t>
            </a:r>
            <a:r>
              <a:rPr lang="fr-FR" dirty="0"/>
              <a:t> - Tunisie</a:t>
            </a:r>
            <a:endParaRPr lang="en-US" dirty="0"/>
          </a:p>
        </p:txBody>
      </p:sp>
      <p:sp>
        <p:nvSpPr>
          <p:cNvPr id="6" name="Slide Number Placeholder 5">
            <a:extLst>
              <a:ext uri="{FF2B5EF4-FFF2-40B4-BE49-F238E27FC236}">
                <a16:creationId xmlns:a16="http://schemas.microsoft.com/office/drawing/2014/main" id="{71DCD46C-2659-4133-ACE6-D0FF58CB36FB}"/>
              </a:ext>
            </a:extLst>
          </p:cNvPr>
          <p:cNvSpPr>
            <a:spLocks noGrp="1"/>
          </p:cNvSpPr>
          <p:nvPr>
            <p:ph type="sldNum" sz="quarter" idx="4"/>
          </p:nvPr>
        </p:nvSpPr>
        <p:spPr>
          <a:xfrm>
            <a:off x="9242645" y="6356350"/>
            <a:ext cx="557920" cy="365125"/>
          </a:xfrm>
          <a:prstGeom prst="rect">
            <a:avLst/>
          </a:prstGeom>
        </p:spPr>
        <p:txBody>
          <a:bodyPr vert="horz" lIns="91440" tIns="45720" rIns="91440" bIns="45720" rtlCol="0" anchor="ctr"/>
          <a:lstStyle>
            <a:lvl1pPr algn="r">
              <a:defRPr sz="1200" b="1">
                <a:solidFill>
                  <a:schemeClr val="bg1"/>
                </a:solidFill>
              </a:defRPr>
            </a:lvl1pPr>
          </a:lstStyle>
          <a:p>
            <a:fld id="{C695EB14-0BAB-4283-A2CB-D93129B3122F}" type="slidenum">
              <a:rPr lang="en-US" smtClean="0"/>
              <a:pPr/>
              <a:t>‹N°›</a:t>
            </a:fld>
            <a:endParaRPr lang="en-US" dirty="0"/>
          </a:p>
        </p:txBody>
      </p:sp>
      <p:pic>
        <p:nvPicPr>
          <p:cNvPr id="8" name="Image 6">
            <a:extLst>
              <a:ext uri="{FF2B5EF4-FFF2-40B4-BE49-F238E27FC236}">
                <a16:creationId xmlns:a16="http://schemas.microsoft.com/office/drawing/2014/main" id="{8A84389C-8BE1-4CE2-8E37-78D390B160ED}"/>
              </a:ext>
            </a:extLst>
          </p:cNvPr>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1081347" y="6411912"/>
            <a:ext cx="8572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9942789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1" r:id="rId4"/>
    <p:sldLayoutId id="2147483650" r:id="rId5"/>
    <p:sldLayoutId id="2147483651" r:id="rId6"/>
    <p:sldLayoutId id="2147483663"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dt="0"/>
  <p:txStyles>
    <p:titleStyle>
      <a:lvl1pPr algn="l" defTabSz="914400" rtl="0" eaLnBrk="1" latinLnBrk="0" hangingPunct="1">
        <a:lnSpc>
          <a:spcPct val="90000"/>
        </a:lnSpc>
        <a:spcBef>
          <a:spcPct val="0"/>
        </a:spcBef>
        <a:buNone/>
        <a:defRPr sz="4400" b="1" kern="1200">
          <a:solidFill>
            <a:srgbClr val="B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B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1893260"/>
            <a:ext cx="10515600" cy="2645180"/>
          </a:xfrm>
        </p:spPr>
        <p:txBody>
          <a:bodyPr>
            <a:normAutofit/>
          </a:bodyPr>
          <a:lstStyle/>
          <a:p>
            <a:r>
              <a:rPr lang="fr-FR" sz="4800"/>
              <a:t>Impact </a:t>
            </a:r>
            <a:r>
              <a:rPr lang="fr-FR" sz="4800" dirty="0"/>
              <a:t>macroéconomique des politiques climatiques et énergétiques en Tunisie avec le modèle </a:t>
            </a:r>
            <a:r>
              <a:rPr lang="fr-FR" sz="4800" dirty="0" err="1"/>
              <a:t>ThreeME</a:t>
            </a:r>
            <a:endParaRPr lang="fr-FR" sz="4800" dirty="0"/>
          </a:p>
        </p:txBody>
      </p:sp>
      <p:sp>
        <p:nvSpPr>
          <p:cNvPr id="6" name="Espace réservé du contenu 5"/>
          <p:cNvSpPr>
            <a:spLocks noGrp="1"/>
          </p:cNvSpPr>
          <p:nvPr>
            <p:ph type="body" idx="1"/>
          </p:nvPr>
        </p:nvSpPr>
        <p:spPr/>
        <p:txBody>
          <a:bodyPr>
            <a:normAutofit/>
          </a:bodyPr>
          <a:lstStyle/>
          <a:p>
            <a:r>
              <a:rPr lang="fr-FR" sz="2000" b="1" dirty="0"/>
              <a:t>Lunch </a:t>
            </a:r>
            <a:r>
              <a:rPr lang="fr-FR" sz="2000" b="1" dirty="0" err="1"/>
              <a:t>Seminar</a:t>
            </a:r>
            <a:r>
              <a:rPr lang="fr-FR" sz="2000" b="1" dirty="0"/>
              <a:t> 16 novembre 202</a:t>
            </a:r>
          </a:p>
          <a:p>
            <a:endParaRPr lang="fr-FR" sz="2000" dirty="0"/>
          </a:p>
          <a:p>
            <a:pPr marL="514350" indent="-342900"/>
            <a:endParaRPr lang="fr-FR" sz="2000" dirty="0"/>
          </a:p>
        </p:txBody>
      </p:sp>
      <p:sp>
        <p:nvSpPr>
          <p:cNvPr id="3" name="Footer Placeholder 2">
            <a:extLst>
              <a:ext uri="{FF2B5EF4-FFF2-40B4-BE49-F238E27FC236}">
                <a16:creationId xmlns:a16="http://schemas.microsoft.com/office/drawing/2014/main" id="{A2FC6BF3-7184-47B0-A80C-28C04A8EFB51}"/>
              </a:ext>
            </a:extLst>
          </p:cNvPr>
          <p:cNvSpPr>
            <a:spLocks noGrp="1"/>
          </p:cNvSpPr>
          <p:nvPr>
            <p:ph type="ftr" sz="quarter" idx="11"/>
          </p:nvPr>
        </p:nvSpPr>
        <p:spPr>
          <a:xfrm>
            <a:off x="2212951" y="6388122"/>
            <a:ext cx="5649363" cy="318855"/>
          </a:xfrm>
        </p:spPr>
        <p:txBody>
          <a:bodyPr/>
          <a:lstStyle/>
          <a:p>
            <a:r>
              <a:rPr lang="fr-FR" dirty="0" err="1"/>
              <a:t>ThreeME</a:t>
            </a:r>
            <a:r>
              <a:rPr lang="fr-FR" dirty="0"/>
              <a:t> - Tunisie</a:t>
            </a:r>
            <a:endParaRPr lang="en-US" dirty="0"/>
          </a:p>
        </p:txBody>
      </p:sp>
      <p:sp>
        <p:nvSpPr>
          <p:cNvPr id="5" name="Slide Number Placeholder 4">
            <a:extLst>
              <a:ext uri="{FF2B5EF4-FFF2-40B4-BE49-F238E27FC236}">
                <a16:creationId xmlns:a16="http://schemas.microsoft.com/office/drawing/2014/main" id="{47B13F24-BDEC-48AA-B0CF-61F451572758}"/>
              </a:ext>
            </a:extLst>
          </p:cNvPr>
          <p:cNvSpPr>
            <a:spLocks noGrp="1"/>
          </p:cNvSpPr>
          <p:nvPr>
            <p:ph type="sldNum" sz="quarter" idx="12"/>
          </p:nvPr>
        </p:nvSpPr>
        <p:spPr/>
        <p:txBody>
          <a:bodyPr/>
          <a:lstStyle/>
          <a:p>
            <a:fld id="{C695EB14-0BAB-4283-A2CB-D93129B3122F}" type="slidenum">
              <a:rPr lang="en-US" smtClean="0"/>
              <a:t>1</a:t>
            </a:fld>
            <a:endParaRPr lang="en-US"/>
          </a:p>
        </p:txBody>
      </p:sp>
    </p:spTree>
    <p:extLst>
      <p:ext uri="{BB962C8B-B14F-4D97-AF65-F5344CB8AC3E}">
        <p14:creationId xmlns:p14="http://schemas.microsoft.com/office/powerpoint/2010/main" val="655914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36525"/>
            <a:ext cx="10515600" cy="942975"/>
          </a:xfrm>
        </p:spPr>
        <p:txBody>
          <a:bodyPr/>
          <a:lstStyle/>
          <a:p>
            <a:r>
              <a:rPr lang="fr-FR" dirty="0"/>
              <a:t>Cadre d’analyse: 4 scénarios</a:t>
            </a:r>
          </a:p>
        </p:txBody>
      </p:sp>
      <p:sp>
        <p:nvSpPr>
          <p:cNvPr id="3" name="Espace réservé du contenu 2"/>
          <p:cNvSpPr>
            <a:spLocks noGrp="1"/>
          </p:cNvSpPr>
          <p:nvPr>
            <p:ph idx="1"/>
          </p:nvPr>
        </p:nvSpPr>
        <p:spPr>
          <a:xfrm>
            <a:off x="1070502" y="1022311"/>
            <a:ext cx="10436206" cy="1115247"/>
          </a:xfrm>
        </p:spPr>
        <p:txBody>
          <a:bodyPr>
            <a:normAutofit/>
          </a:bodyPr>
          <a:lstStyle/>
          <a:p>
            <a:r>
              <a:rPr lang="fr-FR" sz="2400" b="1" dirty="0"/>
              <a:t>Levée des subventions énergétiques en 2023</a:t>
            </a:r>
          </a:p>
          <a:p>
            <a:pPr lvl="1"/>
            <a:r>
              <a:rPr lang="fr-FR" sz="2000" b="1" dirty="0"/>
              <a:t>Recyclage</a:t>
            </a:r>
            <a:r>
              <a:rPr lang="fr-FR" sz="2000" dirty="0">
                <a:sym typeface="Wingdings"/>
              </a:rPr>
              <a:t></a:t>
            </a:r>
            <a:r>
              <a:rPr lang="fr-FR" sz="2000" dirty="0"/>
              <a:t> </a:t>
            </a:r>
            <a:r>
              <a:rPr lang="fr-FR" sz="2000" u="sng" dirty="0"/>
              <a:t>Entreprises:</a:t>
            </a:r>
            <a:r>
              <a:rPr lang="fr-FR" sz="2000" dirty="0"/>
              <a:t> subvention à la production au prorata de l’intensité en emploi du secteur. </a:t>
            </a:r>
            <a:r>
              <a:rPr lang="fr-FR" sz="2000" u="sng" dirty="0"/>
              <a:t>Ménage:</a:t>
            </a:r>
            <a:r>
              <a:rPr lang="fr-FR" sz="2000" dirty="0"/>
              <a:t> transfert forfaitaire</a:t>
            </a:r>
          </a:p>
          <a:p>
            <a:pPr marL="0" indent="0">
              <a:buNone/>
            </a:pPr>
            <a:endParaRPr lang="fr-FR" dirty="0"/>
          </a:p>
        </p:txBody>
      </p:sp>
      <p:sp>
        <p:nvSpPr>
          <p:cNvPr id="4" name="Espace réservé du pied de page 3"/>
          <p:cNvSpPr>
            <a:spLocks noGrp="1"/>
          </p:cNvSpPr>
          <p:nvPr>
            <p:ph type="ftr" sz="quarter" idx="11"/>
          </p:nvPr>
        </p:nvSpPr>
        <p:spPr/>
        <p:txBody>
          <a:bodyPr/>
          <a:lstStyle/>
          <a:p>
            <a:r>
              <a:rPr lang="fr-FR"/>
              <a:t>ThreeME - Tunisie</a:t>
            </a:r>
            <a:endParaRPr lang="en-US" dirty="0"/>
          </a:p>
        </p:txBody>
      </p:sp>
      <p:sp>
        <p:nvSpPr>
          <p:cNvPr id="5" name="Espace réservé du numéro de diapositive 4"/>
          <p:cNvSpPr>
            <a:spLocks noGrp="1"/>
          </p:cNvSpPr>
          <p:nvPr>
            <p:ph type="sldNum" sz="quarter" idx="12"/>
          </p:nvPr>
        </p:nvSpPr>
        <p:spPr/>
        <p:txBody>
          <a:bodyPr/>
          <a:lstStyle/>
          <a:p>
            <a:fld id="{C695EB14-0BAB-4283-A2CB-D93129B3122F}" type="slidenum">
              <a:rPr lang="en-US" smtClean="0"/>
              <a:t>10</a:t>
            </a:fld>
            <a:endParaRPr lang="en-US"/>
          </a:p>
        </p:txBody>
      </p:sp>
      <p:pic>
        <p:nvPicPr>
          <p:cNvPr id="8" name="Image 7" descr="Sans titre.png"/>
          <p:cNvPicPr>
            <a:picLocks noChangeAspect="1"/>
          </p:cNvPicPr>
          <p:nvPr/>
        </p:nvPicPr>
        <p:blipFill rotWithShape="1">
          <a:blip r:embed="rId2">
            <a:extLst>
              <a:ext uri="{28A0092B-C50C-407E-A947-70E740481C1C}">
                <a14:useLocalDpi xmlns:a14="http://schemas.microsoft.com/office/drawing/2010/main" val="0"/>
              </a:ext>
            </a:extLst>
          </a:blip>
          <a:srcRect l="921"/>
          <a:stretch/>
        </p:blipFill>
        <p:spPr>
          <a:xfrm>
            <a:off x="2477891" y="2142845"/>
            <a:ext cx="6442518" cy="2366488"/>
          </a:xfrm>
          <a:prstGeom prst="rect">
            <a:avLst/>
          </a:prstGeom>
        </p:spPr>
      </p:pic>
      <p:sp>
        <p:nvSpPr>
          <p:cNvPr id="10" name="Espace réservé du contenu 2"/>
          <p:cNvSpPr txBox="1">
            <a:spLocks/>
          </p:cNvSpPr>
          <p:nvPr/>
        </p:nvSpPr>
        <p:spPr>
          <a:xfrm>
            <a:off x="1114494" y="4489477"/>
            <a:ext cx="10436206" cy="18767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B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b="1" dirty="0"/>
              <a:t>Introduction d’une taxe carbone</a:t>
            </a:r>
          </a:p>
          <a:p>
            <a:pPr lvl="1"/>
            <a:r>
              <a:rPr lang="fr-FR" sz="2000" b="1" dirty="0"/>
              <a:t>Recyclage</a:t>
            </a:r>
            <a:r>
              <a:rPr lang="fr-FR" sz="2000" dirty="0">
                <a:sym typeface="Wingdings"/>
              </a:rPr>
              <a:t></a:t>
            </a:r>
            <a:r>
              <a:rPr lang="fr-FR" sz="2000" dirty="0"/>
              <a:t> le revenu est reversé aux ménages et aux secteurs d’activités selon les priorités définies par le Fond de transition énergétique (FTE) </a:t>
            </a:r>
          </a:p>
          <a:p>
            <a:pPr lvl="1"/>
            <a:r>
              <a:rPr lang="fr-FR" sz="2000" dirty="0"/>
              <a:t>Exonération des ménages à  très faibles revenus</a:t>
            </a:r>
          </a:p>
          <a:p>
            <a:pPr lvl="1"/>
            <a:r>
              <a:rPr lang="fr-FR" sz="2000" dirty="0"/>
              <a:t>La taxe carbone  atteint 8 DT (2.5 euros) en 2030 et 337 DT (103 euros) en 2050</a:t>
            </a:r>
          </a:p>
          <a:p>
            <a:pPr marL="914400" lvl="2" indent="0">
              <a:buFont typeface="Arial" panose="020B0604020202020204" pitchFamily="34" charset="0"/>
              <a:buNone/>
            </a:pPr>
            <a:endParaRPr lang="fr-FR" sz="1800" dirty="0"/>
          </a:p>
        </p:txBody>
      </p:sp>
    </p:spTree>
    <p:extLst>
      <p:ext uri="{BB962C8B-B14F-4D97-AF65-F5344CB8AC3E}">
        <p14:creationId xmlns:p14="http://schemas.microsoft.com/office/powerpoint/2010/main" val="395346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36525"/>
            <a:ext cx="10515600" cy="1056171"/>
          </a:xfrm>
        </p:spPr>
        <p:txBody>
          <a:bodyPr/>
          <a:lstStyle/>
          <a:p>
            <a:r>
              <a:rPr lang="fr-FR" dirty="0"/>
              <a:t>Cadre d’analyse</a:t>
            </a:r>
          </a:p>
        </p:txBody>
      </p:sp>
      <p:sp>
        <p:nvSpPr>
          <p:cNvPr id="3" name="Espace réservé du contenu 2"/>
          <p:cNvSpPr>
            <a:spLocks noGrp="1"/>
          </p:cNvSpPr>
          <p:nvPr>
            <p:ph idx="1"/>
          </p:nvPr>
        </p:nvSpPr>
        <p:spPr>
          <a:xfrm>
            <a:off x="822713" y="1208186"/>
            <a:ext cx="10515600" cy="5003125"/>
          </a:xfrm>
        </p:spPr>
        <p:txBody>
          <a:bodyPr>
            <a:normAutofit fontScale="92500" lnSpcReduction="10000"/>
          </a:bodyPr>
          <a:lstStyle/>
          <a:p>
            <a:r>
              <a:rPr lang="fr-FR" sz="2700" b="1" dirty="0"/>
              <a:t>Pénétration de renouvelables dans le mix électrique</a:t>
            </a:r>
          </a:p>
          <a:p>
            <a:pPr lvl="1"/>
            <a:r>
              <a:rPr lang="fr-FR" sz="2300" dirty="0"/>
              <a:t>30% en 2030 et 80% d’électricité renouvelable en 2050 </a:t>
            </a:r>
            <a:endParaRPr lang="fr-FR" dirty="0"/>
          </a:p>
          <a:p>
            <a:r>
              <a:rPr lang="fr-FR" b="1" dirty="0"/>
              <a:t>Scénario Intégral: Stratégie Nationale Bas Carbone (SNBC)</a:t>
            </a:r>
          </a:p>
          <a:p>
            <a:pPr lvl="1"/>
            <a:r>
              <a:rPr lang="fr-FR" sz="2300" dirty="0"/>
              <a:t>Efficacité énergétique et forte sobriété énergétique: facteur 3 de l’intensité d’énergie en 2050 par rapport à 2015</a:t>
            </a:r>
          </a:p>
          <a:p>
            <a:pPr lvl="1"/>
            <a:r>
              <a:rPr lang="fr-FR" sz="2300" dirty="0"/>
              <a:t>Déploiement des énergies renouvelables (80% du mix électrique)</a:t>
            </a:r>
          </a:p>
          <a:p>
            <a:pPr lvl="1"/>
            <a:r>
              <a:rPr lang="fr-FR" sz="2300" dirty="0"/>
              <a:t>Une réduction de 20% des émissions de GES par rapport à 2015</a:t>
            </a:r>
          </a:p>
          <a:p>
            <a:pPr lvl="1"/>
            <a:r>
              <a:rPr lang="fr-FR" sz="2300" dirty="0"/>
              <a:t>Electrification massive des usages: 45% en 2050</a:t>
            </a:r>
          </a:p>
          <a:p>
            <a:pPr lvl="1"/>
            <a:r>
              <a:rPr lang="fr-FR" sz="2300" dirty="0"/>
              <a:t>75% de GN dans le combustible final en 2050</a:t>
            </a:r>
          </a:p>
          <a:p>
            <a:pPr lvl="1"/>
            <a:r>
              <a:rPr lang="fr-FR" sz="2300" dirty="0"/>
              <a:t>Levée des subventions énergétiques</a:t>
            </a:r>
          </a:p>
          <a:p>
            <a:pPr lvl="1"/>
            <a:r>
              <a:rPr lang="fr-FR" sz="2300" dirty="0"/>
              <a:t>Implémentation d’une taxe carbone qui permet d’atteindre la trajectoire de consommation d’énergie finale ( 12.3 </a:t>
            </a:r>
            <a:r>
              <a:rPr lang="fr-FR" sz="2300" dirty="0" err="1"/>
              <a:t>Mtep</a:t>
            </a:r>
            <a:r>
              <a:rPr lang="fr-FR" sz="2300" dirty="0"/>
              <a:t>) et des émissions de CO</a:t>
            </a:r>
            <a:r>
              <a:rPr lang="fr-FR" sz="2300" baseline="-25000" dirty="0"/>
              <a:t>2</a:t>
            </a:r>
            <a:r>
              <a:rPr lang="fr-FR" sz="2300" dirty="0"/>
              <a:t> (20 MtCO2) en 2050: scenario taxe carbone</a:t>
            </a:r>
          </a:p>
          <a:p>
            <a:r>
              <a:rPr lang="fr-FR" b="1" dirty="0"/>
              <a:t>Plus 3 variantes sans recyclage </a:t>
            </a:r>
            <a:r>
              <a:rPr lang="fr-FR" sz="2700" dirty="0"/>
              <a:t>:</a:t>
            </a:r>
          </a:p>
          <a:p>
            <a:pPr lvl="1"/>
            <a:r>
              <a:rPr lang="fr-FR" sz="2300" dirty="0"/>
              <a:t> Taxe carbone, levée des subventions et du scénario SNBC</a:t>
            </a:r>
          </a:p>
          <a:p>
            <a:endParaRPr lang="fr-FR" dirty="0"/>
          </a:p>
        </p:txBody>
      </p:sp>
      <p:sp>
        <p:nvSpPr>
          <p:cNvPr id="4" name="Espace réservé du pied de page 3"/>
          <p:cNvSpPr>
            <a:spLocks noGrp="1"/>
          </p:cNvSpPr>
          <p:nvPr>
            <p:ph type="ftr" sz="quarter" idx="11"/>
          </p:nvPr>
        </p:nvSpPr>
        <p:spPr/>
        <p:txBody>
          <a:bodyPr/>
          <a:lstStyle/>
          <a:p>
            <a:r>
              <a:rPr lang="fr-FR"/>
              <a:t>ThreeME - Tunisie</a:t>
            </a:r>
            <a:endParaRPr lang="en-US" dirty="0"/>
          </a:p>
        </p:txBody>
      </p:sp>
      <p:sp>
        <p:nvSpPr>
          <p:cNvPr id="5" name="Espace réservé du numéro de diapositive 4"/>
          <p:cNvSpPr>
            <a:spLocks noGrp="1"/>
          </p:cNvSpPr>
          <p:nvPr>
            <p:ph type="sldNum" sz="quarter" idx="12"/>
          </p:nvPr>
        </p:nvSpPr>
        <p:spPr/>
        <p:txBody>
          <a:bodyPr/>
          <a:lstStyle/>
          <a:p>
            <a:fld id="{C695EB14-0BAB-4283-A2CB-D93129B3122F}" type="slidenum">
              <a:rPr lang="en-US" smtClean="0"/>
              <a:t>11</a:t>
            </a:fld>
            <a:endParaRPr lang="en-US"/>
          </a:p>
        </p:txBody>
      </p:sp>
    </p:spTree>
    <p:extLst>
      <p:ext uri="{BB962C8B-B14F-4D97-AF65-F5344CB8AC3E}">
        <p14:creationId xmlns:p14="http://schemas.microsoft.com/office/powerpoint/2010/main" val="2318863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E64D34-DDB7-498E-B0BF-BA02EA3F2444}"/>
              </a:ext>
            </a:extLst>
          </p:cNvPr>
          <p:cNvSpPr>
            <a:spLocks noGrp="1"/>
          </p:cNvSpPr>
          <p:nvPr>
            <p:ph type="title"/>
          </p:nvPr>
        </p:nvSpPr>
        <p:spPr/>
        <p:txBody>
          <a:bodyPr/>
          <a:lstStyle/>
          <a:p>
            <a:r>
              <a:rPr lang="fr-FR" dirty="0"/>
              <a:t>Idées perçues sur les politiques climatiques/énergétiques</a:t>
            </a:r>
          </a:p>
        </p:txBody>
      </p:sp>
      <p:sp>
        <p:nvSpPr>
          <p:cNvPr id="8" name="Content Placeholder 7">
            <a:extLst>
              <a:ext uri="{FF2B5EF4-FFF2-40B4-BE49-F238E27FC236}">
                <a16:creationId xmlns:a16="http://schemas.microsoft.com/office/drawing/2014/main" id="{DC325F05-BE4C-433F-B6D3-DC73575E6C41}"/>
              </a:ext>
            </a:extLst>
          </p:cNvPr>
          <p:cNvSpPr>
            <a:spLocks noGrp="1"/>
          </p:cNvSpPr>
          <p:nvPr>
            <p:ph idx="1"/>
          </p:nvPr>
        </p:nvSpPr>
        <p:spPr/>
        <p:txBody>
          <a:bodyPr/>
          <a:lstStyle/>
          <a:p>
            <a:r>
              <a:rPr lang="fr-FR" dirty="0"/>
              <a:t>La fiscalité carbone est néfaste pour l’économie</a:t>
            </a:r>
          </a:p>
          <a:p>
            <a:pPr lvl="1"/>
            <a:r>
              <a:rPr lang="fr-FR" dirty="0"/>
              <a:t>En particulier à court terme et moyen terme</a:t>
            </a:r>
          </a:p>
          <a:p>
            <a:pPr lvl="1"/>
            <a:endParaRPr lang="fr-FR" dirty="0"/>
          </a:p>
          <a:p>
            <a:r>
              <a:rPr lang="fr-FR" dirty="0"/>
              <a:t>La transition énergétique va entraîner une hausse du prix de l’énergie  qui est néfaste pour l’activité économique</a:t>
            </a:r>
          </a:p>
          <a:p>
            <a:pPr lvl="1"/>
            <a:r>
              <a:rPr lang="fr-FR" dirty="0"/>
              <a:t>Forte baisse des prix des énergies renouvelables versus forte volatilité des énergies fossiles</a:t>
            </a:r>
          </a:p>
          <a:p>
            <a:pPr lvl="1"/>
            <a:r>
              <a:rPr lang="fr-FR" dirty="0"/>
              <a:t>En macroéconomie, moins cher ne signifie pas meilleur pour l’économie: où sont dépensés les revenus? Production domestique versus production importée </a:t>
            </a:r>
          </a:p>
        </p:txBody>
      </p:sp>
      <p:sp>
        <p:nvSpPr>
          <p:cNvPr id="5" name="Footer Placeholder 4">
            <a:extLst>
              <a:ext uri="{FF2B5EF4-FFF2-40B4-BE49-F238E27FC236}">
                <a16:creationId xmlns:a16="http://schemas.microsoft.com/office/drawing/2014/main" id="{817F909F-09EA-42F2-BB67-90D8E05075E0}"/>
              </a:ext>
            </a:extLst>
          </p:cNvPr>
          <p:cNvSpPr>
            <a:spLocks noGrp="1"/>
          </p:cNvSpPr>
          <p:nvPr>
            <p:ph type="ftr" sz="quarter" idx="11"/>
          </p:nvPr>
        </p:nvSpPr>
        <p:spPr/>
        <p:txBody>
          <a:bodyPr/>
          <a:lstStyle/>
          <a:p>
            <a:r>
              <a:rPr lang="fr-FR"/>
              <a:t>ThreeME - Tunisie : formation ThreeME</a:t>
            </a:r>
            <a:endParaRPr lang="en-US"/>
          </a:p>
        </p:txBody>
      </p:sp>
      <p:sp>
        <p:nvSpPr>
          <p:cNvPr id="6" name="Slide Number Placeholder 5">
            <a:extLst>
              <a:ext uri="{FF2B5EF4-FFF2-40B4-BE49-F238E27FC236}">
                <a16:creationId xmlns:a16="http://schemas.microsoft.com/office/drawing/2014/main" id="{97FC8BB5-ABE4-4F16-9696-52CE42D4ADA1}"/>
              </a:ext>
            </a:extLst>
          </p:cNvPr>
          <p:cNvSpPr>
            <a:spLocks noGrp="1"/>
          </p:cNvSpPr>
          <p:nvPr>
            <p:ph type="sldNum" sz="quarter" idx="12"/>
          </p:nvPr>
        </p:nvSpPr>
        <p:spPr/>
        <p:txBody>
          <a:bodyPr/>
          <a:lstStyle/>
          <a:p>
            <a:fld id="{C695EB14-0BAB-4283-A2CB-D93129B3122F}" type="slidenum">
              <a:rPr lang="en-US" smtClean="0"/>
              <a:t>12</a:t>
            </a:fld>
            <a:endParaRPr lang="en-US"/>
          </a:p>
        </p:txBody>
      </p:sp>
    </p:spTree>
    <p:extLst>
      <p:ext uri="{BB962C8B-B14F-4D97-AF65-F5344CB8AC3E}">
        <p14:creationId xmlns:p14="http://schemas.microsoft.com/office/powerpoint/2010/main" val="113881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1A2C-0258-4724-A6C9-0A3899DCFAC0}"/>
              </a:ext>
            </a:extLst>
          </p:cNvPr>
          <p:cNvSpPr>
            <a:spLocks noGrp="1"/>
          </p:cNvSpPr>
          <p:nvPr>
            <p:ph type="title"/>
          </p:nvPr>
        </p:nvSpPr>
        <p:spPr/>
        <p:txBody>
          <a:bodyPr/>
          <a:lstStyle/>
          <a:p>
            <a:r>
              <a:rPr lang="fr-FR" dirty="0"/>
              <a:t>Effets macroéconomiques d’une hausse de la fiscalité énergétique</a:t>
            </a:r>
          </a:p>
        </p:txBody>
      </p:sp>
      <p:sp>
        <p:nvSpPr>
          <p:cNvPr id="3" name="Content Placeholder 2">
            <a:extLst>
              <a:ext uri="{FF2B5EF4-FFF2-40B4-BE49-F238E27FC236}">
                <a16:creationId xmlns:a16="http://schemas.microsoft.com/office/drawing/2014/main" id="{72ADDE8E-C0B1-4357-921C-4FED67E41774}"/>
              </a:ext>
            </a:extLst>
          </p:cNvPr>
          <p:cNvSpPr>
            <a:spLocks noGrp="1"/>
          </p:cNvSpPr>
          <p:nvPr>
            <p:ph idx="1"/>
          </p:nvPr>
        </p:nvSpPr>
        <p:spPr/>
        <p:txBody>
          <a:bodyPr>
            <a:normAutofit fontScale="92500" lnSpcReduction="10000"/>
          </a:bodyPr>
          <a:lstStyle/>
          <a:p>
            <a:r>
              <a:rPr lang="fr-FR" dirty="0"/>
              <a:t>Négatifs</a:t>
            </a:r>
          </a:p>
          <a:p>
            <a:pPr lvl="1"/>
            <a:r>
              <a:rPr lang="fr-FR" dirty="0"/>
              <a:t>Hausse des prix de l’énergie et donc…</a:t>
            </a:r>
          </a:p>
          <a:p>
            <a:pPr lvl="1"/>
            <a:r>
              <a:rPr lang="fr-FR" dirty="0"/>
              <a:t>… baisse du revenu réel et de la consommation</a:t>
            </a:r>
          </a:p>
          <a:p>
            <a:pPr lvl="1"/>
            <a:r>
              <a:rPr lang="fr-FR" dirty="0"/>
              <a:t>… hausse des coûts de production: baisse de compétitivité des secteurs exposés et donc baisse des exportations</a:t>
            </a:r>
          </a:p>
          <a:p>
            <a:pPr lvl="1"/>
            <a:r>
              <a:rPr lang="fr-FR" dirty="0"/>
              <a:t>Baisse de l’activité entraîne la baisse de l’emploi et des investissements</a:t>
            </a:r>
          </a:p>
          <a:p>
            <a:r>
              <a:rPr lang="fr-FR" dirty="0"/>
              <a:t>Positifs</a:t>
            </a:r>
          </a:p>
          <a:p>
            <a:pPr lvl="1"/>
            <a:r>
              <a:rPr lang="fr-FR" dirty="0"/>
              <a:t>Amélioration de la balance commerciale: baisse des importations d’énergie fossile </a:t>
            </a:r>
          </a:p>
          <a:p>
            <a:pPr lvl="1"/>
            <a:r>
              <a:rPr lang="fr-FR" dirty="0"/>
              <a:t>Substitutions capital-énergie : hausse des investissements non énergétiques</a:t>
            </a:r>
          </a:p>
          <a:p>
            <a:pPr lvl="1"/>
            <a:r>
              <a:rPr lang="fr-FR" b="1" dirty="0"/>
              <a:t>Redistribution des recettes est clef </a:t>
            </a:r>
          </a:p>
          <a:p>
            <a:pPr lvl="2"/>
            <a:r>
              <a:rPr lang="fr-FR" dirty="0"/>
              <a:t>Maintient du pouvoir d’achat</a:t>
            </a:r>
          </a:p>
          <a:p>
            <a:pPr lvl="2"/>
            <a:r>
              <a:rPr lang="fr-FR" dirty="0"/>
              <a:t>Compense en moyenne la hausse des coûts de production</a:t>
            </a:r>
          </a:p>
          <a:p>
            <a:pPr lvl="1"/>
            <a:r>
              <a:rPr lang="fr-FR" dirty="0"/>
              <a:t>Favorable aux secteurs intensifs en emploi : favorable à l’économie locale</a:t>
            </a:r>
          </a:p>
          <a:p>
            <a:pPr lvl="1"/>
            <a:endParaRPr lang="fr-FR" dirty="0"/>
          </a:p>
          <a:p>
            <a:pPr lvl="1"/>
            <a:endParaRPr lang="fr-FR" dirty="0"/>
          </a:p>
          <a:p>
            <a:endParaRPr lang="fr-FR" dirty="0"/>
          </a:p>
        </p:txBody>
      </p:sp>
      <p:sp>
        <p:nvSpPr>
          <p:cNvPr id="5" name="Footer Placeholder 4">
            <a:extLst>
              <a:ext uri="{FF2B5EF4-FFF2-40B4-BE49-F238E27FC236}">
                <a16:creationId xmlns:a16="http://schemas.microsoft.com/office/drawing/2014/main" id="{71B3D496-A05F-4CF7-A752-76929BD6F538}"/>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6" name="Slide Number Placeholder 5">
            <a:extLst>
              <a:ext uri="{FF2B5EF4-FFF2-40B4-BE49-F238E27FC236}">
                <a16:creationId xmlns:a16="http://schemas.microsoft.com/office/drawing/2014/main" id="{5D568430-E1F0-42FD-B57F-3E1B071D5804}"/>
              </a:ext>
            </a:extLst>
          </p:cNvPr>
          <p:cNvSpPr>
            <a:spLocks noGrp="1"/>
          </p:cNvSpPr>
          <p:nvPr>
            <p:ph type="sldNum" sz="quarter" idx="12"/>
          </p:nvPr>
        </p:nvSpPr>
        <p:spPr/>
        <p:txBody>
          <a:bodyPr/>
          <a:lstStyle/>
          <a:p>
            <a:fld id="{C695EB14-0BAB-4283-A2CB-D93129B3122F}" type="slidenum">
              <a:rPr lang="en-US" smtClean="0"/>
              <a:t>13</a:t>
            </a:fld>
            <a:endParaRPr lang="en-US"/>
          </a:p>
        </p:txBody>
      </p:sp>
    </p:spTree>
    <p:extLst>
      <p:ext uri="{BB962C8B-B14F-4D97-AF65-F5344CB8AC3E}">
        <p14:creationId xmlns:p14="http://schemas.microsoft.com/office/powerpoint/2010/main" val="62088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9B8E-A550-4664-A665-F3FCDB6FA8F6}"/>
              </a:ext>
            </a:extLst>
          </p:cNvPr>
          <p:cNvSpPr>
            <a:spLocks noGrp="1"/>
          </p:cNvSpPr>
          <p:nvPr>
            <p:ph type="title"/>
          </p:nvPr>
        </p:nvSpPr>
        <p:spPr/>
        <p:txBody>
          <a:bodyPr/>
          <a:lstStyle/>
          <a:p>
            <a:r>
              <a:rPr lang="fr-FR" dirty="0"/>
              <a:t>Plan de la présentation</a:t>
            </a:r>
          </a:p>
        </p:txBody>
      </p:sp>
      <p:sp>
        <p:nvSpPr>
          <p:cNvPr id="3" name="Content Placeholder 2">
            <a:extLst>
              <a:ext uri="{FF2B5EF4-FFF2-40B4-BE49-F238E27FC236}">
                <a16:creationId xmlns:a16="http://schemas.microsoft.com/office/drawing/2014/main" id="{A76F37E8-2390-43B0-A1A1-DE016C07D233}"/>
              </a:ext>
            </a:extLst>
          </p:cNvPr>
          <p:cNvSpPr>
            <a:spLocks noGrp="1"/>
          </p:cNvSpPr>
          <p:nvPr>
            <p:ph idx="1"/>
          </p:nvPr>
        </p:nvSpPr>
        <p:spPr>
          <a:xfrm>
            <a:off x="790575" y="1319213"/>
            <a:ext cx="10515600" cy="4743450"/>
          </a:xfrm>
        </p:spPr>
        <p:txBody>
          <a:bodyPr>
            <a:normAutofit/>
          </a:bodyPr>
          <a:lstStyle/>
          <a:p>
            <a:pPr marL="0" indent="-457200"/>
            <a:r>
              <a:rPr lang="fr-FR" dirty="0"/>
              <a:t>Contexte de l’étude</a:t>
            </a:r>
          </a:p>
          <a:p>
            <a:pPr marL="0" indent="-457200"/>
            <a:r>
              <a:rPr lang="fr-FR" dirty="0"/>
              <a:t>Motivations</a:t>
            </a:r>
          </a:p>
          <a:p>
            <a:pPr marL="0" indent="-457200"/>
            <a:r>
              <a:rPr lang="fr-FR" dirty="0"/>
              <a:t>Enjeux énergétiques, climatiques et socio-économiques en Tunisie</a:t>
            </a:r>
          </a:p>
          <a:p>
            <a:pPr marL="0" indent="-457200"/>
            <a:r>
              <a:rPr lang="fr-FR" dirty="0"/>
              <a:t>Méthodologie utilisée</a:t>
            </a:r>
          </a:p>
          <a:p>
            <a:pPr marL="0" indent="-457200"/>
            <a:r>
              <a:rPr lang="fr-FR" dirty="0"/>
              <a:t>Cadre d’analyse</a:t>
            </a:r>
          </a:p>
          <a:p>
            <a:pPr marL="0" indent="-457200"/>
            <a:r>
              <a:rPr lang="fr-FR" dirty="0"/>
              <a:t>Résultats:</a:t>
            </a:r>
          </a:p>
          <a:p>
            <a:pPr marL="914400" lvl="2" indent="-457200"/>
            <a:r>
              <a:rPr lang="fr-FR" dirty="0"/>
              <a:t>Levée des subventions énergétiques</a:t>
            </a:r>
          </a:p>
          <a:p>
            <a:pPr marL="914400" lvl="2" indent="-457200"/>
            <a:r>
              <a:rPr lang="fr-FR" dirty="0"/>
              <a:t>Taxe carbone</a:t>
            </a:r>
          </a:p>
          <a:p>
            <a:pPr marL="914400" lvl="2" indent="-457200"/>
            <a:r>
              <a:rPr lang="fr-FR" dirty="0"/>
              <a:t>Pénétration de renouvelable dans le mix électrique, décomposition des effets</a:t>
            </a:r>
          </a:p>
          <a:p>
            <a:pPr marL="914400" lvl="2" indent="-457200"/>
            <a:r>
              <a:rPr lang="fr-FR" dirty="0"/>
              <a:t>SNBC</a:t>
            </a:r>
          </a:p>
          <a:p>
            <a:pPr marL="914400" lvl="2" indent="-457200"/>
            <a:endParaRPr lang="fr-FR" dirty="0"/>
          </a:p>
          <a:p>
            <a:pPr marL="0" indent="-457200"/>
            <a:endParaRPr lang="fr-FR" dirty="0"/>
          </a:p>
          <a:p>
            <a:pPr marL="0" indent="-457200"/>
            <a:endParaRPr lang="fr-FR" dirty="0"/>
          </a:p>
        </p:txBody>
      </p:sp>
      <p:sp>
        <p:nvSpPr>
          <p:cNvPr id="5" name="Footer Placeholder 4">
            <a:extLst>
              <a:ext uri="{FF2B5EF4-FFF2-40B4-BE49-F238E27FC236}">
                <a16:creationId xmlns:a16="http://schemas.microsoft.com/office/drawing/2014/main" id="{E6CB33AE-D32D-4A11-BAD9-1D067D8AE55E}"/>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6" name="Slide Number Placeholder 5">
            <a:extLst>
              <a:ext uri="{FF2B5EF4-FFF2-40B4-BE49-F238E27FC236}">
                <a16:creationId xmlns:a16="http://schemas.microsoft.com/office/drawing/2014/main" id="{8A19A5A4-DF43-4191-AADA-1871C76F8CDE}"/>
              </a:ext>
            </a:extLst>
          </p:cNvPr>
          <p:cNvSpPr>
            <a:spLocks noGrp="1"/>
          </p:cNvSpPr>
          <p:nvPr>
            <p:ph type="sldNum" sz="quarter" idx="12"/>
          </p:nvPr>
        </p:nvSpPr>
        <p:spPr/>
        <p:txBody>
          <a:bodyPr/>
          <a:lstStyle/>
          <a:p>
            <a:fld id="{C695EB14-0BAB-4283-A2CB-D93129B3122F}" type="slidenum">
              <a:rPr lang="en-US" smtClean="0"/>
              <a:t>2</a:t>
            </a:fld>
            <a:endParaRPr lang="en-US" dirty="0"/>
          </a:p>
        </p:txBody>
      </p:sp>
    </p:spTree>
    <p:extLst>
      <p:ext uri="{BB962C8B-B14F-4D97-AF65-F5344CB8AC3E}">
        <p14:creationId xmlns:p14="http://schemas.microsoft.com/office/powerpoint/2010/main" val="3709037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Contexte</a:t>
            </a:r>
          </a:p>
        </p:txBody>
      </p:sp>
      <p:sp>
        <p:nvSpPr>
          <p:cNvPr id="3" name="Espace réservé du contenu 2"/>
          <p:cNvSpPr>
            <a:spLocks noGrp="1"/>
          </p:cNvSpPr>
          <p:nvPr>
            <p:ph idx="1"/>
          </p:nvPr>
        </p:nvSpPr>
        <p:spPr>
          <a:xfrm>
            <a:off x="807227" y="1354818"/>
            <a:ext cx="10515600" cy="4743450"/>
          </a:xfrm>
        </p:spPr>
        <p:txBody>
          <a:bodyPr>
            <a:normAutofit/>
          </a:bodyPr>
          <a:lstStyle/>
          <a:p>
            <a:r>
              <a:rPr lang="fr-FR" sz="2400" dirty="0"/>
              <a:t>Les travaux de </a:t>
            </a:r>
            <a:r>
              <a:rPr lang="fr-FR" sz="2400" b="1" i="1" dirty="0"/>
              <a:t>modélisation</a:t>
            </a:r>
            <a:r>
              <a:rPr lang="fr-FR" sz="2400" dirty="0"/>
              <a:t> que nous allons présentés font parties d’une séries d’études menés par </a:t>
            </a:r>
            <a:r>
              <a:rPr lang="fr-FR" sz="2400" b="1" dirty="0"/>
              <a:t>l’Agence Nationale de la Maîtrise de l’énergie en Tunisie (ANME)</a:t>
            </a:r>
            <a:r>
              <a:rPr lang="fr-FR" sz="2400" dirty="0"/>
              <a:t> pour préparer la mise en œuvre de sa première </a:t>
            </a:r>
            <a:r>
              <a:rPr lang="fr-FR" sz="2400" b="1" dirty="0"/>
              <a:t>Stratégie Nationale Bas Carbone (SNBC).</a:t>
            </a:r>
          </a:p>
          <a:p>
            <a:r>
              <a:rPr lang="fr-FR" sz="2400" dirty="0"/>
              <a:t> L’équipe </a:t>
            </a:r>
            <a:r>
              <a:rPr lang="fr-FR" sz="2400" dirty="0" err="1"/>
              <a:t>ThreeME</a:t>
            </a:r>
            <a:r>
              <a:rPr lang="fr-FR" sz="2400" dirty="0"/>
              <a:t> participe à trois projets en cours financés par le programme de Nations Unis pour le développement (PNUD) pour la Tunisie entre 2019 et 2020:</a:t>
            </a:r>
          </a:p>
          <a:p>
            <a:pPr lvl="1"/>
            <a:r>
              <a:rPr lang="fr-FR" sz="2000" dirty="0"/>
              <a:t>Etudes sur les impacts économique de la levées de subvention énergétique et l’introduction d’un taxe carbone</a:t>
            </a:r>
          </a:p>
          <a:p>
            <a:pPr lvl="1"/>
            <a:r>
              <a:rPr lang="fr-FR" sz="2000" dirty="0"/>
              <a:t>L’évaluation des impacts d’un objectif ambitieux de production d’électricité renouvelable sur le développement socio-économique</a:t>
            </a:r>
          </a:p>
          <a:p>
            <a:pPr lvl="1"/>
            <a:r>
              <a:rPr lang="fr-FR" sz="2000" dirty="0"/>
              <a:t>Elaboration de la Stratégie National Bas Carbone dans le secteur de l’énergie</a:t>
            </a:r>
          </a:p>
          <a:p>
            <a:pPr marL="457200" lvl="1" indent="0">
              <a:buNone/>
            </a:pPr>
            <a:endParaRPr lang="fr-FR" dirty="0"/>
          </a:p>
          <a:p>
            <a:pPr lvl="1"/>
            <a:endParaRPr lang="fr-FR" dirty="0"/>
          </a:p>
          <a:p>
            <a:endParaRPr lang="fr-FR" dirty="0"/>
          </a:p>
        </p:txBody>
      </p:sp>
      <p:sp>
        <p:nvSpPr>
          <p:cNvPr id="4" name="Espace réservé du pied de page 3"/>
          <p:cNvSpPr>
            <a:spLocks noGrp="1"/>
          </p:cNvSpPr>
          <p:nvPr>
            <p:ph type="ftr" sz="quarter" idx="11"/>
          </p:nvPr>
        </p:nvSpPr>
        <p:spPr/>
        <p:txBody>
          <a:bodyPr/>
          <a:lstStyle/>
          <a:p>
            <a:r>
              <a:rPr lang="fr-FR"/>
              <a:t>ThreeME - Tunisie</a:t>
            </a:r>
            <a:endParaRPr lang="en-US" dirty="0"/>
          </a:p>
        </p:txBody>
      </p:sp>
      <p:sp>
        <p:nvSpPr>
          <p:cNvPr id="5" name="Espace réservé du numéro de diapositive 4"/>
          <p:cNvSpPr>
            <a:spLocks noGrp="1"/>
          </p:cNvSpPr>
          <p:nvPr>
            <p:ph type="sldNum" sz="quarter" idx="12"/>
          </p:nvPr>
        </p:nvSpPr>
        <p:spPr/>
        <p:txBody>
          <a:bodyPr/>
          <a:lstStyle/>
          <a:p>
            <a:fld id="{C695EB14-0BAB-4283-A2CB-D93129B3122F}" type="slidenum">
              <a:rPr lang="en-US" smtClean="0"/>
              <a:t>3</a:t>
            </a:fld>
            <a:endParaRPr lang="en-US"/>
          </a:p>
        </p:txBody>
      </p:sp>
    </p:spTree>
    <p:extLst>
      <p:ext uri="{BB962C8B-B14F-4D97-AF65-F5344CB8AC3E}">
        <p14:creationId xmlns:p14="http://schemas.microsoft.com/office/powerpoint/2010/main" val="425805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Motivations</a:t>
            </a:r>
          </a:p>
        </p:txBody>
      </p:sp>
      <p:sp>
        <p:nvSpPr>
          <p:cNvPr id="3" name="Espace réservé du contenu 2"/>
          <p:cNvSpPr>
            <a:spLocks noGrp="1"/>
          </p:cNvSpPr>
          <p:nvPr>
            <p:ph idx="1"/>
          </p:nvPr>
        </p:nvSpPr>
        <p:spPr>
          <a:xfrm>
            <a:off x="853687" y="1385797"/>
            <a:ext cx="10515600" cy="4743450"/>
          </a:xfrm>
        </p:spPr>
        <p:txBody>
          <a:bodyPr>
            <a:normAutofit fontScale="92500"/>
          </a:bodyPr>
          <a:lstStyle/>
          <a:p>
            <a:r>
              <a:rPr lang="fr-FR" dirty="0"/>
              <a:t>La motivation de l’ANME à travers la modélisation macroéconomique est double:</a:t>
            </a:r>
          </a:p>
          <a:p>
            <a:pPr lvl="1"/>
            <a:r>
              <a:rPr lang="fr-FR" dirty="0"/>
              <a:t>S’appropriation d’un instrument de modélisation macroéconomique au sens des institutions tunisienne (transferts des compétences)</a:t>
            </a:r>
          </a:p>
          <a:p>
            <a:pPr lvl="1"/>
            <a:r>
              <a:rPr lang="fr-FR" dirty="0"/>
              <a:t>Réunir différents acteurs et partie prenantes autour des  analyses macroéconomiques afin d’alimenter le débat sur la transition énergétique et climatique</a:t>
            </a:r>
          </a:p>
          <a:p>
            <a:pPr marL="457200" lvl="1" indent="0">
              <a:buNone/>
            </a:pPr>
            <a:endParaRPr lang="fr-FR" dirty="0"/>
          </a:p>
          <a:p>
            <a:r>
              <a:rPr lang="fr-FR" dirty="0"/>
              <a:t>Notre motivation dans le cadre de ces études:</a:t>
            </a:r>
          </a:p>
          <a:p>
            <a:pPr lvl="1"/>
            <a:r>
              <a:rPr lang="fr-FR" dirty="0"/>
              <a:t>Améliorer notre expertise de modélisation dans un contexte économique différent</a:t>
            </a:r>
          </a:p>
          <a:p>
            <a:pPr lvl="1"/>
            <a:r>
              <a:rPr lang="fr-FR" dirty="0"/>
              <a:t>Eclairer les décideurs politiques des conséquences sur l’emploi et l’activité de la mise en place des politiques ambitieuses pour réduire les émissions de GES accompagnées d’une fiscalité verte. </a:t>
            </a:r>
          </a:p>
          <a:p>
            <a:pPr lvl="1"/>
            <a:endParaRPr lang="fr-FR" dirty="0"/>
          </a:p>
          <a:p>
            <a:pPr marL="457200" lvl="1" indent="0">
              <a:buNone/>
            </a:pPr>
            <a:endParaRPr lang="fr-FR" dirty="0"/>
          </a:p>
        </p:txBody>
      </p:sp>
      <p:sp>
        <p:nvSpPr>
          <p:cNvPr id="4" name="Espace réservé du pied de page 3"/>
          <p:cNvSpPr>
            <a:spLocks noGrp="1"/>
          </p:cNvSpPr>
          <p:nvPr>
            <p:ph type="ftr" sz="quarter" idx="11"/>
          </p:nvPr>
        </p:nvSpPr>
        <p:spPr/>
        <p:txBody>
          <a:bodyPr/>
          <a:lstStyle/>
          <a:p>
            <a:r>
              <a:rPr lang="fr-FR"/>
              <a:t>ThreeME - Tunisie</a:t>
            </a:r>
            <a:endParaRPr lang="en-US" dirty="0"/>
          </a:p>
        </p:txBody>
      </p:sp>
      <p:sp>
        <p:nvSpPr>
          <p:cNvPr id="5" name="Espace réservé du numéro de diapositive 4"/>
          <p:cNvSpPr>
            <a:spLocks noGrp="1"/>
          </p:cNvSpPr>
          <p:nvPr>
            <p:ph type="sldNum" sz="quarter" idx="12"/>
          </p:nvPr>
        </p:nvSpPr>
        <p:spPr/>
        <p:txBody>
          <a:bodyPr/>
          <a:lstStyle/>
          <a:p>
            <a:fld id="{C695EB14-0BAB-4283-A2CB-D93129B3122F}" type="slidenum">
              <a:rPr lang="en-US" smtClean="0"/>
              <a:t>4</a:t>
            </a:fld>
            <a:endParaRPr lang="en-US"/>
          </a:p>
        </p:txBody>
      </p:sp>
    </p:spTree>
    <p:extLst>
      <p:ext uri="{BB962C8B-B14F-4D97-AF65-F5344CB8AC3E}">
        <p14:creationId xmlns:p14="http://schemas.microsoft.com/office/powerpoint/2010/main" val="418577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36525"/>
            <a:ext cx="10515600" cy="1056171"/>
          </a:xfrm>
        </p:spPr>
        <p:txBody>
          <a:bodyPr/>
          <a:lstStyle/>
          <a:p>
            <a:r>
              <a:rPr lang="fr-FR" dirty="0"/>
              <a:t>Enjeux énergétiques et climatiques en Tunisie</a:t>
            </a:r>
          </a:p>
        </p:txBody>
      </p:sp>
      <p:sp>
        <p:nvSpPr>
          <p:cNvPr id="3" name="Espace réservé du contenu 2"/>
          <p:cNvSpPr>
            <a:spLocks noGrp="1"/>
          </p:cNvSpPr>
          <p:nvPr>
            <p:ph idx="1"/>
          </p:nvPr>
        </p:nvSpPr>
        <p:spPr>
          <a:xfrm>
            <a:off x="631824" y="1208088"/>
            <a:ext cx="5940425" cy="5173662"/>
          </a:xfrm>
        </p:spPr>
        <p:txBody>
          <a:bodyPr>
            <a:normAutofit fontScale="70000" lnSpcReduction="20000"/>
          </a:bodyPr>
          <a:lstStyle/>
          <a:p>
            <a:r>
              <a:rPr lang="fr-FR" dirty="0"/>
              <a:t>Energie primaire</a:t>
            </a:r>
          </a:p>
          <a:p>
            <a:pPr lvl="1"/>
            <a:r>
              <a:rPr lang="fr-FR" dirty="0"/>
              <a:t>Place prépondérante de combustibles fossiles 99.5% (+ 10 </a:t>
            </a:r>
            <a:r>
              <a:rPr lang="fr-FR" dirty="0" err="1"/>
              <a:t>Mtep</a:t>
            </a:r>
            <a:r>
              <a:rPr lang="fr-FR" dirty="0"/>
              <a:t> en 2018). Le gaz représente plus du 54% du total</a:t>
            </a:r>
          </a:p>
          <a:p>
            <a:pPr lvl="1"/>
            <a:r>
              <a:rPr lang="fr-FR" dirty="0"/>
              <a:t> 37% est utilisé pour la production d’électricité. </a:t>
            </a:r>
          </a:p>
          <a:p>
            <a:r>
              <a:rPr lang="fr-FR" dirty="0"/>
              <a:t>Energie finale:</a:t>
            </a:r>
          </a:p>
          <a:p>
            <a:pPr lvl="1"/>
            <a:r>
              <a:rPr lang="fr-FR" dirty="0"/>
              <a:t>7 </a:t>
            </a:r>
            <a:r>
              <a:rPr lang="fr-FR" dirty="0" err="1"/>
              <a:t>Mtep</a:t>
            </a:r>
            <a:r>
              <a:rPr lang="fr-FR" dirty="0"/>
              <a:t> en 2018 avec 34% pour le secteur transport, 31% pour l’industrie et 18% pour le bâtiment</a:t>
            </a:r>
          </a:p>
          <a:p>
            <a:r>
              <a:rPr lang="fr-FR" dirty="0"/>
              <a:t>L’Électricité</a:t>
            </a:r>
          </a:p>
          <a:p>
            <a:pPr lvl="1"/>
            <a:r>
              <a:rPr lang="fr-FR" dirty="0"/>
              <a:t>Représente 20% de la consommation finale. Les ENR assurent 3% de la production</a:t>
            </a:r>
          </a:p>
          <a:p>
            <a:r>
              <a:rPr lang="fr-FR" dirty="0"/>
              <a:t>Déficit énergétique structurel depuis les années 2000</a:t>
            </a:r>
          </a:p>
          <a:p>
            <a:pPr lvl="1"/>
            <a:r>
              <a:rPr lang="fr-FR" dirty="0"/>
              <a:t>Déclin de ressources énergétiques et augmentation soutenu de la demande</a:t>
            </a:r>
          </a:p>
          <a:p>
            <a:pPr lvl="1"/>
            <a:r>
              <a:rPr lang="fr-FR" dirty="0"/>
              <a:t>La double dépendance aux importation énergétique et aux énergies fossiles est une de préoccupation majeur en Tunisie</a:t>
            </a:r>
          </a:p>
          <a:p>
            <a:r>
              <a:rPr lang="fr-FR" dirty="0"/>
              <a:t>Emissions</a:t>
            </a:r>
          </a:p>
          <a:p>
            <a:pPr lvl="1"/>
            <a:r>
              <a:rPr lang="fr-FR" dirty="0"/>
              <a:t>Les émissions liées à la consommation d’énergie sont passées de 10 MteCO2 en 1980 à 28 MteCO2 en 2018 (facteur 3 en 40 ans)</a:t>
            </a:r>
          </a:p>
          <a:p>
            <a:pPr lvl="1"/>
            <a:r>
              <a:rPr lang="fr-FR" dirty="0"/>
              <a:t>Découplage à partir des années 90</a:t>
            </a:r>
          </a:p>
        </p:txBody>
      </p:sp>
      <p:sp>
        <p:nvSpPr>
          <p:cNvPr id="4" name="Espace réservé du pied de page 3"/>
          <p:cNvSpPr>
            <a:spLocks noGrp="1"/>
          </p:cNvSpPr>
          <p:nvPr>
            <p:ph type="ftr" sz="quarter" idx="11"/>
          </p:nvPr>
        </p:nvSpPr>
        <p:spPr/>
        <p:txBody>
          <a:bodyPr/>
          <a:lstStyle/>
          <a:p>
            <a:r>
              <a:rPr lang="fr-FR"/>
              <a:t>ThreeME - Tunisie</a:t>
            </a:r>
            <a:endParaRPr lang="en-US" dirty="0"/>
          </a:p>
        </p:txBody>
      </p:sp>
      <p:sp>
        <p:nvSpPr>
          <p:cNvPr id="5" name="Espace réservé du numéro de diapositive 4"/>
          <p:cNvSpPr>
            <a:spLocks noGrp="1"/>
          </p:cNvSpPr>
          <p:nvPr>
            <p:ph type="sldNum" sz="quarter" idx="12"/>
          </p:nvPr>
        </p:nvSpPr>
        <p:spPr/>
        <p:txBody>
          <a:bodyPr/>
          <a:lstStyle/>
          <a:p>
            <a:fld id="{C695EB14-0BAB-4283-A2CB-D93129B3122F}" type="slidenum">
              <a:rPr lang="en-US" smtClean="0"/>
              <a:t>5</a:t>
            </a:fld>
            <a:endParaRPr lang="en-US"/>
          </a:p>
        </p:txBody>
      </p:sp>
      <p:pic>
        <p:nvPicPr>
          <p:cNvPr id="6" name="Image 5" descr="Sans tit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525" y="1069975"/>
            <a:ext cx="3883152" cy="2334768"/>
          </a:xfrm>
          <a:prstGeom prst="rect">
            <a:avLst/>
          </a:prstGeom>
        </p:spPr>
      </p:pic>
      <p:pic>
        <p:nvPicPr>
          <p:cNvPr id="7" name="Image 6" descr="Sans titr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125" y="3727559"/>
            <a:ext cx="4213225" cy="2239028"/>
          </a:xfrm>
          <a:prstGeom prst="rect">
            <a:avLst/>
          </a:prstGeom>
        </p:spPr>
      </p:pic>
    </p:spTree>
    <p:extLst>
      <p:ext uri="{BB962C8B-B14F-4D97-AF65-F5344CB8AC3E}">
        <p14:creationId xmlns:p14="http://schemas.microsoft.com/office/powerpoint/2010/main" val="209107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Enjeux socio-économiques</a:t>
            </a:r>
          </a:p>
        </p:txBody>
      </p:sp>
      <p:sp>
        <p:nvSpPr>
          <p:cNvPr id="3" name="Espace réservé du contenu 2"/>
          <p:cNvSpPr>
            <a:spLocks noGrp="1"/>
          </p:cNvSpPr>
          <p:nvPr>
            <p:ph idx="1"/>
          </p:nvPr>
        </p:nvSpPr>
        <p:spPr>
          <a:xfrm>
            <a:off x="838200" y="1287463"/>
            <a:ext cx="6178550" cy="4983162"/>
          </a:xfrm>
        </p:spPr>
        <p:txBody>
          <a:bodyPr>
            <a:normAutofit fontScale="85000" lnSpcReduction="10000"/>
          </a:bodyPr>
          <a:lstStyle/>
          <a:p>
            <a:r>
              <a:rPr lang="fr-FR" sz="2400" dirty="0"/>
              <a:t>Subventions énergétiques</a:t>
            </a:r>
          </a:p>
          <a:p>
            <a:pPr lvl="1"/>
            <a:r>
              <a:rPr lang="fr-FR" sz="2000" dirty="0"/>
              <a:t>Forte pression sur les finances publiques (7% du budget de l’Etat en 2018, 3% du PIB, 55% de la subvention publique)</a:t>
            </a:r>
          </a:p>
          <a:p>
            <a:pPr lvl="1"/>
            <a:r>
              <a:rPr lang="fr-FR" sz="2000" dirty="0"/>
              <a:t>Découplage entre le prix internationaux de l’énergie et les prix finaux aux consommateur</a:t>
            </a:r>
          </a:p>
          <a:p>
            <a:r>
              <a:rPr lang="fr-FR" sz="2400" dirty="0"/>
              <a:t>Facture énergétique</a:t>
            </a:r>
          </a:p>
          <a:p>
            <a:pPr lvl="1"/>
            <a:r>
              <a:rPr lang="fr-FR" sz="2000" dirty="0"/>
              <a:t>Les coûts des importations de l’énergie par an varient en fonction du prix international d’énergie et du taux de change du DT</a:t>
            </a:r>
          </a:p>
          <a:p>
            <a:r>
              <a:rPr lang="fr-FR" sz="2400" dirty="0"/>
              <a:t>Les dépenses énergétiques représentent autour de 8% de la consommation total des ménages à faible revenu</a:t>
            </a:r>
          </a:p>
          <a:p>
            <a:pPr lvl="1"/>
            <a:r>
              <a:rPr lang="fr-FR" sz="2000" dirty="0"/>
              <a:t>les ménages dont la consommation ne dépasse pas 1000 DT/tête/an (300 euros)</a:t>
            </a:r>
          </a:p>
          <a:p>
            <a:r>
              <a:rPr lang="fr-FR" sz="2400" dirty="0"/>
              <a:t>La politique énergétique est face à deux enjeux</a:t>
            </a:r>
          </a:p>
          <a:p>
            <a:pPr lvl="1"/>
            <a:r>
              <a:rPr lang="fr-FR" sz="2000" dirty="0"/>
              <a:t>Réduire la pression des subventions à l’énergie sur le finances publiques</a:t>
            </a:r>
          </a:p>
          <a:p>
            <a:pPr lvl="1"/>
            <a:r>
              <a:rPr lang="fr-FR" sz="2000" dirty="0"/>
              <a:t>Protéger le population à faible revenu contre la pauvreté et la précarité énergétique</a:t>
            </a:r>
          </a:p>
          <a:p>
            <a:pPr lvl="1"/>
            <a:endParaRPr lang="fr-FR" sz="2000" dirty="0"/>
          </a:p>
          <a:p>
            <a:pPr lvl="1"/>
            <a:endParaRPr lang="fr-FR" sz="2000" dirty="0"/>
          </a:p>
          <a:p>
            <a:endParaRPr lang="fr-FR" dirty="0"/>
          </a:p>
          <a:p>
            <a:pPr lvl="1"/>
            <a:endParaRPr lang="fr-FR" dirty="0"/>
          </a:p>
          <a:p>
            <a:endParaRPr lang="fr-FR" dirty="0"/>
          </a:p>
          <a:p>
            <a:pPr marL="0" indent="0">
              <a:buNone/>
            </a:pPr>
            <a:endParaRPr lang="fr-FR" dirty="0"/>
          </a:p>
          <a:p>
            <a:endParaRPr lang="fr-FR" dirty="0"/>
          </a:p>
          <a:p>
            <a:endParaRPr lang="fr-FR" dirty="0"/>
          </a:p>
        </p:txBody>
      </p:sp>
      <p:sp>
        <p:nvSpPr>
          <p:cNvPr id="4" name="Espace réservé du pied de page 3"/>
          <p:cNvSpPr>
            <a:spLocks noGrp="1"/>
          </p:cNvSpPr>
          <p:nvPr>
            <p:ph type="ftr" sz="quarter" idx="11"/>
          </p:nvPr>
        </p:nvSpPr>
        <p:spPr/>
        <p:txBody>
          <a:bodyPr/>
          <a:lstStyle/>
          <a:p>
            <a:r>
              <a:rPr lang="fr-FR"/>
              <a:t>ThreeME - Tunisie</a:t>
            </a:r>
            <a:endParaRPr lang="en-US" dirty="0"/>
          </a:p>
        </p:txBody>
      </p:sp>
      <p:sp>
        <p:nvSpPr>
          <p:cNvPr id="5" name="Espace réservé du numéro de diapositive 4"/>
          <p:cNvSpPr>
            <a:spLocks noGrp="1"/>
          </p:cNvSpPr>
          <p:nvPr>
            <p:ph type="sldNum" sz="quarter" idx="12"/>
          </p:nvPr>
        </p:nvSpPr>
        <p:spPr/>
        <p:txBody>
          <a:bodyPr/>
          <a:lstStyle/>
          <a:p>
            <a:fld id="{C695EB14-0BAB-4283-A2CB-D93129B3122F}" type="slidenum">
              <a:rPr lang="en-US" smtClean="0"/>
              <a:t>6</a:t>
            </a:fld>
            <a:endParaRPr lang="en-US"/>
          </a:p>
        </p:txBody>
      </p:sp>
      <p:pic>
        <p:nvPicPr>
          <p:cNvPr id="6" name="Image 5" descr="Sans titre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700" y="1339850"/>
            <a:ext cx="3657600" cy="2078736"/>
          </a:xfrm>
          <a:prstGeom prst="rect">
            <a:avLst/>
          </a:prstGeom>
        </p:spPr>
      </p:pic>
      <p:pic>
        <p:nvPicPr>
          <p:cNvPr id="9" name="Image 8" descr="Sans titre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725" y="3749675"/>
            <a:ext cx="3517900" cy="2241082"/>
          </a:xfrm>
          <a:prstGeom prst="rect">
            <a:avLst/>
          </a:prstGeom>
        </p:spPr>
      </p:pic>
    </p:spTree>
    <p:extLst>
      <p:ext uri="{BB962C8B-B14F-4D97-AF65-F5344CB8AC3E}">
        <p14:creationId xmlns:p14="http://schemas.microsoft.com/office/powerpoint/2010/main" val="13637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Utilisée </a:t>
            </a:r>
          </a:p>
        </p:txBody>
      </p:sp>
      <p:sp>
        <p:nvSpPr>
          <p:cNvPr id="3" name="Espace réservé du contenu 2"/>
          <p:cNvSpPr>
            <a:spLocks noGrp="1"/>
          </p:cNvSpPr>
          <p:nvPr>
            <p:ph idx="1"/>
          </p:nvPr>
        </p:nvSpPr>
        <p:spPr>
          <a:xfrm>
            <a:off x="822713" y="1409549"/>
            <a:ext cx="10515600" cy="4781656"/>
          </a:xfrm>
        </p:spPr>
        <p:txBody>
          <a:bodyPr>
            <a:normAutofit fontScale="55000" lnSpcReduction="20000"/>
          </a:bodyPr>
          <a:lstStyle/>
          <a:p>
            <a:pPr>
              <a:lnSpc>
                <a:spcPct val="110000"/>
              </a:lnSpc>
            </a:pPr>
            <a:r>
              <a:rPr lang="fr-FR" sz="4500" dirty="0"/>
              <a:t>Nous utilisons un modèle d'équilibre général calculable néo-keynésien, </a:t>
            </a:r>
          </a:p>
          <a:p>
            <a:pPr lvl="1">
              <a:lnSpc>
                <a:spcPct val="110000"/>
              </a:lnSpc>
            </a:pPr>
            <a:r>
              <a:rPr lang="fr-FR" sz="4000" dirty="0" err="1"/>
              <a:t>ThreeME</a:t>
            </a:r>
            <a:r>
              <a:rPr lang="fr-FR" sz="4000" dirty="0"/>
              <a:t> initialement développé pour aider les décideurs politiques à concevoir et à évaluer les trajectoires bas en carbone.</a:t>
            </a:r>
            <a:endParaRPr lang="fr-FR" sz="4500" dirty="0"/>
          </a:p>
          <a:p>
            <a:pPr>
              <a:lnSpc>
                <a:spcPct val="110000"/>
              </a:lnSpc>
            </a:pPr>
            <a:r>
              <a:rPr lang="fr-FR" sz="4500" dirty="0"/>
              <a:t>Il prend en compte les effets de rétroaction de la demande sur l'offre</a:t>
            </a:r>
          </a:p>
          <a:p>
            <a:pPr>
              <a:lnSpc>
                <a:spcPct val="110000"/>
              </a:lnSpc>
            </a:pPr>
            <a:r>
              <a:rPr lang="fr-FR" sz="4500" dirty="0"/>
              <a:t>Les prix ne s'ajustent pas instantanément à des </a:t>
            </a:r>
            <a:r>
              <a:rPr lang="fr-FR" sz="4500"/>
              <a:t>marchés et </a:t>
            </a:r>
            <a:r>
              <a:rPr lang="fr-FR" sz="4500" dirty="0"/>
              <a:t>le modèle est donc dynamique. </a:t>
            </a:r>
          </a:p>
          <a:p>
            <a:pPr lvl="1">
              <a:lnSpc>
                <a:spcPct val="110000"/>
              </a:lnSpc>
            </a:pPr>
            <a:r>
              <a:rPr lang="fr-FR" sz="4100" dirty="0"/>
              <a:t>Les prix et les quantités s'ajustent lentement ce qui permet des situations de déséquilibre du marché (présence de chômage involontaire)</a:t>
            </a:r>
          </a:p>
          <a:p>
            <a:pPr>
              <a:lnSpc>
                <a:spcPct val="110000"/>
              </a:lnSpc>
            </a:pPr>
            <a:r>
              <a:rPr lang="fr-FR" sz="4500" dirty="0"/>
              <a:t>Le modèle permet d'analyser les phases de transition à court et moyen terme</a:t>
            </a:r>
          </a:p>
          <a:p>
            <a:pPr>
              <a:lnSpc>
                <a:spcPct val="110000"/>
              </a:lnSpc>
            </a:pPr>
            <a:r>
              <a:rPr lang="fr-FR" sz="4500" dirty="0"/>
              <a:t>Plus de ressources et de documentation peuvent être trouvées sur le site Web </a:t>
            </a:r>
            <a:r>
              <a:rPr lang="fr-FR" sz="4500" dirty="0" err="1"/>
              <a:t>threeme.org</a:t>
            </a:r>
            <a:endParaRPr lang="fr-FR" sz="4500" dirty="0"/>
          </a:p>
          <a:p>
            <a:pPr>
              <a:lnSpc>
                <a:spcPct val="110000"/>
              </a:lnSpc>
            </a:pPr>
            <a:endParaRPr lang="fr-FR" sz="4500" dirty="0"/>
          </a:p>
        </p:txBody>
      </p:sp>
      <p:sp>
        <p:nvSpPr>
          <p:cNvPr id="4" name="Espace réservé du pied de page 3"/>
          <p:cNvSpPr>
            <a:spLocks noGrp="1"/>
          </p:cNvSpPr>
          <p:nvPr>
            <p:ph type="ftr" sz="quarter" idx="11"/>
          </p:nvPr>
        </p:nvSpPr>
        <p:spPr/>
        <p:txBody>
          <a:bodyPr/>
          <a:lstStyle/>
          <a:p>
            <a:r>
              <a:rPr lang="fr-FR"/>
              <a:t>ThreeME - Tunisie</a:t>
            </a:r>
            <a:endParaRPr lang="en-US" dirty="0"/>
          </a:p>
        </p:txBody>
      </p:sp>
      <p:sp>
        <p:nvSpPr>
          <p:cNvPr id="5" name="Espace réservé du numéro de diapositive 4"/>
          <p:cNvSpPr>
            <a:spLocks noGrp="1"/>
          </p:cNvSpPr>
          <p:nvPr>
            <p:ph type="sldNum" sz="quarter" idx="12"/>
          </p:nvPr>
        </p:nvSpPr>
        <p:spPr/>
        <p:txBody>
          <a:bodyPr/>
          <a:lstStyle/>
          <a:p>
            <a:fld id="{C695EB14-0BAB-4283-A2CB-D93129B3122F}" type="slidenum">
              <a:rPr lang="en-US" smtClean="0"/>
              <a:t>7</a:t>
            </a:fld>
            <a:endParaRPr lang="en-US"/>
          </a:p>
        </p:txBody>
      </p:sp>
    </p:spTree>
    <p:extLst>
      <p:ext uri="{BB962C8B-B14F-4D97-AF65-F5344CB8AC3E}">
        <p14:creationId xmlns:p14="http://schemas.microsoft.com/office/powerpoint/2010/main" val="277835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E64D34-DDB7-498E-B0BF-BA02EA3F2444}"/>
              </a:ext>
            </a:extLst>
          </p:cNvPr>
          <p:cNvSpPr>
            <a:spLocks noGrp="1"/>
          </p:cNvSpPr>
          <p:nvPr>
            <p:ph type="title"/>
          </p:nvPr>
        </p:nvSpPr>
        <p:spPr>
          <a:xfrm>
            <a:off x="529771" y="0"/>
            <a:ext cx="11244943" cy="1325563"/>
          </a:xfrm>
        </p:spPr>
        <p:txBody>
          <a:bodyPr/>
          <a:lstStyle/>
          <a:p>
            <a:r>
              <a:rPr lang="fr-FR" dirty="0"/>
              <a:t>Décomposition sectorielle dans </a:t>
            </a:r>
            <a:r>
              <a:rPr lang="fr-FR" dirty="0" err="1"/>
              <a:t>ThreeME</a:t>
            </a:r>
            <a:r>
              <a:rPr lang="fr-FR" dirty="0"/>
              <a:t> Tunisie</a:t>
            </a:r>
          </a:p>
        </p:txBody>
      </p:sp>
      <p:sp>
        <p:nvSpPr>
          <p:cNvPr id="5" name="Footer Placeholder 4">
            <a:extLst>
              <a:ext uri="{FF2B5EF4-FFF2-40B4-BE49-F238E27FC236}">
                <a16:creationId xmlns:a16="http://schemas.microsoft.com/office/drawing/2014/main" id="{817F909F-09EA-42F2-BB67-90D8E05075E0}"/>
              </a:ext>
            </a:extLst>
          </p:cNvPr>
          <p:cNvSpPr>
            <a:spLocks noGrp="1"/>
          </p:cNvSpPr>
          <p:nvPr>
            <p:ph type="ftr" sz="quarter" idx="11"/>
          </p:nvPr>
        </p:nvSpPr>
        <p:spPr/>
        <p:txBody>
          <a:bodyPr/>
          <a:lstStyle/>
          <a:p>
            <a:r>
              <a:rPr lang="fr-FR"/>
              <a:t>ThreeME - Tunisie : formation ThreeME</a:t>
            </a:r>
            <a:endParaRPr lang="en-US"/>
          </a:p>
        </p:txBody>
      </p:sp>
      <p:sp>
        <p:nvSpPr>
          <p:cNvPr id="6" name="Slide Number Placeholder 5">
            <a:extLst>
              <a:ext uri="{FF2B5EF4-FFF2-40B4-BE49-F238E27FC236}">
                <a16:creationId xmlns:a16="http://schemas.microsoft.com/office/drawing/2014/main" id="{97FC8BB5-ABE4-4F16-9696-52CE42D4ADA1}"/>
              </a:ext>
            </a:extLst>
          </p:cNvPr>
          <p:cNvSpPr>
            <a:spLocks noGrp="1"/>
          </p:cNvSpPr>
          <p:nvPr>
            <p:ph type="sldNum" sz="quarter" idx="12"/>
          </p:nvPr>
        </p:nvSpPr>
        <p:spPr/>
        <p:txBody>
          <a:bodyPr/>
          <a:lstStyle/>
          <a:p>
            <a:fld id="{C695EB14-0BAB-4283-A2CB-D93129B3122F}" type="slidenum">
              <a:rPr lang="en-US" smtClean="0"/>
              <a:t>8</a:t>
            </a:fld>
            <a:endParaRPr lang="en-US"/>
          </a:p>
        </p:txBody>
      </p:sp>
      <p:sp>
        <p:nvSpPr>
          <p:cNvPr id="12" name="Espace réservé du contenu 1"/>
          <p:cNvSpPr txBox="1">
            <a:spLocks/>
          </p:cNvSpPr>
          <p:nvPr/>
        </p:nvSpPr>
        <p:spPr>
          <a:xfrm>
            <a:off x="7275286" y="1052285"/>
            <a:ext cx="4916714" cy="52807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B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Economie désagrégée en  21 secteurs, avec en particulier: </a:t>
            </a:r>
          </a:p>
          <a:p>
            <a:pPr lvl="1"/>
            <a:r>
              <a:rPr lang="fr-FR" dirty="0"/>
              <a:t>3 secteurs de transport</a:t>
            </a:r>
          </a:p>
          <a:p>
            <a:pPr lvl="1"/>
            <a:r>
              <a:rPr lang="fr-FR" dirty="0"/>
              <a:t>8 secteurs énergétiques</a:t>
            </a:r>
          </a:p>
          <a:p>
            <a:pPr lvl="2"/>
            <a:r>
              <a:rPr lang="fr-FR" dirty="0"/>
              <a:t>Dont 5 technologies de production d’électricité</a:t>
            </a:r>
          </a:p>
          <a:p>
            <a:r>
              <a:rPr lang="fr-FR" sz="2400" dirty="0"/>
              <a:t>18 biens (ou commodités, produits)</a:t>
            </a:r>
          </a:p>
          <a:p>
            <a:pPr lvl="1"/>
            <a:r>
              <a:rPr lang="fr-FR" dirty="0"/>
              <a:t>Un bien peut être produit par plusieurs secteurs</a:t>
            </a:r>
          </a:p>
          <a:p>
            <a:pPr lvl="2"/>
            <a:r>
              <a:rPr lang="fr-FR" dirty="0"/>
              <a:t>Ex: électricité</a:t>
            </a:r>
          </a:p>
          <a:p>
            <a:r>
              <a:rPr lang="fr-FR" sz="2400" dirty="0"/>
              <a:t>Désagrégation des secteurs énergétiques obtenue par </a:t>
            </a:r>
            <a:r>
              <a:rPr lang="fr-FR" sz="2400" b="1" dirty="0"/>
              <a:t>hybridation</a:t>
            </a:r>
            <a:r>
              <a:rPr lang="fr-FR" sz="2400" dirty="0"/>
              <a:t> des données de comptabilité nationale et de balances énergétiques pour une année de base 2015</a:t>
            </a:r>
          </a:p>
          <a:p>
            <a:endParaRPr lang="fr-FR" sz="2400" dirty="0"/>
          </a:p>
        </p:txBody>
      </p:sp>
      <p:pic>
        <p:nvPicPr>
          <p:cNvPr id="2" name="Image 1"/>
          <p:cNvPicPr>
            <a:picLocks noChangeAspect="1"/>
          </p:cNvPicPr>
          <p:nvPr/>
        </p:nvPicPr>
        <p:blipFill>
          <a:blip r:embed="rId3"/>
          <a:stretch>
            <a:fillRect/>
          </a:stretch>
        </p:blipFill>
        <p:spPr>
          <a:xfrm>
            <a:off x="170355" y="944862"/>
            <a:ext cx="7015530" cy="4993075"/>
          </a:xfrm>
          <a:prstGeom prst="rect">
            <a:avLst/>
          </a:prstGeom>
        </p:spPr>
      </p:pic>
    </p:spTree>
    <p:extLst>
      <p:ext uri="{BB962C8B-B14F-4D97-AF65-F5344CB8AC3E}">
        <p14:creationId xmlns:p14="http://schemas.microsoft.com/office/powerpoint/2010/main" val="414453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11DB8D-6FCB-45EA-867D-4F9235941870}"/>
              </a:ext>
            </a:extLst>
          </p:cNvPr>
          <p:cNvSpPr>
            <a:spLocks noGrp="1"/>
          </p:cNvSpPr>
          <p:nvPr>
            <p:ph type="title"/>
          </p:nvPr>
        </p:nvSpPr>
        <p:spPr>
          <a:xfrm>
            <a:off x="634959" y="185874"/>
            <a:ext cx="11191915" cy="960353"/>
          </a:xfrm>
        </p:spPr>
        <p:txBody>
          <a:bodyPr>
            <a:normAutofit fontScale="90000"/>
          </a:bodyPr>
          <a:lstStyle/>
          <a:p>
            <a:r>
              <a:rPr lang="fr-FR" sz="3600" dirty="0"/>
              <a:t>Cadre d’analyse:  scénario de référence (sans politique énergétique ni climatique)</a:t>
            </a:r>
          </a:p>
        </p:txBody>
      </p:sp>
      <p:sp>
        <p:nvSpPr>
          <p:cNvPr id="8" name="Content Placeholder 7">
            <a:extLst>
              <a:ext uri="{FF2B5EF4-FFF2-40B4-BE49-F238E27FC236}">
                <a16:creationId xmlns:a16="http://schemas.microsoft.com/office/drawing/2014/main" id="{4EAA41E9-E034-44D5-9B56-1CC3345786F5}"/>
              </a:ext>
            </a:extLst>
          </p:cNvPr>
          <p:cNvSpPr>
            <a:spLocks noGrp="1"/>
          </p:cNvSpPr>
          <p:nvPr>
            <p:ph idx="1"/>
          </p:nvPr>
        </p:nvSpPr>
        <p:spPr>
          <a:xfrm>
            <a:off x="1092345" y="1161716"/>
            <a:ext cx="10515600" cy="4887320"/>
          </a:xfrm>
        </p:spPr>
        <p:txBody>
          <a:bodyPr>
            <a:normAutofit fontScale="92500" lnSpcReduction="20000"/>
          </a:bodyPr>
          <a:lstStyle/>
          <a:p>
            <a:r>
              <a:rPr lang="fr-FR" sz="2400" dirty="0"/>
              <a:t>Le PIB a été calé afin de suivre le scénario socio-économique de la SNBC</a:t>
            </a:r>
          </a:p>
          <a:p>
            <a:pPr lvl="1"/>
            <a:r>
              <a:rPr lang="fr-FR" sz="2000" dirty="0"/>
              <a:t>Projection de la population et de productivité</a:t>
            </a:r>
          </a:p>
          <a:p>
            <a:pPr lvl="1"/>
            <a:r>
              <a:rPr lang="fr-FR" sz="2000" dirty="0"/>
              <a:t>Le taux de croissance moyen du PIB est de 4.7% entre 2020 et 2050</a:t>
            </a:r>
          </a:p>
          <a:p>
            <a:r>
              <a:rPr lang="fr-FR" sz="2400" dirty="0"/>
              <a:t>Les prix internationaux du pétrole suivent les projections de l’AIE</a:t>
            </a:r>
          </a:p>
          <a:p>
            <a:pPr lvl="1"/>
            <a:r>
              <a:rPr lang="fr-FR" sz="2000" dirty="0"/>
              <a:t>Les prix augmentent en moyenne par an de 4.3%</a:t>
            </a:r>
          </a:p>
          <a:p>
            <a:r>
              <a:rPr lang="fr-FR" sz="2400" dirty="0"/>
              <a:t>Fiscalité carbone et énergétique</a:t>
            </a:r>
          </a:p>
          <a:p>
            <a:pPr lvl="1"/>
            <a:r>
              <a:rPr lang="fr-FR" sz="2000" dirty="0"/>
              <a:t>Les subventions énergétiques représentent 4% du PIB en 2030 et 1% en 2050</a:t>
            </a:r>
          </a:p>
          <a:p>
            <a:pPr lvl="1"/>
            <a:r>
              <a:rPr lang="fr-FR" sz="2000" dirty="0"/>
              <a:t>Il n’y a pas de taxe carbone dans le scénario de référence</a:t>
            </a:r>
          </a:p>
          <a:p>
            <a:r>
              <a:rPr lang="fr-FR" sz="2400" dirty="0"/>
              <a:t>Le mix électrique est exogène</a:t>
            </a:r>
          </a:p>
          <a:p>
            <a:pPr lvl="1"/>
            <a:r>
              <a:rPr lang="fr-FR" sz="2000" dirty="0"/>
              <a:t>L’électricité renouvelable est de  3.3% pendant toute la période</a:t>
            </a:r>
          </a:p>
          <a:p>
            <a:r>
              <a:rPr lang="fr-FR" sz="2400" dirty="0"/>
              <a:t>Trajectoires de consommation d’énergie et d’émissions de CO</a:t>
            </a:r>
            <a:r>
              <a:rPr lang="fr-FR" sz="2400" baseline="-25000" dirty="0"/>
              <a:t>2</a:t>
            </a:r>
            <a:r>
              <a:rPr lang="fr-FR" sz="2400" dirty="0"/>
              <a:t> réalisée avec le modèle technico-économique MedPro</a:t>
            </a:r>
          </a:p>
          <a:p>
            <a:pPr lvl="1"/>
            <a:r>
              <a:rPr lang="fr-FR" sz="2000" dirty="0"/>
              <a:t>Nous utilisons de l’efficacité énergétique exogène afin d’atteindre des cibles énergétiques et d’émissions</a:t>
            </a:r>
          </a:p>
          <a:p>
            <a:r>
              <a:rPr lang="fr-FR" sz="2400" dirty="0"/>
              <a:t>Les hypothèses décrites conduisent à un total d’émissions de CO</a:t>
            </a:r>
            <a:r>
              <a:rPr lang="fr-FR" sz="2400" baseline="-25000" dirty="0"/>
              <a:t>2</a:t>
            </a:r>
            <a:r>
              <a:rPr lang="fr-FR" sz="2400" dirty="0"/>
              <a:t> de 44 millions de tonnes de CO</a:t>
            </a:r>
            <a:r>
              <a:rPr lang="fr-FR" sz="2400" baseline="-25000" dirty="0"/>
              <a:t>2</a:t>
            </a:r>
            <a:r>
              <a:rPr lang="fr-FR" sz="2400" dirty="0"/>
              <a:t> en 2015 et 74 millions de tonnes de CO</a:t>
            </a:r>
            <a:r>
              <a:rPr lang="fr-FR" sz="2400" baseline="-25000" dirty="0"/>
              <a:t>2</a:t>
            </a:r>
            <a:r>
              <a:rPr lang="fr-FR" sz="2400" dirty="0"/>
              <a:t> en 2050</a:t>
            </a:r>
          </a:p>
          <a:p>
            <a:pPr marL="0" indent="0">
              <a:buNone/>
            </a:pPr>
            <a:endParaRPr lang="fr-FR" dirty="0"/>
          </a:p>
          <a:p>
            <a:pPr lvl="1"/>
            <a:endParaRPr lang="fr-FR" dirty="0"/>
          </a:p>
          <a:p>
            <a:pPr lvl="1"/>
            <a:endParaRPr lang="fr-FR" dirty="0"/>
          </a:p>
          <a:p>
            <a:pPr lvl="1"/>
            <a:endParaRPr lang="fr-FR" dirty="0"/>
          </a:p>
          <a:p>
            <a:pPr marL="457200" lvl="1" indent="0">
              <a:buNone/>
            </a:pPr>
            <a:endParaRPr lang="fr-FR" dirty="0"/>
          </a:p>
          <a:p>
            <a:pPr lvl="1"/>
            <a:endParaRPr lang="fr-FR" dirty="0"/>
          </a:p>
          <a:p>
            <a:pPr lvl="1"/>
            <a:endParaRPr lang="fr-FR" dirty="0"/>
          </a:p>
        </p:txBody>
      </p:sp>
      <p:sp>
        <p:nvSpPr>
          <p:cNvPr id="5" name="Footer Placeholder 4">
            <a:extLst>
              <a:ext uri="{FF2B5EF4-FFF2-40B4-BE49-F238E27FC236}">
                <a16:creationId xmlns:a16="http://schemas.microsoft.com/office/drawing/2014/main" id="{9E16FF96-B198-410C-8E02-B76038146D6B}"/>
              </a:ext>
            </a:extLst>
          </p:cNvPr>
          <p:cNvSpPr>
            <a:spLocks noGrp="1"/>
          </p:cNvSpPr>
          <p:nvPr>
            <p:ph type="ftr" sz="quarter" idx="11"/>
          </p:nvPr>
        </p:nvSpPr>
        <p:spPr/>
        <p:txBody>
          <a:bodyPr/>
          <a:lstStyle/>
          <a:p>
            <a:r>
              <a:rPr lang="fr-FR" dirty="0" err="1"/>
              <a:t>ThreeME</a:t>
            </a:r>
            <a:r>
              <a:rPr lang="fr-FR" dirty="0"/>
              <a:t> - Tunisie</a:t>
            </a:r>
            <a:endParaRPr lang="en-US" dirty="0"/>
          </a:p>
        </p:txBody>
      </p:sp>
      <p:sp>
        <p:nvSpPr>
          <p:cNvPr id="6" name="Slide Number Placeholder 5">
            <a:extLst>
              <a:ext uri="{FF2B5EF4-FFF2-40B4-BE49-F238E27FC236}">
                <a16:creationId xmlns:a16="http://schemas.microsoft.com/office/drawing/2014/main" id="{371C0855-7747-4A00-A3A6-817FCDE3A516}"/>
              </a:ext>
            </a:extLst>
          </p:cNvPr>
          <p:cNvSpPr>
            <a:spLocks noGrp="1"/>
          </p:cNvSpPr>
          <p:nvPr>
            <p:ph type="sldNum" sz="quarter" idx="12"/>
          </p:nvPr>
        </p:nvSpPr>
        <p:spPr/>
        <p:txBody>
          <a:bodyPr/>
          <a:lstStyle/>
          <a:p>
            <a:fld id="{C695EB14-0BAB-4283-A2CB-D93129B3122F}" type="slidenum">
              <a:rPr lang="en-US" smtClean="0"/>
              <a:t>9</a:t>
            </a:fld>
            <a:endParaRPr lang="en-US"/>
          </a:p>
        </p:txBody>
      </p:sp>
    </p:spTree>
    <p:extLst>
      <p:ext uri="{BB962C8B-B14F-4D97-AF65-F5344CB8AC3E}">
        <p14:creationId xmlns:p14="http://schemas.microsoft.com/office/powerpoint/2010/main" val="825362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11254</TotalTime>
  <Words>1467</Words>
  <Application>Microsoft Office PowerPoint</Application>
  <PresentationFormat>Grand écran</PresentationFormat>
  <Paragraphs>173</Paragraphs>
  <Slides>13</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Wingdings</vt:lpstr>
      <vt:lpstr>Office Theme</vt:lpstr>
      <vt:lpstr>Impact macroéconomique des politiques climatiques et énergétiques en Tunisie avec le modèle ThreeME</vt:lpstr>
      <vt:lpstr>Plan de la présentation</vt:lpstr>
      <vt:lpstr>Contexte</vt:lpstr>
      <vt:lpstr>Motivations</vt:lpstr>
      <vt:lpstr>Enjeux énergétiques et climatiques en Tunisie</vt:lpstr>
      <vt:lpstr>Enjeux socio-économiques</vt:lpstr>
      <vt:lpstr>Méthodologie Utilisée </vt:lpstr>
      <vt:lpstr>Décomposition sectorielle dans ThreeME Tunisie</vt:lpstr>
      <vt:lpstr>Cadre d’analyse:  scénario de référence (sans politique énergétique ni climatique)</vt:lpstr>
      <vt:lpstr>Cadre d’analyse: 4 scénarios</vt:lpstr>
      <vt:lpstr>Cadre d’analyse</vt:lpstr>
      <vt:lpstr>Idées perçues sur les politiques climatiques/énergétiques</vt:lpstr>
      <vt:lpstr>Effets macroéconomiques d’une hausse de la fiscalité énergétique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Reynès, F.G.D. (Frédéric)</dc:creator>
  <cp:lastModifiedBy>Meriem HAMDI-CHERIF</cp:lastModifiedBy>
  <cp:revision>378</cp:revision>
  <cp:lastPrinted>2020-11-15T19:35:19Z</cp:lastPrinted>
  <dcterms:created xsi:type="dcterms:W3CDTF">2019-02-19T17:04:30Z</dcterms:created>
  <dcterms:modified xsi:type="dcterms:W3CDTF">2020-11-18T16:16:23Z</dcterms:modified>
</cp:coreProperties>
</file>