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0" r:id="rId2"/>
    <p:sldId id="361" r:id="rId3"/>
    <p:sldId id="362" r:id="rId4"/>
    <p:sldId id="342" r:id="rId5"/>
    <p:sldId id="341" r:id="rId6"/>
    <p:sldId id="351" r:id="rId7"/>
    <p:sldId id="343" r:id="rId8"/>
    <p:sldId id="354" r:id="rId9"/>
    <p:sldId id="344" r:id="rId10"/>
    <p:sldId id="345" r:id="rId11"/>
    <p:sldId id="381" r:id="rId12"/>
    <p:sldId id="3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417A4AD-202C-2748-80EB-8742F43EE9E8}">
          <p14:sldIdLst>
            <p14:sldId id="380"/>
            <p14:sldId id="361"/>
            <p14:sldId id="362"/>
            <p14:sldId id="342"/>
            <p14:sldId id="341"/>
            <p14:sldId id="351"/>
            <p14:sldId id="343"/>
            <p14:sldId id="354"/>
            <p14:sldId id="344"/>
            <p14:sldId id="345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ynès, F.G.D. (Frédéric)" initials="RF(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75206" autoAdjust="0"/>
  </p:normalViewPr>
  <p:slideViewPr>
    <p:cSldViewPr snapToGrid="0">
      <p:cViewPr varScale="1">
        <p:scale>
          <a:sx n="52" d="100"/>
          <a:sy n="52" d="100"/>
        </p:scale>
        <p:origin x="118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D9FC6-56F4-0C4A-B2D9-E4318CD59432}" type="datetimeFigureOut">
              <a:rPr lang="fr-FR" smtClean="0"/>
              <a:t>18/11/2020</a:t>
            </a:fld>
            <a:endParaRPr lang="es-MX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E34DC-3723-EC4D-845C-1EAFBBE94AC5}" type="slidenum">
              <a:rPr lang="es-MX" smtClean="0"/>
              <a:t>‹N°›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60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D0465-E241-4329-9A53-C6F79F3D95B7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BA964-614A-4B17-81D1-A0E64C9A249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0DE2-9682-44C7-9BB7-D7DCA793E6C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28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C5A781-D1F5-4FE2-898A-2E98B058B74C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0">
              <a:buFont typeface="Arial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0DE2-9682-44C7-9BB7-D7DCA793E6C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28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0DE2-9682-44C7-9BB7-D7DCA793E6C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34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40DE2-9682-44C7-9BB7-D7DCA793E6C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34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36FA01-D060-4B80-855D-4523B28D1D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69343"/>
            <a:ext cx="12192000" cy="2793132"/>
          </a:xfrm>
          <a:prstGeom prst="rect">
            <a:avLst/>
          </a:prstGeom>
          <a:solidFill>
            <a:srgbClr val="A22A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fr-FR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39335-8183-437E-9679-203D2B73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69343"/>
            <a:ext cx="10515600" cy="2793132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A80A-6B9F-4E74-BE38-DE12C2D1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024" y="4589463"/>
            <a:ext cx="93249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AEC0-C500-4396-A0EE-BFB901B3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12951" y="6388122"/>
            <a:ext cx="5649363" cy="365125"/>
          </a:xfrm>
        </p:spPr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– Tunisie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8158-178D-4867-B182-A5B5827B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  <p:pic>
        <p:nvPicPr>
          <p:cNvPr id="19" name="Image 2">
            <a:extLst>
              <a:ext uri="{FF2B5EF4-FFF2-40B4-BE49-F238E27FC236}">
                <a16:creationId xmlns:a16="http://schemas.microsoft.com/office/drawing/2014/main" id="{3F96269F-0AFA-469C-8501-1B68FC8086C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2624" y="327351"/>
            <a:ext cx="1705579" cy="665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Accueil">
            <a:extLst>
              <a:ext uri="{FF2B5EF4-FFF2-40B4-BE49-F238E27FC236}">
                <a16:creationId xmlns:a16="http://schemas.microsoft.com/office/drawing/2014/main" id="{0BD401AC-273B-498D-B000-A522B8A3ADD9}"/>
              </a:ext>
            </a:extLst>
          </p:cNvPr>
          <p:cNvPicPr/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969" y="1197539"/>
            <a:ext cx="1663461" cy="322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65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1B9B-81A8-4950-8DB6-5E32D01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7043-EE6A-42A6-8E3F-D5AC09A9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05C57-2122-4F37-A373-7C38EADB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A2132-3D4B-49C6-8E44-31EDA376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A732E-9756-49B6-A13F-EAB38DA3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3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6DF0-37AD-4C9A-A287-325A332E0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B1D4-8524-4F9B-BE93-C1B045D0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85719-1A34-4751-B9AE-52C56B3E3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405B6-F71C-4D60-8E33-AE8D5AAF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58AC-2F24-4A92-8468-091BDB3D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4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F810-DC24-4A9D-B597-75E564EB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D277E-0931-4EE1-972C-507262F7A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FBC15-1530-446C-B695-B9C6654A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C825B-6BB2-4264-A5E9-1B330FA1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F895-7916-408E-817B-F563640A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0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32A6-747B-46EE-88AC-6B82B4C0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8C10B-4EBF-4A7F-9408-129C106A0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F42D-895D-4EF8-95C9-ECDD40CA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B747-8D8A-4FEF-866A-84587B87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25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741F7-9E19-4224-857A-99E4B2571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B1859-47C6-4994-A1F9-255518AE6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7DA5-B009-4110-8CCC-23423417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DBEF-FBAF-4EF1-A689-D106B30A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6735-C365-4E02-A09E-10002289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3CCF-2F9E-4EB4-89CA-576AE1F04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D303-A8B5-42C9-86EE-27521E41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7160" y="6356350"/>
            <a:ext cx="5649363" cy="365125"/>
          </a:xfrm>
        </p:spPr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– Tunisie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D669-FBC5-43EF-8027-F71156C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6735-C365-4E02-A09E-10002289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3CCF-2F9E-4EB4-89CA-576AE1F04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D303-A8B5-42C9-86EE-27521E41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D669-FBC5-43EF-8027-F71156C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  <p:pic>
        <p:nvPicPr>
          <p:cNvPr id="13" name="Image 7">
            <a:extLst>
              <a:ext uri="{FF2B5EF4-FFF2-40B4-BE49-F238E27FC236}">
                <a16:creationId xmlns:a16="http://schemas.microsoft.com/office/drawing/2014/main" id="{D2D1ABB3-28AB-42F4-B06B-91194CF598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6" y="235830"/>
            <a:ext cx="10828371" cy="68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46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6735-C365-4E02-A09E-10002289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1241"/>
            <a:ext cx="9144000" cy="17487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3CCF-2F9E-4EB4-89CA-576AE1F04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370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D303-A8B5-42C9-86EE-27521E41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4989" y="6343256"/>
            <a:ext cx="5649363" cy="365125"/>
          </a:xfrm>
        </p:spPr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D669-FBC5-43EF-8027-F71156C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Image 2">
            <a:extLst>
              <a:ext uri="{FF2B5EF4-FFF2-40B4-BE49-F238E27FC236}">
                <a16:creationId xmlns:a16="http://schemas.microsoft.com/office/drawing/2014/main" id="{D7F0D543-2A43-413A-BD81-3E569128ACD4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6831" y="484480"/>
            <a:ext cx="1653211" cy="69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ccueil">
            <a:extLst>
              <a:ext uri="{FF2B5EF4-FFF2-40B4-BE49-F238E27FC236}">
                <a16:creationId xmlns:a16="http://schemas.microsoft.com/office/drawing/2014/main" id="{2842CB91-5AF2-4076-8282-9321574F822D}"/>
              </a:ext>
            </a:extLst>
          </p:cNvPr>
          <p:cNvPicPr/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69" y="1197539"/>
            <a:ext cx="1663461" cy="322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6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BAFD-D5A4-41A9-BA4E-CD5FEFA3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D41D-FA59-49BA-BF3F-E336B1D8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774E-4806-4025-8DB6-E9AEF6F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40C1-C3A8-47AE-8B43-C4934F50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0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9335-8183-437E-9679-203D2B73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A80A-6B9F-4E74-BE38-DE12C2D1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AEC0-C500-4396-A0EE-BFB901B3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8158-178D-4867-B182-A5B5827B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9335-8183-437E-9679-203D2B73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0A80A-6B9F-4E74-BE38-DE12C2D1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AEC0-C500-4396-A0EE-BFB901B3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8158-178D-4867-B182-A5B5827B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6FA01-D060-4B80-855D-4523B28D1D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1709738"/>
          </a:xfrm>
          <a:prstGeom prst="rect">
            <a:avLst/>
          </a:prstGeom>
          <a:solidFill>
            <a:srgbClr val="A22A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56891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1291-4916-4FF7-882D-9D4315AD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855F-E1E9-4CC5-86FF-C5AC1E87C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7196"/>
            <a:ext cx="5181600" cy="47078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38E52-D889-4D74-B161-BA74DE983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7196"/>
            <a:ext cx="5181600" cy="47078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071DD-DF70-4FEE-AC01-E4800612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330BF-86C6-48BE-8CE5-10A49943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3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8834-2891-4EAE-A53D-700109A3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AB7F0-DF89-4543-84B0-9C9C72189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3839D-9D81-43D4-9B1E-8757B1911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7689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2973-8639-4A30-BF65-6F96CAC71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B4031-4649-4964-A40B-E0623E19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7689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15F26-A4B1-45BF-9453-397A8089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625A3-F727-4A33-9204-588280CF7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7DAE7F0-BBB9-4FF2-AE88-0FA0BBCAC5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08725"/>
            <a:ext cx="12192000" cy="549275"/>
          </a:xfrm>
          <a:prstGeom prst="rect">
            <a:avLst/>
          </a:prstGeom>
          <a:solidFill>
            <a:srgbClr val="A22A2E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fr-FR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77CF2-4A77-47DE-88E0-EFA4C741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F453-A327-4B56-A44B-486B67468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9713"/>
            <a:ext cx="10515600" cy="474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3873E-1578-40DC-851D-1FAE2D7BB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7687" y="6356350"/>
            <a:ext cx="5649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D46C-2659-4133-ACE6-D0FF58CB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645" y="6356350"/>
            <a:ext cx="557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C695EB14-0BAB-4283-A2CB-D93129B3122F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8A84389C-8BE1-4CE2-8E37-78D390B160E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1347" y="6411912"/>
            <a:ext cx="857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4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2" r:id="rId3"/>
    <p:sldLayoutId id="2147483661" r:id="rId4"/>
    <p:sldLayoutId id="2147483650" r:id="rId5"/>
    <p:sldLayoutId id="2147483651" r:id="rId6"/>
    <p:sldLayoutId id="2147483663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B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B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</a:t>
            </a:r>
            <a:r>
              <a:rPr lang="fr-FR" dirty="0"/>
              <a:t>générale du modèle ThreeME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342900"/>
            <a:r>
              <a:rPr lang="fr-FR" sz="3600" b="1" dirty="0"/>
              <a:t>Vue d’ensemble</a:t>
            </a:r>
            <a:endParaRPr lang="fr-FR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C6BF3-7184-47B0-A80C-28C04A8E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ThreeME - Tunisie : formation ThreeME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13F24-BDEC-48AA-B0CF-61F45157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Un modèle CGE néo-keynésien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0" y="981075"/>
            <a:ext cx="11617325" cy="544988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s-ES" sz="2400" dirty="0"/>
          </a:p>
        </p:txBody>
      </p:sp>
      <p:sp>
        <p:nvSpPr>
          <p:cNvPr id="5" name="Espace réservé du contenu 5"/>
          <p:cNvSpPr txBox="1">
            <a:spLocks/>
          </p:cNvSpPr>
          <p:nvPr/>
        </p:nvSpPr>
        <p:spPr bwMode="auto">
          <a:xfrm>
            <a:off x="838200" y="1376127"/>
            <a:ext cx="9829800" cy="46263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B00000"/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Salaires déterminés par une courbe </a:t>
            </a:r>
            <a:r>
              <a:rPr lang="fr-FR" i="1" dirty="0"/>
              <a:t>Wage Setting</a:t>
            </a:r>
            <a:r>
              <a:rPr lang="fr-FR" dirty="0"/>
              <a:t> (WS)</a:t>
            </a:r>
          </a:p>
          <a:p>
            <a:pPr lvl="1"/>
            <a:r>
              <a:rPr lang="fr-FR" dirty="0"/>
              <a:t>Courbe de Phillips: les salaires augmentent avec l'inflation et diminuent avec le chômage</a:t>
            </a:r>
          </a:p>
          <a:p>
            <a:pPr lvl="1"/>
            <a:r>
              <a:rPr lang="fr-FR" dirty="0"/>
              <a:t>Les salaires n’égalisent pas instantanément l'offre et la demande de travail</a:t>
            </a:r>
          </a:p>
          <a:p>
            <a:pPr lvl="1"/>
            <a:r>
              <a:rPr lang="fr-FR" dirty="0"/>
              <a:t>Équilibre de sous-emploi permanent possible:  théorie du NAIRU / taux de chômage d'équilibre</a:t>
            </a:r>
          </a:p>
          <a:p>
            <a:r>
              <a:rPr lang="fr-FR" dirty="0"/>
              <a:t>L’investissement n’est pas prédéterminé par l’épargne</a:t>
            </a:r>
          </a:p>
          <a:p>
            <a:pPr lvl="1"/>
            <a:r>
              <a:rPr lang="fr-FR" dirty="0"/>
              <a:t>Effets d’éviction limités du fait des mécanismes de crédit bancaire</a:t>
            </a:r>
          </a:p>
          <a:p>
            <a:pPr lvl="1"/>
            <a:r>
              <a:rPr lang="fr-FR" dirty="0"/>
              <a:t>L'augmentation des investissements dans un secteur n'est pas nécessairement obtenue par une diminution des investissements dans d'autres secteurs</a:t>
            </a:r>
          </a:p>
          <a:p>
            <a:r>
              <a:rPr lang="fr-FR" dirty="0"/>
              <a:t>Le taux d'intérêt n'équilibre pas instantanément l'épargne et l'investissement:</a:t>
            </a:r>
          </a:p>
          <a:p>
            <a:pPr lvl="1"/>
            <a:r>
              <a:rPr lang="fr-FR" dirty="0"/>
              <a:t>Défini par la Banque centrale</a:t>
            </a:r>
          </a:p>
          <a:p>
            <a:pPr lvl="1"/>
            <a:r>
              <a:rPr lang="fr-FR" dirty="0"/>
              <a:t>Règle de “Taylor”: augmente avec l'inflation, diminue avec le chômage (</a:t>
            </a:r>
            <a:r>
              <a:rPr lang="fr-FR" dirty="0" err="1"/>
              <a:t>proxi</a:t>
            </a:r>
            <a:r>
              <a:rPr lang="fr-FR" dirty="0"/>
              <a:t> de l’output gap)</a:t>
            </a:r>
          </a:p>
          <a:p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89355-51E6-4980-9EF6-AFC435F8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ThreeME - Tunisie : formation ThreeME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2AFC-9D1A-4E5A-AC2B-911BC24F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E64D34-DDB7-498E-B0BF-BA02EA3F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Idées perçues sur les politiques climatiques/énergétiques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325F05-BE4C-433F-B6D3-DC73575E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fiscalité carbone est néfaste pour l’économie</a:t>
            </a:r>
          </a:p>
          <a:p>
            <a:pPr lvl="1"/>
            <a:r>
              <a:rPr lang="fr-FR" dirty="0"/>
              <a:t>En particulier à court terme et moyen terme</a:t>
            </a:r>
          </a:p>
          <a:p>
            <a:pPr lvl="1"/>
            <a:endParaRPr lang="fr-FR" dirty="0"/>
          </a:p>
          <a:p>
            <a:r>
              <a:rPr lang="fr-FR" dirty="0"/>
              <a:t>La transition énergétique va entraîner une hausse du prix de l’énergie  qui est néfaste pour l’activité économique</a:t>
            </a:r>
          </a:p>
          <a:p>
            <a:pPr lvl="1"/>
            <a:r>
              <a:rPr lang="fr-FR" dirty="0"/>
              <a:t>Forte baisse des prix des énergies renouvelables versus forte volatilité des énergies fossiles</a:t>
            </a:r>
          </a:p>
          <a:p>
            <a:pPr lvl="1"/>
            <a:r>
              <a:rPr lang="fr-FR" dirty="0"/>
              <a:t>En macroéconomie, moins cher ne signifie pas meilleur pour l’économie: où sont dépensés les revenus? Production domestique versus production importée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909F-09EA-42F2-BB67-90D8E050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ThreeME - Tunisie : formation ThreeME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C8BB5-ABE4-4F16-9696-52CE42D4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1A2C-0258-4724-A6C9-0A3899DC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Effets macroéconomiques d’une hausse de la fiscalité énergétique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DE8E-C0B1-4357-921C-4FED67E4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Négatifs</a:t>
            </a:r>
          </a:p>
          <a:p>
            <a:pPr lvl="1"/>
            <a:r>
              <a:rPr lang="fr-FR" dirty="0"/>
              <a:t>Hausse des prix de l’énergie et donc…</a:t>
            </a:r>
          </a:p>
          <a:p>
            <a:pPr lvl="1"/>
            <a:r>
              <a:rPr lang="fr-FR" dirty="0"/>
              <a:t>… baisse du revenu réel et de la consommation</a:t>
            </a:r>
          </a:p>
          <a:p>
            <a:pPr lvl="1"/>
            <a:r>
              <a:rPr lang="fr-FR" dirty="0"/>
              <a:t>… hausse des coûts de production: baisse de compétitivité des secteurs exposés et donc baisse des exportations</a:t>
            </a:r>
          </a:p>
          <a:p>
            <a:pPr lvl="1"/>
            <a:r>
              <a:rPr lang="fr-FR" dirty="0"/>
              <a:t>Baisse de l’activité entraîne la baisse de l’emploi et des investissements</a:t>
            </a:r>
          </a:p>
          <a:p>
            <a:r>
              <a:rPr lang="fr-FR" dirty="0"/>
              <a:t>Positifs</a:t>
            </a:r>
          </a:p>
          <a:p>
            <a:pPr lvl="1"/>
            <a:r>
              <a:rPr lang="fr-FR" dirty="0"/>
              <a:t>Amélioration de la balance commerciale: baisse des importations d’énergie fossile </a:t>
            </a:r>
          </a:p>
          <a:p>
            <a:pPr lvl="1"/>
            <a:r>
              <a:rPr lang="fr-FR" dirty="0"/>
              <a:t>Substitutions capital-énergie : hausse des investissements non énergétiques</a:t>
            </a:r>
          </a:p>
          <a:p>
            <a:pPr lvl="1"/>
            <a:r>
              <a:rPr lang="fr-FR" b="1" dirty="0"/>
              <a:t>Redistribution des recettes est clef </a:t>
            </a:r>
          </a:p>
          <a:p>
            <a:pPr lvl="2"/>
            <a:r>
              <a:rPr lang="fr-FR" dirty="0"/>
              <a:t>Maintient du pouvoir d’achat</a:t>
            </a:r>
          </a:p>
          <a:p>
            <a:pPr lvl="2"/>
            <a:r>
              <a:rPr lang="fr-FR" dirty="0"/>
              <a:t>Compense en moyenne la hausse des coûts de production</a:t>
            </a:r>
          </a:p>
          <a:p>
            <a:pPr lvl="1"/>
            <a:r>
              <a:rPr lang="fr-FR" dirty="0"/>
              <a:t>Favorable aux secteurs intensifs en emploi : favorable à l’économie locale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D496-A05F-4CF7-A752-76929BD6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ThreeME</a:t>
            </a:r>
            <a:r>
              <a:rPr lang="fr-FR" dirty="0"/>
              <a:t> - Tunisie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68430-E1F0-42FD-B57F-3E1B071D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A50D-F844-4D9A-92FC-837BEA8D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82AE-A1D6-4EAE-9FEF-6F0222AB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 </a:t>
            </a:r>
            <a:r>
              <a:rPr lang="fr-FR" b="1" dirty="0">
                <a:solidFill>
                  <a:srgbClr val="B00000"/>
                </a:solidFill>
              </a:rPr>
              <a:t>M</a:t>
            </a:r>
            <a:r>
              <a:rPr lang="fr-FR" dirty="0"/>
              <a:t>odèle </a:t>
            </a:r>
            <a:r>
              <a:rPr lang="fr-FR" b="1" dirty="0">
                <a:solidFill>
                  <a:srgbClr val="B00000"/>
                </a:solidFill>
              </a:rPr>
              <a:t>M</a:t>
            </a:r>
            <a:r>
              <a:rPr lang="fr-FR" dirty="0"/>
              <a:t>acroéconomique </a:t>
            </a:r>
            <a:r>
              <a:rPr lang="fr-FR" b="1" dirty="0">
                <a:solidFill>
                  <a:srgbClr val="B00000"/>
                </a:solidFill>
              </a:rPr>
              <a:t>M</a:t>
            </a:r>
            <a:r>
              <a:rPr lang="fr-FR" dirty="0"/>
              <a:t>ultisectoriel d’</a:t>
            </a:r>
            <a:r>
              <a:rPr lang="fr-FR" b="1" dirty="0">
                <a:solidFill>
                  <a:srgbClr val="B00000"/>
                </a:solidFill>
              </a:rPr>
              <a:t>E</a:t>
            </a:r>
            <a:r>
              <a:rPr lang="fr-FR" dirty="0"/>
              <a:t>valuation des politiques </a:t>
            </a:r>
            <a:r>
              <a:rPr lang="fr-FR" b="1" dirty="0">
                <a:solidFill>
                  <a:srgbClr val="B00000"/>
                </a:solidFill>
              </a:rPr>
              <a:t>E</a:t>
            </a:r>
            <a:r>
              <a:rPr lang="fr-FR" dirty="0"/>
              <a:t>nergétiques et  </a:t>
            </a:r>
            <a:r>
              <a:rPr lang="fr-FR" b="1" dirty="0">
                <a:solidFill>
                  <a:srgbClr val="B00000"/>
                </a:solidFill>
              </a:rPr>
              <a:t>E</a:t>
            </a:r>
            <a:r>
              <a:rPr lang="fr-FR" dirty="0"/>
              <a:t>nvironnementales</a:t>
            </a:r>
          </a:p>
          <a:p>
            <a:r>
              <a:rPr lang="fr-FR" dirty="0"/>
              <a:t>Développé de depuis 2008 par l’ADEME, l’OFCE et NEO</a:t>
            </a:r>
          </a:p>
          <a:p>
            <a:r>
              <a:rPr lang="fr-FR" dirty="0"/>
              <a:t>Initialement conçu pour évaluer les </a:t>
            </a:r>
            <a:r>
              <a:rPr lang="fr-FR" dirty="0">
                <a:solidFill>
                  <a:srgbClr val="B00000"/>
                </a:solidFill>
              </a:rPr>
              <a:t>impacts macroéconomiques </a:t>
            </a:r>
            <a:r>
              <a:rPr lang="fr-FR" dirty="0"/>
              <a:t>de la </a:t>
            </a:r>
            <a:r>
              <a:rPr lang="fr-FR" dirty="0">
                <a:solidFill>
                  <a:srgbClr val="B00000"/>
                </a:solidFill>
              </a:rPr>
              <a:t>transition énergétique </a:t>
            </a:r>
            <a:r>
              <a:rPr lang="fr-FR" dirty="0"/>
              <a:t>en France</a:t>
            </a:r>
          </a:p>
          <a:p>
            <a:r>
              <a:rPr lang="fr-FR" dirty="0"/>
              <a:t>Construit à partir d’une base de donnée de type entrée-sortie (input-output), augmentée d’un </a:t>
            </a:r>
            <a:r>
              <a:rPr lang="fr-FR" dirty="0">
                <a:solidFill>
                  <a:srgbClr val="B00000"/>
                </a:solidFill>
              </a:rPr>
              <a:t>bouclage macroéconomique</a:t>
            </a:r>
          </a:p>
          <a:p>
            <a:r>
              <a:rPr lang="fr-FR" dirty="0"/>
              <a:t>Modèle macroéconomique </a:t>
            </a:r>
            <a:r>
              <a:rPr lang="fr-FR" dirty="0">
                <a:solidFill>
                  <a:srgbClr val="B00000"/>
                </a:solidFill>
              </a:rPr>
              <a:t>multisectoriel</a:t>
            </a:r>
            <a:r>
              <a:rPr lang="fr-FR" dirty="0"/>
              <a:t> de type </a:t>
            </a:r>
            <a:r>
              <a:rPr lang="fr-FR" dirty="0" err="1">
                <a:solidFill>
                  <a:srgbClr val="B00000"/>
                </a:solidFill>
              </a:rPr>
              <a:t>neo-keynésien</a:t>
            </a:r>
            <a:endParaRPr lang="fr-FR" dirty="0">
              <a:solidFill>
                <a:srgbClr val="B00000"/>
              </a:solidFill>
            </a:endParaRPr>
          </a:p>
          <a:p>
            <a:r>
              <a:rPr lang="fr-FR" dirty="0"/>
              <a:t>Comparable aux modèles de prévisions macroéconomiques mais multisectoriel (</a:t>
            </a:r>
            <a:r>
              <a:rPr lang="fr-FR" dirty="0" err="1"/>
              <a:t>Mesange</a:t>
            </a:r>
            <a:r>
              <a:rPr lang="fr-FR" dirty="0"/>
              <a:t> de l’INSEE et du trésor) </a:t>
            </a:r>
          </a:p>
          <a:p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DD58-021B-4F1E-BCCD-339E99FB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ThreeME - Tunisie : formation ThreeME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B9F28-A458-4257-8960-2B6B3EA6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3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B241-21D6-47F4-AE61-371FBE5F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désagrégation sectorielle détaillée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0D98-3FFB-41A3-A8E4-3ADDE26C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 secteurs</a:t>
            </a:r>
          </a:p>
          <a:p>
            <a:pPr lvl="1"/>
            <a:r>
              <a:rPr lang="pt-BR" dirty="0"/>
              <a:t>Tunisie: 21 secteurs</a:t>
            </a:r>
            <a:endParaRPr lang="en-US" dirty="0"/>
          </a:p>
          <a:p>
            <a:r>
              <a:rPr lang="fr-FR" dirty="0"/>
              <a:t>Le modèle tient compte de l’effet du transfert d’activité d’une branche à l’autre sur :</a:t>
            </a:r>
          </a:p>
          <a:p>
            <a:pPr lvl="1"/>
            <a:r>
              <a:rPr lang="fr-FR" dirty="0"/>
              <a:t>l’emploi, du fait d’intensité en emploi différente</a:t>
            </a:r>
          </a:p>
          <a:p>
            <a:pPr lvl="1"/>
            <a:r>
              <a:rPr lang="fr-FR" dirty="0"/>
              <a:t>l’investissement, du fait d’intensité en capital différente</a:t>
            </a:r>
          </a:p>
          <a:p>
            <a:pPr lvl="1"/>
            <a:r>
              <a:rPr lang="fr-FR" dirty="0"/>
              <a:t>les consommations énergétiques, du fait d’intensité énergétique différente</a:t>
            </a:r>
          </a:p>
          <a:p>
            <a:pPr lvl="1"/>
            <a:r>
              <a:rPr lang="fr-FR" dirty="0"/>
              <a:t>la balance commerciale du fait de propension à importer/exporter différente</a:t>
            </a:r>
          </a:p>
          <a:p>
            <a:r>
              <a:rPr lang="fr-FR" dirty="0"/>
              <a:t>ThreeME permet donc de mesurer l’impact sur la demande et la croissance </a:t>
            </a:r>
          </a:p>
          <a:p>
            <a:pPr lvl="1"/>
            <a:endParaRPr lang="en-US" dirty="0"/>
          </a:p>
          <a:p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6E4F-9CB5-48C6-A2BB-8C39DB5C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ThreeME - Tunisie : formation ThreeME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5BC6F-146F-4BA4-973E-CD4754DA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Un focus spécifique sur l’énergie</a:t>
            </a:r>
            <a:endParaRPr lang="en-US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7565" y="1509713"/>
            <a:ext cx="10956235" cy="4743450"/>
          </a:xfrm>
        </p:spPr>
        <p:txBody>
          <a:bodyPr>
            <a:normAutofit/>
          </a:bodyPr>
          <a:lstStyle/>
          <a:p>
            <a:pPr marL="514350"/>
            <a:r>
              <a:rPr lang="fr-FR" kern="0" dirty="0"/>
              <a:t>La désagrégation énergétique permet de modéliser les arbitrages énergétiques des agents:</a:t>
            </a:r>
          </a:p>
          <a:p>
            <a:pPr marL="914400" lvl="1"/>
            <a:r>
              <a:rPr lang="fr-FR" kern="0" dirty="0"/>
              <a:t>Les </a:t>
            </a:r>
            <a:r>
              <a:rPr lang="fr-FR" u="sng" kern="0" dirty="0"/>
              <a:t>entreprises</a:t>
            </a:r>
            <a:r>
              <a:rPr lang="fr-FR" kern="0" dirty="0"/>
              <a:t> peuvent arbitrer entre différents investissements énergétiques</a:t>
            </a:r>
            <a:endParaRPr lang="fr-FR" sz="2200" kern="0" dirty="0"/>
          </a:p>
          <a:p>
            <a:pPr marL="1314450" lvl="2"/>
            <a:r>
              <a:rPr lang="fr-FR" sz="2200" kern="0" dirty="0"/>
              <a:t>Substitution capital/énergie lorsque le prix relatif de l’énergie augmente</a:t>
            </a:r>
          </a:p>
          <a:p>
            <a:pPr marL="1314450" lvl="2"/>
            <a:r>
              <a:rPr lang="fr-FR" sz="2200" kern="0" dirty="0"/>
              <a:t>Substitution entre sources d’énergie</a:t>
            </a:r>
          </a:p>
          <a:p>
            <a:pPr marL="1314450" lvl="2"/>
            <a:r>
              <a:rPr lang="fr-FR" sz="2200" kern="0" dirty="0"/>
              <a:t>Substitution entre </a:t>
            </a:r>
            <a:r>
              <a:rPr lang="fr-FR" sz="2200" b="1" kern="0" dirty="0"/>
              <a:t>transports</a:t>
            </a:r>
          </a:p>
          <a:p>
            <a:pPr marL="1314450" lvl="2"/>
            <a:endParaRPr lang="fr-FR" sz="2200" kern="0" dirty="0"/>
          </a:p>
          <a:p>
            <a:pPr marL="914400" lvl="1"/>
            <a:r>
              <a:rPr lang="fr-FR" u="sng" kern="0" dirty="0"/>
              <a:t>Consommateurs</a:t>
            </a:r>
            <a:endParaRPr lang="fr-FR" kern="0" dirty="0"/>
          </a:p>
          <a:p>
            <a:pPr marL="1314450" lvl="2"/>
            <a:r>
              <a:rPr lang="fr-FR" sz="2200" kern="0" dirty="0"/>
              <a:t>Substitution entre </a:t>
            </a:r>
            <a:r>
              <a:rPr lang="fr-FR" sz="2200" b="1" kern="0" dirty="0"/>
              <a:t>capital &amp; énergie</a:t>
            </a:r>
            <a:endParaRPr lang="fr-FR" sz="2200" kern="0" dirty="0"/>
          </a:p>
          <a:p>
            <a:pPr marL="1314450" lvl="2"/>
            <a:r>
              <a:rPr lang="fr-FR" sz="2200" kern="0" dirty="0"/>
              <a:t>Substitution entre source d’</a:t>
            </a:r>
            <a:r>
              <a:rPr lang="fr-FR" sz="2200" b="1" kern="0" dirty="0"/>
              <a:t>énergie</a:t>
            </a:r>
          </a:p>
          <a:p>
            <a:pPr marL="1314450" lvl="2"/>
            <a:r>
              <a:rPr lang="fr-FR" sz="2200" kern="0" dirty="0"/>
              <a:t>Substitution entre </a:t>
            </a:r>
            <a:r>
              <a:rPr lang="fr-FR" sz="2200" b="1" kern="0" dirty="0"/>
              <a:t>transports</a:t>
            </a:r>
          </a:p>
          <a:p>
            <a:pPr marL="1314450" lvl="2"/>
            <a:r>
              <a:rPr lang="fr-FR" sz="2200" kern="0" dirty="0"/>
              <a:t>Substitution entre </a:t>
            </a:r>
            <a:r>
              <a:rPr lang="fr-FR" sz="2200" b="1" kern="0" dirty="0"/>
              <a:t>bien</a:t>
            </a:r>
            <a:endParaRPr lang="fr-FR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50D2C-706B-46EF-96C2-01A46484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ThreeME - Tunisie : formation ThreeME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79D9-F868-43F1-9E89-212023CF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9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Décomposition sectorielle dans ThreeME Tunisie</a:t>
            </a:r>
          </a:p>
        </p:txBody>
      </p:sp>
      <p:sp>
        <p:nvSpPr>
          <p:cNvPr id="8193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Economie désagrégée en  21 secteurs, avec en particulier: </a:t>
            </a:r>
          </a:p>
          <a:p>
            <a:pPr lvl="1"/>
            <a:r>
              <a:rPr lang="fr-FR" dirty="0"/>
              <a:t>3 secteurs de transport</a:t>
            </a:r>
          </a:p>
          <a:p>
            <a:pPr lvl="1"/>
            <a:r>
              <a:rPr lang="fr-FR" dirty="0"/>
              <a:t>8 secteurs énergétiques</a:t>
            </a:r>
          </a:p>
          <a:p>
            <a:pPr lvl="2"/>
            <a:r>
              <a:rPr lang="fr-FR" dirty="0"/>
              <a:t>Dont 5 technologies de production d’électricité</a:t>
            </a:r>
          </a:p>
          <a:p>
            <a:r>
              <a:rPr lang="fr-FR" dirty="0"/>
              <a:t>18 biens (ou commodités, produits)</a:t>
            </a:r>
          </a:p>
          <a:p>
            <a:pPr lvl="1"/>
            <a:r>
              <a:rPr lang="fr-FR" dirty="0"/>
              <a:t>Un bien peut être produit par plusieurs secteurs</a:t>
            </a:r>
          </a:p>
          <a:p>
            <a:pPr lvl="2"/>
            <a:r>
              <a:rPr lang="fr-FR" dirty="0"/>
              <a:t>Ex: électricité</a:t>
            </a:r>
          </a:p>
          <a:p>
            <a:r>
              <a:rPr lang="fr-FR" dirty="0"/>
              <a:t>Désagrégation des secteurs énergétiques et énergivores obtenue par </a:t>
            </a:r>
            <a:r>
              <a:rPr lang="fr-FR" b="1" dirty="0"/>
              <a:t>hybridation</a:t>
            </a:r>
            <a:r>
              <a:rPr lang="fr-FR" dirty="0"/>
              <a:t> des données de comptabilité nationale et de balances énergétiques</a:t>
            </a:r>
          </a:p>
          <a:p>
            <a:pPr lvl="1"/>
            <a:r>
              <a:rPr lang="fr-FR" dirty="0"/>
              <a:t>Electricité et gaz</a:t>
            </a:r>
          </a:p>
          <a:p>
            <a:pPr lvl="1"/>
            <a:r>
              <a:rPr lang="fr-FR" dirty="0"/>
              <a:t>Secteurs de transport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5B940-1E50-4604-AEBE-C0C43FA3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ThreeME - Tunisie : formation ThreeME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B533A-061D-482B-A788-2AB1A298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4F19-55B0-439D-83E1-5CAA8A9D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ThreeME - Tunisie : formation ThreeME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4192-C3F4-4389-AD21-C0E76747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6</a:t>
            </a:fld>
            <a:endParaRPr 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37" y="604093"/>
            <a:ext cx="10458608" cy="55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2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Modèle d’Equilibre Général Calculable (CGE)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C</a:t>
            </a:r>
            <a:r>
              <a:rPr lang="fr-FR" dirty="0"/>
              <a:t>alculable: simulation numérique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G</a:t>
            </a:r>
            <a:r>
              <a:rPr lang="fr-FR" dirty="0"/>
              <a:t>énéral: prend en compte les interactions entre les marchés</a:t>
            </a:r>
          </a:p>
          <a:p>
            <a:pPr lvl="1"/>
            <a:r>
              <a:rPr lang="fr-FR" dirty="0"/>
              <a:t>L’offre et la demande s’influencent mutuellement</a:t>
            </a:r>
          </a:p>
          <a:p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E</a:t>
            </a:r>
            <a:r>
              <a:rPr lang="fr-FR" dirty="0"/>
              <a:t>quilibre: l’offre est égale à la demande sur tous les marchés (bien, facteurs de production)</a:t>
            </a:r>
          </a:p>
          <a:p>
            <a:endParaRPr lang="fr-FR" dirty="0"/>
          </a:p>
          <a:p>
            <a:r>
              <a:rPr lang="fr-FR" dirty="0"/>
              <a:t>Structure d’un modèle CGE (voir Figure):</a:t>
            </a:r>
          </a:p>
          <a:p>
            <a:pPr lvl="1"/>
            <a:r>
              <a:rPr lang="fr-FR" dirty="0"/>
              <a:t>Demande (Consommation, investissement) définie l’offre (production) </a:t>
            </a:r>
          </a:p>
          <a:p>
            <a:pPr lvl="1"/>
            <a:r>
              <a:rPr lang="fr-FR" dirty="0"/>
              <a:t>L’offre définie en return la demande via les revenus générés par les facteurs de production</a:t>
            </a:r>
          </a:p>
          <a:p>
            <a:pPr lvl="2"/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0CDE-29FC-45CF-BD75-61318402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ThreeME - Tunisie : formation ThreeME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9F16F-ED3A-4E34-9D3B-13C554F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1F089-31F9-4ED3-B64E-F445EF06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ThreeME - Tunisie : formation ThreeME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FC7253F-EB59-4230-9212-21E477C2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450F6-C8B6-4FCC-8E7B-455DE53B8C3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8" name="Image 1">
            <a:extLst>
              <a:ext uri="{FF2B5EF4-FFF2-40B4-BE49-F238E27FC236}">
                <a16:creationId xmlns:a16="http://schemas.microsoft.com/office/drawing/2014/main" id="{F2238BD9-3BCF-482D-B27E-3377D1F69D9E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381966"/>
            <a:ext cx="8281818" cy="5833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311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Un modèle CGE néo-keynésien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4294967295"/>
          </p:nvPr>
        </p:nvSpPr>
        <p:spPr>
          <a:xfrm>
            <a:off x="0" y="981075"/>
            <a:ext cx="11617325" cy="544988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s-ES" sz="2400" dirty="0"/>
          </a:p>
        </p:txBody>
      </p:sp>
      <p:sp>
        <p:nvSpPr>
          <p:cNvPr id="5" name="Espace réservé du contenu 5"/>
          <p:cNvSpPr txBox="1">
            <a:spLocks/>
          </p:cNvSpPr>
          <p:nvPr/>
        </p:nvSpPr>
        <p:spPr bwMode="auto">
          <a:xfrm>
            <a:off x="760490" y="1702051"/>
            <a:ext cx="9907509" cy="4490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B00000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Ajustement lent des prix et des quantités vers l’optimum</a:t>
            </a:r>
          </a:p>
          <a:p>
            <a:pPr lvl="1"/>
            <a:r>
              <a:rPr lang="fr-FR" dirty="0"/>
              <a:t>Coûts d’ajustement</a:t>
            </a:r>
          </a:p>
          <a:p>
            <a:pPr lvl="1"/>
            <a:r>
              <a:rPr lang="fr-FR" dirty="0"/>
              <a:t>Les prix n’équilibrent pas instantanément l’offre et la demande</a:t>
            </a:r>
          </a:p>
          <a:p>
            <a:pPr lvl="1"/>
            <a:r>
              <a:rPr lang="fr-FR" dirty="0"/>
              <a:t>Les entreprises ajustent leur production à la demande plutôt que leur prix</a:t>
            </a:r>
          </a:p>
          <a:p>
            <a:r>
              <a:rPr lang="fr-FR" dirty="0"/>
              <a:t>Situations de déséquilibre entre l’offre et la demande</a:t>
            </a:r>
          </a:p>
          <a:p>
            <a:pPr lvl="1"/>
            <a:r>
              <a:rPr lang="fr-FR" dirty="0"/>
              <a:t>Equilibre de sous-emploi possible: chômage involontaire</a:t>
            </a:r>
          </a:p>
          <a:p>
            <a:r>
              <a:rPr lang="fr-FR" dirty="0"/>
              <a:t>Concurrence imparfaite (oligopolistique)</a:t>
            </a:r>
          </a:p>
          <a:p>
            <a:pPr lvl="1"/>
            <a:r>
              <a:rPr lang="fr-FR" dirty="0"/>
              <a:t>Prix défini comme un taux de marge sur les coûts de production</a:t>
            </a:r>
          </a:p>
          <a:p>
            <a:pPr lvl="1"/>
            <a:r>
              <a:rPr lang="fr-FR" dirty="0"/>
              <a:t>Qui intègrent les coûts des consommation intermédiaires (matériaux et énergie), du travail et du capital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E742-0C57-46FC-9041-F2EF66A8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ThreeME - Tunisie : formation ThreeME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AB349-E8F9-4F42-B694-690D9764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5EB14-0BAB-4283-A2CB-D93129B312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9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11280</TotalTime>
  <Words>833</Words>
  <Application>Microsoft Office PowerPoint</Application>
  <PresentationFormat>Grand écran</PresentationFormat>
  <Paragraphs>121</Paragraphs>
  <Slides>12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Présentation générale du modèle ThreeME</vt:lpstr>
      <vt:lpstr>ThreeME</vt:lpstr>
      <vt:lpstr>Une désagrégation sectorielle détaillée</vt:lpstr>
      <vt:lpstr>Un focus spécifique sur l’énergie</vt:lpstr>
      <vt:lpstr>Décomposition sectorielle dans ThreeME Tunisie</vt:lpstr>
      <vt:lpstr>Présentation PowerPoint</vt:lpstr>
      <vt:lpstr>Modèle d’Equilibre Général Calculable (CGE)</vt:lpstr>
      <vt:lpstr>Présentation PowerPoint</vt:lpstr>
      <vt:lpstr>Un modèle CGE néo-keynésien</vt:lpstr>
      <vt:lpstr>Un modèle CGE néo-keynésien</vt:lpstr>
      <vt:lpstr>Idées perçues sur les politiques climatiques/énergétiques</vt:lpstr>
      <vt:lpstr>Effets macroéconomiques d’une hausse de la fiscalité énergétique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Reynès, F.G.D. (Frédéric)</dc:creator>
  <cp:lastModifiedBy>Meriem HAMDI-CHERIF</cp:lastModifiedBy>
  <cp:revision>379</cp:revision>
  <cp:lastPrinted>2020-11-15T19:35:19Z</cp:lastPrinted>
  <dcterms:created xsi:type="dcterms:W3CDTF">2019-02-19T17:04:30Z</dcterms:created>
  <dcterms:modified xsi:type="dcterms:W3CDTF">2020-11-18T16:16:15Z</dcterms:modified>
</cp:coreProperties>
</file>