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4"/>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ntrail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38" Target="slides/slide22.xml" Type="http://schemas.openxmlformats.org/officeDocument/2006/relationships/slide"/><Relationship Id="rId39" Target="slides/slide23.xml" Type="http://schemas.openxmlformats.org/officeDocument/2006/relationships/slide"/><Relationship Id="rId4" Target="theme/theme1.xml" Type="http://schemas.openxmlformats.org/officeDocument/2006/relationships/theme"/><Relationship Id="rId40" Target="slides/slide24.xml" Type="http://schemas.openxmlformats.org/officeDocument/2006/relationships/slide"/><Relationship Id="rId41" Target="slides/slide25.xml" Type="http://schemas.openxmlformats.org/officeDocument/2006/relationships/slide"/><Relationship Id="rId42" Target="slides/slide26.xml" Type="http://schemas.openxmlformats.org/officeDocument/2006/relationships/slide"/><Relationship Id="rId43" Target="slides/slide27.xml" Type="http://schemas.openxmlformats.org/officeDocument/2006/relationships/slide"/><Relationship Id="rId44" Target="notesMasters/notesMaster1.xml" Type="http://schemas.openxmlformats.org/officeDocument/2006/relationships/notesMaster"/><Relationship Id="rId45" Target="theme/theme2.xml" Type="http://schemas.openxmlformats.org/officeDocument/2006/relationships/theme"/><Relationship Id="rId46" Target="notesSlides/notesSlide1.xml" Type="http://schemas.openxmlformats.org/officeDocument/2006/relationships/notesSlide"/><Relationship Id="rId47" Target="notesSlides/notesSlide2.xml" Type="http://schemas.openxmlformats.org/officeDocument/2006/relationships/notesSlide"/><Relationship Id="rId48" Target="notesSlides/notesSlide3.xml" Type="http://schemas.openxmlformats.org/officeDocument/2006/relationships/notesSlide"/><Relationship Id="rId49" Target="notesSlides/notesSlide4.xml" Type="http://schemas.openxmlformats.org/officeDocument/2006/relationships/notesSlide"/><Relationship Id="rId5" Target="tableStyles.xml" Type="http://schemas.openxmlformats.org/officeDocument/2006/relationships/tableStyles"/><Relationship Id="rId50" Target="notesSlides/notesSlide5.xml" Type="http://schemas.openxmlformats.org/officeDocument/2006/relationships/notesSlide"/><Relationship Id="rId51" Target="notesSlides/notesSlide6.xml" Type="http://schemas.openxmlformats.org/officeDocument/2006/relationships/notesSlide"/><Relationship Id="rId52" Target="notesSlides/notesSlide7.xml" Type="http://schemas.openxmlformats.org/officeDocument/2006/relationships/notesSlide"/><Relationship Id="rId53" Target="notesSlides/notesSlide8.xml" Type="http://schemas.openxmlformats.org/officeDocument/2006/relationships/notesSlide"/><Relationship Id="rId54" Target="notesSlides/notesSlide9.xml" Type="http://schemas.openxmlformats.org/officeDocument/2006/relationships/notesSlide"/><Relationship Id="rId55" Target="notesSlides/notesSlide10.xml" Type="http://schemas.openxmlformats.org/officeDocument/2006/relationships/notesSlide"/><Relationship Id="rId56" Target="notesSlides/notesSlide11.xml" Type="http://schemas.openxmlformats.org/officeDocument/2006/relationships/notesSlide"/><Relationship Id="rId57" Target="notesSlides/notesSlide12.xml" Type="http://schemas.openxmlformats.org/officeDocument/2006/relationships/notesSlide"/><Relationship Id="rId58" Target="notesSlides/notesSlide13.xml" Type="http://schemas.openxmlformats.org/officeDocument/2006/relationships/notesSlide"/><Relationship Id="rId59" Target="notesSlides/notesSlide14.xml" Type="http://schemas.openxmlformats.org/officeDocument/2006/relationships/notesSlide"/><Relationship Id="rId6" Target="fonts/font6.fntdata" Type="http://schemas.openxmlformats.org/officeDocument/2006/relationships/font"/><Relationship Id="rId60" Target="notesSlides/notesSlide15.xml" Type="http://schemas.openxmlformats.org/officeDocument/2006/relationships/notesSlide"/><Relationship Id="rId61" Target="notesSlides/notesSlide16.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Gamified learning progress tracker is a combination of : </a:t>
            </a:r>
          </a:p>
          <a:p>
            <a:r>
              <a:rPr lang="en-US"/>
              <a:t>Gaming ui/ux : Leaderboards, trophies, badges, rewards</a:t>
            </a:r>
          </a:p>
          <a:p>
            <a:r>
              <a:rPr lang="en-US"/>
              <a:t/>
            </a:r>
          </a:p>
          <a:p>
            <a:r>
              <a:rPr lang="en-US"/>
              <a:t>Discord Badges: Give out badges, like Discord does, for achieving something.</a:t>
            </a:r>
          </a:p>
          <a:p>
            <a:r>
              <a:rPr lang="en-US"/>
              <a:t/>
            </a:r>
          </a:p>
          <a:p>
            <a:r>
              <a:rPr lang="en-US"/>
              <a:t>Psychology hacks : A child normal attracted to that place where s/he get rewards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Iterative waterfall is a way of making software where we do things step by step, but we can go back and fix stuff or make changes before moving forward again.</a:t>
            </a:r>
          </a:p>
          <a:p>
            <a:r>
              <a:rPr lang="en-US"/>
              <a:t/>
            </a:r>
          </a:p>
          <a:p>
            <a:r>
              <a:rPr lang="en-US"/>
              <a:t>It's used because it's straightforward, easy to understand,  allows for adjustments and improvements to be made throughout the development process, making it flexible and adaptable.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Study of the existing system : checking what others system look like, what other system have </a:t>
            </a:r>
          </a:p>
          <a:p>
            <a:r>
              <a:rPr lang="en-US"/>
              <a:t>We do : document review , reading articles of the different system so that then we were able to find out what other system actually have.</a:t>
            </a:r>
          </a:p>
          <a:p>
            <a:r>
              <a:rPr lang="en-US"/>
              <a:t/>
            </a:r>
          </a:p>
          <a:p>
            <a:r>
              <a:rPr lang="en-US"/>
              <a:t>2.After know what others have we try to find out our own system requirement. Requirements can be functional and functional.</a:t>
            </a:r>
          </a:p>
          <a:p>
            <a:r>
              <a:rPr lang="en-US"/>
              <a:t>We observe, do discussion with friends and teachers. Also we found some answer to our searched queries in internet group chat and articles.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Technical Feasibility: This is about whether the technology needed for a project is available or can be developed within the constraints of time and budget. </a:t>
            </a:r>
          </a:p>
          <a:p>
            <a:r>
              <a:rPr lang="en-US"/>
              <a:t>For example, Can the technology needed for your gamified learning progress tracker be developed or is it already available? Think about things like the programming languages, databases, and platforms you'll need. Make sure they're within your reach in terms of skills and resources.</a:t>
            </a:r>
          </a:p>
          <a:p>
            <a:r>
              <a:rPr lang="en-US"/>
              <a:t/>
            </a:r>
          </a:p>
          <a:p>
            <a:r>
              <a:rPr lang="en-US"/>
              <a:t>2. Economic Feasibility: This is all about whether a project makes financial sense. It involves assessing the costs versus the benefits. </a:t>
            </a:r>
          </a:p>
          <a:p>
            <a:r>
              <a:rPr lang="en-US"/>
              <a:t>Example question like : Will creating this tracker be cost-effective? Consider expenses like software development tools, hosting services, and any other resources you might need. Also, think about potential revenue streams or cost savings your tracker could generate in the long run.</a:t>
            </a:r>
          </a:p>
          <a:p>
            <a:r>
              <a:rPr lang="en-US"/>
              <a:t/>
            </a:r>
          </a:p>
          <a:p>
            <a:r>
              <a:rPr lang="en-US"/>
              <a:t>3. Operational Feasibility: This focuses on whether the proposed project fits with the organization's operations and goals. It considers factors like how the project will be managed, whether there are enough resources available, and if the project aligns with the organization's values and objectives.</a:t>
            </a:r>
          </a:p>
          <a:p>
            <a:r>
              <a:rPr lang="en-US"/>
              <a:t>Example question: Is your tracker compatible with how users learn and progress? Think about factors like user interface design, ease of use, and integration with existing learning systems. Also, consider how you'll manage and maintain the tracker once it's up and running.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High-Level Design (HLD):</a:t>
            </a:r>
          </a:p>
          <a:p>
            <a:r>
              <a:rPr lang="en-US"/>
              <a:t>High-level design is like drawing a blueprint for our project. It's a broad overview that outlines the structure and major components of our system without getting into the nitty-gritty details. Think of it as the big picture view.</a:t>
            </a:r>
          </a:p>
          <a:p>
            <a:r>
              <a:rPr lang="en-US"/>
              <a:t/>
            </a:r>
          </a:p>
          <a:p>
            <a:r>
              <a:rPr lang="en-US"/>
              <a:t>HLDD (high level design document) : A high-level design document is a formal document that describes the architecture and design of our project at a high level.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the context of a High-Level Design (HLD), these are all different types of diagrams or models used to illustrate various aspects of the system design:</a:t>
            </a:r>
          </a:p>
          <a:p>
            <a:r>
              <a:rPr lang="en-US"/>
              <a:t/>
            </a:r>
          </a:p>
          <a:p>
            <a:r>
              <a:rPr lang="en-US"/>
              <a:t>Flowchart:</a:t>
            </a:r>
          </a:p>
          <a:p>
            <a:r>
              <a:rPr lang="en-US"/>
              <a:t/>
            </a:r>
          </a:p>
          <a:p>
            <a:r>
              <a:rPr lang="en-US"/>
              <a:t>A flowchart is a diagram that represents the flow of control or data in a system. It uses different shapes and arrows to depict the sequence of steps or processes.</a:t>
            </a:r>
          </a:p>
          <a:p>
            <a:r>
              <a:rPr lang="en-US"/>
              <a:t>In an HLD, flowcharts might be used to illustrate high-level processes or workflows within the system, such as user interactions or the flow of data between major components.</a:t>
            </a:r>
          </a:p>
          <a:p>
            <a:r>
              <a:rPr lang="en-US"/>
              <a:t>Entity-Relationship (ER) Diagram:</a:t>
            </a:r>
          </a:p>
          <a:p>
            <a:r>
              <a:rPr lang="en-US"/>
              <a:t/>
            </a:r>
          </a:p>
          <a:p>
            <a:r>
              <a:rPr lang="en-US"/>
              <a:t>An ER diagram is a visual representation of the data model for a system. It shows the entities (such as objects, concepts, or events) within the system and the relationships between them.</a:t>
            </a:r>
          </a:p>
          <a:p>
            <a:r>
              <a:rPr lang="en-US"/>
              <a:t>In an HLD, an ER diagram might be used to outline the major entities and their relationships in the system, helping to define the overall data structure.</a:t>
            </a:r>
          </a:p>
          <a:p>
            <a:r>
              <a:rPr lang="en-US"/>
              <a:t>Data Flow Diagram (DFD):</a:t>
            </a:r>
          </a:p>
          <a:p>
            <a:r>
              <a:rPr lang="en-US"/>
              <a:t/>
            </a:r>
          </a:p>
          <a:p>
            <a:r>
              <a:rPr lang="en-US"/>
              <a:t>A DFD is a graphical representation of how data flows through a system. It shows the processes that transform input data into output data, as well as the data stores and external entities involved.</a:t>
            </a:r>
          </a:p>
          <a:p>
            <a:r>
              <a:rPr lang="en-US"/>
              <a:t>In an HLD, DFDs can be used to depict the high-level flow of data between major components or subsystems in the system, providing a conceptual view of how information moves through the system.</a:t>
            </a:r>
          </a:p>
          <a:p>
            <a:r>
              <a:rPr lang="en-US"/>
              <a:t>Use Case Diagram:</a:t>
            </a:r>
          </a:p>
          <a:p>
            <a:r>
              <a:rPr lang="en-US"/>
              <a:t/>
            </a:r>
          </a:p>
          <a:p>
            <a:r>
              <a:rPr lang="en-US"/>
              <a:t>A use case diagram illustrates the interactions between users (actors) and a system, showing the various ways in which users can interact with the system to achieve specific goals (use cases).</a:t>
            </a:r>
          </a:p>
          <a:p>
            <a:r>
              <a:rPr lang="en-US"/>
              <a:t>In an HLD, a use case diagram might be used to identify the primary actors interacting with the system and the high-level use cases they perform, helping to define the system's functional requirements from a user's perspective.</a:t>
            </a:r>
          </a:p>
          <a:p>
            <a:r>
              <a:rPr lang="en-US"/>
              <a:t>These diagrams are all valuable tools for communicating and visualizing different aspects of the system design during the high-level design phase, helping stakeholders understand the system's architecture, data model, data flow, and user interactions.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72711" y="645146"/>
            <a:ext cx="14342578" cy="8996708"/>
          </a:xfrm>
          <a:custGeom>
            <a:avLst/>
            <a:gdLst/>
            <a:ahLst/>
            <a:cxnLst/>
            <a:rect r="r" b="b" t="t" l="l"/>
            <a:pathLst>
              <a:path h="8996708" w="14342578">
                <a:moveTo>
                  <a:pt x="0" y="0"/>
                </a:moveTo>
                <a:lnTo>
                  <a:pt x="14342578" y="0"/>
                </a:lnTo>
                <a:lnTo>
                  <a:pt x="14342578" y="8996708"/>
                </a:lnTo>
                <a:lnTo>
                  <a:pt x="0" y="89967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839149" y="5918089"/>
            <a:ext cx="2609702" cy="973875"/>
            <a:chOff x="0" y="0"/>
            <a:chExt cx="1089035" cy="406400"/>
          </a:xfrm>
        </p:grpSpPr>
        <p:sp>
          <p:nvSpPr>
            <p:cNvPr name="Freeform 6" id="6"/>
            <p:cNvSpPr/>
            <p:nvPr/>
          </p:nvSpPr>
          <p:spPr>
            <a:xfrm flipH="false" flipV="false" rot="0">
              <a:off x="0" y="0"/>
              <a:ext cx="1089034" cy="406400"/>
            </a:xfrm>
            <a:custGeom>
              <a:avLst/>
              <a:gdLst/>
              <a:ahLst/>
              <a:cxnLst/>
              <a:rect r="r" b="b" t="t" l="l"/>
              <a:pathLst>
                <a:path h="406400" w="1089034">
                  <a:moveTo>
                    <a:pt x="885834" y="0"/>
                  </a:moveTo>
                  <a:cubicBezTo>
                    <a:pt x="998059" y="0"/>
                    <a:pt x="1089034" y="90976"/>
                    <a:pt x="1089034" y="203200"/>
                  </a:cubicBezTo>
                  <a:cubicBezTo>
                    <a:pt x="1089034" y="315424"/>
                    <a:pt x="998059" y="406400"/>
                    <a:pt x="885834"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1089035"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START</a:t>
              </a:r>
            </a:p>
          </p:txBody>
        </p:sp>
      </p:grpSp>
      <p:sp>
        <p:nvSpPr>
          <p:cNvPr name="TextBox 8" id="8"/>
          <p:cNvSpPr txBox="true"/>
          <p:nvPr/>
        </p:nvSpPr>
        <p:spPr>
          <a:xfrm rot="0">
            <a:off x="5104924" y="3692483"/>
            <a:ext cx="8469289" cy="1988752"/>
          </a:xfrm>
          <a:prstGeom prst="rect">
            <a:avLst/>
          </a:prstGeom>
        </p:spPr>
        <p:txBody>
          <a:bodyPr anchor="t" rtlCol="false" tIns="0" lIns="0" bIns="0" rIns="0">
            <a:spAutoFit/>
          </a:bodyPr>
          <a:lstStyle/>
          <a:p>
            <a:pPr algn="ctr">
              <a:lnSpc>
                <a:spcPts val="7614"/>
              </a:lnSpc>
            </a:pPr>
            <a:r>
              <a:rPr lang="en-US" sz="7770">
                <a:solidFill>
                  <a:srgbClr val="FFFFFF"/>
                </a:solidFill>
                <a:latin typeface="Contrail One"/>
              </a:rPr>
              <a:t>GAMIFIED LEARNING PROGRESS TRACKER</a:t>
            </a:r>
          </a:p>
        </p:txBody>
      </p:sp>
      <p:sp>
        <p:nvSpPr>
          <p:cNvPr name="TextBox 9" id="9"/>
          <p:cNvSpPr txBox="true"/>
          <p:nvPr/>
        </p:nvSpPr>
        <p:spPr>
          <a:xfrm rot="0">
            <a:off x="7138289" y="7251783"/>
            <a:ext cx="6435923"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Contrail One"/>
              </a:rPr>
              <a:t>TURNING LEARNING INTO AN EXCITING ADVENTURE</a:t>
            </a:r>
          </a:p>
        </p:txBody>
      </p:sp>
      <p:sp>
        <p:nvSpPr>
          <p:cNvPr name="TextBox 10" id="10"/>
          <p:cNvSpPr txBox="true"/>
          <p:nvPr/>
        </p:nvSpPr>
        <p:spPr>
          <a:xfrm rot="0">
            <a:off x="17556171" y="9575179"/>
            <a:ext cx="22993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INSTRUCTION</a:t>
              </a:r>
            </a:p>
          </p:txBody>
        </p:sp>
      </p:grpSp>
      <p:grpSp>
        <p:nvGrpSpPr>
          <p:cNvPr name="Group 7" id="7"/>
          <p:cNvGrpSpPr/>
          <p:nvPr/>
        </p:nvGrpSpPr>
        <p:grpSpPr>
          <a:xfrm rot="0">
            <a:off x="7493969" y="2146969"/>
            <a:ext cx="3291959" cy="973875"/>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83DD99"/>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FFFFFF"/>
                  </a:solidFill>
                  <a:latin typeface="Contrail One"/>
                </a:rPr>
                <a:t>ANSWER</a:t>
              </a:r>
            </a:p>
          </p:txBody>
        </p:sp>
      </p:grpSp>
      <p:sp>
        <p:nvSpPr>
          <p:cNvPr name="Freeform 10" id="10"/>
          <p:cNvSpPr/>
          <p:nvPr/>
        </p:nvSpPr>
        <p:spPr>
          <a:xfrm flipH="false" flipV="false" rot="0">
            <a:off x="6242538" y="8229600"/>
            <a:ext cx="5802923" cy="4114800"/>
          </a:xfrm>
          <a:custGeom>
            <a:avLst/>
            <a:gdLst/>
            <a:ahLst/>
            <a:cxnLst/>
            <a:rect r="r" b="b" t="t" l="l"/>
            <a:pathLst>
              <a:path h="4114800" w="5802923">
                <a:moveTo>
                  <a:pt x="0" y="0"/>
                </a:moveTo>
                <a:lnTo>
                  <a:pt x="5802924" y="0"/>
                </a:lnTo>
                <a:lnTo>
                  <a:pt x="580292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597778" y="3652424"/>
            <a:ext cx="11092445" cy="2829752"/>
          </a:xfrm>
          <a:prstGeom prst="rect">
            <a:avLst/>
          </a:prstGeom>
        </p:spPr>
        <p:txBody>
          <a:bodyPr anchor="t" rtlCol="false" tIns="0" lIns="0" bIns="0" rIns="0">
            <a:spAutoFit/>
          </a:bodyPr>
          <a:lstStyle/>
          <a:p>
            <a:pPr algn="ctr">
              <a:lnSpc>
                <a:spcPts val="7619"/>
              </a:lnSpc>
            </a:pPr>
            <a:r>
              <a:rPr lang="en-US" sz="4980">
                <a:solidFill>
                  <a:srgbClr val="FFFFFF"/>
                </a:solidFill>
                <a:latin typeface="Contrail One"/>
              </a:rPr>
              <a:t>A feasibility study is like process of analyzing if an idea makes sense and is do-able or not before diving into it. </a:t>
            </a:r>
          </a:p>
        </p:txBody>
      </p:sp>
      <p:sp>
        <p:nvSpPr>
          <p:cNvPr name="TextBox 12" id="12"/>
          <p:cNvSpPr txBox="true"/>
          <p:nvPr/>
        </p:nvSpPr>
        <p:spPr>
          <a:xfrm rot="0">
            <a:off x="17659623" y="9706610"/>
            <a:ext cx="53310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10</a:t>
            </a:r>
          </a:p>
        </p:txBody>
      </p:sp>
      <p:grpSp>
        <p:nvGrpSpPr>
          <p:cNvPr name="Group 13" id="13"/>
          <p:cNvGrpSpPr/>
          <p:nvPr/>
        </p:nvGrpSpPr>
        <p:grpSpPr>
          <a:xfrm rot="0">
            <a:off x="6997141" y="0"/>
            <a:ext cx="4293717" cy="1199501"/>
            <a:chOff x="0" y="0"/>
            <a:chExt cx="1112166" cy="310697"/>
          </a:xfrm>
        </p:grpSpPr>
        <p:sp>
          <p:nvSpPr>
            <p:cNvPr name="Freeform 14" id="14"/>
            <p:cNvSpPr/>
            <p:nvPr/>
          </p:nvSpPr>
          <p:spPr>
            <a:xfrm flipH="false" flipV="false" rot="0">
              <a:off x="0" y="0"/>
              <a:ext cx="1112166" cy="310697"/>
            </a:xfrm>
            <a:custGeom>
              <a:avLst/>
              <a:gdLst/>
              <a:ahLst/>
              <a:cxnLst/>
              <a:rect r="r" b="b" t="t" l="l"/>
              <a:pathLst>
                <a:path h="310697" w="1112166">
                  <a:moveTo>
                    <a:pt x="908966" y="0"/>
                  </a:moveTo>
                  <a:cubicBezTo>
                    <a:pt x="1021190" y="0"/>
                    <a:pt x="1112166" y="69552"/>
                    <a:pt x="1112166" y="155348"/>
                  </a:cubicBezTo>
                  <a:cubicBezTo>
                    <a:pt x="1112166" y="241145"/>
                    <a:pt x="1021190" y="310697"/>
                    <a:pt x="908966" y="310697"/>
                  </a:cubicBezTo>
                  <a:lnTo>
                    <a:pt x="203200" y="310697"/>
                  </a:lnTo>
                  <a:cubicBezTo>
                    <a:pt x="90976" y="310697"/>
                    <a:pt x="0" y="241145"/>
                    <a:pt x="0" y="155348"/>
                  </a:cubicBezTo>
                  <a:cubicBezTo>
                    <a:pt x="0" y="69552"/>
                    <a:pt x="90976" y="0"/>
                    <a:pt x="203200" y="0"/>
                  </a:cubicBezTo>
                  <a:close/>
                </a:path>
              </a:pathLst>
            </a:custGeom>
            <a:solidFill>
              <a:srgbClr val="FAAD44"/>
            </a:solidFill>
            <a:ln w="57150" cap="sq">
              <a:solidFill>
                <a:srgbClr val="000000"/>
              </a:solidFill>
              <a:prstDash val="solid"/>
              <a:miter/>
            </a:ln>
          </p:spPr>
        </p:sp>
        <p:sp>
          <p:nvSpPr>
            <p:cNvPr name="TextBox 15" id="15"/>
            <p:cNvSpPr txBox="true"/>
            <p:nvPr/>
          </p:nvSpPr>
          <p:spPr>
            <a:xfrm>
              <a:off x="0" y="-57150"/>
              <a:ext cx="1112166" cy="367847"/>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FEASIBILITY STUDY </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844643"/>
            <a:ext cx="18179926" cy="9442357"/>
            <a:chOff x="0" y="0"/>
            <a:chExt cx="3050547" cy="1584404"/>
          </a:xfrm>
        </p:grpSpPr>
        <p:sp>
          <p:nvSpPr>
            <p:cNvPr name="Freeform 5" id="5"/>
            <p:cNvSpPr/>
            <p:nvPr/>
          </p:nvSpPr>
          <p:spPr>
            <a:xfrm flipH="false" flipV="false" rot="0">
              <a:off x="0" y="0"/>
              <a:ext cx="3050547" cy="1584404"/>
            </a:xfrm>
            <a:custGeom>
              <a:avLst/>
              <a:gdLst/>
              <a:ahLst/>
              <a:cxnLst/>
              <a:rect r="r" b="b" t="t" l="l"/>
              <a:pathLst>
                <a:path h="1584404" w="3050547">
                  <a:moveTo>
                    <a:pt x="33838" y="0"/>
                  </a:moveTo>
                  <a:lnTo>
                    <a:pt x="3016708" y="0"/>
                  </a:lnTo>
                  <a:cubicBezTo>
                    <a:pt x="3025683" y="0"/>
                    <a:pt x="3034290" y="3565"/>
                    <a:pt x="3040636" y="9911"/>
                  </a:cubicBezTo>
                  <a:cubicBezTo>
                    <a:pt x="3046981" y="16257"/>
                    <a:pt x="3050547" y="24864"/>
                    <a:pt x="3050547" y="33838"/>
                  </a:cubicBezTo>
                  <a:lnTo>
                    <a:pt x="3050547" y="1550566"/>
                  </a:lnTo>
                  <a:cubicBezTo>
                    <a:pt x="3050547" y="1559540"/>
                    <a:pt x="3046981" y="1568147"/>
                    <a:pt x="3040636" y="1574493"/>
                  </a:cubicBezTo>
                  <a:cubicBezTo>
                    <a:pt x="3034290" y="1580839"/>
                    <a:pt x="3025683" y="1584404"/>
                    <a:pt x="3016708" y="1584404"/>
                  </a:cubicBezTo>
                  <a:lnTo>
                    <a:pt x="33838" y="1584404"/>
                  </a:lnTo>
                  <a:cubicBezTo>
                    <a:pt x="24864" y="1584404"/>
                    <a:pt x="16257" y="1580839"/>
                    <a:pt x="9911" y="1574493"/>
                  </a:cubicBezTo>
                  <a:cubicBezTo>
                    <a:pt x="3565" y="1568147"/>
                    <a:pt x="0" y="1559540"/>
                    <a:pt x="0" y="1550566"/>
                  </a:cubicBezTo>
                  <a:lnTo>
                    <a:pt x="0" y="33838"/>
                  </a:lnTo>
                  <a:cubicBezTo>
                    <a:pt x="0" y="24864"/>
                    <a:pt x="3565" y="16257"/>
                    <a:pt x="9911" y="9911"/>
                  </a:cubicBezTo>
                  <a:cubicBezTo>
                    <a:pt x="16257" y="3565"/>
                    <a:pt x="24864" y="0"/>
                    <a:pt x="33838"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3050547" cy="1641554"/>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6492210" y="-198679"/>
            <a:ext cx="5303579" cy="1398180"/>
            <a:chOff x="0" y="0"/>
            <a:chExt cx="1373742" cy="362159"/>
          </a:xfrm>
        </p:grpSpPr>
        <p:sp>
          <p:nvSpPr>
            <p:cNvPr name="Freeform 8" id="8"/>
            <p:cNvSpPr/>
            <p:nvPr/>
          </p:nvSpPr>
          <p:spPr>
            <a:xfrm flipH="false" flipV="false" rot="0">
              <a:off x="0" y="0"/>
              <a:ext cx="1373742" cy="362159"/>
            </a:xfrm>
            <a:custGeom>
              <a:avLst/>
              <a:gdLst/>
              <a:ahLst/>
              <a:cxnLst/>
              <a:rect r="r" b="b" t="t" l="l"/>
              <a:pathLst>
                <a:path h="362159" w="1373742">
                  <a:moveTo>
                    <a:pt x="1170542" y="0"/>
                  </a:moveTo>
                  <a:cubicBezTo>
                    <a:pt x="1282766" y="0"/>
                    <a:pt x="1373742" y="81072"/>
                    <a:pt x="1373742" y="181079"/>
                  </a:cubicBezTo>
                  <a:cubicBezTo>
                    <a:pt x="1373742" y="281087"/>
                    <a:pt x="1282766" y="362159"/>
                    <a:pt x="1170542" y="362159"/>
                  </a:cubicBezTo>
                  <a:lnTo>
                    <a:pt x="203200" y="362159"/>
                  </a:lnTo>
                  <a:cubicBezTo>
                    <a:pt x="90976" y="362159"/>
                    <a:pt x="0" y="281087"/>
                    <a:pt x="0" y="181079"/>
                  </a:cubicBezTo>
                  <a:cubicBezTo>
                    <a:pt x="0" y="81072"/>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19309"/>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TYPES OF FEASIBILITY STUDY </a:t>
              </a:r>
            </a:p>
          </p:txBody>
        </p:sp>
      </p:grpSp>
      <p:sp>
        <p:nvSpPr>
          <p:cNvPr name="TextBox 10" id="10"/>
          <p:cNvSpPr txBox="true"/>
          <p:nvPr/>
        </p:nvSpPr>
        <p:spPr>
          <a:xfrm rot="0">
            <a:off x="3970969" y="1405541"/>
            <a:ext cx="10798239" cy="780122"/>
          </a:xfrm>
          <a:prstGeom prst="rect">
            <a:avLst/>
          </a:prstGeom>
        </p:spPr>
        <p:txBody>
          <a:bodyPr anchor="t" rtlCol="false" tIns="0" lIns="0" bIns="0" rIns="0">
            <a:spAutoFit/>
          </a:bodyPr>
          <a:lstStyle/>
          <a:p>
            <a:pPr algn="ctr">
              <a:lnSpc>
                <a:spcPts val="6351"/>
              </a:lnSpc>
            </a:pPr>
            <a:r>
              <a:rPr lang="en-US" sz="4536">
                <a:solidFill>
                  <a:srgbClr val="FFFFFF"/>
                </a:solidFill>
                <a:latin typeface="Contrail One"/>
              </a:rPr>
              <a:t>There are mainly 3 types of feasibility :</a:t>
            </a:r>
          </a:p>
        </p:txBody>
      </p:sp>
      <p:sp>
        <p:nvSpPr>
          <p:cNvPr name="TextBox 11" id="11"/>
          <p:cNvSpPr txBox="true"/>
          <p:nvPr/>
        </p:nvSpPr>
        <p:spPr>
          <a:xfrm rot="0">
            <a:off x="17442557" y="9191625"/>
            <a:ext cx="459730"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11</a:t>
            </a:r>
          </a:p>
        </p:txBody>
      </p:sp>
      <p:sp>
        <p:nvSpPr>
          <p:cNvPr name="TextBox 12" id="12"/>
          <p:cNvSpPr txBox="true"/>
          <p:nvPr/>
        </p:nvSpPr>
        <p:spPr>
          <a:xfrm rot="0">
            <a:off x="201568" y="2823663"/>
            <a:ext cx="4949726" cy="679451"/>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Contrail One"/>
              </a:rPr>
              <a:t>1</a:t>
            </a:r>
            <a:r>
              <a:rPr lang="en-US" sz="3999">
                <a:solidFill>
                  <a:srgbClr val="FFFFFF"/>
                </a:solidFill>
                <a:latin typeface="Contrail One"/>
              </a:rPr>
              <a:t>. TECHNICAL FEASIBILITY  </a:t>
            </a:r>
          </a:p>
        </p:txBody>
      </p:sp>
      <p:sp>
        <p:nvSpPr>
          <p:cNvPr name="TextBox 13" id="13"/>
          <p:cNvSpPr txBox="true"/>
          <p:nvPr/>
        </p:nvSpPr>
        <p:spPr>
          <a:xfrm rot="0">
            <a:off x="5938276" y="2823663"/>
            <a:ext cx="5521077" cy="679451"/>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Contrail One"/>
              </a:rPr>
              <a:t>2</a:t>
            </a:r>
            <a:r>
              <a:rPr lang="en-US" sz="3999">
                <a:solidFill>
                  <a:srgbClr val="FFFFFF"/>
                </a:solidFill>
                <a:latin typeface="Contrail One"/>
              </a:rPr>
              <a:t>. OPERATIONAL FEASIBILITY  </a:t>
            </a:r>
          </a:p>
        </p:txBody>
      </p:sp>
      <p:sp>
        <p:nvSpPr>
          <p:cNvPr name="TextBox 14" id="14"/>
          <p:cNvSpPr txBox="true"/>
          <p:nvPr/>
        </p:nvSpPr>
        <p:spPr>
          <a:xfrm rot="0">
            <a:off x="12325028" y="2823663"/>
            <a:ext cx="5347395" cy="679451"/>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Contrail One"/>
              </a:rPr>
              <a:t>3</a:t>
            </a:r>
            <a:r>
              <a:rPr lang="en-US" sz="3999">
                <a:solidFill>
                  <a:srgbClr val="FFFFFF"/>
                </a:solidFill>
                <a:latin typeface="Contrail One"/>
              </a:rPr>
              <a:t>. ECONOMICAL FEASIBILITY  </a:t>
            </a:r>
          </a:p>
        </p:txBody>
      </p:sp>
      <p:sp>
        <p:nvSpPr>
          <p:cNvPr name="TextBox 15" id="15"/>
          <p:cNvSpPr txBox="true"/>
          <p:nvPr/>
        </p:nvSpPr>
        <p:spPr>
          <a:xfrm rot="0">
            <a:off x="6037023" y="3750764"/>
            <a:ext cx="5450905" cy="3909695"/>
          </a:xfrm>
          <a:prstGeom prst="rect">
            <a:avLst/>
          </a:prstGeom>
        </p:spPr>
        <p:txBody>
          <a:bodyPr anchor="t" rtlCol="false" tIns="0" lIns="0" bIns="0" rIns="0">
            <a:spAutoFit/>
          </a:bodyPr>
          <a:lstStyle/>
          <a:p>
            <a:pPr>
              <a:lnSpc>
                <a:spcPts val="4480"/>
              </a:lnSpc>
            </a:pPr>
            <a:r>
              <a:rPr lang="en-US" sz="3200">
                <a:solidFill>
                  <a:srgbClr val="FFFFFF"/>
                </a:solidFill>
                <a:latin typeface="Canva Sans"/>
              </a:rPr>
              <a:t>The system is easy to use, doesn't disrupt our work, and is easy to maintain. </a:t>
            </a:r>
          </a:p>
          <a:p>
            <a:pPr>
              <a:lnSpc>
                <a:spcPts val="4480"/>
              </a:lnSpc>
            </a:pPr>
          </a:p>
          <a:p>
            <a:pPr>
              <a:lnSpc>
                <a:spcPts val="4480"/>
              </a:lnSpc>
            </a:pPr>
          </a:p>
          <a:p>
            <a:pPr>
              <a:lnSpc>
                <a:spcPts val="4480"/>
              </a:lnSpc>
            </a:pPr>
            <a:r>
              <a:rPr lang="en-US" sz="3200">
                <a:solidFill>
                  <a:srgbClr val="FFFFFF"/>
                </a:solidFill>
                <a:latin typeface="Canva Sans"/>
              </a:rPr>
              <a:t>That's why it's operationally feasible.</a:t>
            </a:r>
          </a:p>
        </p:txBody>
      </p:sp>
      <p:sp>
        <p:nvSpPr>
          <p:cNvPr name="TextBox 16" id="16"/>
          <p:cNvSpPr txBox="true"/>
          <p:nvPr/>
        </p:nvSpPr>
        <p:spPr>
          <a:xfrm rot="0">
            <a:off x="306343" y="4012384"/>
            <a:ext cx="5179869" cy="4471670"/>
          </a:xfrm>
          <a:prstGeom prst="rect">
            <a:avLst/>
          </a:prstGeom>
        </p:spPr>
        <p:txBody>
          <a:bodyPr anchor="t" rtlCol="false" tIns="0" lIns="0" bIns="0" rIns="0">
            <a:spAutoFit/>
          </a:bodyPr>
          <a:lstStyle/>
          <a:p>
            <a:pPr>
              <a:lnSpc>
                <a:spcPts val="4480"/>
              </a:lnSpc>
            </a:pPr>
            <a:r>
              <a:rPr lang="en-US" sz="3200">
                <a:solidFill>
                  <a:srgbClr val="FFFFFF"/>
                </a:solidFill>
                <a:latin typeface="Canva Sans"/>
              </a:rPr>
              <a:t>We can build it using HTML, CSS, JavaScript, PHP, MySQL, and VS Code.</a:t>
            </a:r>
          </a:p>
          <a:p>
            <a:pPr>
              <a:lnSpc>
                <a:spcPts val="4480"/>
              </a:lnSpc>
            </a:pPr>
          </a:p>
          <a:p>
            <a:pPr>
              <a:lnSpc>
                <a:spcPts val="4480"/>
              </a:lnSpc>
            </a:pPr>
            <a:r>
              <a:rPr lang="en-US" sz="3200">
                <a:solidFill>
                  <a:srgbClr val="FFFFFF"/>
                </a:solidFill>
                <a:latin typeface="Canva Sans"/>
              </a:rPr>
              <a:t>Thats why this system is technically feasible.</a:t>
            </a:r>
          </a:p>
          <a:p>
            <a:pPr>
              <a:lnSpc>
                <a:spcPts val="4480"/>
              </a:lnSpc>
            </a:pPr>
          </a:p>
        </p:txBody>
      </p:sp>
      <p:sp>
        <p:nvSpPr>
          <p:cNvPr name="TextBox 17" id="17"/>
          <p:cNvSpPr txBox="true"/>
          <p:nvPr/>
        </p:nvSpPr>
        <p:spPr>
          <a:xfrm rot="0">
            <a:off x="12135539" y="3776976"/>
            <a:ext cx="5790635" cy="3909695"/>
          </a:xfrm>
          <a:prstGeom prst="rect">
            <a:avLst/>
          </a:prstGeom>
        </p:spPr>
        <p:txBody>
          <a:bodyPr anchor="t" rtlCol="false" tIns="0" lIns="0" bIns="0" rIns="0">
            <a:spAutoFit/>
          </a:bodyPr>
          <a:lstStyle/>
          <a:p>
            <a:pPr>
              <a:lnSpc>
                <a:spcPts val="4480"/>
              </a:lnSpc>
            </a:pPr>
            <a:r>
              <a:rPr lang="en-US" sz="3200">
                <a:solidFill>
                  <a:srgbClr val="FFFFFF"/>
                </a:solidFill>
                <a:latin typeface="Canva Sans"/>
              </a:rPr>
              <a:t> It offers more benefits than what we invest in it. It saves time and resources, and it will have long-term benefits.</a:t>
            </a:r>
          </a:p>
          <a:p>
            <a:pPr>
              <a:lnSpc>
                <a:spcPts val="4480"/>
              </a:lnSpc>
            </a:pPr>
          </a:p>
          <a:p>
            <a:pPr>
              <a:lnSpc>
                <a:spcPts val="4480"/>
              </a:lnSpc>
            </a:pPr>
            <a:r>
              <a:rPr lang="en-US" sz="3200">
                <a:solidFill>
                  <a:srgbClr val="FFFFFF"/>
                </a:solidFill>
                <a:latin typeface="Canva Sans"/>
              </a:rPr>
              <a:t>That’s why this system is economically feasible.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6492210" y="0"/>
            <a:ext cx="5303579" cy="1568981"/>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HIGH LEVEL DESIGN </a:t>
              </a:r>
            </a:p>
          </p:txBody>
        </p:sp>
      </p:grpSp>
      <p:sp>
        <p:nvSpPr>
          <p:cNvPr name="Freeform 10" id="10"/>
          <p:cNvSpPr/>
          <p:nvPr/>
        </p:nvSpPr>
        <p:spPr>
          <a:xfrm flipH="false" flipV="false" rot="0">
            <a:off x="5486400" y="7555472"/>
            <a:ext cx="7315200" cy="3843805"/>
          </a:xfrm>
          <a:custGeom>
            <a:avLst/>
            <a:gdLst/>
            <a:ahLst/>
            <a:cxnLst/>
            <a:rect r="r" b="b" t="t" l="l"/>
            <a:pathLst>
              <a:path h="3843805" w="7315200">
                <a:moveTo>
                  <a:pt x="0" y="0"/>
                </a:moveTo>
                <a:lnTo>
                  <a:pt x="7315200" y="0"/>
                </a:lnTo>
                <a:lnTo>
                  <a:pt x="7315200" y="3843806"/>
                </a:lnTo>
                <a:lnTo>
                  <a:pt x="0" y="3843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3935884" y="3588744"/>
            <a:ext cx="10416231" cy="2470107"/>
          </a:xfrm>
          <a:prstGeom prst="rect">
            <a:avLst/>
          </a:prstGeom>
        </p:spPr>
        <p:txBody>
          <a:bodyPr anchor="t" rtlCol="false" tIns="0" lIns="0" bIns="0" rIns="0">
            <a:spAutoFit/>
          </a:bodyPr>
          <a:lstStyle/>
          <a:p>
            <a:pPr algn="ctr">
              <a:lnSpc>
                <a:spcPts val="6651"/>
              </a:lnSpc>
            </a:pPr>
            <a:r>
              <a:rPr lang="en-US" sz="4376">
                <a:solidFill>
                  <a:srgbClr val="FFFFFF"/>
                </a:solidFill>
                <a:latin typeface="Contrail One"/>
              </a:rPr>
              <a:t>It is like detailed map which provides the overall idea of how different parts of the system will work together .  </a:t>
            </a:r>
          </a:p>
        </p:txBody>
      </p:sp>
      <p:sp>
        <p:nvSpPr>
          <p:cNvPr name="TextBox 12" id="12"/>
          <p:cNvSpPr txBox="true"/>
          <p:nvPr/>
        </p:nvSpPr>
        <p:spPr>
          <a:xfrm rot="0">
            <a:off x="17692737" y="9706610"/>
            <a:ext cx="4668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6492210" y="0"/>
            <a:ext cx="5303579" cy="1568981"/>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HIGH LEVEL DESIGN </a:t>
              </a:r>
            </a:p>
          </p:txBody>
        </p:sp>
      </p:grpSp>
      <p:sp>
        <p:nvSpPr>
          <p:cNvPr name="Freeform 10" id="10"/>
          <p:cNvSpPr/>
          <p:nvPr/>
        </p:nvSpPr>
        <p:spPr>
          <a:xfrm flipH="false" flipV="false" rot="0">
            <a:off x="5486400" y="7789798"/>
            <a:ext cx="7315200" cy="3843805"/>
          </a:xfrm>
          <a:custGeom>
            <a:avLst/>
            <a:gdLst/>
            <a:ahLst/>
            <a:cxnLst/>
            <a:rect r="r" b="b" t="t" l="l"/>
            <a:pathLst>
              <a:path h="3843805" w="7315200">
                <a:moveTo>
                  <a:pt x="0" y="0"/>
                </a:moveTo>
                <a:lnTo>
                  <a:pt x="7315200" y="0"/>
                </a:lnTo>
                <a:lnTo>
                  <a:pt x="7315200" y="3843805"/>
                </a:lnTo>
                <a:lnTo>
                  <a:pt x="0" y="38438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6972436" y="3728844"/>
            <a:ext cx="5330137" cy="3832986"/>
          </a:xfrm>
          <a:prstGeom prst="rect">
            <a:avLst/>
          </a:prstGeom>
        </p:spPr>
        <p:txBody>
          <a:bodyPr anchor="t" rtlCol="false" tIns="0" lIns="0" bIns="0" rIns="0">
            <a:spAutoFit/>
          </a:bodyPr>
          <a:lstStyle/>
          <a:p>
            <a:pPr algn="just" marL="880022" indent="-440011" lvl="1">
              <a:lnSpc>
                <a:spcPts val="7785"/>
              </a:lnSpc>
              <a:buAutoNum type="arabicPeriod" startAt="1"/>
            </a:pPr>
            <a:r>
              <a:rPr lang="en-US" sz="4076">
                <a:solidFill>
                  <a:srgbClr val="FFFFFF"/>
                </a:solidFill>
                <a:latin typeface="Contrail One"/>
              </a:rPr>
              <a:t>Flow chart</a:t>
            </a:r>
          </a:p>
          <a:p>
            <a:pPr algn="just" marL="880022" indent="-440011" lvl="1">
              <a:lnSpc>
                <a:spcPts val="7785"/>
              </a:lnSpc>
              <a:buAutoNum type="arabicPeriod" startAt="1"/>
            </a:pPr>
            <a:r>
              <a:rPr lang="en-US" sz="4076">
                <a:solidFill>
                  <a:srgbClr val="FFFFFF"/>
                </a:solidFill>
                <a:latin typeface="Contrail One"/>
              </a:rPr>
              <a:t>Use case Diagram</a:t>
            </a:r>
          </a:p>
          <a:p>
            <a:pPr algn="just" marL="880022" indent="-440011" lvl="1">
              <a:lnSpc>
                <a:spcPts val="7785"/>
              </a:lnSpc>
              <a:buAutoNum type="arabicPeriod" startAt="1"/>
            </a:pPr>
            <a:r>
              <a:rPr lang="en-US" sz="4076">
                <a:solidFill>
                  <a:srgbClr val="FFFFFF"/>
                </a:solidFill>
                <a:latin typeface="Contrail One"/>
              </a:rPr>
              <a:t>DFD</a:t>
            </a:r>
            <a:r>
              <a:rPr lang="en-US" sz="4076">
                <a:solidFill>
                  <a:srgbClr val="FFFFFF"/>
                </a:solidFill>
                <a:latin typeface="Contrail One"/>
              </a:rPr>
              <a:t> </a:t>
            </a:r>
          </a:p>
          <a:p>
            <a:pPr algn="just" marL="880022" indent="-440011" lvl="1">
              <a:lnSpc>
                <a:spcPts val="7785"/>
              </a:lnSpc>
              <a:buAutoNum type="arabicPeriod" startAt="1"/>
            </a:pPr>
            <a:r>
              <a:rPr lang="en-US" sz="4076">
                <a:solidFill>
                  <a:srgbClr val="FFFFFF"/>
                </a:solidFill>
                <a:latin typeface="Contrail One"/>
              </a:rPr>
              <a:t>ER Diagram</a:t>
            </a:r>
          </a:p>
        </p:txBody>
      </p:sp>
      <p:sp>
        <p:nvSpPr>
          <p:cNvPr name="TextBox 12" id="12"/>
          <p:cNvSpPr txBox="true"/>
          <p:nvPr/>
        </p:nvSpPr>
        <p:spPr>
          <a:xfrm rot="0">
            <a:off x="3760271" y="2287796"/>
            <a:ext cx="10767459" cy="1489305"/>
          </a:xfrm>
          <a:prstGeom prst="rect">
            <a:avLst/>
          </a:prstGeom>
        </p:spPr>
        <p:txBody>
          <a:bodyPr anchor="t" rtlCol="false" tIns="0" lIns="0" bIns="0" rIns="0">
            <a:spAutoFit/>
          </a:bodyPr>
          <a:lstStyle/>
          <a:p>
            <a:pPr algn="ctr">
              <a:lnSpc>
                <a:spcPts val="6079"/>
              </a:lnSpc>
            </a:pPr>
            <a:r>
              <a:rPr lang="en-US" sz="3776">
                <a:solidFill>
                  <a:srgbClr val="FFFFFF"/>
                </a:solidFill>
                <a:latin typeface="Contrail One"/>
              </a:rPr>
              <a:t>Different types of diagrams used to illustrate various aspect of the system design :</a:t>
            </a:r>
          </a:p>
        </p:txBody>
      </p:sp>
      <p:sp>
        <p:nvSpPr>
          <p:cNvPr name="TextBox 13" id="13"/>
          <p:cNvSpPr txBox="true"/>
          <p:nvPr/>
        </p:nvSpPr>
        <p:spPr>
          <a:xfrm rot="0">
            <a:off x="17686040" y="9706610"/>
            <a:ext cx="48026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SYSTEM FLOW CHART</a:t>
              </a:r>
            </a:p>
          </p:txBody>
        </p:sp>
      </p:grpSp>
      <p:sp>
        <p:nvSpPr>
          <p:cNvPr name="Freeform 7" id="7"/>
          <p:cNvSpPr/>
          <p:nvPr/>
        </p:nvSpPr>
        <p:spPr>
          <a:xfrm flipH="false" flipV="false" rot="0">
            <a:off x="4145833" y="98456"/>
            <a:ext cx="9996335" cy="10090087"/>
          </a:xfrm>
          <a:custGeom>
            <a:avLst/>
            <a:gdLst/>
            <a:ahLst/>
            <a:cxnLst/>
            <a:rect r="r" b="b" t="t" l="l"/>
            <a:pathLst>
              <a:path h="10090087" w="9996335">
                <a:moveTo>
                  <a:pt x="0" y="0"/>
                </a:moveTo>
                <a:lnTo>
                  <a:pt x="9996334" y="0"/>
                </a:lnTo>
                <a:lnTo>
                  <a:pt x="9996334" y="10090088"/>
                </a:lnTo>
                <a:lnTo>
                  <a:pt x="0" y="10090088"/>
                </a:lnTo>
                <a:lnTo>
                  <a:pt x="0" y="0"/>
                </a:lnTo>
                <a:close/>
              </a:path>
            </a:pathLst>
          </a:custGeom>
          <a:blipFill>
            <a:blip r:embed="rId5"/>
            <a:stretch>
              <a:fillRect l="0" t="0" r="0" b="0"/>
            </a:stretch>
          </a:blipFill>
        </p:spPr>
      </p:sp>
      <p:sp>
        <p:nvSpPr>
          <p:cNvPr name="TextBox 8" id="8"/>
          <p:cNvSpPr txBox="true"/>
          <p:nvPr/>
        </p:nvSpPr>
        <p:spPr>
          <a:xfrm rot="0">
            <a:off x="17680608" y="9706610"/>
            <a:ext cx="49113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USE CASE DIAGRAM</a:t>
              </a:r>
            </a:p>
          </p:txBody>
        </p:sp>
      </p:grpSp>
      <p:sp>
        <p:nvSpPr>
          <p:cNvPr name="Freeform 7" id="7"/>
          <p:cNvSpPr/>
          <p:nvPr/>
        </p:nvSpPr>
        <p:spPr>
          <a:xfrm flipH="false" flipV="false" rot="0">
            <a:off x="4681377" y="93697"/>
            <a:ext cx="10780075" cy="10099605"/>
          </a:xfrm>
          <a:custGeom>
            <a:avLst/>
            <a:gdLst/>
            <a:ahLst/>
            <a:cxnLst/>
            <a:rect r="r" b="b" t="t" l="l"/>
            <a:pathLst>
              <a:path h="10099605" w="10780075">
                <a:moveTo>
                  <a:pt x="0" y="0"/>
                </a:moveTo>
                <a:lnTo>
                  <a:pt x="10780075" y="0"/>
                </a:lnTo>
                <a:lnTo>
                  <a:pt x="10780075" y="10099606"/>
                </a:lnTo>
                <a:lnTo>
                  <a:pt x="0" y="10099606"/>
                </a:lnTo>
                <a:lnTo>
                  <a:pt x="0" y="0"/>
                </a:lnTo>
                <a:close/>
              </a:path>
            </a:pathLst>
          </a:custGeom>
          <a:blipFill>
            <a:blip r:embed="rId5"/>
            <a:stretch>
              <a:fillRect l="0" t="0" r="0" b="0"/>
            </a:stretch>
          </a:blipFill>
        </p:spPr>
      </p:sp>
      <p:sp>
        <p:nvSpPr>
          <p:cNvPr name="TextBox 8" id="8"/>
          <p:cNvSpPr txBox="true"/>
          <p:nvPr/>
        </p:nvSpPr>
        <p:spPr>
          <a:xfrm rot="0">
            <a:off x="17683659" y="9706610"/>
            <a:ext cx="48503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DFD LEVEL 0</a:t>
              </a:r>
            </a:p>
          </p:txBody>
        </p:sp>
      </p:grpSp>
      <p:sp>
        <p:nvSpPr>
          <p:cNvPr name="Freeform 7" id="7"/>
          <p:cNvSpPr/>
          <p:nvPr/>
        </p:nvSpPr>
        <p:spPr>
          <a:xfrm flipH="false" flipV="false" rot="0">
            <a:off x="2214700" y="2117113"/>
            <a:ext cx="15044600" cy="6597632"/>
          </a:xfrm>
          <a:custGeom>
            <a:avLst/>
            <a:gdLst/>
            <a:ahLst/>
            <a:cxnLst/>
            <a:rect r="r" b="b" t="t" l="l"/>
            <a:pathLst>
              <a:path h="6597632" w="15044600">
                <a:moveTo>
                  <a:pt x="0" y="0"/>
                </a:moveTo>
                <a:lnTo>
                  <a:pt x="15044600" y="0"/>
                </a:lnTo>
                <a:lnTo>
                  <a:pt x="15044600" y="6597631"/>
                </a:lnTo>
                <a:lnTo>
                  <a:pt x="0" y="6597631"/>
                </a:lnTo>
                <a:lnTo>
                  <a:pt x="0" y="0"/>
                </a:lnTo>
                <a:close/>
              </a:path>
            </a:pathLst>
          </a:custGeom>
          <a:blipFill>
            <a:blip r:embed="rId5"/>
            <a:stretch>
              <a:fillRect l="0" t="0" r="0" b="0"/>
            </a:stretch>
          </a:blipFill>
        </p:spPr>
      </p:sp>
      <p:sp>
        <p:nvSpPr>
          <p:cNvPr name="TextBox 8" id="8"/>
          <p:cNvSpPr txBox="true"/>
          <p:nvPr/>
        </p:nvSpPr>
        <p:spPr>
          <a:xfrm rot="0">
            <a:off x="17672422" y="9706610"/>
            <a:ext cx="50750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DFD LEVEL 1</a:t>
              </a:r>
            </a:p>
          </p:txBody>
        </p:sp>
      </p:grpSp>
      <p:sp>
        <p:nvSpPr>
          <p:cNvPr name="Freeform 7" id="7"/>
          <p:cNvSpPr/>
          <p:nvPr/>
        </p:nvSpPr>
        <p:spPr>
          <a:xfrm flipH="false" flipV="false" rot="0">
            <a:off x="3306105" y="0"/>
            <a:ext cx="13807486" cy="10291125"/>
          </a:xfrm>
          <a:custGeom>
            <a:avLst/>
            <a:gdLst/>
            <a:ahLst/>
            <a:cxnLst/>
            <a:rect r="r" b="b" t="t" l="l"/>
            <a:pathLst>
              <a:path h="10291125" w="13807486">
                <a:moveTo>
                  <a:pt x="0" y="0"/>
                </a:moveTo>
                <a:lnTo>
                  <a:pt x="13807485" y="0"/>
                </a:lnTo>
                <a:lnTo>
                  <a:pt x="13807485" y="10291125"/>
                </a:lnTo>
                <a:lnTo>
                  <a:pt x="0" y="10291125"/>
                </a:lnTo>
                <a:lnTo>
                  <a:pt x="0" y="0"/>
                </a:lnTo>
                <a:close/>
              </a:path>
            </a:pathLst>
          </a:custGeom>
          <a:blipFill>
            <a:blip r:embed="rId5"/>
            <a:stretch>
              <a:fillRect l="0" t="0" r="0" b="0"/>
            </a:stretch>
          </a:blipFill>
        </p:spPr>
      </p:sp>
      <p:sp>
        <p:nvSpPr>
          <p:cNvPr name="TextBox 8" id="8"/>
          <p:cNvSpPr txBox="true"/>
          <p:nvPr/>
        </p:nvSpPr>
        <p:spPr>
          <a:xfrm rot="0">
            <a:off x="17704792" y="9706610"/>
            <a:ext cx="44276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ER</a:t>
              </a:r>
            </a:p>
          </p:txBody>
        </p:sp>
      </p:grpSp>
      <p:sp>
        <p:nvSpPr>
          <p:cNvPr name="Freeform 7" id="7"/>
          <p:cNvSpPr/>
          <p:nvPr/>
        </p:nvSpPr>
        <p:spPr>
          <a:xfrm flipH="false" flipV="false" rot="0">
            <a:off x="6037539" y="171562"/>
            <a:ext cx="7842122" cy="9943877"/>
          </a:xfrm>
          <a:custGeom>
            <a:avLst/>
            <a:gdLst/>
            <a:ahLst/>
            <a:cxnLst/>
            <a:rect r="r" b="b" t="t" l="l"/>
            <a:pathLst>
              <a:path h="9943877" w="7842122">
                <a:moveTo>
                  <a:pt x="0" y="0"/>
                </a:moveTo>
                <a:lnTo>
                  <a:pt x="7842122" y="0"/>
                </a:lnTo>
                <a:lnTo>
                  <a:pt x="7842122" y="9943876"/>
                </a:lnTo>
                <a:lnTo>
                  <a:pt x="0" y="9943876"/>
                </a:lnTo>
                <a:lnTo>
                  <a:pt x="0" y="0"/>
                </a:lnTo>
                <a:close/>
              </a:path>
            </a:pathLst>
          </a:custGeom>
          <a:blipFill>
            <a:blip r:embed="rId5"/>
            <a:stretch>
              <a:fillRect l="0" t="0" r="0" b="0"/>
            </a:stretch>
          </a:blipFill>
        </p:spPr>
      </p:sp>
      <p:sp>
        <p:nvSpPr>
          <p:cNvPr name="TextBox 8" id="8"/>
          <p:cNvSpPr txBox="true"/>
          <p:nvPr/>
        </p:nvSpPr>
        <p:spPr>
          <a:xfrm rot="0">
            <a:off x="17680831" y="9706610"/>
            <a:ext cx="49068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6492210" y="0"/>
            <a:ext cx="5303579" cy="1568981"/>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GANTT CHART </a:t>
              </a:r>
            </a:p>
          </p:txBody>
        </p:sp>
      </p:grpSp>
      <p:sp>
        <p:nvSpPr>
          <p:cNvPr name="Freeform 10" id="10"/>
          <p:cNvSpPr/>
          <p:nvPr/>
        </p:nvSpPr>
        <p:spPr>
          <a:xfrm flipH="false" flipV="false" rot="0">
            <a:off x="5486400" y="7555472"/>
            <a:ext cx="7315200" cy="3843805"/>
          </a:xfrm>
          <a:custGeom>
            <a:avLst/>
            <a:gdLst/>
            <a:ahLst/>
            <a:cxnLst/>
            <a:rect r="r" b="b" t="t" l="l"/>
            <a:pathLst>
              <a:path h="3843805" w="7315200">
                <a:moveTo>
                  <a:pt x="0" y="0"/>
                </a:moveTo>
                <a:lnTo>
                  <a:pt x="7315200" y="0"/>
                </a:lnTo>
                <a:lnTo>
                  <a:pt x="7315200" y="3843806"/>
                </a:lnTo>
                <a:lnTo>
                  <a:pt x="0" y="3843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671285" y="3468296"/>
            <a:ext cx="10945430" cy="2498670"/>
          </a:xfrm>
          <a:prstGeom prst="rect">
            <a:avLst/>
          </a:prstGeom>
        </p:spPr>
        <p:txBody>
          <a:bodyPr anchor="t" rtlCol="false" tIns="0" lIns="0" bIns="0" rIns="0">
            <a:spAutoFit/>
          </a:bodyPr>
          <a:lstStyle/>
          <a:p>
            <a:pPr algn="ctr">
              <a:lnSpc>
                <a:spcPts val="6758"/>
              </a:lnSpc>
            </a:pPr>
            <a:r>
              <a:rPr lang="en-US" sz="3840">
                <a:solidFill>
                  <a:srgbClr val="FFFFFF"/>
                </a:solidFill>
                <a:latin typeface="Contrail One"/>
              </a:rPr>
              <a:t>A gantt chart is a horizontal bar chart used in project management to visually represent a project with plain over time</a:t>
            </a:r>
          </a:p>
        </p:txBody>
      </p:sp>
      <p:sp>
        <p:nvSpPr>
          <p:cNvPr name="TextBox 12" id="12"/>
          <p:cNvSpPr txBox="true"/>
          <p:nvPr/>
        </p:nvSpPr>
        <p:spPr>
          <a:xfrm rot="0">
            <a:off x="17672497" y="9706610"/>
            <a:ext cx="50735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04924" y="-62637"/>
            <a:ext cx="8632722" cy="10412274"/>
          </a:xfrm>
          <a:custGeom>
            <a:avLst/>
            <a:gdLst/>
            <a:ahLst/>
            <a:cxnLst/>
            <a:rect r="r" b="b" t="t" l="l"/>
            <a:pathLst>
              <a:path h="10412274" w="8632722">
                <a:moveTo>
                  <a:pt x="0" y="0"/>
                </a:moveTo>
                <a:lnTo>
                  <a:pt x="8632722" y="0"/>
                </a:lnTo>
                <a:lnTo>
                  <a:pt x="8632722" y="10412274"/>
                </a:lnTo>
                <a:lnTo>
                  <a:pt x="0" y="10412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861389" y="7689673"/>
            <a:ext cx="3359890" cy="1262364"/>
            <a:chOff x="0" y="0"/>
            <a:chExt cx="1685363" cy="633218"/>
          </a:xfrm>
        </p:grpSpPr>
        <p:sp>
          <p:nvSpPr>
            <p:cNvPr name="Freeform 6" id="6"/>
            <p:cNvSpPr/>
            <p:nvPr/>
          </p:nvSpPr>
          <p:spPr>
            <a:xfrm flipH="false" flipV="false" rot="0">
              <a:off x="0" y="0"/>
              <a:ext cx="1685363" cy="633218"/>
            </a:xfrm>
            <a:custGeom>
              <a:avLst/>
              <a:gdLst/>
              <a:ahLst/>
              <a:cxnLst/>
              <a:rect r="r" b="b" t="t" l="l"/>
              <a:pathLst>
                <a:path h="633218" w="1685363">
                  <a:moveTo>
                    <a:pt x="1482163" y="0"/>
                  </a:moveTo>
                  <a:cubicBezTo>
                    <a:pt x="1594388" y="0"/>
                    <a:pt x="1685363" y="141751"/>
                    <a:pt x="1685363" y="316609"/>
                  </a:cubicBezTo>
                  <a:cubicBezTo>
                    <a:pt x="1685363" y="491467"/>
                    <a:pt x="1594388" y="633218"/>
                    <a:pt x="1482163" y="633218"/>
                  </a:cubicBezTo>
                  <a:lnTo>
                    <a:pt x="203200" y="633218"/>
                  </a:lnTo>
                  <a:cubicBezTo>
                    <a:pt x="90976" y="633218"/>
                    <a:pt x="0" y="491467"/>
                    <a:pt x="0" y="316609"/>
                  </a:cubicBezTo>
                  <a:cubicBezTo>
                    <a:pt x="0" y="141751"/>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1685363" cy="69036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BIJAY KOIRALA</a:t>
              </a:r>
            </a:p>
          </p:txBody>
        </p:sp>
      </p:grpSp>
      <p:sp>
        <p:nvSpPr>
          <p:cNvPr name="TextBox 8" id="8"/>
          <p:cNvSpPr txBox="true"/>
          <p:nvPr/>
        </p:nvSpPr>
        <p:spPr>
          <a:xfrm rot="0">
            <a:off x="6048269" y="2330863"/>
            <a:ext cx="5626241" cy="1267497"/>
          </a:xfrm>
          <a:prstGeom prst="rect">
            <a:avLst/>
          </a:prstGeom>
        </p:spPr>
        <p:txBody>
          <a:bodyPr anchor="t" rtlCol="false" tIns="0" lIns="0" bIns="0" rIns="0">
            <a:spAutoFit/>
          </a:bodyPr>
          <a:lstStyle/>
          <a:p>
            <a:pPr algn="ctr">
              <a:lnSpc>
                <a:spcPts val="9476"/>
              </a:lnSpc>
            </a:pPr>
            <a:r>
              <a:rPr lang="en-US" sz="9669">
                <a:solidFill>
                  <a:srgbClr val="FFFFFF"/>
                </a:solidFill>
                <a:latin typeface="Contrail One"/>
              </a:rPr>
              <a:t>PRESENTERS</a:t>
            </a:r>
          </a:p>
        </p:txBody>
      </p:sp>
      <p:sp>
        <p:nvSpPr>
          <p:cNvPr name="TextBox 9" id="9"/>
          <p:cNvSpPr txBox="true"/>
          <p:nvPr/>
        </p:nvSpPr>
        <p:spPr>
          <a:xfrm rot="0">
            <a:off x="17552600" y="9575179"/>
            <a:ext cx="23708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a:t>
            </a:r>
          </a:p>
        </p:txBody>
      </p:sp>
      <p:grpSp>
        <p:nvGrpSpPr>
          <p:cNvPr name="Group 10" id="10"/>
          <p:cNvGrpSpPr/>
          <p:nvPr/>
        </p:nvGrpSpPr>
        <p:grpSpPr>
          <a:xfrm rot="0">
            <a:off x="6121987" y="4498187"/>
            <a:ext cx="3359890" cy="1290625"/>
            <a:chOff x="0" y="0"/>
            <a:chExt cx="1685363" cy="647394"/>
          </a:xfrm>
        </p:grpSpPr>
        <p:sp>
          <p:nvSpPr>
            <p:cNvPr name="Freeform 11" id="11"/>
            <p:cNvSpPr/>
            <p:nvPr/>
          </p:nvSpPr>
          <p:spPr>
            <a:xfrm flipH="false" flipV="false" rot="0">
              <a:off x="0" y="0"/>
              <a:ext cx="1685363" cy="647394"/>
            </a:xfrm>
            <a:custGeom>
              <a:avLst/>
              <a:gdLst/>
              <a:ahLst/>
              <a:cxnLst/>
              <a:rect r="r" b="b" t="t" l="l"/>
              <a:pathLst>
                <a:path h="647394" w="1685363">
                  <a:moveTo>
                    <a:pt x="1482163" y="0"/>
                  </a:moveTo>
                  <a:cubicBezTo>
                    <a:pt x="1594388" y="0"/>
                    <a:pt x="1685363" y="144924"/>
                    <a:pt x="1685363" y="323697"/>
                  </a:cubicBezTo>
                  <a:cubicBezTo>
                    <a:pt x="1685363" y="502470"/>
                    <a:pt x="1594388" y="647394"/>
                    <a:pt x="1482163" y="647394"/>
                  </a:cubicBezTo>
                  <a:lnTo>
                    <a:pt x="203200" y="647394"/>
                  </a:lnTo>
                  <a:cubicBezTo>
                    <a:pt x="90976" y="647394"/>
                    <a:pt x="0" y="502470"/>
                    <a:pt x="0" y="323697"/>
                  </a:cubicBezTo>
                  <a:cubicBezTo>
                    <a:pt x="0" y="144924"/>
                    <a:pt x="90976" y="0"/>
                    <a:pt x="203200" y="0"/>
                  </a:cubicBezTo>
                  <a:close/>
                </a:path>
              </a:pathLst>
            </a:custGeom>
            <a:solidFill>
              <a:srgbClr val="FAAD44"/>
            </a:solidFill>
            <a:ln w="57150" cap="sq">
              <a:solidFill>
                <a:srgbClr val="000000"/>
              </a:solidFill>
              <a:prstDash val="solid"/>
              <a:miter/>
            </a:ln>
          </p:spPr>
        </p:sp>
        <p:sp>
          <p:nvSpPr>
            <p:cNvPr name="TextBox 12" id="12"/>
            <p:cNvSpPr txBox="true"/>
            <p:nvPr/>
          </p:nvSpPr>
          <p:spPr>
            <a:xfrm>
              <a:off x="0" y="-57150"/>
              <a:ext cx="1685363" cy="70454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BIBEK KAPALI</a:t>
              </a:r>
            </a:p>
          </p:txBody>
        </p:sp>
      </p:grpSp>
      <p:grpSp>
        <p:nvGrpSpPr>
          <p:cNvPr name="Group 13" id="13"/>
          <p:cNvGrpSpPr/>
          <p:nvPr/>
        </p:nvGrpSpPr>
        <p:grpSpPr>
          <a:xfrm rot="0">
            <a:off x="8128190" y="6311680"/>
            <a:ext cx="1466399" cy="855125"/>
            <a:chOff x="0" y="0"/>
            <a:chExt cx="735564" cy="428942"/>
          </a:xfrm>
        </p:grpSpPr>
        <p:sp>
          <p:nvSpPr>
            <p:cNvPr name="Freeform 14" id="14"/>
            <p:cNvSpPr/>
            <p:nvPr/>
          </p:nvSpPr>
          <p:spPr>
            <a:xfrm flipH="false" flipV="false" rot="0">
              <a:off x="0" y="0"/>
              <a:ext cx="735564" cy="428942"/>
            </a:xfrm>
            <a:custGeom>
              <a:avLst/>
              <a:gdLst/>
              <a:ahLst/>
              <a:cxnLst/>
              <a:rect r="r" b="b" t="t" l="l"/>
              <a:pathLst>
                <a:path h="428942" w="735564">
                  <a:moveTo>
                    <a:pt x="532364" y="0"/>
                  </a:moveTo>
                  <a:cubicBezTo>
                    <a:pt x="644588" y="0"/>
                    <a:pt x="735564" y="96022"/>
                    <a:pt x="735564" y="214471"/>
                  </a:cubicBezTo>
                  <a:cubicBezTo>
                    <a:pt x="735564" y="332920"/>
                    <a:pt x="644588" y="428942"/>
                    <a:pt x="532364" y="428942"/>
                  </a:cubicBezTo>
                  <a:lnTo>
                    <a:pt x="203200" y="428942"/>
                  </a:lnTo>
                  <a:cubicBezTo>
                    <a:pt x="90976" y="428942"/>
                    <a:pt x="0" y="332920"/>
                    <a:pt x="0" y="214471"/>
                  </a:cubicBezTo>
                  <a:cubicBezTo>
                    <a:pt x="0" y="96022"/>
                    <a:pt x="90976" y="0"/>
                    <a:pt x="203200" y="0"/>
                  </a:cubicBezTo>
                  <a:close/>
                </a:path>
              </a:pathLst>
            </a:custGeom>
            <a:solidFill>
              <a:srgbClr val="FAAD44"/>
            </a:solidFill>
            <a:ln w="57150" cap="sq">
              <a:solidFill>
                <a:srgbClr val="000000"/>
              </a:solidFill>
              <a:prstDash val="solid"/>
              <a:miter/>
            </a:ln>
          </p:spPr>
        </p:sp>
        <p:sp>
          <p:nvSpPr>
            <p:cNvPr name="TextBox 15" id="15"/>
            <p:cNvSpPr txBox="true"/>
            <p:nvPr/>
          </p:nvSpPr>
          <p:spPr>
            <a:xfrm>
              <a:off x="0" y="-57150"/>
              <a:ext cx="735564" cy="486092"/>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&amp;</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98342" y="0"/>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ACITVITY TABLE</a:t>
              </a:r>
            </a:p>
          </p:txBody>
        </p:sp>
      </p:grpSp>
      <p:sp>
        <p:nvSpPr>
          <p:cNvPr name="Freeform 7" id="7"/>
          <p:cNvSpPr/>
          <p:nvPr/>
        </p:nvSpPr>
        <p:spPr>
          <a:xfrm flipH="false" flipV="false" rot="0">
            <a:off x="4412784" y="1028700"/>
            <a:ext cx="9815963" cy="7925269"/>
          </a:xfrm>
          <a:custGeom>
            <a:avLst/>
            <a:gdLst/>
            <a:ahLst/>
            <a:cxnLst/>
            <a:rect r="r" b="b" t="t" l="l"/>
            <a:pathLst>
              <a:path h="7925269" w="9815963">
                <a:moveTo>
                  <a:pt x="0" y="0"/>
                </a:moveTo>
                <a:lnTo>
                  <a:pt x="9815964" y="0"/>
                </a:lnTo>
                <a:lnTo>
                  <a:pt x="9815964" y="7925269"/>
                </a:lnTo>
                <a:lnTo>
                  <a:pt x="0" y="7925269"/>
                </a:lnTo>
                <a:lnTo>
                  <a:pt x="0" y="0"/>
                </a:lnTo>
                <a:close/>
              </a:path>
            </a:pathLst>
          </a:custGeom>
          <a:blipFill>
            <a:blip r:embed="rId5"/>
            <a:stretch>
              <a:fillRect l="-2303" t="0" r="-2879" b="0"/>
            </a:stretch>
          </a:blipFill>
        </p:spPr>
      </p:sp>
      <p:sp>
        <p:nvSpPr>
          <p:cNvPr name="TextBox 8" id="8"/>
          <p:cNvSpPr txBox="true"/>
          <p:nvPr/>
        </p:nvSpPr>
        <p:spPr>
          <a:xfrm rot="0">
            <a:off x="17656051" y="9706610"/>
            <a:ext cx="54024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GANTT CHART</a:t>
              </a:r>
            </a:p>
          </p:txBody>
        </p:sp>
      </p:grpSp>
      <p:sp>
        <p:nvSpPr>
          <p:cNvPr name="Freeform 7" id="7"/>
          <p:cNvSpPr/>
          <p:nvPr/>
        </p:nvSpPr>
        <p:spPr>
          <a:xfrm flipH="false" flipV="false" rot="0">
            <a:off x="3818751" y="1714277"/>
            <a:ext cx="12433975" cy="7646971"/>
          </a:xfrm>
          <a:custGeom>
            <a:avLst/>
            <a:gdLst/>
            <a:ahLst/>
            <a:cxnLst/>
            <a:rect r="r" b="b" t="t" l="l"/>
            <a:pathLst>
              <a:path h="7646971" w="12433975">
                <a:moveTo>
                  <a:pt x="0" y="0"/>
                </a:moveTo>
                <a:lnTo>
                  <a:pt x="12433976" y="0"/>
                </a:lnTo>
                <a:lnTo>
                  <a:pt x="12433976" y="7646971"/>
                </a:lnTo>
                <a:lnTo>
                  <a:pt x="0" y="7646971"/>
                </a:lnTo>
                <a:lnTo>
                  <a:pt x="0" y="0"/>
                </a:lnTo>
                <a:close/>
              </a:path>
            </a:pathLst>
          </a:custGeom>
          <a:blipFill>
            <a:blip r:embed="rId5"/>
            <a:stretch>
              <a:fillRect l="0" t="0" r="0" b="0"/>
            </a:stretch>
          </a:blipFill>
        </p:spPr>
      </p:sp>
      <p:sp>
        <p:nvSpPr>
          <p:cNvPr name="TextBox 8" id="8"/>
          <p:cNvSpPr txBox="true"/>
          <p:nvPr/>
        </p:nvSpPr>
        <p:spPr>
          <a:xfrm rot="0">
            <a:off x="17692737" y="9706610"/>
            <a:ext cx="4668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6492210" y="0"/>
            <a:ext cx="5303579" cy="1568981"/>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EXPRECTATION  OUTCOMES </a:t>
              </a:r>
            </a:p>
          </p:txBody>
        </p:sp>
      </p:grpSp>
      <p:sp>
        <p:nvSpPr>
          <p:cNvPr name="Freeform 10" id="10"/>
          <p:cNvSpPr/>
          <p:nvPr/>
        </p:nvSpPr>
        <p:spPr>
          <a:xfrm flipH="false" flipV="false" rot="0">
            <a:off x="5486400" y="7555472"/>
            <a:ext cx="7315200" cy="3843805"/>
          </a:xfrm>
          <a:custGeom>
            <a:avLst/>
            <a:gdLst/>
            <a:ahLst/>
            <a:cxnLst/>
            <a:rect r="r" b="b" t="t" l="l"/>
            <a:pathLst>
              <a:path h="3843805" w="7315200">
                <a:moveTo>
                  <a:pt x="0" y="0"/>
                </a:moveTo>
                <a:lnTo>
                  <a:pt x="7315200" y="0"/>
                </a:lnTo>
                <a:lnTo>
                  <a:pt x="7315200" y="3843806"/>
                </a:lnTo>
                <a:lnTo>
                  <a:pt x="0" y="3843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5866185" y="3162420"/>
            <a:ext cx="7540368" cy="2938722"/>
          </a:xfrm>
          <a:prstGeom prst="rect">
            <a:avLst/>
          </a:prstGeom>
        </p:spPr>
        <p:txBody>
          <a:bodyPr anchor="t" rtlCol="false" tIns="0" lIns="0" bIns="0" rIns="0">
            <a:spAutoFit/>
          </a:bodyPr>
          <a:lstStyle/>
          <a:p>
            <a:pPr marL="1059174" indent="-529587" lvl="1">
              <a:lnSpc>
                <a:spcPts val="7947"/>
              </a:lnSpc>
              <a:buFont typeface="Arial"/>
              <a:buChar char="•"/>
            </a:pPr>
            <a:r>
              <a:rPr lang="en-US" sz="4905">
                <a:solidFill>
                  <a:srgbClr val="FFFFFF"/>
                </a:solidFill>
                <a:latin typeface="Contrail One"/>
              </a:rPr>
              <a:t>A functional web app</a:t>
            </a:r>
          </a:p>
          <a:p>
            <a:pPr marL="1059174" indent="-529587" lvl="1">
              <a:lnSpc>
                <a:spcPts val="7947"/>
              </a:lnSpc>
              <a:buFont typeface="Arial"/>
              <a:buChar char="•"/>
            </a:pPr>
            <a:r>
              <a:rPr lang="en-US" sz="4905">
                <a:solidFill>
                  <a:srgbClr val="FFFFFF"/>
                </a:solidFill>
                <a:latin typeface="Contrail One"/>
              </a:rPr>
              <a:t>Clean ui</a:t>
            </a:r>
          </a:p>
          <a:p>
            <a:pPr marL="1059174" indent="-529587" lvl="1">
              <a:lnSpc>
                <a:spcPts val="7947"/>
              </a:lnSpc>
              <a:buFont typeface="Arial"/>
              <a:buChar char="•"/>
            </a:pPr>
            <a:r>
              <a:rPr lang="en-US" sz="4905">
                <a:solidFill>
                  <a:srgbClr val="FFFFFF"/>
                </a:solidFill>
                <a:latin typeface="Contrail One"/>
              </a:rPr>
              <a:t>Badge system </a:t>
            </a:r>
          </a:p>
        </p:txBody>
      </p:sp>
      <p:sp>
        <p:nvSpPr>
          <p:cNvPr name="TextBox 12" id="12"/>
          <p:cNvSpPr txBox="true"/>
          <p:nvPr/>
        </p:nvSpPr>
        <p:spPr>
          <a:xfrm rot="0">
            <a:off x="17689165" y="9706610"/>
            <a:ext cx="47401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USER LOGIN</a:t>
              </a:r>
            </a:p>
          </p:txBody>
        </p:sp>
      </p:grpSp>
      <p:sp>
        <p:nvSpPr>
          <p:cNvPr name="Freeform 7" id="7"/>
          <p:cNvSpPr/>
          <p:nvPr/>
        </p:nvSpPr>
        <p:spPr>
          <a:xfrm flipH="false" flipV="false" rot="0">
            <a:off x="5797099" y="1467076"/>
            <a:ext cx="6325220" cy="7352847"/>
          </a:xfrm>
          <a:custGeom>
            <a:avLst/>
            <a:gdLst/>
            <a:ahLst/>
            <a:cxnLst/>
            <a:rect r="r" b="b" t="t" l="l"/>
            <a:pathLst>
              <a:path h="7352847" w="6325220">
                <a:moveTo>
                  <a:pt x="0" y="0"/>
                </a:moveTo>
                <a:lnTo>
                  <a:pt x="6325221" y="0"/>
                </a:lnTo>
                <a:lnTo>
                  <a:pt x="6325221" y="7352848"/>
                </a:lnTo>
                <a:lnTo>
                  <a:pt x="0" y="7352848"/>
                </a:lnTo>
                <a:lnTo>
                  <a:pt x="0" y="0"/>
                </a:lnTo>
                <a:close/>
              </a:path>
            </a:pathLst>
          </a:custGeom>
          <a:blipFill>
            <a:blip r:embed="rId5"/>
            <a:stretch>
              <a:fillRect l="0" t="0" r="0" b="0"/>
            </a:stretch>
          </a:blipFill>
        </p:spPr>
      </p:sp>
      <p:sp>
        <p:nvSpPr>
          <p:cNvPr name="TextBox 8" id="8"/>
          <p:cNvSpPr txBox="true"/>
          <p:nvPr/>
        </p:nvSpPr>
        <p:spPr>
          <a:xfrm rot="0">
            <a:off x="17682394" y="9706610"/>
            <a:ext cx="487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USER DASHBOARD</a:t>
              </a:r>
            </a:p>
          </p:txBody>
        </p:sp>
      </p:grpSp>
      <p:sp>
        <p:nvSpPr>
          <p:cNvPr name="Freeform 7" id="7"/>
          <p:cNvSpPr/>
          <p:nvPr/>
        </p:nvSpPr>
        <p:spPr>
          <a:xfrm flipH="false" flipV="false" rot="0">
            <a:off x="4443637" y="1617897"/>
            <a:ext cx="10642632" cy="7640403"/>
          </a:xfrm>
          <a:custGeom>
            <a:avLst/>
            <a:gdLst/>
            <a:ahLst/>
            <a:cxnLst/>
            <a:rect r="r" b="b" t="t" l="l"/>
            <a:pathLst>
              <a:path h="7640403" w="10642632">
                <a:moveTo>
                  <a:pt x="0" y="0"/>
                </a:moveTo>
                <a:lnTo>
                  <a:pt x="10642632" y="0"/>
                </a:lnTo>
                <a:lnTo>
                  <a:pt x="10642632" y="7640403"/>
                </a:lnTo>
                <a:lnTo>
                  <a:pt x="0" y="7640403"/>
                </a:lnTo>
                <a:lnTo>
                  <a:pt x="0" y="0"/>
                </a:lnTo>
                <a:close/>
              </a:path>
            </a:pathLst>
          </a:custGeom>
          <a:blipFill>
            <a:blip r:embed="rId5"/>
            <a:stretch>
              <a:fillRect l="0" t="0" r="0" b="0"/>
            </a:stretch>
          </a:blipFill>
        </p:spPr>
      </p:sp>
      <p:sp>
        <p:nvSpPr>
          <p:cNvPr name="TextBox 8" id="8"/>
          <p:cNvSpPr txBox="true"/>
          <p:nvPr/>
        </p:nvSpPr>
        <p:spPr>
          <a:xfrm rot="0">
            <a:off x="17677036" y="9706610"/>
            <a:ext cx="49827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83568" y="343123"/>
            <a:ext cx="3862265" cy="1371154"/>
            <a:chOff x="0" y="0"/>
            <a:chExt cx="1000410" cy="355158"/>
          </a:xfrm>
        </p:grpSpPr>
        <p:sp>
          <p:nvSpPr>
            <p:cNvPr name="Freeform 5" id="5"/>
            <p:cNvSpPr/>
            <p:nvPr/>
          </p:nvSpPr>
          <p:spPr>
            <a:xfrm flipH="false" flipV="false" rot="0">
              <a:off x="0" y="0"/>
              <a:ext cx="1000410" cy="355158"/>
            </a:xfrm>
            <a:custGeom>
              <a:avLst/>
              <a:gdLst/>
              <a:ahLst/>
              <a:cxnLst/>
              <a:rect r="r" b="b" t="t" l="l"/>
              <a:pathLst>
                <a:path h="355158" w="1000410">
                  <a:moveTo>
                    <a:pt x="797210" y="0"/>
                  </a:moveTo>
                  <a:cubicBezTo>
                    <a:pt x="909434" y="0"/>
                    <a:pt x="1000410" y="79505"/>
                    <a:pt x="1000410" y="177579"/>
                  </a:cubicBezTo>
                  <a:cubicBezTo>
                    <a:pt x="1000410" y="275653"/>
                    <a:pt x="909434" y="355158"/>
                    <a:pt x="797210" y="355158"/>
                  </a:cubicBezTo>
                  <a:lnTo>
                    <a:pt x="203200" y="355158"/>
                  </a:lnTo>
                  <a:cubicBezTo>
                    <a:pt x="90976" y="355158"/>
                    <a:pt x="0" y="275653"/>
                    <a:pt x="0" y="177579"/>
                  </a:cubicBezTo>
                  <a:cubicBezTo>
                    <a:pt x="0" y="79505"/>
                    <a:pt x="90976" y="0"/>
                    <a:pt x="203200" y="0"/>
                  </a:cubicBezTo>
                  <a:close/>
                </a:path>
              </a:pathLst>
            </a:custGeom>
            <a:solidFill>
              <a:srgbClr val="FAAD44"/>
            </a:solidFill>
            <a:ln w="57150" cap="sq">
              <a:solidFill>
                <a:srgbClr val="000000"/>
              </a:solidFill>
              <a:prstDash val="solid"/>
              <a:miter/>
            </a:ln>
          </p:spPr>
        </p:sp>
        <p:sp>
          <p:nvSpPr>
            <p:cNvPr name="TextBox 6" id="6"/>
            <p:cNvSpPr txBox="true"/>
            <p:nvPr/>
          </p:nvSpPr>
          <p:spPr>
            <a:xfrm>
              <a:off x="0" y="-57150"/>
              <a:ext cx="1000410" cy="412308"/>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ADMIN DASHBOARD</a:t>
              </a:r>
            </a:p>
          </p:txBody>
        </p:sp>
      </p:grpSp>
      <p:sp>
        <p:nvSpPr>
          <p:cNvPr name="Freeform 7" id="7"/>
          <p:cNvSpPr/>
          <p:nvPr/>
        </p:nvSpPr>
        <p:spPr>
          <a:xfrm flipH="false" flipV="false" rot="0">
            <a:off x="4145833" y="1714277"/>
            <a:ext cx="11855127" cy="7951831"/>
          </a:xfrm>
          <a:custGeom>
            <a:avLst/>
            <a:gdLst/>
            <a:ahLst/>
            <a:cxnLst/>
            <a:rect r="r" b="b" t="t" l="l"/>
            <a:pathLst>
              <a:path h="7951831" w="11855127">
                <a:moveTo>
                  <a:pt x="0" y="0"/>
                </a:moveTo>
                <a:lnTo>
                  <a:pt x="11855127" y="0"/>
                </a:lnTo>
                <a:lnTo>
                  <a:pt x="11855127" y="7951831"/>
                </a:lnTo>
                <a:lnTo>
                  <a:pt x="0" y="7951831"/>
                </a:lnTo>
                <a:lnTo>
                  <a:pt x="0" y="0"/>
                </a:lnTo>
                <a:close/>
              </a:path>
            </a:pathLst>
          </a:custGeom>
          <a:blipFill>
            <a:blip r:embed="rId5"/>
            <a:stretch>
              <a:fillRect l="0" t="0" r="0" b="0"/>
            </a:stretch>
          </a:blipFill>
        </p:spPr>
      </p:sp>
      <p:sp>
        <p:nvSpPr>
          <p:cNvPr name="TextBox 8" id="8"/>
          <p:cNvSpPr txBox="true"/>
          <p:nvPr/>
        </p:nvSpPr>
        <p:spPr>
          <a:xfrm rot="0">
            <a:off x="17680087" y="9706610"/>
            <a:ext cx="49217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25</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6492210" y="0"/>
            <a:ext cx="5303579" cy="1568981"/>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FEEDBACK </a:t>
              </a:r>
            </a:p>
          </p:txBody>
        </p:sp>
      </p:grpSp>
      <p:sp>
        <p:nvSpPr>
          <p:cNvPr name="Freeform 10" id="10"/>
          <p:cNvSpPr/>
          <p:nvPr/>
        </p:nvSpPr>
        <p:spPr>
          <a:xfrm flipH="false" flipV="false" rot="0">
            <a:off x="5486400" y="7555472"/>
            <a:ext cx="7315200" cy="3843805"/>
          </a:xfrm>
          <a:custGeom>
            <a:avLst/>
            <a:gdLst/>
            <a:ahLst/>
            <a:cxnLst/>
            <a:rect r="r" b="b" t="t" l="l"/>
            <a:pathLst>
              <a:path h="3843805" w="7315200">
                <a:moveTo>
                  <a:pt x="0" y="0"/>
                </a:moveTo>
                <a:lnTo>
                  <a:pt x="7315200" y="0"/>
                </a:lnTo>
                <a:lnTo>
                  <a:pt x="7315200" y="3843806"/>
                </a:lnTo>
                <a:lnTo>
                  <a:pt x="0" y="3843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709139" y="4865887"/>
            <a:ext cx="10869722" cy="650476"/>
          </a:xfrm>
          <a:prstGeom prst="rect">
            <a:avLst/>
          </a:prstGeom>
        </p:spPr>
        <p:txBody>
          <a:bodyPr anchor="t" rtlCol="false" tIns="0" lIns="0" bIns="0" rIns="0">
            <a:spAutoFit/>
          </a:bodyPr>
          <a:lstStyle/>
          <a:p>
            <a:pPr algn="ctr">
              <a:lnSpc>
                <a:spcPts val="4807"/>
              </a:lnSpc>
            </a:pPr>
            <a:r>
              <a:rPr lang="en-US" sz="4905">
                <a:solidFill>
                  <a:srgbClr val="FFFFFF"/>
                </a:solidFill>
                <a:latin typeface="Contrail One"/>
              </a:rPr>
              <a:t>Any question? </a:t>
            </a:r>
          </a:p>
        </p:txBody>
      </p:sp>
      <p:sp>
        <p:nvSpPr>
          <p:cNvPr name="TextBox 12" id="12"/>
          <p:cNvSpPr txBox="true"/>
          <p:nvPr/>
        </p:nvSpPr>
        <p:spPr>
          <a:xfrm rot="0">
            <a:off x="17668850" y="9706610"/>
            <a:ext cx="51464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786670" y="1907457"/>
            <a:ext cx="11356275" cy="9374088"/>
          </a:xfrm>
          <a:custGeom>
            <a:avLst/>
            <a:gdLst/>
            <a:ahLst/>
            <a:cxnLst/>
            <a:rect r="r" b="b" t="t" l="l"/>
            <a:pathLst>
              <a:path h="9374088" w="11356275">
                <a:moveTo>
                  <a:pt x="0" y="0"/>
                </a:moveTo>
                <a:lnTo>
                  <a:pt x="11356275" y="0"/>
                </a:lnTo>
                <a:lnTo>
                  <a:pt x="11356275" y="9374088"/>
                </a:lnTo>
                <a:lnTo>
                  <a:pt x="0" y="9374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806372" y="6353718"/>
            <a:ext cx="2675256" cy="973875"/>
            <a:chOff x="0" y="0"/>
            <a:chExt cx="1116390" cy="406400"/>
          </a:xfrm>
        </p:grpSpPr>
        <p:sp>
          <p:nvSpPr>
            <p:cNvPr name="Freeform 6" id="6"/>
            <p:cNvSpPr/>
            <p:nvPr/>
          </p:nvSpPr>
          <p:spPr>
            <a:xfrm flipH="false" flipV="false" rot="0">
              <a:off x="0" y="0"/>
              <a:ext cx="1116390" cy="406400"/>
            </a:xfrm>
            <a:custGeom>
              <a:avLst/>
              <a:gdLst/>
              <a:ahLst/>
              <a:cxnLst/>
              <a:rect r="r" b="b" t="t" l="l"/>
              <a:pathLst>
                <a:path h="406400" w="1116390">
                  <a:moveTo>
                    <a:pt x="913190" y="0"/>
                  </a:moveTo>
                  <a:cubicBezTo>
                    <a:pt x="1025415" y="0"/>
                    <a:pt x="1116390" y="90976"/>
                    <a:pt x="1116390" y="203200"/>
                  </a:cubicBezTo>
                  <a:cubicBezTo>
                    <a:pt x="1116390" y="315424"/>
                    <a:pt x="1025415" y="406400"/>
                    <a:pt x="913190"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1116390"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END</a:t>
              </a:r>
            </a:p>
          </p:txBody>
        </p:sp>
      </p:grpSp>
      <p:sp>
        <p:nvSpPr>
          <p:cNvPr name="TextBox 8" id="8"/>
          <p:cNvSpPr txBox="true"/>
          <p:nvPr/>
        </p:nvSpPr>
        <p:spPr>
          <a:xfrm rot="0">
            <a:off x="4526817" y="3610565"/>
            <a:ext cx="9234367" cy="2594758"/>
          </a:xfrm>
          <a:prstGeom prst="rect">
            <a:avLst/>
          </a:prstGeom>
        </p:spPr>
        <p:txBody>
          <a:bodyPr anchor="t" rtlCol="false" tIns="0" lIns="0" bIns="0" rIns="0">
            <a:spAutoFit/>
          </a:bodyPr>
          <a:lstStyle/>
          <a:p>
            <a:pPr algn="ctr">
              <a:lnSpc>
                <a:spcPts val="9954"/>
              </a:lnSpc>
            </a:pPr>
            <a:r>
              <a:rPr lang="en-US" sz="10157">
                <a:solidFill>
                  <a:srgbClr val="FFFFFF"/>
                </a:solidFill>
                <a:latin typeface="Contrail One"/>
              </a:rPr>
              <a:t>THANKS FOR PLAYING!</a:t>
            </a:r>
          </a:p>
        </p:txBody>
      </p:sp>
      <p:sp>
        <p:nvSpPr>
          <p:cNvPr name="TextBox 9" id="9"/>
          <p:cNvSpPr txBox="true"/>
          <p:nvPr/>
        </p:nvSpPr>
        <p:spPr>
          <a:xfrm rot="0">
            <a:off x="17701220" y="9706610"/>
            <a:ext cx="44990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27</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1066170" y="222023"/>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2608906" y="1199501"/>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277628" y="1199501"/>
            <a:ext cx="11732744" cy="7887998"/>
            <a:chOff x="0" y="0"/>
            <a:chExt cx="1968725" cy="1323587"/>
          </a:xfrm>
        </p:grpSpPr>
        <p:sp>
          <p:nvSpPr>
            <p:cNvPr name="Freeform 5" id="5"/>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gradFill>
                <a:gsLst>
                  <a:gs pos="0">
                    <a:srgbClr val="F65E9A">
                      <a:alpha val="100000"/>
                    </a:srgbClr>
                  </a:gs>
                  <a:gs pos="100000">
                    <a:srgbClr val="FFDE59">
                      <a:alpha val="100000"/>
                    </a:srgbClr>
                  </a:gs>
                </a:gsLst>
                <a:lin ang="0"/>
              </a:gradFill>
              <a:prstDash val="solid"/>
              <a:round/>
            </a:ln>
          </p:spPr>
        </p:sp>
        <p:sp>
          <p:nvSpPr>
            <p:cNvPr name="TextBox 6" id="6"/>
            <p:cNvSpPr txBox="true"/>
            <p:nvPr/>
          </p:nvSpPr>
          <p:spPr>
            <a:xfrm>
              <a:off x="0" y="-57150"/>
              <a:ext cx="1968725" cy="1380737"/>
            </a:xfrm>
            <a:prstGeom prst="rect">
              <a:avLst/>
            </a:prstGeom>
          </p:spPr>
          <p:txBody>
            <a:bodyPr anchor="ctr" rtlCol="false" tIns="50800" lIns="50800" bIns="50800" rIns="50800"/>
            <a:lstStyle/>
            <a:p>
              <a:pPr algn="ctr">
                <a:lnSpc>
                  <a:spcPts val="4479"/>
                </a:lnSpc>
              </a:pPr>
            </a:p>
          </p:txBody>
        </p:sp>
      </p:grpSp>
      <p:grpSp>
        <p:nvGrpSpPr>
          <p:cNvPr name="Group 7" id="7"/>
          <p:cNvGrpSpPr/>
          <p:nvPr/>
        </p:nvGrpSpPr>
        <p:grpSpPr>
          <a:xfrm rot="0">
            <a:off x="4308983" y="2492817"/>
            <a:ext cx="3291959" cy="973875"/>
            <a:chOff x="0" y="0"/>
            <a:chExt cx="1373742" cy="406400"/>
          </a:xfrm>
        </p:grpSpPr>
        <p:sp>
          <p:nvSpPr>
            <p:cNvPr name="Freeform 8" id="8"/>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9" id="9"/>
            <p:cNvSpPr txBox="true"/>
            <p:nvPr/>
          </p:nvSpPr>
          <p:spPr>
            <a:xfrm>
              <a:off x="0" y="-57150"/>
              <a:ext cx="1373742" cy="463550"/>
            </a:xfrm>
            <a:prstGeom prst="rect">
              <a:avLst/>
            </a:prstGeom>
          </p:spPr>
          <p:txBody>
            <a:bodyPr anchor="ctr" rtlCol="false" tIns="50800" lIns="50800" bIns="50800" rIns="50800"/>
            <a:lstStyle/>
            <a:p>
              <a:pPr algn="ctr" marL="690872" indent="-345436" lvl="1">
                <a:lnSpc>
                  <a:spcPts val="4479"/>
                </a:lnSpc>
                <a:buAutoNum type="arabicPeriod" startAt="1"/>
              </a:pPr>
              <a:r>
                <a:rPr lang="en-US" sz="3199">
                  <a:solidFill>
                    <a:srgbClr val="000000"/>
                  </a:solidFill>
                  <a:latin typeface="Contrail One"/>
                </a:rPr>
                <a:t>INTRODUCTION</a:t>
              </a:r>
            </a:p>
          </p:txBody>
        </p:sp>
      </p:grpSp>
      <p:grpSp>
        <p:nvGrpSpPr>
          <p:cNvPr name="Group 10" id="10"/>
          <p:cNvGrpSpPr/>
          <p:nvPr/>
        </p:nvGrpSpPr>
        <p:grpSpPr>
          <a:xfrm rot="0">
            <a:off x="4308983" y="6343001"/>
            <a:ext cx="3291959" cy="973875"/>
            <a:chOff x="0" y="0"/>
            <a:chExt cx="1373742" cy="406400"/>
          </a:xfrm>
        </p:grpSpPr>
        <p:sp>
          <p:nvSpPr>
            <p:cNvPr name="Freeform 11" id="11"/>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12" id="12"/>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4.  METHODOLOGY</a:t>
              </a:r>
            </a:p>
          </p:txBody>
        </p:sp>
      </p:grpSp>
      <p:grpSp>
        <p:nvGrpSpPr>
          <p:cNvPr name="Group 13" id="13"/>
          <p:cNvGrpSpPr/>
          <p:nvPr/>
        </p:nvGrpSpPr>
        <p:grpSpPr>
          <a:xfrm rot="0">
            <a:off x="4308983" y="5193620"/>
            <a:ext cx="3291959" cy="973875"/>
            <a:chOff x="0" y="0"/>
            <a:chExt cx="1373742" cy="406400"/>
          </a:xfrm>
        </p:grpSpPr>
        <p:sp>
          <p:nvSpPr>
            <p:cNvPr name="Freeform 14" id="14"/>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15" id="15"/>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3. OBJECTIVES</a:t>
              </a:r>
            </a:p>
          </p:txBody>
        </p:sp>
      </p:grpSp>
      <p:grpSp>
        <p:nvGrpSpPr>
          <p:cNvPr name="Group 16" id="16"/>
          <p:cNvGrpSpPr/>
          <p:nvPr/>
        </p:nvGrpSpPr>
        <p:grpSpPr>
          <a:xfrm rot="0">
            <a:off x="9876691" y="2492817"/>
            <a:ext cx="3291959" cy="1335564"/>
            <a:chOff x="0" y="0"/>
            <a:chExt cx="1373742" cy="557334"/>
          </a:xfrm>
        </p:grpSpPr>
        <p:sp>
          <p:nvSpPr>
            <p:cNvPr name="Freeform 17" id="17"/>
            <p:cNvSpPr/>
            <p:nvPr/>
          </p:nvSpPr>
          <p:spPr>
            <a:xfrm flipH="false" flipV="false" rot="0">
              <a:off x="0" y="0"/>
              <a:ext cx="1373742" cy="557334"/>
            </a:xfrm>
            <a:custGeom>
              <a:avLst/>
              <a:gdLst/>
              <a:ahLst/>
              <a:cxnLst/>
              <a:rect r="r" b="b" t="t" l="l"/>
              <a:pathLst>
                <a:path h="557334" w="1373742">
                  <a:moveTo>
                    <a:pt x="1170542" y="0"/>
                  </a:moveTo>
                  <a:cubicBezTo>
                    <a:pt x="1282766" y="0"/>
                    <a:pt x="1373742" y="124763"/>
                    <a:pt x="1373742" y="278667"/>
                  </a:cubicBezTo>
                  <a:cubicBezTo>
                    <a:pt x="1373742" y="432570"/>
                    <a:pt x="1282766" y="557334"/>
                    <a:pt x="1170542"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18" id="18"/>
            <p:cNvSpPr txBox="true"/>
            <p:nvPr/>
          </p:nvSpPr>
          <p:spPr>
            <a:xfrm>
              <a:off x="0" y="-57150"/>
              <a:ext cx="1373742"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5. REQUIREMENT IDENTIFICATION</a:t>
              </a:r>
            </a:p>
          </p:txBody>
        </p:sp>
      </p:grpSp>
      <p:sp>
        <p:nvSpPr>
          <p:cNvPr name="Freeform 19" id="19"/>
          <p:cNvSpPr/>
          <p:nvPr/>
        </p:nvSpPr>
        <p:spPr>
          <a:xfrm flipH="false" flipV="false" rot="0">
            <a:off x="5486400" y="9354199"/>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746511" y="1613746"/>
            <a:ext cx="9313236" cy="718439"/>
          </a:xfrm>
          <a:prstGeom prst="rect">
            <a:avLst/>
          </a:prstGeom>
        </p:spPr>
        <p:txBody>
          <a:bodyPr anchor="t" rtlCol="false" tIns="0" lIns="0" bIns="0" rIns="0">
            <a:spAutoFit/>
          </a:bodyPr>
          <a:lstStyle/>
          <a:p>
            <a:pPr algn="ctr">
              <a:lnSpc>
                <a:spcPts val="5488"/>
              </a:lnSpc>
            </a:pPr>
            <a:r>
              <a:rPr lang="en-US" sz="5600">
                <a:solidFill>
                  <a:srgbClr val="FFFFFF"/>
                </a:solidFill>
                <a:latin typeface="Contrail One"/>
              </a:rPr>
              <a:t>QUEST MAP </a:t>
            </a:r>
          </a:p>
        </p:txBody>
      </p:sp>
      <p:sp>
        <p:nvSpPr>
          <p:cNvPr name="TextBox 21" id="21"/>
          <p:cNvSpPr txBox="true"/>
          <p:nvPr/>
        </p:nvSpPr>
        <p:spPr>
          <a:xfrm rot="0">
            <a:off x="17545902" y="9575179"/>
            <a:ext cx="25047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3</a:t>
            </a:r>
          </a:p>
        </p:txBody>
      </p:sp>
      <p:grpSp>
        <p:nvGrpSpPr>
          <p:cNvPr name="Group 22" id="22"/>
          <p:cNvGrpSpPr/>
          <p:nvPr/>
        </p:nvGrpSpPr>
        <p:grpSpPr>
          <a:xfrm rot="0">
            <a:off x="4289933" y="3628617"/>
            <a:ext cx="3291959" cy="1335564"/>
            <a:chOff x="0" y="0"/>
            <a:chExt cx="1373742" cy="557334"/>
          </a:xfrm>
        </p:grpSpPr>
        <p:sp>
          <p:nvSpPr>
            <p:cNvPr name="Freeform 23" id="23"/>
            <p:cNvSpPr/>
            <p:nvPr/>
          </p:nvSpPr>
          <p:spPr>
            <a:xfrm flipH="false" flipV="false" rot="0">
              <a:off x="0" y="0"/>
              <a:ext cx="1373742" cy="557334"/>
            </a:xfrm>
            <a:custGeom>
              <a:avLst/>
              <a:gdLst/>
              <a:ahLst/>
              <a:cxnLst/>
              <a:rect r="r" b="b" t="t" l="l"/>
              <a:pathLst>
                <a:path h="557334" w="1373742">
                  <a:moveTo>
                    <a:pt x="1170542" y="0"/>
                  </a:moveTo>
                  <a:cubicBezTo>
                    <a:pt x="1282766" y="0"/>
                    <a:pt x="1373742" y="124763"/>
                    <a:pt x="1373742" y="278667"/>
                  </a:cubicBezTo>
                  <a:cubicBezTo>
                    <a:pt x="1373742" y="432570"/>
                    <a:pt x="1282766" y="557334"/>
                    <a:pt x="1170542"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24" id="24"/>
            <p:cNvSpPr txBox="true"/>
            <p:nvPr/>
          </p:nvSpPr>
          <p:spPr>
            <a:xfrm>
              <a:off x="0" y="-57150"/>
              <a:ext cx="1373742"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2. PROBLEM STATEMENT</a:t>
              </a:r>
            </a:p>
          </p:txBody>
        </p:sp>
      </p:grpSp>
      <p:grpSp>
        <p:nvGrpSpPr>
          <p:cNvPr name="Group 25" id="25"/>
          <p:cNvGrpSpPr/>
          <p:nvPr/>
        </p:nvGrpSpPr>
        <p:grpSpPr>
          <a:xfrm rot="0">
            <a:off x="9777680" y="3990306"/>
            <a:ext cx="3489980" cy="1335564"/>
            <a:chOff x="0" y="0"/>
            <a:chExt cx="1456376" cy="557334"/>
          </a:xfrm>
        </p:grpSpPr>
        <p:sp>
          <p:nvSpPr>
            <p:cNvPr name="Freeform 26" id="26"/>
            <p:cNvSpPr/>
            <p:nvPr/>
          </p:nvSpPr>
          <p:spPr>
            <a:xfrm flipH="false" flipV="false" rot="0">
              <a:off x="0" y="0"/>
              <a:ext cx="1456376" cy="557334"/>
            </a:xfrm>
            <a:custGeom>
              <a:avLst/>
              <a:gdLst/>
              <a:ahLst/>
              <a:cxnLst/>
              <a:rect r="r" b="b" t="t" l="l"/>
              <a:pathLst>
                <a:path h="557334" w="1456376">
                  <a:moveTo>
                    <a:pt x="1253176" y="0"/>
                  </a:moveTo>
                  <a:cubicBezTo>
                    <a:pt x="1365401" y="0"/>
                    <a:pt x="1456376" y="124763"/>
                    <a:pt x="1456376" y="278667"/>
                  </a:cubicBezTo>
                  <a:cubicBezTo>
                    <a:pt x="1456376" y="432570"/>
                    <a:pt x="1365401" y="557334"/>
                    <a:pt x="1253176"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27" id="27"/>
            <p:cNvSpPr txBox="true"/>
            <p:nvPr/>
          </p:nvSpPr>
          <p:spPr>
            <a:xfrm>
              <a:off x="0" y="-57150"/>
              <a:ext cx="1456376"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6. FEASIBILITY STUDY</a:t>
              </a:r>
            </a:p>
          </p:txBody>
        </p:sp>
      </p:grpSp>
      <p:grpSp>
        <p:nvGrpSpPr>
          <p:cNvPr name="Group 28" id="28"/>
          <p:cNvGrpSpPr/>
          <p:nvPr/>
        </p:nvGrpSpPr>
        <p:grpSpPr>
          <a:xfrm rot="0">
            <a:off x="9876691" y="5421647"/>
            <a:ext cx="3291959" cy="921354"/>
            <a:chOff x="0" y="0"/>
            <a:chExt cx="1373742" cy="384483"/>
          </a:xfrm>
        </p:grpSpPr>
        <p:sp>
          <p:nvSpPr>
            <p:cNvPr name="Freeform 29" id="29"/>
            <p:cNvSpPr/>
            <p:nvPr/>
          </p:nvSpPr>
          <p:spPr>
            <a:xfrm flipH="false" flipV="false" rot="0">
              <a:off x="0" y="0"/>
              <a:ext cx="1373742" cy="384483"/>
            </a:xfrm>
            <a:custGeom>
              <a:avLst/>
              <a:gdLst/>
              <a:ahLst/>
              <a:cxnLst/>
              <a:rect r="r" b="b" t="t" l="l"/>
              <a:pathLst>
                <a:path h="384483" w="1373742">
                  <a:moveTo>
                    <a:pt x="1170542" y="0"/>
                  </a:moveTo>
                  <a:cubicBezTo>
                    <a:pt x="1282766" y="0"/>
                    <a:pt x="1373742" y="86069"/>
                    <a:pt x="1373742" y="192241"/>
                  </a:cubicBezTo>
                  <a:cubicBezTo>
                    <a:pt x="1373742" y="298413"/>
                    <a:pt x="1282766" y="384483"/>
                    <a:pt x="1170542" y="384483"/>
                  </a:cubicBezTo>
                  <a:lnTo>
                    <a:pt x="203200" y="384483"/>
                  </a:lnTo>
                  <a:cubicBezTo>
                    <a:pt x="90976" y="384483"/>
                    <a:pt x="0" y="298413"/>
                    <a:pt x="0" y="192241"/>
                  </a:cubicBezTo>
                  <a:cubicBezTo>
                    <a:pt x="0" y="86069"/>
                    <a:pt x="90976" y="0"/>
                    <a:pt x="203200" y="0"/>
                  </a:cubicBezTo>
                  <a:close/>
                </a:path>
              </a:pathLst>
            </a:custGeom>
            <a:solidFill>
              <a:srgbClr val="FAAD44"/>
            </a:solidFill>
            <a:ln w="57150" cap="sq">
              <a:solidFill>
                <a:srgbClr val="000000"/>
              </a:solidFill>
              <a:prstDash val="solid"/>
              <a:miter/>
            </a:ln>
          </p:spPr>
        </p:sp>
        <p:sp>
          <p:nvSpPr>
            <p:cNvPr name="TextBox 30" id="30"/>
            <p:cNvSpPr txBox="true"/>
            <p:nvPr/>
          </p:nvSpPr>
          <p:spPr>
            <a:xfrm>
              <a:off x="0" y="-57150"/>
              <a:ext cx="1373742" cy="441633"/>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7. HLD</a:t>
              </a:r>
            </a:p>
          </p:txBody>
        </p:sp>
      </p:grpSp>
      <p:grpSp>
        <p:nvGrpSpPr>
          <p:cNvPr name="Group 31" id="31"/>
          <p:cNvGrpSpPr/>
          <p:nvPr/>
        </p:nvGrpSpPr>
        <p:grpSpPr>
          <a:xfrm rot="0">
            <a:off x="9876691" y="6504926"/>
            <a:ext cx="3291959" cy="921354"/>
            <a:chOff x="0" y="0"/>
            <a:chExt cx="1373742" cy="384483"/>
          </a:xfrm>
        </p:grpSpPr>
        <p:sp>
          <p:nvSpPr>
            <p:cNvPr name="Freeform 32" id="32"/>
            <p:cNvSpPr/>
            <p:nvPr/>
          </p:nvSpPr>
          <p:spPr>
            <a:xfrm flipH="false" flipV="false" rot="0">
              <a:off x="0" y="0"/>
              <a:ext cx="1373742" cy="384483"/>
            </a:xfrm>
            <a:custGeom>
              <a:avLst/>
              <a:gdLst/>
              <a:ahLst/>
              <a:cxnLst/>
              <a:rect r="r" b="b" t="t" l="l"/>
              <a:pathLst>
                <a:path h="384483" w="1373742">
                  <a:moveTo>
                    <a:pt x="1170542" y="0"/>
                  </a:moveTo>
                  <a:cubicBezTo>
                    <a:pt x="1282766" y="0"/>
                    <a:pt x="1373742" y="86069"/>
                    <a:pt x="1373742" y="192241"/>
                  </a:cubicBezTo>
                  <a:cubicBezTo>
                    <a:pt x="1373742" y="298413"/>
                    <a:pt x="1282766" y="384483"/>
                    <a:pt x="1170542" y="384483"/>
                  </a:cubicBezTo>
                  <a:lnTo>
                    <a:pt x="203200" y="384483"/>
                  </a:lnTo>
                  <a:cubicBezTo>
                    <a:pt x="90976" y="384483"/>
                    <a:pt x="0" y="298413"/>
                    <a:pt x="0" y="192241"/>
                  </a:cubicBezTo>
                  <a:cubicBezTo>
                    <a:pt x="0" y="86069"/>
                    <a:pt x="90976" y="0"/>
                    <a:pt x="203200" y="0"/>
                  </a:cubicBezTo>
                  <a:close/>
                </a:path>
              </a:pathLst>
            </a:custGeom>
            <a:solidFill>
              <a:srgbClr val="FAAD44"/>
            </a:solidFill>
            <a:ln w="57150" cap="sq">
              <a:solidFill>
                <a:srgbClr val="000000"/>
              </a:solidFill>
              <a:prstDash val="solid"/>
              <a:miter/>
            </a:ln>
          </p:spPr>
        </p:sp>
        <p:sp>
          <p:nvSpPr>
            <p:cNvPr name="TextBox 33" id="33"/>
            <p:cNvSpPr txBox="true"/>
            <p:nvPr/>
          </p:nvSpPr>
          <p:spPr>
            <a:xfrm>
              <a:off x="0" y="-57150"/>
              <a:ext cx="1373742" cy="441633"/>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8. GANTT CHART</a:t>
              </a:r>
            </a:p>
          </p:txBody>
        </p:sp>
      </p:grpSp>
      <p:grpSp>
        <p:nvGrpSpPr>
          <p:cNvPr name="Group 34" id="34"/>
          <p:cNvGrpSpPr/>
          <p:nvPr/>
        </p:nvGrpSpPr>
        <p:grpSpPr>
          <a:xfrm rot="0">
            <a:off x="6984507" y="7426280"/>
            <a:ext cx="3784630" cy="1038531"/>
            <a:chOff x="0" y="0"/>
            <a:chExt cx="1579334" cy="433381"/>
          </a:xfrm>
        </p:grpSpPr>
        <p:sp>
          <p:nvSpPr>
            <p:cNvPr name="Freeform 35" id="35"/>
            <p:cNvSpPr/>
            <p:nvPr/>
          </p:nvSpPr>
          <p:spPr>
            <a:xfrm flipH="false" flipV="false" rot="0">
              <a:off x="0" y="0"/>
              <a:ext cx="1579335" cy="433381"/>
            </a:xfrm>
            <a:custGeom>
              <a:avLst/>
              <a:gdLst/>
              <a:ahLst/>
              <a:cxnLst/>
              <a:rect r="r" b="b" t="t" l="l"/>
              <a:pathLst>
                <a:path h="433381" w="1579335">
                  <a:moveTo>
                    <a:pt x="1376135" y="0"/>
                  </a:moveTo>
                  <a:cubicBezTo>
                    <a:pt x="1488359" y="0"/>
                    <a:pt x="1579335" y="97016"/>
                    <a:pt x="1579335" y="216691"/>
                  </a:cubicBezTo>
                  <a:cubicBezTo>
                    <a:pt x="1579335" y="336366"/>
                    <a:pt x="1488359" y="433381"/>
                    <a:pt x="1376135" y="433381"/>
                  </a:cubicBezTo>
                  <a:lnTo>
                    <a:pt x="203200" y="433381"/>
                  </a:lnTo>
                  <a:cubicBezTo>
                    <a:pt x="90976" y="433381"/>
                    <a:pt x="0" y="336366"/>
                    <a:pt x="0" y="216691"/>
                  </a:cubicBezTo>
                  <a:cubicBezTo>
                    <a:pt x="0" y="97016"/>
                    <a:pt x="90976" y="0"/>
                    <a:pt x="203200" y="0"/>
                  </a:cubicBezTo>
                  <a:close/>
                </a:path>
              </a:pathLst>
            </a:custGeom>
            <a:solidFill>
              <a:srgbClr val="FAAD44"/>
            </a:solidFill>
            <a:ln w="57150" cap="sq">
              <a:solidFill>
                <a:srgbClr val="000000"/>
              </a:solidFill>
              <a:prstDash val="solid"/>
              <a:miter/>
            </a:ln>
          </p:spPr>
        </p:sp>
        <p:sp>
          <p:nvSpPr>
            <p:cNvPr name="TextBox 36" id="36"/>
            <p:cNvSpPr txBox="true"/>
            <p:nvPr/>
          </p:nvSpPr>
          <p:spPr>
            <a:xfrm>
              <a:off x="0" y="-57150"/>
              <a:ext cx="1579334" cy="490531"/>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9. POSSIBLE OUTCOMES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58633" y="626426"/>
            <a:ext cx="14570734" cy="9272285"/>
          </a:xfrm>
          <a:custGeom>
            <a:avLst/>
            <a:gdLst/>
            <a:ahLst/>
            <a:cxnLst/>
            <a:rect r="r" b="b" t="t" l="l"/>
            <a:pathLst>
              <a:path h="9272285" w="14570734">
                <a:moveTo>
                  <a:pt x="0" y="0"/>
                </a:moveTo>
                <a:lnTo>
                  <a:pt x="14570734" y="0"/>
                </a:lnTo>
                <a:lnTo>
                  <a:pt x="14570734" y="9272285"/>
                </a:lnTo>
                <a:lnTo>
                  <a:pt x="0" y="92722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789228" y="1747618"/>
            <a:ext cx="3291959" cy="973875"/>
            <a:chOff x="0" y="0"/>
            <a:chExt cx="1373742" cy="406400"/>
          </a:xfrm>
        </p:grpSpPr>
        <p:sp>
          <p:nvSpPr>
            <p:cNvPr name="Freeform 6" id="6"/>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1373742" cy="463550"/>
            </a:xfrm>
            <a:prstGeom prst="rect">
              <a:avLst/>
            </a:prstGeom>
          </p:spPr>
          <p:txBody>
            <a:bodyPr anchor="ctr" rtlCol="false" tIns="50800" lIns="50800" bIns="50800" rIns="50800"/>
            <a:lstStyle/>
            <a:p>
              <a:pPr algn="ctr" marL="690872" indent="-345436" lvl="1">
                <a:lnSpc>
                  <a:spcPts val="4479"/>
                </a:lnSpc>
                <a:buAutoNum type="arabicPeriod" startAt="1"/>
              </a:pPr>
              <a:r>
                <a:rPr lang="en-US" sz="3199">
                  <a:solidFill>
                    <a:srgbClr val="000000"/>
                  </a:solidFill>
                  <a:latin typeface="Contrail One"/>
                </a:rPr>
                <a:t>INTRODUCTION</a:t>
              </a:r>
            </a:p>
          </p:txBody>
        </p:sp>
      </p:grpSp>
      <p:sp>
        <p:nvSpPr>
          <p:cNvPr name="Freeform 8" id="8"/>
          <p:cNvSpPr/>
          <p:nvPr/>
        </p:nvSpPr>
        <p:spPr>
          <a:xfrm flipH="false" flipV="false" rot="0">
            <a:off x="3689360" y="3049233"/>
            <a:ext cx="11491694" cy="5188907"/>
          </a:xfrm>
          <a:custGeom>
            <a:avLst/>
            <a:gdLst/>
            <a:ahLst/>
            <a:cxnLst/>
            <a:rect r="r" b="b" t="t" l="l"/>
            <a:pathLst>
              <a:path h="5188907" w="11491694">
                <a:moveTo>
                  <a:pt x="0" y="0"/>
                </a:moveTo>
                <a:lnTo>
                  <a:pt x="11491694" y="0"/>
                </a:lnTo>
                <a:lnTo>
                  <a:pt x="11491694" y="5188907"/>
                </a:lnTo>
                <a:lnTo>
                  <a:pt x="0" y="5188907"/>
                </a:lnTo>
                <a:lnTo>
                  <a:pt x="0" y="0"/>
                </a:lnTo>
                <a:close/>
              </a:path>
            </a:pathLst>
          </a:custGeom>
          <a:blipFill>
            <a:blip r:embed="rId7"/>
            <a:stretch>
              <a:fillRect l="-16894" t="0" r="-16894" b="0"/>
            </a:stretch>
          </a:blipFill>
        </p:spPr>
      </p:sp>
      <p:sp>
        <p:nvSpPr>
          <p:cNvPr name="TextBox 9" id="9"/>
          <p:cNvSpPr txBox="true"/>
          <p:nvPr/>
        </p:nvSpPr>
        <p:spPr>
          <a:xfrm rot="0">
            <a:off x="4871032" y="4031908"/>
            <a:ext cx="6705454" cy="3099732"/>
          </a:xfrm>
          <a:prstGeom prst="rect">
            <a:avLst/>
          </a:prstGeom>
        </p:spPr>
        <p:txBody>
          <a:bodyPr anchor="t" rtlCol="false" tIns="0" lIns="0" bIns="0" rIns="0">
            <a:spAutoFit/>
          </a:bodyPr>
          <a:lstStyle/>
          <a:p>
            <a:pPr algn="just" marL="896847" indent="-448424" lvl="1">
              <a:lnSpc>
                <a:spcPts val="6230"/>
              </a:lnSpc>
              <a:buFont typeface="Arial"/>
              <a:buChar char="•"/>
            </a:pPr>
            <a:r>
              <a:rPr lang="en-US" sz="4153" spc="70">
                <a:solidFill>
                  <a:srgbClr val="000000"/>
                </a:solidFill>
                <a:latin typeface="Contrail One"/>
              </a:rPr>
              <a:t>Combination of</a:t>
            </a:r>
          </a:p>
          <a:p>
            <a:pPr algn="just" marL="1793695" indent="-597898" lvl="2">
              <a:lnSpc>
                <a:spcPts val="6230"/>
              </a:lnSpc>
              <a:buFont typeface="Arial"/>
              <a:buChar char="⚬"/>
            </a:pPr>
            <a:r>
              <a:rPr lang="en-US" sz="4153" spc="70">
                <a:solidFill>
                  <a:srgbClr val="000000"/>
                </a:solidFill>
                <a:latin typeface="Contrail One"/>
              </a:rPr>
              <a:t>Learning process</a:t>
            </a:r>
          </a:p>
          <a:p>
            <a:pPr algn="just" marL="1793695" indent="-597898" lvl="2">
              <a:lnSpc>
                <a:spcPts val="6230"/>
              </a:lnSpc>
              <a:buFont typeface="Arial"/>
              <a:buChar char="⚬"/>
            </a:pPr>
            <a:r>
              <a:rPr lang="en-US" sz="4153" spc="70">
                <a:solidFill>
                  <a:srgbClr val="000000"/>
                </a:solidFill>
                <a:latin typeface="Contrail One"/>
              </a:rPr>
              <a:t>Gaming Ui/Ux </a:t>
            </a:r>
          </a:p>
          <a:p>
            <a:pPr algn="just" marL="1793695" indent="-597898" lvl="2">
              <a:lnSpc>
                <a:spcPts val="6230"/>
              </a:lnSpc>
              <a:buFont typeface="Arial"/>
              <a:buChar char="⚬"/>
            </a:pPr>
            <a:r>
              <a:rPr lang="en-US" sz="4153" spc="70">
                <a:solidFill>
                  <a:srgbClr val="000000"/>
                </a:solidFill>
                <a:latin typeface="Contrail One"/>
              </a:rPr>
              <a:t>Discord badges style</a:t>
            </a:r>
          </a:p>
        </p:txBody>
      </p:sp>
      <p:sp>
        <p:nvSpPr>
          <p:cNvPr name="Freeform 10" id="10"/>
          <p:cNvSpPr/>
          <p:nvPr/>
        </p:nvSpPr>
        <p:spPr>
          <a:xfrm flipH="false" flipV="false" rot="0">
            <a:off x="11576486" y="4861500"/>
            <a:ext cx="2888288" cy="2016550"/>
          </a:xfrm>
          <a:custGeom>
            <a:avLst/>
            <a:gdLst/>
            <a:ahLst/>
            <a:cxnLst/>
            <a:rect r="r" b="b" t="t" l="l"/>
            <a:pathLst>
              <a:path h="2016550" w="2888288">
                <a:moveTo>
                  <a:pt x="0" y="0"/>
                </a:moveTo>
                <a:lnTo>
                  <a:pt x="2888289" y="0"/>
                </a:lnTo>
                <a:lnTo>
                  <a:pt x="2888289" y="2016550"/>
                </a:lnTo>
                <a:lnTo>
                  <a:pt x="0" y="20165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540470" y="9575179"/>
            <a:ext cx="26134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43070" y="1372751"/>
            <a:ext cx="13493282" cy="8586634"/>
          </a:xfrm>
          <a:custGeom>
            <a:avLst/>
            <a:gdLst/>
            <a:ahLst/>
            <a:cxnLst/>
            <a:rect r="r" b="b" t="t" l="l"/>
            <a:pathLst>
              <a:path h="8586634" w="13493282">
                <a:moveTo>
                  <a:pt x="0" y="0"/>
                </a:moveTo>
                <a:lnTo>
                  <a:pt x="13493282" y="0"/>
                </a:lnTo>
                <a:lnTo>
                  <a:pt x="13493282" y="8586634"/>
                </a:lnTo>
                <a:lnTo>
                  <a:pt x="0" y="85866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15468" y="1691490"/>
            <a:ext cx="5039479" cy="1335564"/>
            <a:chOff x="0" y="0"/>
            <a:chExt cx="2102986" cy="557334"/>
          </a:xfrm>
        </p:grpSpPr>
        <p:sp>
          <p:nvSpPr>
            <p:cNvPr name="Freeform 6" id="6"/>
            <p:cNvSpPr/>
            <p:nvPr/>
          </p:nvSpPr>
          <p:spPr>
            <a:xfrm flipH="false" flipV="false" rot="0">
              <a:off x="0" y="0"/>
              <a:ext cx="2102986" cy="557334"/>
            </a:xfrm>
            <a:custGeom>
              <a:avLst/>
              <a:gdLst/>
              <a:ahLst/>
              <a:cxnLst/>
              <a:rect r="r" b="b" t="t" l="l"/>
              <a:pathLst>
                <a:path h="557334" w="2102986">
                  <a:moveTo>
                    <a:pt x="1899786" y="0"/>
                  </a:moveTo>
                  <a:cubicBezTo>
                    <a:pt x="2012010" y="0"/>
                    <a:pt x="2102986" y="124763"/>
                    <a:pt x="2102986" y="278667"/>
                  </a:cubicBezTo>
                  <a:cubicBezTo>
                    <a:pt x="2102986" y="432570"/>
                    <a:pt x="2012010" y="557334"/>
                    <a:pt x="1899786"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2102986"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PROBLEM STATEMENT </a:t>
              </a:r>
            </a:p>
          </p:txBody>
        </p:sp>
      </p:grpSp>
      <p:sp>
        <p:nvSpPr>
          <p:cNvPr name="Freeform 8" id="8"/>
          <p:cNvSpPr/>
          <p:nvPr/>
        </p:nvSpPr>
        <p:spPr>
          <a:xfrm flipH="false" flipV="false" rot="0">
            <a:off x="3689360" y="3027053"/>
            <a:ext cx="11491694" cy="5188907"/>
          </a:xfrm>
          <a:custGeom>
            <a:avLst/>
            <a:gdLst/>
            <a:ahLst/>
            <a:cxnLst/>
            <a:rect r="r" b="b" t="t" l="l"/>
            <a:pathLst>
              <a:path h="5188907" w="11491694">
                <a:moveTo>
                  <a:pt x="0" y="0"/>
                </a:moveTo>
                <a:lnTo>
                  <a:pt x="11491694" y="0"/>
                </a:lnTo>
                <a:lnTo>
                  <a:pt x="11491694" y="5188907"/>
                </a:lnTo>
                <a:lnTo>
                  <a:pt x="0" y="5188907"/>
                </a:lnTo>
                <a:lnTo>
                  <a:pt x="0" y="0"/>
                </a:lnTo>
                <a:close/>
              </a:path>
            </a:pathLst>
          </a:custGeom>
          <a:blipFill>
            <a:blip r:embed="rId6"/>
            <a:stretch>
              <a:fillRect l="-16894" t="0" r="-16894" b="0"/>
            </a:stretch>
          </a:blipFill>
        </p:spPr>
      </p:sp>
      <p:sp>
        <p:nvSpPr>
          <p:cNvPr name="TextBox 9" id="9"/>
          <p:cNvSpPr txBox="true"/>
          <p:nvPr/>
        </p:nvSpPr>
        <p:spPr>
          <a:xfrm rot="0">
            <a:off x="4079575" y="4213712"/>
            <a:ext cx="10711264" cy="2710815"/>
          </a:xfrm>
          <a:prstGeom prst="rect">
            <a:avLst/>
          </a:prstGeom>
        </p:spPr>
        <p:txBody>
          <a:bodyPr anchor="t" rtlCol="false" tIns="0" lIns="0" bIns="0" rIns="0">
            <a:spAutoFit/>
          </a:bodyPr>
          <a:lstStyle/>
          <a:p>
            <a:pPr algn="ctr">
              <a:lnSpc>
                <a:spcPts val="5400"/>
              </a:lnSpc>
            </a:pPr>
            <a:r>
              <a:rPr lang="en-US" sz="3600" spc="61">
                <a:solidFill>
                  <a:srgbClr val="000000"/>
                </a:solidFill>
                <a:latin typeface="Contrail One"/>
              </a:rPr>
              <a:t>Problem seen in old system:</a:t>
            </a:r>
          </a:p>
          <a:p>
            <a:pPr algn="ctr">
              <a:lnSpc>
                <a:spcPts val="5400"/>
              </a:lnSpc>
            </a:pPr>
          </a:p>
          <a:p>
            <a:pPr algn="ctr">
              <a:lnSpc>
                <a:spcPts val="5400"/>
              </a:lnSpc>
            </a:pPr>
            <a:r>
              <a:rPr lang="en-US" sz="3600" spc="61">
                <a:solidFill>
                  <a:srgbClr val="000000"/>
                </a:solidFill>
                <a:latin typeface="Contrail One"/>
              </a:rPr>
              <a:t>Boring ui/ux design of existing system and one sided report are  the reasons to build this new  system. </a:t>
            </a:r>
          </a:p>
        </p:txBody>
      </p:sp>
      <p:sp>
        <p:nvSpPr>
          <p:cNvPr name="TextBox 10" id="10"/>
          <p:cNvSpPr txBox="true"/>
          <p:nvPr/>
        </p:nvSpPr>
        <p:spPr>
          <a:xfrm rot="0">
            <a:off x="17543521" y="9575179"/>
            <a:ext cx="25524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43070" y="1372751"/>
            <a:ext cx="13493282" cy="8586634"/>
          </a:xfrm>
          <a:custGeom>
            <a:avLst/>
            <a:gdLst/>
            <a:ahLst/>
            <a:cxnLst/>
            <a:rect r="r" b="b" t="t" l="l"/>
            <a:pathLst>
              <a:path h="8586634" w="13493282">
                <a:moveTo>
                  <a:pt x="0" y="0"/>
                </a:moveTo>
                <a:lnTo>
                  <a:pt x="13493282" y="0"/>
                </a:lnTo>
                <a:lnTo>
                  <a:pt x="13493282" y="8586634"/>
                </a:lnTo>
                <a:lnTo>
                  <a:pt x="0" y="85866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15468" y="1691490"/>
            <a:ext cx="5039479" cy="1335564"/>
            <a:chOff x="0" y="0"/>
            <a:chExt cx="2102986" cy="557334"/>
          </a:xfrm>
        </p:grpSpPr>
        <p:sp>
          <p:nvSpPr>
            <p:cNvPr name="Freeform 6" id="6"/>
            <p:cNvSpPr/>
            <p:nvPr/>
          </p:nvSpPr>
          <p:spPr>
            <a:xfrm flipH="false" flipV="false" rot="0">
              <a:off x="0" y="0"/>
              <a:ext cx="2102986" cy="557334"/>
            </a:xfrm>
            <a:custGeom>
              <a:avLst/>
              <a:gdLst/>
              <a:ahLst/>
              <a:cxnLst/>
              <a:rect r="r" b="b" t="t" l="l"/>
              <a:pathLst>
                <a:path h="557334" w="2102986">
                  <a:moveTo>
                    <a:pt x="1899786" y="0"/>
                  </a:moveTo>
                  <a:cubicBezTo>
                    <a:pt x="2012010" y="0"/>
                    <a:pt x="2102986" y="124763"/>
                    <a:pt x="2102986" y="278667"/>
                  </a:cubicBezTo>
                  <a:cubicBezTo>
                    <a:pt x="2102986" y="432570"/>
                    <a:pt x="2012010" y="557334"/>
                    <a:pt x="1899786"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2102986"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OBJECTIVE  OF  THIS SYSTEM</a:t>
              </a:r>
            </a:p>
          </p:txBody>
        </p:sp>
      </p:grpSp>
      <p:sp>
        <p:nvSpPr>
          <p:cNvPr name="Freeform 8" id="8"/>
          <p:cNvSpPr/>
          <p:nvPr/>
        </p:nvSpPr>
        <p:spPr>
          <a:xfrm flipH="false" flipV="false" rot="0">
            <a:off x="3689360" y="3027053"/>
            <a:ext cx="11491694" cy="5188907"/>
          </a:xfrm>
          <a:custGeom>
            <a:avLst/>
            <a:gdLst/>
            <a:ahLst/>
            <a:cxnLst/>
            <a:rect r="r" b="b" t="t" l="l"/>
            <a:pathLst>
              <a:path h="5188907" w="11491694">
                <a:moveTo>
                  <a:pt x="0" y="0"/>
                </a:moveTo>
                <a:lnTo>
                  <a:pt x="11491694" y="0"/>
                </a:lnTo>
                <a:lnTo>
                  <a:pt x="11491694" y="5188907"/>
                </a:lnTo>
                <a:lnTo>
                  <a:pt x="0" y="5188907"/>
                </a:lnTo>
                <a:lnTo>
                  <a:pt x="0" y="0"/>
                </a:lnTo>
                <a:close/>
              </a:path>
            </a:pathLst>
          </a:custGeom>
          <a:blipFill>
            <a:blip r:embed="rId6"/>
            <a:stretch>
              <a:fillRect l="-16894" t="0" r="-16894" b="0"/>
            </a:stretch>
          </a:blipFill>
        </p:spPr>
      </p:sp>
      <p:sp>
        <p:nvSpPr>
          <p:cNvPr name="TextBox 9" id="9"/>
          <p:cNvSpPr txBox="true"/>
          <p:nvPr/>
        </p:nvSpPr>
        <p:spPr>
          <a:xfrm rot="0">
            <a:off x="3907215" y="3870812"/>
            <a:ext cx="11055983" cy="3396615"/>
          </a:xfrm>
          <a:prstGeom prst="rect">
            <a:avLst/>
          </a:prstGeom>
        </p:spPr>
        <p:txBody>
          <a:bodyPr anchor="t" rtlCol="false" tIns="0" lIns="0" bIns="0" rIns="0">
            <a:spAutoFit/>
          </a:bodyPr>
          <a:lstStyle/>
          <a:p>
            <a:pPr algn="just" marL="777240" indent="-388620" lvl="1">
              <a:lnSpc>
                <a:spcPts val="5400"/>
              </a:lnSpc>
              <a:buAutoNum type="arabicPeriod" startAt="1"/>
            </a:pPr>
            <a:r>
              <a:rPr lang="en-US" sz="3600" spc="61">
                <a:solidFill>
                  <a:srgbClr val="000000"/>
                </a:solidFill>
                <a:latin typeface="Contrail One"/>
              </a:rPr>
              <a:t>To show learning progress in graphs and charts.</a:t>
            </a:r>
          </a:p>
          <a:p>
            <a:pPr algn="just" marL="777240" indent="-388620" lvl="1">
              <a:lnSpc>
                <a:spcPts val="5400"/>
              </a:lnSpc>
              <a:buAutoNum type="arabicPeriod" startAt="1"/>
            </a:pPr>
            <a:r>
              <a:rPr lang="en-US" sz="3600" spc="61">
                <a:solidFill>
                  <a:srgbClr val="000000"/>
                </a:solidFill>
                <a:latin typeface="Contrail One"/>
              </a:rPr>
              <a:t> To help teachers understand each student struggle.</a:t>
            </a:r>
          </a:p>
          <a:p>
            <a:pPr algn="just" marL="777240" indent="-388620" lvl="1">
              <a:lnSpc>
                <a:spcPts val="5400"/>
              </a:lnSpc>
              <a:buAutoNum type="arabicPeriod" startAt="1"/>
            </a:pPr>
            <a:r>
              <a:rPr lang="en-US" sz="3600" spc="61">
                <a:solidFill>
                  <a:srgbClr val="000000"/>
                </a:solidFill>
                <a:latin typeface="Contrail One"/>
              </a:rPr>
              <a:t>To keep parents informed about their child’s learning journey.</a:t>
            </a:r>
          </a:p>
          <a:p>
            <a:pPr algn="just" marL="777240" indent="-388620" lvl="1">
              <a:lnSpc>
                <a:spcPts val="5400"/>
              </a:lnSpc>
              <a:buAutoNum type="arabicPeriod" startAt="1"/>
            </a:pPr>
            <a:r>
              <a:rPr lang="en-US" sz="3600" spc="61">
                <a:solidFill>
                  <a:srgbClr val="000000"/>
                </a:solidFill>
                <a:latin typeface="Contrail One"/>
              </a:rPr>
              <a:t> To make learning fun with points and badges.</a:t>
            </a:r>
          </a:p>
        </p:txBody>
      </p:sp>
      <p:sp>
        <p:nvSpPr>
          <p:cNvPr name="TextBox 10" id="10"/>
          <p:cNvSpPr txBox="true"/>
          <p:nvPr/>
        </p:nvSpPr>
        <p:spPr>
          <a:xfrm rot="0">
            <a:off x="17532285" y="9575179"/>
            <a:ext cx="27771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43070" y="1372751"/>
            <a:ext cx="13493282" cy="8586634"/>
          </a:xfrm>
          <a:custGeom>
            <a:avLst/>
            <a:gdLst/>
            <a:ahLst/>
            <a:cxnLst/>
            <a:rect r="r" b="b" t="t" l="l"/>
            <a:pathLst>
              <a:path h="8586634" w="13493282">
                <a:moveTo>
                  <a:pt x="0" y="0"/>
                </a:moveTo>
                <a:lnTo>
                  <a:pt x="13493282" y="0"/>
                </a:lnTo>
                <a:lnTo>
                  <a:pt x="13493282" y="8586634"/>
                </a:lnTo>
                <a:lnTo>
                  <a:pt x="0" y="85866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915468" y="1691490"/>
            <a:ext cx="5039479" cy="1335564"/>
            <a:chOff x="0" y="0"/>
            <a:chExt cx="2102986" cy="557334"/>
          </a:xfrm>
        </p:grpSpPr>
        <p:sp>
          <p:nvSpPr>
            <p:cNvPr name="Freeform 6" id="6"/>
            <p:cNvSpPr/>
            <p:nvPr/>
          </p:nvSpPr>
          <p:spPr>
            <a:xfrm flipH="false" flipV="false" rot="0">
              <a:off x="0" y="0"/>
              <a:ext cx="2102986" cy="557334"/>
            </a:xfrm>
            <a:custGeom>
              <a:avLst/>
              <a:gdLst/>
              <a:ahLst/>
              <a:cxnLst/>
              <a:rect r="r" b="b" t="t" l="l"/>
              <a:pathLst>
                <a:path h="557334" w="2102986">
                  <a:moveTo>
                    <a:pt x="1899786" y="0"/>
                  </a:moveTo>
                  <a:cubicBezTo>
                    <a:pt x="2012010" y="0"/>
                    <a:pt x="2102986" y="124763"/>
                    <a:pt x="2102986" y="278667"/>
                  </a:cubicBezTo>
                  <a:cubicBezTo>
                    <a:pt x="2102986" y="432570"/>
                    <a:pt x="2012010" y="557334"/>
                    <a:pt x="1899786"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2102986"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METHODOLOGY </a:t>
              </a:r>
            </a:p>
          </p:txBody>
        </p:sp>
      </p:grpSp>
      <p:sp>
        <p:nvSpPr>
          <p:cNvPr name="Freeform 8" id="8"/>
          <p:cNvSpPr/>
          <p:nvPr/>
        </p:nvSpPr>
        <p:spPr>
          <a:xfrm flipH="false" flipV="false" rot="0">
            <a:off x="3689360" y="3027053"/>
            <a:ext cx="11491694" cy="5188907"/>
          </a:xfrm>
          <a:custGeom>
            <a:avLst/>
            <a:gdLst/>
            <a:ahLst/>
            <a:cxnLst/>
            <a:rect r="r" b="b" t="t" l="l"/>
            <a:pathLst>
              <a:path h="5188907" w="11491694">
                <a:moveTo>
                  <a:pt x="0" y="0"/>
                </a:moveTo>
                <a:lnTo>
                  <a:pt x="11491694" y="0"/>
                </a:lnTo>
                <a:lnTo>
                  <a:pt x="11491694" y="5188907"/>
                </a:lnTo>
                <a:lnTo>
                  <a:pt x="0" y="5188907"/>
                </a:lnTo>
                <a:lnTo>
                  <a:pt x="0" y="0"/>
                </a:lnTo>
                <a:close/>
              </a:path>
            </a:pathLst>
          </a:custGeom>
          <a:blipFill>
            <a:blip r:embed="rId6"/>
            <a:stretch>
              <a:fillRect l="-16894" t="0" r="-16894" b="0"/>
            </a:stretch>
          </a:blipFill>
        </p:spPr>
      </p:sp>
      <p:sp>
        <p:nvSpPr>
          <p:cNvPr name="TextBox 9" id="9"/>
          <p:cNvSpPr txBox="true"/>
          <p:nvPr/>
        </p:nvSpPr>
        <p:spPr>
          <a:xfrm rot="0">
            <a:off x="4079575" y="3572473"/>
            <a:ext cx="10711264" cy="4082415"/>
          </a:xfrm>
          <a:prstGeom prst="rect">
            <a:avLst/>
          </a:prstGeom>
        </p:spPr>
        <p:txBody>
          <a:bodyPr anchor="t" rtlCol="false" tIns="0" lIns="0" bIns="0" rIns="0">
            <a:spAutoFit/>
          </a:bodyPr>
          <a:lstStyle/>
          <a:p>
            <a:pPr algn="just" marL="777240" indent="-388620" lvl="1">
              <a:lnSpc>
                <a:spcPts val="5400"/>
              </a:lnSpc>
              <a:buFont typeface="Arial"/>
              <a:buChar char="•"/>
            </a:pPr>
            <a:r>
              <a:rPr lang="en-US" sz="3600" spc="61">
                <a:solidFill>
                  <a:srgbClr val="000000"/>
                </a:solidFill>
                <a:latin typeface="Contrail One"/>
              </a:rPr>
              <a:t>Proper study or analysis of all the methods used in the research.</a:t>
            </a:r>
          </a:p>
          <a:p>
            <a:pPr algn="just">
              <a:lnSpc>
                <a:spcPts val="5400"/>
              </a:lnSpc>
            </a:pPr>
          </a:p>
          <a:p>
            <a:pPr algn="just" marL="777240" indent="-388620" lvl="1">
              <a:lnSpc>
                <a:spcPts val="5400"/>
              </a:lnSpc>
              <a:buFont typeface="Arial"/>
              <a:buChar char="•"/>
            </a:pPr>
            <a:r>
              <a:rPr lang="en-US" sz="3600" spc="61">
                <a:solidFill>
                  <a:srgbClr val="000000"/>
                </a:solidFill>
                <a:latin typeface="Contrail One"/>
              </a:rPr>
              <a:t>E</a:t>
            </a:r>
            <a:r>
              <a:rPr lang="en-US" sz="3600" spc="61">
                <a:solidFill>
                  <a:srgbClr val="000000"/>
                </a:solidFill>
                <a:latin typeface="Contrail One"/>
              </a:rPr>
              <a:t>xplains the research design and methods we'll use to complete our research.</a:t>
            </a:r>
          </a:p>
          <a:p>
            <a:pPr algn="just">
              <a:lnSpc>
                <a:spcPts val="5400"/>
              </a:lnSpc>
            </a:pPr>
          </a:p>
        </p:txBody>
      </p:sp>
      <p:sp>
        <p:nvSpPr>
          <p:cNvPr name="TextBox 10" id="10"/>
          <p:cNvSpPr txBox="true"/>
          <p:nvPr/>
        </p:nvSpPr>
        <p:spPr>
          <a:xfrm rot="0">
            <a:off x="17564655" y="9575179"/>
            <a:ext cx="21297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65890" y="236443"/>
            <a:ext cx="15793733" cy="10050557"/>
          </a:xfrm>
          <a:custGeom>
            <a:avLst/>
            <a:gdLst/>
            <a:ahLst/>
            <a:cxnLst/>
            <a:rect r="r" b="b" t="t" l="l"/>
            <a:pathLst>
              <a:path h="10050557" w="15793733">
                <a:moveTo>
                  <a:pt x="0" y="0"/>
                </a:moveTo>
                <a:lnTo>
                  <a:pt x="15793733" y="0"/>
                </a:lnTo>
                <a:lnTo>
                  <a:pt x="15793733" y="10050557"/>
                </a:lnTo>
                <a:lnTo>
                  <a:pt x="0" y="100505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520542" y="360918"/>
            <a:ext cx="6113399" cy="1335564"/>
            <a:chOff x="0" y="0"/>
            <a:chExt cx="2551135" cy="557334"/>
          </a:xfrm>
        </p:grpSpPr>
        <p:sp>
          <p:nvSpPr>
            <p:cNvPr name="Freeform 6" id="6"/>
            <p:cNvSpPr/>
            <p:nvPr/>
          </p:nvSpPr>
          <p:spPr>
            <a:xfrm flipH="false" flipV="false" rot="0">
              <a:off x="0" y="0"/>
              <a:ext cx="2551135" cy="557334"/>
            </a:xfrm>
            <a:custGeom>
              <a:avLst/>
              <a:gdLst/>
              <a:ahLst/>
              <a:cxnLst/>
              <a:rect r="r" b="b" t="t" l="l"/>
              <a:pathLst>
                <a:path h="557334" w="2551135">
                  <a:moveTo>
                    <a:pt x="2347935" y="0"/>
                  </a:moveTo>
                  <a:cubicBezTo>
                    <a:pt x="2460159" y="0"/>
                    <a:pt x="2551135" y="124763"/>
                    <a:pt x="2551135" y="278667"/>
                  </a:cubicBezTo>
                  <a:cubicBezTo>
                    <a:pt x="2551135" y="432570"/>
                    <a:pt x="2460159" y="557334"/>
                    <a:pt x="2347935" y="557334"/>
                  </a:cubicBezTo>
                  <a:lnTo>
                    <a:pt x="203200" y="557334"/>
                  </a:lnTo>
                  <a:cubicBezTo>
                    <a:pt x="90976" y="557334"/>
                    <a:pt x="0" y="432570"/>
                    <a:pt x="0" y="278667"/>
                  </a:cubicBezTo>
                  <a:cubicBezTo>
                    <a:pt x="0" y="124763"/>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2551135" cy="6144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ITERATIVE WATERFALL METHODOLOGY </a:t>
              </a:r>
            </a:p>
          </p:txBody>
        </p:sp>
      </p:grpSp>
      <p:sp>
        <p:nvSpPr>
          <p:cNvPr name="Freeform 8" id="8"/>
          <p:cNvSpPr/>
          <p:nvPr/>
        </p:nvSpPr>
        <p:spPr>
          <a:xfrm flipH="false" flipV="false" rot="0">
            <a:off x="4408532" y="1523213"/>
            <a:ext cx="11602631" cy="7735087"/>
          </a:xfrm>
          <a:custGeom>
            <a:avLst/>
            <a:gdLst/>
            <a:ahLst/>
            <a:cxnLst/>
            <a:rect r="r" b="b" t="t" l="l"/>
            <a:pathLst>
              <a:path h="7735087" w="11602631">
                <a:moveTo>
                  <a:pt x="0" y="0"/>
                </a:moveTo>
                <a:lnTo>
                  <a:pt x="11602631" y="0"/>
                </a:lnTo>
                <a:lnTo>
                  <a:pt x="11602631" y="7735087"/>
                </a:lnTo>
                <a:lnTo>
                  <a:pt x="0" y="7735087"/>
                </a:lnTo>
                <a:lnTo>
                  <a:pt x="0" y="0"/>
                </a:lnTo>
                <a:close/>
              </a:path>
            </a:pathLst>
          </a:custGeom>
          <a:blipFill>
            <a:blip r:embed="rId7"/>
            <a:stretch>
              <a:fillRect l="0" t="0" r="0" b="0"/>
            </a:stretch>
          </a:blipFill>
        </p:spPr>
      </p:sp>
      <p:sp>
        <p:nvSpPr>
          <p:cNvPr name="TextBox 9" id="9"/>
          <p:cNvSpPr txBox="true"/>
          <p:nvPr/>
        </p:nvSpPr>
        <p:spPr>
          <a:xfrm rot="0">
            <a:off x="17795726" y="9706610"/>
            <a:ext cx="26089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0785928" y="0"/>
            <a:ext cx="9351049" cy="10287000"/>
          </a:xfrm>
          <a:custGeom>
            <a:avLst/>
            <a:gdLst/>
            <a:ahLst/>
            <a:cxnLst/>
            <a:rect r="r" b="b" t="t" l="l"/>
            <a:pathLst>
              <a:path h="10287000" w="9351049">
                <a:moveTo>
                  <a:pt x="0" y="0"/>
                </a:moveTo>
                <a:lnTo>
                  <a:pt x="9351048" y="0"/>
                </a:lnTo>
                <a:lnTo>
                  <a:pt x="93510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9183" t="0" r="0" b="0"/>
            </a:stretch>
          </a:blipFill>
        </p:spPr>
      </p:sp>
      <p:sp>
        <p:nvSpPr>
          <p:cNvPr name="Freeform 3" id="3"/>
          <p:cNvSpPr/>
          <p:nvPr/>
        </p:nvSpPr>
        <p:spPr>
          <a:xfrm flipH="false" flipV="false" rot="0">
            <a:off x="0" y="0"/>
            <a:ext cx="10209848" cy="10287000"/>
          </a:xfrm>
          <a:custGeom>
            <a:avLst/>
            <a:gdLst/>
            <a:ahLst/>
            <a:cxnLst/>
            <a:rect r="r" b="b" t="t" l="l"/>
            <a:pathLst>
              <a:path h="10287000" w="10209848">
                <a:moveTo>
                  <a:pt x="0" y="0"/>
                </a:moveTo>
                <a:lnTo>
                  <a:pt x="10209848" y="0"/>
                </a:lnTo>
                <a:lnTo>
                  <a:pt x="1020984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43070" y="1372751"/>
            <a:ext cx="13493282" cy="8586634"/>
          </a:xfrm>
          <a:custGeom>
            <a:avLst/>
            <a:gdLst/>
            <a:ahLst/>
            <a:cxnLst/>
            <a:rect r="r" b="b" t="t" l="l"/>
            <a:pathLst>
              <a:path h="8586634" w="13493282">
                <a:moveTo>
                  <a:pt x="0" y="0"/>
                </a:moveTo>
                <a:lnTo>
                  <a:pt x="13493282" y="0"/>
                </a:lnTo>
                <a:lnTo>
                  <a:pt x="13493282" y="8586634"/>
                </a:lnTo>
                <a:lnTo>
                  <a:pt x="0" y="85866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915468" y="1691490"/>
            <a:ext cx="5039479" cy="1124548"/>
            <a:chOff x="0" y="0"/>
            <a:chExt cx="2102986" cy="469276"/>
          </a:xfrm>
        </p:grpSpPr>
        <p:sp>
          <p:nvSpPr>
            <p:cNvPr name="Freeform 6" id="6"/>
            <p:cNvSpPr/>
            <p:nvPr/>
          </p:nvSpPr>
          <p:spPr>
            <a:xfrm flipH="false" flipV="false" rot="0">
              <a:off x="0" y="0"/>
              <a:ext cx="2102986" cy="469276"/>
            </a:xfrm>
            <a:custGeom>
              <a:avLst/>
              <a:gdLst/>
              <a:ahLst/>
              <a:cxnLst/>
              <a:rect r="r" b="b" t="t" l="l"/>
              <a:pathLst>
                <a:path h="469276" w="2102986">
                  <a:moveTo>
                    <a:pt x="1899786" y="0"/>
                  </a:moveTo>
                  <a:cubicBezTo>
                    <a:pt x="2012010" y="0"/>
                    <a:pt x="2102986" y="105051"/>
                    <a:pt x="2102986" y="234638"/>
                  </a:cubicBezTo>
                  <a:cubicBezTo>
                    <a:pt x="2102986" y="364225"/>
                    <a:pt x="2012010" y="469276"/>
                    <a:pt x="1899786" y="469276"/>
                  </a:cubicBezTo>
                  <a:lnTo>
                    <a:pt x="203200" y="469276"/>
                  </a:lnTo>
                  <a:cubicBezTo>
                    <a:pt x="90976" y="469276"/>
                    <a:pt x="0" y="364225"/>
                    <a:pt x="0" y="234638"/>
                  </a:cubicBezTo>
                  <a:cubicBezTo>
                    <a:pt x="0" y="105051"/>
                    <a:pt x="90976" y="0"/>
                    <a:pt x="203200" y="0"/>
                  </a:cubicBezTo>
                  <a:close/>
                </a:path>
              </a:pathLst>
            </a:custGeom>
            <a:solidFill>
              <a:srgbClr val="FAAD44"/>
            </a:solidFill>
            <a:ln w="57150" cap="sq">
              <a:solidFill>
                <a:srgbClr val="000000"/>
              </a:solidFill>
              <a:prstDash val="solid"/>
              <a:miter/>
            </a:ln>
          </p:spPr>
        </p:sp>
        <p:sp>
          <p:nvSpPr>
            <p:cNvPr name="TextBox 7" id="7"/>
            <p:cNvSpPr txBox="true"/>
            <p:nvPr/>
          </p:nvSpPr>
          <p:spPr>
            <a:xfrm>
              <a:off x="0" y="-57150"/>
              <a:ext cx="2102986" cy="526426"/>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REQUIREMENT IDENTIFICATION </a:t>
              </a:r>
            </a:p>
          </p:txBody>
        </p:sp>
      </p:grpSp>
      <p:sp>
        <p:nvSpPr>
          <p:cNvPr name="Freeform 8" id="8"/>
          <p:cNvSpPr/>
          <p:nvPr/>
        </p:nvSpPr>
        <p:spPr>
          <a:xfrm flipH="false" flipV="false" rot="0">
            <a:off x="3382174" y="2932909"/>
            <a:ext cx="11798880" cy="5327612"/>
          </a:xfrm>
          <a:custGeom>
            <a:avLst/>
            <a:gdLst/>
            <a:ahLst/>
            <a:cxnLst/>
            <a:rect r="r" b="b" t="t" l="l"/>
            <a:pathLst>
              <a:path h="5327612" w="11798880">
                <a:moveTo>
                  <a:pt x="0" y="0"/>
                </a:moveTo>
                <a:lnTo>
                  <a:pt x="11798880" y="0"/>
                </a:lnTo>
                <a:lnTo>
                  <a:pt x="11798880" y="5327612"/>
                </a:lnTo>
                <a:lnTo>
                  <a:pt x="0" y="5327612"/>
                </a:lnTo>
                <a:lnTo>
                  <a:pt x="0" y="0"/>
                </a:lnTo>
                <a:close/>
              </a:path>
            </a:pathLst>
          </a:custGeom>
          <a:blipFill>
            <a:blip r:embed="rId7"/>
            <a:stretch>
              <a:fillRect l="-16894" t="0" r="-16894" b="0"/>
            </a:stretch>
          </a:blipFill>
        </p:spPr>
      </p:sp>
      <p:sp>
        <p:nvSpPr>
          <p:cNvPr name="TextBox 9" id="9"/>
          <p:cNvSpPr txBox="true"/>
          <p:nvPr/>
        </p:nvSpPr>
        <p:spPr>
          <a:xfrm rot="0">
            <a:off x="3960730" y="3314923"/>
            <a:ext cx="10857962" cy="4616564"/>
          </a:xfrm>
          <a:prstGeom prst="rect">
            <a:avLst/>
          </a:prstGeom>
        </p:spPr>
        <p:txBody>
          <a:bodyPr anchor="t" rtlCol="false" tIns="0" lIns="0" bIns="0" rIns="0">
            <a:spAutoFit/>
          </a:bodyPr>
          <a:lstStyle/>
          <a:p>
            <a:pPr algn="just" marL="665044" indent="-332522" lvl="1">
              <a:lnSpc>
                <a:spcPts val="4620"/>
              </a:lnSpc>
              <a:buAutoNum type="arabicPeriod" startAt="1"/>
            </a:pPr>
            <a:r>
              <a:rPr lang="en-US" sz="3080" spc="52">
                <a:solidFill>
                  <a:srgbClr val="000000"/>
                </a:solidFill>
                <a:latin typeface="Contrail One"/>
              </a:rPr>
              <a:t>Study of the existing system:  checking out what others have</a:t>
            </a:r>
          </a:p>
          <a:p>
            <a:pPr algn="just" marL="1330088" indent="-443363" lvl="2">
              <a:lnSpc>
                <a:spcPts val="4620"/>
              </a:lnSpc>
              <a:buFont typeface="Arial"/>
              <a:buChar char="⚬"/>
            </a:pPr>
            <a:r>
              <a:rPr lang="en-US" sz="3080" spc="52">
                <a:solidFill>
                  <a:srgbClr val="000000"/>
                </a:solidFill>
                <a:latin typeface="Contrail One"/>
              </a:rPr>
              <a:t> Document review </a:t>
            </a:r>
          </a:p>
          <a:p>
            <a:pPr algn="just" marL="1330088" indent="-443363" lvl="2">
              <a:lnSpc>
                <a:spcPts val="4620"/>
              </a:lnSpc>
              <a:buFont typeface="Arial"/>
              <a:buChar char="⚬"/>
            </a:pPr>
            <a:r>
              <a:rPr lang="en-US" sz="3080" spc="52">
                <a:solidFill>
                  <a:srgbClr val="000000"/>
                </a:solidFill>
                <a:latin typeface="Contrail One"/>
              </a:rPr>
              <a:t> Reading articles</a:t>
            </a:r>
          </a:p>
          <a:p>
            <a:pPr algn="just">
              <a:lnSpc>
                <a:spcPts val="4620"/>
              </a:lnSpc>
            </a:pPr>
            <a:r>
              <a:rPr lang="en-US" sz="3080" spc="52">
                <a:solidFill>
                  <a:srgbClr val="000000"/>
                </a:solidFill>
                <a:latin typeface="Contrail One"/>
              </a:rPr>
              <a:t> 2. </a:t>
            </a:r>
            <a:r>
              <a:rPr lang="en-US" sz="3080" spc="52">
                <a:solidFill>
                  <a:srgbClr val="000000"/>
                </a:solidFill>
                <a:latin typeface="Contrail One"/>
              </a:rPr>
              <a:t>Requirement collection : Process of collecting information  required for a proper system. </a:t>
            </a:r>
          </a:p>
          <a:p>
            <a:pPr algn="just" marL="1330088" indent="-443363" lvl="2">
              <a:lnSpc>
                <a:spcPts val="4620"/>
              </a:lnSpc>
              <a:buFont typeface="Arial"/>
              <a:buChar char="⚬"/>
            </a:pPr>
            <a:r>
              <a:rPr lang="en-US" sz="3080" spc="52">
                <a:solidFill>
                  <a:srgbClr val="000000"/>
                </a:solidFill>
                <a:latin typeface="Contrail One"/>
              </a:rPr>
              <a:t>Observation </a:t>
            </a:r>
          </a:p>
          <a:p>
            <a:pPr algn="just" marL="1330088" indent="-443363" lvl="2">
              <a:lnSpc>
                <a:spcPts val="4620"/>
              </a:lnSpc>
              <a:buFont typeface="Arial"/>
              <a:buChar char="⚬"/>
            </a:pPr>
            <a:r>
              <a:rPr lang="en-US" sz="3080" spc="52">
                <a:solidFill>
                  <a:srgbClr val="000000"/>
                </a:solidFill>
                <a:latin typeface="Contrail One"/>
              </a:rPr>
              <a:t> Discussed with friends and teachers</a:t>
            </a:r>
          </a:p>
          <a:p>
            <a:pPr algn="just" marL="1330088" indent="-443363" lvl="2">
              <a:lnSpc>
                <a:spcPts val="4620"/>
              </a:lnSpc>
              <a:buFont typeface="Arial"/>
              <a:buChar char="⚬"/>
            </a:pPr>
            <a:r>
              <a:rPr lang="en-US" sz="3080" spc="52">
                <a:solidFill>
                  <a:srgbClr val="000000"/>
                </a:solidFill>
                <a:latin typeface="Contrail One"/>
              </a:rPr>
              <a:t> Online group chat and articles </a:t>
            </a:r>
          </a:p>
        </p:txBody>
      </p:sp>
      <p:sp>
        <p:nvSpPr>
          <p:cNvPr name="TextBox 10" id="10"/>
          <p:cNvSpPr txBox="true"/>
          <p:nvPr/>
        </p:nvSpPr>
        <p:spPr>
          <a:xfrm rot="0">
            <a:off x="17787392" y="9706610"/>
            <a:ext cx="27756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DAF_eGXo_qc</dc:identifier>
  <dcterms:modified xsi:type="dcterms:W3CDTF">2011-08-01T06:04:30Z</dcterms:modified>
  <cp:revision>1</cp:revision>
  <dc:title>Gamified Learning Progress Tracker</dc:title>
</cp:coreProperties>
</file>