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3"/>
  </p:notesMasterIdLst>
  <p:sldIdLst>
    <p:sldId id="256" r:id="rId2"/>
    <p:sldId id="257" r:id="rId3"/>
    <p:sldId id="298" r:id="rId4"/>
    <p:sldId id="297" r:id="rId5"/>
    <p:sldId id="259" r:id="rId6"/>
    <p:sldId id="260" r:id="rId7"/>
    <p:sldId id="258" r:id="rId8"/>
    <p:sldId id="262" r:id="rId9"/>
    <p:sldId id="300" r:id="rId10"/>
    <p:sldId id="301" r:id="rId11"/>
    <p:sldId id="302" r:id="rId12"/>
    <p:sldId id="267" r:id="rId13"/>
    <p:sldId id="264" r:id="rId14"/>
    <p:sldId id="265" r:id="rId15"/>
    <p:sldId id="296" r:id="rId16"/>
    <p:sldId id="266" r:id="rId17"/>
    <p:sldId id="268" r:id="rId18"/>
    <p:sldId id="269" r:id="rId19"/>
    <p:sldId id="271" r:id="rId20"/>
    <p:sldId id="273" r:id="rId21"/>
    <p:sldId id="274" r:id="rId22"/>
    <p:sldId id="299" r:id="rId23"/>
    <p:sldId id="275" r:id="rId24"/>
    <p:sldId id="276" r:id="rId25"/>
    <p:sldId id="278" r:id="rId26"/>
    <p:sldId id="303"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5B"/>
    <a:srgbClr val="3272A2"/>
    <a:srgbClr val="204663"/>
    <a:srgbClr val="0A1724"/>
    <a:srgbClr val="1B4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15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2D86D-C548-4CDC-8BB8-94CEBF49918D}" type="datetimeFigureOut">
              <a:rPr lang="en-US" smtClean="0"/>
              <a:t>1/10/2022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5508C-C47F-461C-B414-D2BB267482D0}" type="slidenum">
              <a:rPr lang="en-US" smtClean="0"/>
              <a:t>‹#›</a:t>
            </a:fld>
            <a:endParaRPr lang="en-US"/>
          </a:p>
        </p:txBody>
      </p:sp>
    </p:spTree>
    <p:extLst>
      <p:ext uri="{BB962C8B-B14F-4D97-AF65-F5344CB8AC3E}">
        <p14:creationId xmlns:p14="http://schemas.microsoft.com/office/powerpoint/2010/main" val="392646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DEF083D-2301-48F6-B271-9F10A311F530}" type="slidenum">
              <a:rPr lang="en-US" sz="1200"/>
              <a:pPr algn="r"/>
              <a:t>12</a:t>
            </a:fld>
            <a:endParaRPr lang="en-US" sz="1200"/>
          </a:p>
        </p:txBody>
      </p:sp>
      <p:sp>
        <p:nvSpPr>
          <p:cNvPr id="88067" name="Rectangle 2"/>
          <p:cNvSpPr>
            <a:spLocks noGrp="1" noRot="1" noChangeAspect="1" noChangeArrowheads="1" noTextEdit="1"/>
          </p:cNvSpPr>
          <p:nvPr>
            <p:ph type="sldImg"/>
          </p:nvPr>
        </p:nvSpPr>
        <p:spPr>
          <a:xfrm>
            <a:off x="1371600" y="1143000"/>
            <a:ext cx="4114800" cy="30861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560704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5A52E0D-9521-46FA-97E4-F20CE9748F03}" type="slidenum">
              <a:rPr lang="en-US" sz="1200"/>
              <a:pPr algn="r"/>
              <a:t>36</a:t>
            </a:fld>
            <a:endParaRPr lang="en-US" sz="1200"/>
          </a:p>
        </p:txBody>
      </p:sp>
      <p:sp>
        <p:nvSpPr>
          <p:cNvPr id="118787" name="Rectangle 2"/>
          <p:cNvSpPr>
            <a:spLocks noGrp="1" noRot="1" noChangeAspect="1" noChangeArrowheads="1" noTextEdit="1"/>
          </p:cNvSpPr>
          <p:nvPr>
            <p:ph type="sldImg"/>
          </p:nvPr>
        </p:nvSpPr>
        <p:spPr>
          <a:xfrm>
            <a:off x="1371600" y="1143000"/>
            <a:ext cx="4114800" cy="30861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9415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C4ED9AF-F20E-413D-80DA-6EBA4944161A}" type="slidenum">
              <a:rPr lang="en-US" sz="1200"/>
              <a:pPr algn="r"/>
              <a:t>37</a:t>
            </a:fld>
            <a:endParaRPr lang="en-US" sz="1200"/>
          </a:p>
        </p:txBody>
      </p:sp>
      <p:sp>
        <p:nvSpPr>
          <p:cNvPr id="120835" name="Rectangle 2"/>
          <p:cNvSpPr>
            <a:spLocks noGrp="1" noRot="1" noChangeAspect="1" noChangeArrowheads="1" noTextEdit="1"/>
          </p:cNvSpPr>
          <p:nvPr>
            <p:ph type="sldImg"/>
          </p:nvPr>
        </p:nvSpPr>
        <p:spPr>
          <a:xfrm>
            <a:off x="1371600" y="1143000"/>
            <a:ext cx="4114800" cy="30861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4867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9759433-167D-46BC-B713-71CC7E58A802}" type="slidenum">
              <a:rPr lang="en-US" sz="1200"/>
              <a:pPr algn="r"/>
              <a:t>38</a:t>
            </a:fld>
            <a:endParaRPr lang="en-US" sz="1200"/>
          </a:p>
        </p:txBody>
      </p:sp>
      <p:sp>
        <p:nvSpPr>
          <p:cNvPr id="122883" name="Rectangle 2"/>
          <p:cNvSpPr>
            <a:spLocks noGrp="1" noRot="1" noChangeAspect="1" noChangeArrowheads="1" noTextEdit="1"/>
          </p:cNvSpPr>
          <p:nvPr>
            <p:ph type="sldImg"/>
          </p:nvPr>
        </p:nvSpPr>
        <p:spPr>
          <a:xfrm>
            <a:off x="1371600" y="1143000"/>
            <a:ext cx="4114800" cy="30861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9190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92EC559-2498-4B6D-A599-977683645EEA}" type="slidenum">
              <a:rPr lang="en-US" sz="1200"/>
              <a:pPr algn="r"/>
              <a:t>39</a:t>
            </a:fld>
            <a:endParaRPr lang="en-US" sz="1200"/>
          </a:p>
        </p:txBody>
      </p:sp>
      <p:sp>
        <p:nvSpPr>
          <p:cNvPr id="126979" name="Rectangle 2"/>
          <p:cNvSpPr>
            <a:spLocks noGrp="1" noRot="1" noChangeAspect="1" noChangeArrowheads="1" noTextEdit="1"/>
          </p:cNvSpPr>
          <p:nvPr>
            <p:ph type="sldImg"/>
          </p:nvPr>
        </p:nvSpPr>
        <p:spPr>
          <a:xfrm>
            <a:off x="1371600" y="1143000"/>
            <a:ext cx="4114800" cy="30861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6385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7468965-5DFE-4E84-8567-4D6C05788F87}" type="slidenum">
              <a:rPr lang="en-US" sz="1200"/>
              <a:pPr algn="r"/>
              <a:t>40</a:t>
            </a:fld>
            <a:endParaRPr lang="en-US" sz="1200"/>
          </a:p>
        </p:txBody>
      </p:sp>
      <p:sp>
        <p:nvSpPr>
          <p:cNvPr id="141315" name="Rectangle 2"/>
          <p:cNvSpPr>
            <a:spLocks noGrp="1" noRot="1" noChangeAspect="1" noChangeArrowheads="1" noTextEdit="1"/>
          </p:cNvSpPr>
          <p:nvPr>
            <p:ph type="sldImg"/>
          </p:nvPr>
        </p:nvSpPr>
        <p:spPr>
          <a:xfrm>
            <a:off x="1371600" y="1143000"/>
            <a:ext cx="4114800" cy="30861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28606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57DC53E-2812-4272-8E86-31940AE1D9BB}" type="slidenum">
              <a:rPr lang="en-US" sz="1200"/>
              <a:pPr algn="r"/>
              <a:t>13</a:t>
            </a:fld>
            <a:endParaRPr lang="en-US" sz="1200"/>
          </a:p>
        </p:txBody>
      </p:sp>
      <p:sp>
        <p:nvSpPr>
          <p:cNvPr id="86019" name="Rectangle 2"/>
          <p:cNvSpPr>
            <a:spLocks noGrp="1" noRot="1" noChangeAspect="1" noChangeArrowheads="1" noTextEdit="1"/>
          </p:cNvSpPr>
          <p:nvPr>
            <p:ph type="sldImg"/>
          </p:nvPr>
        </p:nvSpPr>
        <p:spPr>
          <a:xfrm>
            <a:off x="1371600" y="1143000"/>
            <a:ext cx="4114800" cy="30861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81275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7498A79-0EEC-4DEC-B716-C9BED3A31D85}" type="slidenum">
              <a:rPr lang="en-US" sz="1200"/>
              <a:pPr algn="r"/>
              <a:t>17</a:t>
            </a:fld>
            <a:endParaRPr lang="en-US" sz="1200"/>
          </a:p>
        </p:txBody>
      </p:sp>
      <p:sp>
        <p:nvSpPr>
          <p:cNvPr id="92163" name="Rectangle 2"/>
          <p:cNvSpPr>
            <a:spLocks noGrp="1" noRot="1" noChangeAspect="1" noChangeArrowheads="1" noTextEdit="1"/>
          </p:cNvSpPr>
          <p:nvPr>
            <p:ph type="sldImg"/>
          </p:nvPr>
        </p:nvSpPr>
        <p:spPr>
          <a:xfrm>
            <a:off x="1371600" y="1143000"/>
            <a:ext cx="4114800" cy="30861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98143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2275B47-11EA-448E-B311-2AD6BC495FA8}" type="slidenum">
              <a:rPr lang="en-US" sz="1200"/>
              <a:pPr algn="r"/>
              <a:t>18</a:t>
            </a:fld>
            <a:endParaRPr lang="en-US" sz="1200"/>
          </a:p>
        </p:txBody>
      </p:sp>
      <p:sp>
        <p:nvSpPr>
          <p:cNvPr id="94211" name="Rectangle 2"/>
          <p:cNvSpPr>
            <a:spLocks noGrp="1" noRot="1" noChangeAspect="1" noChangeArrowheads="1" noTextEdit="1"/>
          </p:cNvSpPr>
          <p:nvPr>
            <p:ph type="sldImg"/>
          </p:nvPr>
        </p:nvSpPr>
        <p:spPr>
          <a:xfrm>
            <a:off x="1371600" y="1143000"/>
            <a:ext cx="4114800" cy="30861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9838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7DC5771-23C6-4E43-8AE1-6722E0C64907}" type="slidenum">
              <a:rPr lang="en-US" sz="1200"/>
              <a:pPr algn="r"/>
              <a:t>23</a:t>
            </a:fld>
            <a:endParaRPr lang="en-US" sz="1200"/>
          </a:p>
        </p:txBody>
      </p:sp>
      <p:sp>
        <p:nvSpPr>
          <p:cNvPr id="90115" name="Rectangle 2"/>
          <p:cNvSpPr>
            <a:spLocks noGrp="1" noRot="1" noChangeAspect="1" noChangeArrowheads="1" noTextEdit="1"/>
          </p:cNvSpPr>
          <p:nvPr>
            <p:ph type="sldImg"/>
          </p:nvPr>
        </p:nvSpPr>
        <p:spPr>
          <a:xfrm>
            <a:off x="1371600" y="1143000"/>
            <a:ext cx="4114800" cy="30861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6692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EAB69C0-8D9D-46D3-A671-A68D3930044C}" type="slidenum">
              <a:rPr lang="en-US" sz="1200"/>
              <a:pPr algn="r"/>
              <a:t>25</a:t>
            </a:fld>
            <a:endParaRPr lang="en-US" sz="1200"/>
          </a:p>
        </p:txBody>
      </p:sp>
      <p:sp>
        <p:nvSpPr>
          <p:cNvPr id="98307" name="Rectangle 2"/>
          <p:cNvSpPr>
            <a:spLocks noGrp="1" noRot="1" noChangeAspect="1" noChangeArrowheads="1" noTextEdit="1"/>
          </p:cNvSpPr>
          <p:nvPr>
            <p:ph type="sldImg"/>
          </p:nvPr>
        </p:nvSpPr>
        <p:spPr>
          <a:xfrm>
            <a:off x="1371600" y="1143000"/>
            <a:ext cx="4114800" cy="30861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81015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EAB69C0-8D9D-46D3-A671-A68D3930044C}" type="slidenum">
              <a:rPr lang="en-US" sz="1200"/>
              <a:pPr algn="r"/>
              <a:t>26</a:t>
            </a:fld>
            <a:endParaRPr lang="en-US" sz="1200"/>
          </a:p>
        </p:txBody>
      </p:sp>
      <p:sp>
        <p:nvSpPr>
          <p:cNvPr id="98307" name="Rectangle 2"/>
          <p:cNvSpPr>
            <a:spLocks noGrp="1" noRot="1" noChangeAspect="1" noChangeArrowheads="1" noTextEdit="1"/>
          </p:cNvSpPr>
          <p:nvPr>
            <p:ph type="sldImg"/>
          </p:nvPr>
        </p:nvSpPr>
        <p:spPr>
          <a:xfrm>
            <a:off x="1371600" y="1143000"/>
            <a:ext cx="4114800" cy="30861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3703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9C50205-3150-4F36-A572-173881FC606D}" type="slidenum">
              <a:rPr lang="en-US" sz="1200"/>
              <a:pPr algn="r"/>
              <a:t>33</a:t>
            </a:fld>
            <a:endParaRPr lang="en-US" sz="1200"/>
          </a:p>
        </p:txBody>
      </p:sp>
      <p:sp>
        <p:nvSpPr>
          <p:cNvPr id="147459" name="Rectangle 2"/>
          <p:cNvSpPr>
            <a:spLocks noGrp="1" noRot="1" noChangeAspect="1" noChangeArrowheads="1" noTextEdit="1"/>
          </p:cNvSpPr>
          <p:nvPr>
            <p:ph type="sldImg"/>
          </p:nvPr>
        </p:nvSpPr>
        <p:spPr>
          <a:xfrm>
            <a:off x="1371600" y="1143000"/>
            <a:ext cx="4114800" cy="30861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8573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99E9354-F8FD-4FE7-9E1E-2FD2DA6EE77E}" type="slidenum">
              <a:rPr lang="en-US" sz="1200"/>
              <a:pPr algn="r"/>
              <a:t>35</a:t>
            </a:fld>
            <a:endParaRPr lang="en-US" sz="1200"/>
          </a:p>
        </p:txBody>
      </p:sp>
      <p:sp>
        <p:nvSpPr>
          <p:cNvPr id="151555" name="Rectangle 2"/>
          <p:cNvSpPr>
            <a:spLocks noGrp="1" noRot="1" noChangeAspect="1" noChangeArrowheads="1" noTextEdit="1"/>
          </p:cNvSpPr>
          <p:nvPr>
            <p:ph type="sldImg"/>
          </p:nvPr>
        </p:nvSpPr>
        <p:spPr>
          <a:xfrm>
            <a:off x="1371600" y="1143000"/>
            <a:ext cx="4114800" cy="30861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160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162684"/>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Chapter 1: Introduction to DBMS</a:t>
            </a:r>
            <a:endParaRPr lang="en-US"/>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85157112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Chapter 1: Introduction to DBMS</a:t>
            </a:r>
            <a:endParaRPr lang="en-US"/>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356263608"/>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099" y="68366"/>
            <a:ext cx="8716710" cy="760577"/>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22191" y="6459786"/>
            <a:ext cx="6159551" cy="365125"/>
          </a:xfrm>
        </p:spPr>
        <p:txBody>
          <a:bodyPr/>
          <a:lstStyle/>
          <a:p>
            <a:pPr algn="l"/>
            <a:r>
              <a:rPr lang="en-US" b="1" smtClean="0">
                <a:solidFill>
                  <a:srgbClr val="FFFF00"/>
                </a:solidFill>
              </a:rPr>
              <a:t>Chapter 1: </a:t>
            </a:r>
            <a:r>
              <a:rPr lang="en-US" smtClean="0"/>
              <a:t>Introduction to DBMS</a:t>
            </a:r>
            <a:endParaRPr lang="en-US" dirty="0"/>
          </a:p>
        </p:txBody>
      </p:sp>
      <p:sp>
        <p:nvSpPr>
          <p:cNvPr id="6" name="Slide Number Placeholder 5"/>
          <p:cNvSpPr>
            <a:spLocks noGrp="1"/>
          </p:cNvSpPr>
          <p:nvPr>
            <p:ph type="sldNum" sz="quarter" idx="12"/>
          </p:nvPr>
        </p:nvSpPr>
        <p:spPr>
          <a:xfrm>
            <a:off x="7869726" y="6459786"/>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826716317"/>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1/10/2022</a:t>
            </a:fld>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041008"/>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5099" y="94004"/>
            <a:ext cx="8708165" cy="69220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5099" y="1059679"/>
            <a:ext cx="4321181" cy="51616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059680"/>
            <a:ext cx="4249824" cy="51616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205100" y="6459786"/>
            <a:ext cx="6039910" cy="365125"/>
          </a:xfrm>
        </p:spPr>
        <p:txBody>
          <a:bodyPr/>
          <a:lstStyle/>
          <a:p>
            <a:pPr algn="l"/>
            <a:r>
              <a:rPr lang="en-US" b="1" smtClean="0">
                <a:solidFill>
                  <a:srgbClr val="FFFF00"/>
                </a:solidFill>
              </a:rPr>
              <a:t>Chapter 1: </a:t>
            </a:r>
            <a:r>
              <a:rPr lang="en-US" smtClean="0"/>
              <a:t>Introduction to DBMS</a:t>
            </a:r>
            <a:endParaRPr lang="en-US" dirty="0"/>
          </a:p>
        </p:txBody>
      </p:sp>
      <p:sp>
        <p:nvSpPr>
          <p:cNvPr id="7" name="Slide Number Placeholder 6"/>
          <p:cNvSpPr>
            <a:spLocks noGrp="1"/>
          </p:cNvSpPr>
          <p:nvPr>
            <p:ph type="sldNum" sz="quarter" idx="12"/>
          </p:nvPr>
        </p:nvSpPr>
        <p:spPr>
          <a:xfrm>
            <a:off x="7929245" y="6459786"/>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3363531757"/>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Chapter 1: Introduction to DBMS</a:t>
            </a:r>
            <a:endParaRPr lang="en-US"/>
          </a:p>
        </p:txBody>
      </p:sp>
      <p:sp>
        <p:nvSpPr>
          <p:cNvPr id="9" name="Slide Number Placeholder 8"/>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04039151"/>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222191" y="6459786"/>
            <a:ext cx="6159551" cy="365125"/>
          </a:xfrm>
        </p:spPr>
        <p:txBody>
          <a:bodyPr/>
          <a:lstStyle/>
          <a:p>
            <a:pPr algn="l"/>
            <a:r>
              <a:rPr lang="en-US" b="1" smtClean="0">
                <a:solidFill>
                  <a:srgbClr val="FFFF00"/>
                </a:solidFill>
              </a:rPr>
              <a:t>Chapter 1: </a:t>
            </a:r>
            <a:r>
              <a:rPr lang="en-US" smtClean="0"/>
              <a:t>Introduction to DBMS</a:t>
            </a:r>
            <a:endParaRPr lang="en-US" dirty="0"/>
          </a:p>
        </p:txBody>
      </p:sp>
      <p:sp>
        <p:nvSpPr>
          <p:cNvPr id="5" name="Slide Number Placeholder 4"/>
          <p:cNvSpPr>
            <a:spLocks noGrp="1"/>
          </p:cNvSpPr>
          <p:nvPr>
            <p:ph type="sldNum" sz="quarter" idx="12"/>
          </p:nvPr>
        </p:nvSpPr>
        <p:spPr>
          <a:xfrm>
            <a:off x="7878271" y="6459785"/>
            <a:ext cx="984019" cy="365125"/>
          </a:xfrm>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2849860292"/>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Chapter 1: Introduction to DBMS</a:t>
            </a:r>
            <a:endParaRPr lang="en-US"/>
          </a:p>
        </p:txBody>
      </p:sp>
      <p:sp>
        <p:nvSpPr>
          <p:cNvPr id="9" name="Slide Number Placeholder 8"/>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322598280"/>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Chapter 1: Introduction to DBMS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9A986C-60F1-4060-A15B-2AFB006BE996}" type="slidenum">
              <a:rPr lang="en-US" smtClean="0"/>
              <a:t>‹#›</a:t>
            </a:fld>
            <a:endParaRPr lang="en-US"/>
          </a:p>
        </p:txBody>
      </p:sp>
    </p:spTree>
    <p:extLst>
      <p:ext uri="{BB962C8B-B14F-4D97-AF65-F5344CB8AC3E}">
        <p14:creationId xmlns:p14="http://schemas.microsoft.com/office/powerpoint/2010/main" val="2255478063"/>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Chapter 1: Introduction to DBMS</a:t>
            </a:r>
            <a:endParaRPr lang="en-US"/>
          </a:p>
        </p:txBody>
      </p:sp>
      <p:sp>
        <p:nvSpPr>
          <p:cNvPr id="7" name="Slide Number Placeholder 6"/>
          <p:cNvSpPr>
            <a:spLocks noGrp="1"/>
          </p:cNvSpPr>
          <p:nvPr>
            <p:ph type="sldNum" sz="quarter" idx="12"/>
          </p:nvPr>
        </p:nvSpPr>
        <p:spPr/>
        <p:txBody>
          <a:bodyPr/>
          <a:lstStyle/>
          <a:p>
            <a:fld id="{539A986C-60F1-4060-A15B-2AFB006BE996}" type="slidenum">
              <a:rPr lang="en-US" smtClean="0"/>
              <a:t>‹#›</a:t>
            </a:fld>
            <a:endParaRPr lang="en-US"/>
          </a:p>
        </p:txBody>
      </p:sp>
    </p:spTree>
    <p:extLst>
      <p:ext uri="{BB962C8B-B14F-4D97-AF65-F5344CB8AC3E}">
        <p14:creationId xmlns:p14="http://schemas.microsoft.com/office/powerpoint/2010/main" val="1776034424"/>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 y="1"/>
            <a:ext cx="9144000" cy="8735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2191" y="70117"/>
            <a:ext cx="8639798" cy="69297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2191" y="1044867"/>
            <a:ext cx="8639798" cy="5178999"/>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1/10/2022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lgn="l"/>
            <a:r>
              <a:rPr lang="en-US" b="1" smtClean="0">
                <a:solidFill>
                  <a:srgbClr val="FFFF00"/>
                </a:solidFill>
              </a:rPr>
              <a:t>Chapter 1: </a:t>
            </a:r>
            <a:r>
              <a:rPr lang="en-US" smtClean="0"/>
              <a:t>Introduction to DBMS</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39A986C-60F1-4060-A15B-2AFB006BE996}" type="slidenum">
              <a:rPr lang="en-US" smtClean="0"/>
              <a:t>‹#›</a:t>
            </a:fld>
            <a:endParaRPr lang="en-US" dirty="0"/>
          </a:p>
        </p:txBody>
      </p:sp>
      <p:sp>
        <p:nvSpPr>
          <p:cNvPr id="11" name="Rectangle 10"/>
          <p:cNvSpPr/>
          <p:nvPr userDrawn="1"/>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 y="870982"/>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64149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b="1" kern="1200" spc="-50" baseline="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544068" indent="-3429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Introduction to </a:t>
            </a:r>
            <a:r>
              <a:rPr lang="en-US" b="1" dirty="0" smtClean="0"/>
              <a:t>DBMS</a:t>
            </a:r>
            <a:endParaRPr lang="en-US" dirty="0"/>
          </a:p>
        </p:txBody>
      </p:sp>
      <p:sp>
        <p:nvSpPr>
          <p:cNvPr id="3" name="Subtitle 2"/>
          <p:cNvSpPr>
            <a:spLocks noGrp="1"/>
          </p:cNvSpPr>
          <p:nvPr>
            <p:ph type="subTitle" idx="1"/>
          </p:nvPr>
        </p:nvSpPr>
        <p:spPr/>
        <p:txBody>
          <a:bodyPr/>
          <a:lstStyle/>
          <a:p>
            <a:r>
              <a:rPr lang="en-US" b="1" dirty="0"/>
              <a:t>CHAPTER 1</a:t>
            </a:r>
            <a:endParaRPr lang="en-US" dirty="0"/>
          </a:p>
          <a:p>
            <a:endParaRPr lang="en-US" dirty="0"/>
          </a:p>
        </p:txBody>
      </p:sp>
    </p:spTree>
    <p:extLst>
      <p:ext uri="{BB962C8B-B14F-4D97-AF65-F5344CB8AC3E}">
        <p14:creationId xmlns:p14="http://schemas.microsoft.com/office/powerpoint/2010/main" val="113185778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DBMS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Improved data sharing:</a:t>
            </a:r>
          </a:p>
          <a:p>
            <a:pPr lvl="1"/>
            <a:r>
              <a:rPr lang="en-US" dirty="0" smtClean="0"/>
              <a:t>end users have better access to more and better-managed data.</a:t>
            </a:r>
          </a:p>
          <a:p>
            <a:r>
              <a:rPr lang="en-US" dirty="0" smtClean="0"/>
              <a:t> Improved data security:</a:t>
            </a:r>
          </a:p>
          <a:p>
            <a:pPr lvl="1"/>
            <a:r>
              <a:rPr lang="en-US" dirty="0" smtClean="0"/>
              <a:t>A DBMS provides a framework for better enforcement of data privacy and security policies.</a:t>
            </a:r>
          </a:p>
          <a:p>
            <a:r>
              <a:rPr lang="en-US" dirty="0" smtClean="0"/>
              <a:t>Better data integration:</a:t>
            </a:r>
          </a:p>
          <a:p>
            <a:pPr lvl="1"/>
            <a:r>
              <a:rPr lang="en-US" dirty="0" smtClean="0"/>
              <a:t>It becomes much easier to see how actions in one segment of the company affect other segments.</a:t>
            </a:r>
          </a:p>
          <a:p>
            <a:r>
              <a:rPr lang="en-US" dirty="0" smtClean="0"/>
              <a:t>Minimized data inconsistency:</a:t>
            </a:r>
          </a:p>
          <a:p>
            <a:pPr lvl="1"/>
            <a:r>
              <a:rPr lang="en-US" dirty="0" smtClean="0"/>
              <a:t>Data inconsistency exists when different versions of the same data appear in different places.</a:t>
            </a:r>
          </a:p>
          <a:p>
            <a:pPr lvl="1"/>
            <a:r>
              <a:rPr lang="en-US" dirty="0" smtClean="0"/>
              <a:t>The probability of data inconsistency is greatly reduced in a properly designed database.</a:t>
            </a:r>
          </a:p>
          <a:p>
            <a:r>
              <a:rPr lang="en-US" dirty="0" smtClean="0"/>
              <a:t>Improved data access:</a:t>
            </a:r>
          </a:p>
          <a:p>
            <a:pPr lvl="1"/>
            <a:r>
              <a:rPr lang="en-US" dirty="0" smtClean="0"/>
              <a:t>makes it possible to produce quick answers to ad hoc queries.</a:t>
            </a:r>
          </a:p>
          <a:p>
            <a:pPr lvl="1"/>
            <a:r>
              <a:rPr lang="en-US" dirty="0" smtClean="0"/>
              <a:t>sends back an answer (called the query result set) to the application.</a:t>
            </a:r>
          </a:p>
          <a:p>
            <a:r>
              <a:rPr lang="en-US" i="1" dirty="0"/>
              <a:t>Improved decision making:</a:t>
            </a:r>
          </a:p>
          <a:p>
            <a:pPr lvl="1"/>
            <a:r>
              <a:rPr lang="en-US" dirty="0" smtClean="0"/>
              <a:t>generate </a:t>
            </a:r>
            <a:r>
              <a:rPr lang="en-US" dirty="0"/>
              <a:t>better-quality information, on which better decisions are based.</a:t>
            </a:r>
          </a:p>
          <a:p>
            <a:pPr lvl="1"/>
            <a:r>
              <a:rPr lang="en-US" dirty="0" smtClean="0"/>
              <a:t>the </a:t>
            </a:r>
            <a:r>
              <a:rPr lang="en-US" dirty="0"/>
              <a:t>DBMS does not guarantee data quality, it provides a framework to facilitate data quality initiatives.</a:t>
            </a:r>
          </a:p>
          <a:p>
            <a:pPr lvl="1"/>
            <a:r>
              <a:rPr lang="en-US" dirty="0"/>
              <a:t>Increased end-user productivity</a:t>
            </a:r>
          </a:p>
          <a:p>
            <a:pPr lvl="1"/>
            <a:r>
              <a:rPr lang="en-US" dirty="0"/>
              <a:t>The availability of data, combined with the tools that transform data into usable information, empowers end users to make quick, informed decisions that can make the difference between success and failure in the global economy.</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1: Introduction to DBMS</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pPr/>
              <a:t>10</a:t>
            </a:fld>
            <a:endParaRPr lang="en-US"/>
          </a:p>
        </p:txBody>
      </p:sp>
    </p:spTree>
    <p:extLst>
      <p:ext uri="{BB962C8B-B14F-4D97-AF65-F5344CB8AC3E}">
        <p14:creationId xmlns:p14="http://schemas.microsoft.com/office/powerpoint/2010/main" val="81292549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DBMS</a:t>
            </a:r>
            <a:endParaRPr lang="en-US" dirty="0"/>
          </a:p>
        </p:txBody>
      </p:sp>
      <p:sp>
        <p:nvSpPr>
          <p:cNvPr id="3" name="Content Placeholder 2"/>
          <p:cNvSpPr>
            <a:spLocks noGrp="1"/>
          </p:cNvSpPr>
          <p:nvPr>
            <p:ph idx="1"/>
          </p:nvPr>
        </p:nvSpPr>
        <p:spPr/>
        <p:txBody>
          <a:bodyPr>
            <a:normAutofit fontScale="62500" lnSpcReduction="20000"/>
          </a:bodyPr>
          <a:lstStyle/>
          <a:p>
            <a:r>
              <a:rPr lang="en-US" i="1" dirty="0" smtClean="0"/>
              <a:t>Increased </a:t>
            </a:r>
            <a:r>
              <a:rPr lang="en-US" i="1" dirty="0"/>
              <a:t>costs:</a:t>
            </a:r>
          </a:p>
          <a:p>
            <a:pPr lvl="1"/>
            <a:r>
              <a:rPr lang="en-US" dirty="0"/>
              <a:t>Database systems require sophisticated hardware and software and highly skilled personnel.</a:t>
            </a:r>
          </a:p>
          <a:p>
            <a:pPr lvl="1"/>
            <a:r>
              <a:rPr lang="en-US" dirty="0"/>
              <a:t>The cost of maintaining the hardware, software, and personnel required to operate and manage a database system can be substantial. </a:t>
            </a:r>
            <a:endParaRPr lang="en-US" dirty="0" smtClean="0"/>
          </a:p>
          <a:p>
            <a:pPr lvl="1"/>
            <a:r>
              <a:rPr lang="en-US" dirty="0" smtClean="0"/>
              <a:t>Training</a:t>
            </a:r>
            <a:r>
              <a:rPr lang="en-US" dirty="0"/>
              <a:t>, licensing, and regulation compliance costs are often overlooked when database systems are implemented.</a:t>
            </a:r>
          </a:p>
          <a:p>
            <a:r>
              <a:rPr lang="en-US" i="1" dirty="0" smtClean="0"/>
              <a:t>Management </a:t>
            </a:r>
            <a:r>
              <a:rPr lang="en-US" i="1" dirty="0"/>
              <a:t>complexity:</a:t>
            </a:r>
          </a:p>
          <a:p>
            <a:pPr lvl="1"/>
            <a:r>
              <a:rPr lang="en-US" dirty="0"/>
              <a:t>Database systems interface with many different technologies and have a significant impact on a company’s resources and culture.</a:t>
            </a:r>
          </a:p>
          <a:p>
            <a:pPr lvl="1"/>
            <a:r>
              <a:rPr lang="en-US" dirty="0" smtClean="0"/>
              <a:t>Given </a:t>
            </a:r>
            <a:r>
              <a:rPr lang="en-US" dirty="0"/>
              <a:t>the fact that database systems hold crucial company data that are accessed from multiple sources, security issues must be assessed constantly.</a:t>
            </a:r>
          </a:p>
          <a:p>
            <a:r>
              <a:rPr lang="en-US" i="1" dirty="0" smtClean="0"/>
              <a:t>Maintaining </a:t>
            </a:r>
            <a:r>
              <a:rPr lang="en-US" i="1" dirty="0"/>
              <a:t>currency:</a:t>
            </a:r>
          </a:p>
          <a:p>
            <a:pPr lvl="1"/>
            <a:r>
              <a:rPr lang="en-US" dirty="0"/>
              <a:t>To maximize the efficiency of the database system, you must keep your system current.</a:t>
            </a:r>
          </a:p>
          <a:p>
            <a:pPr lvl="1"/>
            <a:r>
              <a:rPr lang="en-US" dirty="0" smtClean="0"/>
              <a:t>must </a:t>
            </a:r>
            <a:r>
              <a:rPr lang="en-US" dirty="0"/>
              <a:t>perform frequent updates and apply the latest patches and security measures to all components.</a:t>
            </a:r>
          </a:p>
          <a:p>
            <a:pPr lvl="1"/>
            <a:r>
              <a:rPr lang="en-US" dirty="0" smtClean="0"/>
              <a:t>database </a:t>
            </a:r>
            <a:r>
              <a:rPr lang="en-US" dirty="0"/>
              <a:t>technology advances rapidly, personnel training costs tend to be significant. </a:t>
            </a:r>
            <a:r>
              <a:rPr lang="en-US" b="1" dirty="0"/>
              <a:t>Vendor dependence.</a:t>
            </a:r>
          </a:p>
          <a:p>
            <a:r>
              <a:rPr lang="en-US" i="1" dirty="0" smtClean="0"/>
              <a:t>Frequent </a:t>
            </a:r>
            <a:r>
              <a:rPr lang="en-US" i="1" dirty="0"/>
              <a:t>upgrade/replacement cycles:</a:t>
            </a:r>
          </a:p>
          <a:p>
            <a:pPr lvl="1"/>
            <a:r>
              <a:rPr lang="en-US" dirty="0"/>
              <a:t>DBMS vendors frequently upgrade their products by adding new functionality. Such new features often come bundled in new upgrade versions of the software.</a:t>
            </a:r>
          </a:p>
          <a:p>
            <a:pPr lvl="1"/>
            <a:r>
              <a:rPr lang="en-US" dirty="0"/>
              <a:t>Some of these versions require hardware upgrades. Not only do the upgrades themselves cost money, but it also costs money to train database users and administrators to properly use and manage the new features.</a:t>
            </a:r>
          </a:p>
        </p:txBody>
      </p:sp>
      <p:sp>
        <p:nvSpPr>
          <p:cNvPr id="4" name="Footer Placeholder 3"/>
          <p:cNvSpPr>
            <a:spLocks noGrp="1"/>
          </p:cNvSpPr>
          <p:nvPr>
            <p:ph type="ftr" sz="quarter" idx="11"/>
          </p:nvPr>
        </p:nvSpPr>
        <p:spPr/>
        <p:txBody>
          <a:bodyPr/>
          <a:lstStyle/>
          <a:p>
            <a:r>
              <a:rPr lang="en-US" smtClean="0"/>
              <a:t>Chapter 1: Introduction to DBMS</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pPr/>
              <a:t>11</a:t>
            </a:fld>
            <a:endParaRPr lang="en-US"/>
          </a:p>
        </p:txBody>
      </p:sp>
    </p:spTree>
    <p:extLst>
      <p:ext uri="{BB962C8B-B14F-4D97-AF65-F5344CB8AC3E}">
        <p14:creationId xmlns:p14="http://schemas.microsoft.com/office/powerpoint/2010/main" val="2539712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effectLst/>
              </a:rPr>
              <a:t>View of Data</a:t>
            </a:r>
          </a:p>
        </p:txBody>
      </p:sp>
      <p:pic>
        <p:nvPicPr>
          <p:cNvPr id="7"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60456" y="1687321"/>
            <a:ext cx="5627802" cy="329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7043" name="Text Box 3"/>
          <p:cNvSpPr txBox="1">
            <a:spLocks noChangeArrowheads="1"/>
          </p:cNvSpPr>
          <p:nvPr/>
        </p:nvSpPr>
        <p:spPr bwMode="auto">
          <a:xfrm>
            <a:off x="2762122" y="5119004"/>
            <a:ext cx="34788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sz="1500" dirty="0"/>
              <a:t>An architecture for a database system </a:t>
            </a:r>
          </a:p>
        </p:txBody>
      </p:sp>
    </p:spTree>
    <p:extLst>
      <p:ext uri="{BB962C8B-B14F-4D97-AF65-F5344CB8AC3E}">
        <p14:creationId xmlns:p14="http://schemas.microsoft.com/office/powerpoint/2010/main" val="162543216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Levels of Abstraction</a:t>
            </a:r>
            <a:endParaRPr lang="en-US" dirty="0" smtClean="0"/>
          </a:p>
        </p:txBody>
      </p:sp>
      <p:sp>
        <p:nvSpPr>
          <p:cNvPr id="3" name="Content Placeholder 2"/>
          <p:cNvSpPr>
            <a:spLocks noGrp="1"/>
          </p:cNvSpPr>
          <p:nvPr>
            <p:ph idx="1"/>
          </p:nvPr>
        </p:nvSpPr>
        <p:spPr/>
        <p:txBody>
          <a:bodyPr/>
          <a:lstStyle/>
          <a:p>
            <a:r>
              <a:rPr lang="en-US" smtClean="0"/>
              <a:t>Physical level: </a:t>
            </a:r>
          </a:p>
          <a:p>
            <a:pPr lvl="1"/>
            <a:r>
              <a:rPr lang="en-US" smtClean="0"/>
              <a:t>The lowest level of data abstraction which describes how the data are actually stored in the storage device.</a:t>
            </a:r>
          </a:p>
          <a:p>
            <a:r>
              <a:rPr lang="en-US" smtClean="0"/>
              <a:t>Logical level:  </a:t>
            </a:r>
          </a:p>
          <a:p>
            <a:pPr lvl="1"/>
            <a:r>
              <a:rPr lang="en-US" smtClean="0"/>
              <a:t>The logical level describes what data to be stored in the database.</a:t>
            </a:r>
          </a:p>
          <a:p>
            <a:pPr lvl="1"/>
            <a:r>
              <a:rPr lang="en-US" smtClean="0"/>
              <a:t>It also explains about the relationships  that exist among those data.</a:t>
            </a:r>
          </a:p>
          <a:p>
            <a:pPr lvl="1"/>
            <a:r>
              <a:rPr lang="en-US" smtClean="0"/>
              <a:t>- Database administrators who decides what data must be stored in database  uses the logical level of abstraction.</a:t>
            </a:r>
          </a:p>
          <a:p>
            <a:endParaRPr lang="en-US" dirty="0"/>
          </a:p>
        </p:txBody>
      </p:sp>
      <p:sp>
        <p:nvSpPr>
          <p:cNvPr id="4" name="Footer Placeholder 3"/>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18166146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Levels of Abstraction (Cont…)</a:t>
            </a:r>
            <a:endParaRPr lang="en-US" dirty="0"/>
          </a:p>
        </p:txBody>
      </p:sp>
      <p:sp>
        <p:nvSpPr>
          <p:cNvPr id="3" name="Content Placeholder 2"/>
          <p:cNvSpPr>
            <a:spLocks noGrp="1"/>
          </p:cNvSpPr>
          <p:nvPr>
            <p:ph idx="1"/>
          </p:nvPr>
        </p:nvSpPr>
        <p:spPr/>
        <p:txBody>
          <a:bodyPr/>
          <a:lstStyle/>
          <a:p>
            <a:r>
              <a:rPr lang="en-US" dirty="0" smtClean="0"/>
              <a:t>The users of the logical level do not need to deal with underlying hardware complexities regarding data storage, which is known as “Physical data Independence”</a:t>
            </a:r>
          </a:p>
          <a:p>
            <a:r>
              <a:rPr lang="en-US" dirty="0" smtClean="0"/>
              <a:t>For example, we may describe a record as follow:</a:t>
            </a:r>
          </a:p>
          <a:p>
            <a:r>
              <a:rPr lang="en-US" dirty="0" smtClean="0"/>
              <a:t>type customer = record</a:t>
            </a:r>
          </a:p>
          <a:p>
            <a:pPr marL="0" indent="0">
              <a:buNone/>
            </a:pPr>
            <a:r>
              <a:rPr lang="en-US" dirty="0" smtClean="0"/>
              <a:t>	name : string;</a:t>
            </a:r>
          </a:p>
          <a:p>
            <a:pPr marL="0" indent="0">
              <a:buNone/>
            </a:pPr>
            <a:r>
              <a:rPr lang="en-US" dirty="0" smtClean="0"/>
              <a:t>	street : string;</a:t>
            </a:r>
          </a:p>
          <a:p>
            <a:pPr marL="0" indent="0">
              <a:buNone/>
            </a:pPr>
            <a:r>
              <a:rPr lang="en-US" dirty="0" smtClean="0"/>
              <a:t>	city : integer;</a:t>
            </a:r>
          </a:p>
          <a:p>
            <a:pPr marL="0" indent="0">
              <a:buNone/>
            </a:pPr>
            <a:r>
              <a:rPr lang="en-US" dirty="0" smtClean="0"/>
              <a:t>	end;</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08884607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Levels of Abstraction ( Cont…)</a:t>
            </a:r>
            <a:endParaRPr lang="en-US" dirty="0"/>
          </a:p>
        </p:txBody>
      </p:sp>
      <p:sp>
        <p:nvSpPr>
          <p:cNvPr id="3" name="Content Placeholder 2"/>
          <p:cNvSpPr>
            <a:spLocks noGrp="1"/>
          </p:cNvSpPr>
          <p:nvPr>
            <p:ph idx="1"/>
          </p:nvPr>
        </p:nvSpPr>
        <p:spPr/>
        <p:txBody>
          <a:bodyPr/>
          <a:lstStyle/>
          <a:p>
            <a:pPr lvl="0"/>
            <a:r>
              <a:rPr lang="en-US" smtClean="0"/>
              <a:t>View Level: </a:t>
            </a:r>
          </a:p>
          <a:p>
            <a:pPr lvl="1"/>
            <a:r>
              <a:rPr lang="en-US" smtClean="0"/>
              <a:t>This is the highest level of data abstraction through which common user interacts with the database.</a:t>
            </a:r>
          </a:p>
          <a:p>
            <a:pPr lvl="1"/>
            <a:r>
              <a:rPr lang="en-US" smtClean="0"/>
              <a:t>Application programs hides details of data structure and other complexities and provide simple interface according to the necessities of individual users.</a:t>
            </a:r>
          </a:p>
          <a:p>
            <a:pPr lvl="1"/>
            <a:r>
              <a:rPr lang="en-US" smtClean="0"/>
              <a:t>The system may provide many views for the same database.</a:t>
            </a:r>
          </a:p>
          <a:p>
            <a:pPr lvl="1"/>
            <a:r>
              <a:rPr lang="en-US" smtClean="0"/>
              <a:t>Views can also hide information for security purposes</a:t>
            </a:r>
          </a:p>
          <a:p>
            <a:endParaRPr lang="en-US" dirty="0"/>
          </a:p>
        </p:txBody>
      </p:sp>
      <p:sp>
        <p:nvSpPr>
          <p:cNvPr id="4" name="Footer Placeholder 3"/>
          <p:cNvSpPr>
            <a:spLocks noGrp="1"/>
          </p:cNvSpPr>
          <p:nvPr>
            <p:ph type="ftr" sz="quarter" idx="11"/>
          </p:nvPr>
        </p:nvSpPr>
        <p:spPr/>
        <p:txBody>
          <a:bodyPr/>
          <a:lstStyle/>
          <a:p>
            <a:r>
              <a:rPr lang="en-US" smtClean="0"/>
              <a:t>Chapter 1: Introduction to DBMS</a:t>
            </a:r>
            <a:endParaRPr lang="en-US"/>
          </a:p>
        </p:txBody>
      </p:sp>
      <p:sp>
        <p:nvSpPr>
          <p:cNvPr id="5" name="Slide Number Placeholder 4"/>
          <p:cNvSpPr>
            <a:spLocks noGrp="1"/>
          </p:cNvSpPr>
          <p:nvPr>
            <p:ph type="sldNum" sz="quarter" idx="12"/>
          </p:nvPr>
        </p:nvSpPr>
        <p:spPr/>
        <p:txBody>
          <a:bodyPr/>
          <a:lstStyle/>
          <a:p>
            <a:fld id="{539A986C-60F1-4060-A15B-2AFB006BE996}" type="slidenum">
              <a:rPr lang="en-US" smtClean="0"/>
              <a:pPr/>
              <a:t>15</a:t>
            </a:fld>
            <a:endParaRPr lang="en-US"/>
          </a:p>
        </p:txBody>
      </p:sp>
    </p:spTree>
    <p:extLst>
      <p:ext uri="{BB962C8B-B14F-4D97-AF65-F5344CB8AC3E}">
        <p14:creationId xmlns:p14="http://schemas.microsoft.com/office/powerpoint/2010/main" val="328511865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of Data</a:t>
            </a:r>
            <a:endParaRPr lang="en-US" dirty="0"/>
          </a:p>
        </p:txBody>
      </p:sp>
      <p:sp>
        <p:nvSpPr>
          <p:cNvPr id="3" name="Content Placeholder 2"/>
          <p:cNvSpPr>
            <a:spLocks noGrp="1"/>
          </p:cNvSpPr>
          <p:nvPr>
            <p:ph idx="1"/>
          </p:nvPr>
        </p:nvSpPr>
        <p:spPr/>
        <p:txBody>
          <a:bodyPr/>
          <a:lstStyle/>
          <a:p>
            <a:r>
              <a:rPr lang="en-US" smtClean="0"/>
              <a:t>Database contains large volume of interrelated data.</a:t>
            </a:r>
          </a:p>
          <a:p>
            <a:r>
              <a:rPr lang="en-US" smtClean="0"/>
              <a:t>All the data and structure of database are not useful or necessary for all users.</a:t>
            </a:r>
          </a:p>
          <a:p>
            <a:r>
              <a:rPr lang="en-US" smtClean="0"/>
              <a:t>For the efficient utilization of database,  database designers need to use complex data structures to represent data in database.</a:t>
            </a:r>
          </a:p>
          <a:p>
            <a:r>
              <a:rPr lang="en-US" smtClean="0"/>
              <a:t>But the developers hide the complexity from users through several levels of abstraction, to simplify users’ interaction with the system</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17765217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Data Models</a:t>
            </a:r>
          </a:p>
        </p:txBody>
      </p:sp>
      <p:sp>
        <p:nvSpPr>
          <p:cNvPr id="91139" name="Rectangle 3"/>
          <p:cNvSpPr>
            <a:spLocks noGrp="1" noChangeArrowheads="1"/>
          </p:cNvSpPr>
          <p:nvPr>
            <p:ph idx="1"/>
          </p:nvPr>
        </p:nvSpPr>
        <p:spPr/>
        <p:txBody>
          <a:bodyPr>
            <a:normAutofit fontScale="85000" lnSpcReduction="20000"/>
          </a:bodyPr>
          <a:lstStyle/>
          <a:p>
            <a:r>
              <a:rPr lang="en-US" dirty="0" smtClean="0"/>
              <a:t>Defines the structure and the design of database at the physical, logical and view levels.</a:t>
            </a:r>
          </a:p>
          <a:p>
            <a:r>
              <a:rPr lang="en-US" dirty="0" smtClean="0"/>
              <a:t>A collection of tools for describing </a:t>
            </a:r>
          </a:p>
          <a:p>
            <a:pPr lvl="1"/>
            <a:r>
              <a:rPr lang="en-US" dirty="0" smtClean="0"/>
              <a:t>Data </a:t>
            </a:r>
          </a:p>
          <a:p>
            <a:pPr lvl="1"/>
            <a:r>
              <a:rPr lang="en-US" dirty="0" smtClean="0"/>
              <a:t>Data relationships</a:t>
            </a:r>
          </a:p>
          <a:p>
            <a:pPr lvl="1"/>
            <a:r>
              <a:rPr lang="en-US" dirty="0" smtClean="0"/>
              <a:t>Data semantics</a:t>
            </a:r>
          </a:p>
          <a:p>
            <a:pPr lvl="1"/>
            <a:r>
              <a:rPr lang="en-US" dirty="0" smtClean="0"/>
              <a:t>Data constraints</a:t>
            </a:r>
          </a:p>
          <a:p>
            <a:r>
              <a:rPr lang="en-US" dirty="0" smtClean="0"/>
              <a:t>Relational model</a:t>
            </a:r>
          </a:p>
          <a:p>
            <a:r>
              <a:rPr lang="en-US" dirty="0" smtClean="0"/>
              <a:t>Entity-Relationship data model (mainly for database design) </a:t>
            </a:r>
          </a:p>
          <a:p>
            <a:r>
              <a:rPr lang="en-US" dirty="0" smtClean="0"/>
              <a:t>Object-based data models (Object-oriented and Object-relational)</a:t>
            </a:r>
          </a:p>
          <a:p>
            <a:r>
              <a:rPr lang="en-US" dirty="0" smtClean="0"/>
              <a:t>Semi-structured data model  (XML)</a:t>
            </a:r>
          </a:p>
          <a:p>
            <a:r>
              <a:rPr lang="en-US" dirty="0" smtClean="0"/>
              <a:t>Other older models:</a:t>
            </a:r>
          </a:p>
          <a:p>
            <a:pPr lvl="1"/>
            <a:r>
              <a:rPr lang="en-US" dirty="0" smtClean="0"/>
              <a:t>Network model  </a:t>
            </a:r>
          </a:p>
          <a:p>
            <a:pPr lvl="1"/>
            <a:r>
              <a:rPr lang="en-US" dirty="0" smtClean="0"/>
              <a:t>Hierarchical model</a:t>
            </a:r>
          </a:p>
          <a:p>
            <a:endParaRPr lang="en-US" dirty="0" smtClean="0"/>
          </a:p>
          <a:p>
            <a:endParaRPr lang="en-US" dirty="0" smtClean="0"/>
          </a:p>
        </p:txBody>
      </p:sp>
      <p:sp>
        <p:nvSpPr>
          <p:cNvPr id="3" name="Footer Placeholder 2"/>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08181892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Relational Model</a:t>
            </a:r>
          </a:p>
        </p:txBody>
      </p:sp>
      <p:sp>
        <p:nvSpPr>
          <p:cNvPr id="93187" name="Rectangle 3"/>
          <p:cNvSpPr>
            <a:spLocks noGrp="1" noChangeArrowheads="1"/>
          </p:cNvSpPr>
          <p:nvPr>
            <p:ph sz="half" idx="1"/>
          </p:nvPr>
        </p:nvSpPr>
        <p:spPr/>
        <p:txBody>
          <a:bodyPr>
            <a:normAutofit fontScale="85000" lnSpcReduction="10000"/>
          </a:bodyPr>
          <a:lstStyle/>
          <a:p>
            <a:r>
              <a:rPr lang="en-US" smtClean="0"/>
              <a:t>Most widely used data model for todays database system.</a:t>
            </a:r>
          </a:p>
          <a:p>
            <a:r>
              <a:rPr lang="en-US" smtClean="0"/>
              <a:t>Uses collection of tables called relation to represent both data and the relationship among those data.</a:t>
            </a:r>
          </a:p>
          <a:p>
            <a:r>
              <a:rPr lang="en-US" smtClean="0"/>
              <a:t>Each table consists of columns having unique name (called field name which represents one attribute of an object).</a:t>
            </a:r>
          </a:p>
          <a:p>
            <a:r>
              <a:rPr lang="en-US" smtClean="0"/>
              <a:t>A row of a table contains different values for individual column to make a record, which describe an object completely.</a:t>
            </a:r>
            <a:endParaRPr lang="en-US" dirty="0"/>
          </a:p>
        </p:txBody>
      </p:sp>
      <p:pic>
        <p:nvPicPr>
          <p:cNvPr id="6" name="Picture 3" descr="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53399" y="1060450"/>
            <a:ext cx="3471090" cy="5160963"/>
          </a:xfrm>
        </p:spPr>
      </p:pic>
      <p:sp>
        <p:nvSpPr>
          <p:cNvPr id="4" name="Footer Placeholder 3"/>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6190968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Entity-Relationship (ER) model </a:t>
            </a:r>
            <a:endParaRPr lang="en-US" dirty="0"/>
          </a:p>
        </p:txBody>
      </p:sp>
      <p:sp>
        <p:nvSpPr>
          <p:cNvPr id="3" name="Content Placeholder 2"/>
          <p:cNvSpPr>
            <a:spLocks noGrp="1"/>
          </p:cNvSpPr>
          <p:nvPr>
            <p:ph sz="half" idx="1"/>
          </p:nvPr>
        </p:nvSpPr>
        <p:spPr/>
        <p:txBody>
          <a:bodyPr>
            <a:normAutofit fontScale="92500"/>
          </a:bodyPr>
          <a:lstStyle/>
          <a:p>
            <a:r>
              <a:rPr lang="en-US" smtClean="0"/>
              <a:t>An entity is a “thing” or “object” which can be distinguished from any other objects in the real world.</a:t>
            </a:r>
          </a:p>
          <a:p>
            <a:r>
              <a:rPr lang="en-US" smtClean="0"/>
              <a:t>Every entity have their own descriptive properties called as attribute, which is used as field name for table in relational database system</a:t>
            </a:r>
          </a:p>
          <a:p>
            <a:r>
              <a:rPr lang="en-US" smtClean="0"/>
              <a:t>The E-R data model uses a collection of objects, called entities and relationships among these objects</a:t>
            </a:r>
          </a:p>
          <a:p>
            <a:endParaRPr lang="en-US" dirty="0"/>
          </a:p>
        </p:txBody>
      </p:sp>
      <p:pic>
        <p:nvPicPr>
          <p:cNvPr id="6"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4075" y="2041399"/>
            <a:ext cx="4249738" cy="3199064"/>
          </a:xfrm>
        </p:spPr>
      </p:pic>
      <p:sp>
        <p:nvSpPr>
          <p:cNvPr id="7" name="Footer Placeholder 6"/>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7278780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lvl="0"/>
            <a:r>
              <a:rPr lang="en-US" sz="2400" dirty="0"/>
              <a:t>Data</a:t>
            </a:r>
          </a:p>
          <a:p>
            <a:pPr lvl="1"/>
            <a:r>
              <a:rPr lang="en-US" sz="2100" dirty="0"/>
              <a:t>Facts or values used for reference or analysis. </a:t>
            </a:r>
          </a:p>
          <a:p>
            <a:pPr lvl="1"/>
            <a:r>
              <a:rPr lang="en-US" sz="2100" dirty="0"/>
              <a:t>Data itself may not have clear meaning until it is processed. </a:t>
            </a:r>
          </a:p>
          <a:p>
            <a:pPr lvl="0"/>
            <a:r>
              <a:rPr lang="en-US" sz="2400" dirty="0"/>
              <a:t>Information</a:t>
            </a:r>
          </a:p>
          <a:p>
            <a:pPr lvl="1"/>
            <a:r>
              <a:rPr lang="en-US" sz="2100" dirty="0"/>
              <a:t>Processed data which gives some meaning and which can be used for making decisions. </a:t>
            </a:r>
          </a:p>
          <a:p>
            <a:pPr lvl="0"/>
            <a:r>
              <a:rPr lang="en-US" sz="2400" dirty="0"/>
              <a:t>Database</a:t>
            </a:r>
          </a:p>
          <a:p>
            <a:pPr lvl="1"/>
            <a:r>
              <a:rPr lang="en-US" sz="2100" dirty="0"/>
              <a:t>Database is an organized collection of interrelated data. </a:t>
            </a:r>
          </a:p>
          <a:p>
            <a:pPr lvl="1"/>
            <a:r>
              <a:rPr lang="en-US" sz="2100" dirty="0" err="1"/>
              <a:t>Eg</a:t>
            </a:r>
            <a:r>
              <a:rPr lang="en-US" sz="2100" dirty="0"/>
              <a:t>: telephone diary, dictionary, salary sheet etc.</a:t>
            </a:r>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5663529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based data model</a:t>
            </a:r>
            <a:endParaRPr lang="en-US" dirty="0"/>
          </a:p>
        </p:txBody>
      </p:sp>
      <p:sp>
        <p:nvSpPr>
          <p:cNvPr id="3" name="Content Placeholder 2"/>
          <p:cNvSpPr>
            <a:spLocks noGrp="1"/>
          </p:cNvSpPr>
          <p:nvPr>
            <p:ph sz="half" idx="1"/>
          </p:nvPr>
        </p:nvSpPr>
        <p:spPr/>
        <p:txBody>
          <a:bodyPr>
            <a:normAutofit lnSpcReduction="10000"/>
          </a:bodyPr>
          <a:lstStyle/>
          <a:p>
            <a:r>
              <a:rPr lang="en-US" smtClean="0"/>
              <a:t>Object oriented technology is the latest technology in programming.</a:t>
            </a:r>
          </a:p>
          <a:p>
            <a:r>
              <a:rPr lang="en-US" smtClean="0"/>
              <a:t>Object based data model is the extended form of E-R model with the facility of data encapsulation, data access methods (functions) etc. which gives more security to the database by combining both data and functions together inside an object.</a:t>
            </a:r>
          </a:p>
          <a:p>
            <a:endParaRPr lang="en-US" dirty="0"/>
          </a:p>
        </p:txBody>
      </p:sp>
      <p:pic>
        <p:nvPicPr>
          <p:cNvPr id="1026" name="Picture 2" descr="https://www.tutorialcup.com/images/dbms/object-based-data-models/object-oriented-data-models.png"/>
          <p:cNvPicPr>
            <a:picLocks noGrp="1" noChangeAspect="1" noChangeArrowheads="1"/>
          </p:cNvPicPr>
          <p:nvPr>
            <p:ph sz="half" idx="2"/>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4664075" y="2333044"/>
            <a:ext cx="4249738" cy="2615774"/>
          </a:xfrm>
        </p:spPr>
      </p:pic>
      <p:sp>
        <p:nvSpPr>
          <p:cNvPr id="6" name="Footer Placeholder 5"/>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4682374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Semi-structured data model</a:t>
            </a:r>
            <a:endParaRPr lang="en-US" dirty="0"/>
          </a:p>
        </p:txBody>
      </p:sp>
      <p:sp>
        <p:nvSpPr>
          <p:cNvPr id="3" name="Content Placeholder 2"/>
          <p:cNvSpPr>
            <a:spLocks noGrp="1"/>
          </p:cNvSpPr>
          <p:nvPr>
            <p:ph sz="half" idx="1"/>
          </p:nvPr>
        </p:nvSpPr>
        <p:spPr/>
        <p:txBody>
          <a:bodyPr>
            <a:normAutofit fontScale="77500" lnSpcReduction="20000"/>
          </a:bodyPr>
          <a:lstStyle/>
          <a:p>
            <a:r>
              <a:rPr lang="en-US" smtClean="0"/>
              <a:t>In previous types of data models, every data item of a particular type must have the same set of attributes.</a:t>
            </a:r>
          </a:p>
          <a:p>
            <a:r>
              <a:rPr lang="en-US" smtClean="0"/>
              <a:t>The semi-structured data model permits the specification of data where individual data items of the same type may have different sets of attributes or values.</a:t>
            </a:r>
          </a:p>
          <a:p>
            <a:r>
              <a:rPr lang="en-US" smtClean="0"/>
              <a:t>It provides a flexible format for data exchange between different types of databases.</a:t>
            </a:r>
          </a:p>
          <a:p>
            <a:r>
              <a:rPr lang="en-US" smtClean="0"/>
              <a:t>The XML (Extended Markup Language) and OEM(Object Exchange Model) is widely used to represent semi-structured data.</a:t>
            </a:r>
          </a:p>
          <a:p>
            <a:endParaRPr lang="en-US" dirty="0"/>
          </a:p>
        </p:txBody>
      </p:sp>
      <p:pic>
        <p:nvPicPr>
          <p:cNvPr id="2050" name="Picture 2" descr="Object Relationship Attribute Data Model for Semi-structured Data |  SpringerLink"/>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4826794" y="2131219"/>
            <a:ext cx="3924300" cy="3019425"/>
          </a:xfrm>
        </p:spPr>
      </p:pic>
      <p:sp>
        <p:nvSpPr>
          <p:cNvPr id="6" name="Footer Placeholder 5"/>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87710059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pic>
        <p:nvPicPr>
          <p:cNvPr id="3074" name="Picture 2" descr="Database Model - My knowledge to you dud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04788" y="2397323"/>
            <a:ext cx="4321175" cy="2487216"/>
          </a:xfrm>
        </p:spPr>
      </p:pic>
      <p:pic>
        <p:nvPicPr>
          <p:cNvPr id="3076" name="Picture 4" descr="Databases: Evolution and Change. A history of databases, the impact of… |  by Robert Polding, PhD | Medium"/>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tretch/>
        </p:blipFill>
        <p:spPr>
          <a:xfrm>
            <a:off x="4664075" y="2575618"/>
            <a:ext cx="4249738" cy="2130627"/>
          </a:xfrm>
        </p:spPr>
      </p:pic>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pPr/>
              <a:t>22</a:t>
            </a:fld>
            <a:endParaRPr lang="en-US"/>
          </a:p>
        </p:txBody>
      </p:sp>
      <p:sp>
        <p:nvSpPr>
          <p:cNvPr id="7" name="TextBox 6"/>
          <p:cNvSpPr txBox="1"/>
          <p:nvPr/>
        </p:nvSpPr>
        <p:spPr>
          <a:xfrm>
            <a:off x="1184220" y="2113951"/>
            <a:ext cx="1924309" cy="323165"/>
          </a:xfrm>
          <a:prstGeom prst="rect">
            <a:avLst/>
          </a:prstGeom>
          <a:noFill/>
        </p:spPr>
        <p:txBody>
          <a:bodyPr wrap="none" rtlCol="0">
            <a:spAutoFit/>
          </a:bodyPr>
          <a:lstStyle/>
          <a:p>
            <a:r>
              <a:rPr lang="en-US" sz="1500" b="1" dirty="0"/>
              <a:t>Hierarchy Data Model</a:t>
            </a:r>
          </a:p>
        </p:txBody>
      </p:sp>
      <p:sp>
        <p:nvSpPr>
          <p:cNvPr id="10" name="TextBox 9"/>
          <p:cNvSpPr txBox="1"/>
          <p:nvPr/>
        </p:nvSpPr>
        <p:spPr>
          <a:xfrm>
            <a:off x="6146185" y="2113951"/>
            <a:ext cx="1859612" cy="323165"/>
          </a:xfrm>
          <a:prstGeom prst="rect">
            <a:avLst/>
          </a:prstGeom>
          <a:noFill/>
        </p:spPr>
        <p:txBody>
          <a:bodyPr wrap="none" rtlCol="0">
            <a:spAutoFit/>
          </a:bodyPr>
          <a:lstStyle/>
          <a:p>
            <a:r>
              <a:rPr lang="en-US" sz="1500" b="1" dirty="0"/>
              <a:t>Network Data Model</a:t>
            </a:r>
          </a:p>
        </p:txBody>
      </p:sp>
    </p:spTree>
    <p:extLst>
      <p:ext uri="{BB962C8B-B14F-4D97-AF65-F5344CB8AC3E}">
        <p14:creationId xmlns:p14="http://schemas.microsoft.com/office/powerpoint/2010/main" val="42608508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Instances and Schemas</a:t>
            </a:r>
            <a:endParaRPr lang="en-US" dirty="0" smtClean="0"/>
          </a:p>
        </p:txBody>
      </p:sp>
      <p:sp>
        <p:nvSpPr>
          <p:cNvPr id="36867" name="Rectangle 3"/>
          <p:cNvSpPr>
            <a:spLocks noGrp="1" noChangeArrowheads="1"/>
          </p:cNvSpPr>
          <p:nvPr>
            <p:ph idx="1"/>
          </p:nvPr>
        </p:nvSpPr>
        <p:spPr/>
        <p:txBody>
          <a:bodyPr/>
          <a:lstStyle/>
          <a:p>
            <a:r>
              <a:rPr lang="en-US" smtClean="0"/>
              <a:t>Database instance: </a:t>
            </a:r>
          </a:p>
          <a:p>
            <a:pPr lvl="1"/>
            <a:r>
              <a:rPr lang="en-US" smtClean="0"/>
              <a:t>Database contains collection of interrelated data and it may vary according to time as information is inserted or deleted in the database.</a:t>
            </a:r>
          </a:p>
          <a:p>
            <a:pPr lvl="1"/>
            <a:r>
              <a:rPr lang="en-US" smtClean="0"/>
              <a:t>The collection of information stored in the database as a particular moment is called as instance of the database.</a:t>
            </a:r>
          </a:p>
          <a:p>
            <a:r>
              <a:rPr lang="en-US" smtClean="0"/>
              <a:t>Database Schemas</a:t>
            </a:r>
          </a:p>
          <a:p>
            <a:pPr lvl="1"/>
            <a:r>
              <a:rPr lang="en-US" smtClean="0"/>
              <a:t>The overall design of the database is called the database schema. </a:t>
            </a:r>
          </a:p>
          <a:p>
            <a:pPr lvl="1"/>
            <a:r>
              <a:rPr lang="en-US" smtClean="0"/>
              <a:t>Once the database schema is prepared, it is not changed frequently. </a:t>
            </a:r>
            <a:endParaRPr lang="en-US" dirty="0"/>
          </a:p>
        </p:txBody>
      </p:sp>
      <p:sp>
        <p:nvSpPr>
          <p:cNvPr id="3" name="Footer Placeholder 2"/>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99666420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Languages</a:t>
            </a:r>
            <a:endParaRPr lang="en-US" dirty="0"/>
          </a:p>
        </p:txBody>
      </p:sp>
      <p:sp>
        <p:nvSpPr>
          <p:cNvPr id="3" name="Content Placeholder 2"/>
          <p:cNvSpPr>
            <a:spLocks noGrp="1"/>
          </p:cNvSpPr>
          <p:nvPr>
            <p:ph idx="1"/>
          </p:nvPr>
        </p:nvSpPr>
        <p:spPr/>
        <p:txBody>
          <a:bodyPr>
            <a:normAutofit lnSpcReduction="10000"/>
          </a:bodyPr>
          <a:lstStyle/>
          <a:p>
            <a:r>
              <a:rPr lang="en-US" smtClean="0"/>
              <a:t>DDL (Data Definition Language)</a:t>
            </a:r>
          </a:p>
          <a:p>
            <a:pPr lvl="1"/>
            <a:r>
              <a:rPr lang="en-US" smtClean="0"/>
              <a:t>Specification notation for defining the database schema</a:t>
            </a:r>
          </a:p>
          <a:p>
            <a:pPr lvl="2"/>
            <a:r>
              <a:rPr lang="en-US" smtClean="0"/>
              <a:t>Example:	create table instructor (</a:t>
            </a:r>
            <a:br>
              <a:rPr lang="en-US" smtClean="0"/>
            </a:br>
            <a:r>
              <a:rPr lang="en-US" smtClean="0"/>
              <a:t>                             ID                char(5),</a:t>
            </a:r>
            <a:br>
              <a:rPr lang="en-US" smtClean="0"/>
            </a:br>
            <a:r>
              <a:rPr lang="en-US" smtClean="0"/>
              <a:t>                             name           varchar(20),</a:t>
            </a:r>
            <a:br>
              <a:rPr lang="en-US" smtClean="0"/>
            </a:br>
            <a:r>
              <a:rPr lang="en-US" smtClean="0"/>
              <a:t>                             dept_name  varchar(20),</a:t>
            </a:r>
            <a:br>
              <a:rPr lang="en-US" smtClean="0"/>
            </a:br>
            <a:r>
              <a:rPr lang="en-US" smtClean="0"/>
              <a:t>                             salary           numeric(8,2))</a:t>
            </a:r>
          </a:p>
          <a:p>
            <a:pPr lvl="1"/>
            <a:r>
              <a:rPr lang="en-US" smtClean="0"/>
              <a:t>DDL compiler generates a set of table templates stored in a data dictionary</a:t>
            </a:r>
          </a:p>
          <a:p>
            <a:pPr lvl="2"/>
            <a:r>
              <a:rPr lang="en-US" smtClean="0"/>
              <a:t>Data dictionary contains metadata (i.e., data about data)</a:t>
            </a:r>
          </a:p>
          <a:p>
            <a:pPr lvl="1"/>
            <a:r>
              <a:rPr lang="en-US" smtClean="0"/>
              <a:t>Database schema </a:t>
            </a:r>
          </a:p>
          <a:p>
            <a:pPr lvl="1"/>
            <a:r>
              <a:rPr lang="en-US" smtClean="0"/>
              <a:t>Integrity constraints</a:t>
            </a:r>
          </a:p>
          <a:p>
            <a:pPr lvl="2"/>
            <a:r>
              <a:rPr lang="en-US" smtClean="0"/>
              <a:t>Primary key (ID uniquely identifies instructors)</a:t>
            </a:r>
          </a:p>
          <a:p>
            <a:pPr lvl="2"/>
            <a:r>
              <a:rPr lang="en-US" smtClean="0"/>
              <a:t>Referential integrity (references constraint in SQL)</a:t>
            </a:r>
          </a:p>
          <a:p>
            <a:pPr lvl="2"/>
            <a:r>
              <a:rPr lang="en-US" smtClean="0"/>
              <a:t>e.g. dept_name value in any instructor tuple must appear in department relation</a:t>
            </a:r>
          </a:p>
          <a:p>
            <a:r>
              <a:rPr lang="en-US" smtClean="0"/>
              <a:t>Authorization</a:t>
            </a:r>
            <a:endParaRPr lang="en-US" dirty="0" smtClean="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9007667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Database Languages</a:t>
            </a:r>
            <a:endParaRPr lang="en-US" dirty="0" smtClean="0"/>
          </a:p>
        </p:txBody>
      </p:sp>
      <p:sp>
        <p:nvSpPr>
          <p:cNvPr id="97283" name="Rectangle 3"/>
          <p:cNvSpPr>
            <a:spLocks noGrp="1" noChangeArrowheads="1"/>
          </p:cNvSpPr>
          <p:nvPr>
            <p:ph idx="1"/>
          </p:nvPr>
        </p:nvSpPr>
        <p:spPr/>
        <p:txBody>
          <a:bodyPr>
            <a:normAutofit fontScale="92500" lnSpcReduction="10000"/>
          </a:bodyPr>
          <a:lstStyle/>
          <a:p>
            <a:r>
              <a:rPr lang="en-US" smtClean="0"/>
              <a:t>Data Manipulation Language (DML)</a:t>
            </a:r>
          </a:p>
          <a:p>
            <a:pPr lvl="1"/>
            <a:r>
              <a:rPr lang="en-US" smtClean="0"/>
              <a:t>Language for accessing and manipulating the data organized by the appropriate data model</a:t>
            </a:r>
          </a:p>
          <a:p>
            <a:pPr lvl="2"/>
            <a:r>
              <a:rPr lang="en-US" smtClean="0"/>
              <a:t>DML also known as query language</a:t>
            </a:r>
          </a:p>
          <a:p>
            <a:pPr lvl="1"/>
            <a:r>
              <a:rPr lang="en-US" smtClean="0"/>
              <a:t>Two classes of languages </a:t>
            </a:r>
          </a:p>
          <a:p>
            <a:pPr lvl="2"/>
            <a:r>
              <a:rPr lang="en-US" smtClean="0"/>
              <a:t>Procedural – user specifies what data is required and how to get those data </a:t>
            </a:r>
          </a:p>
          <a:p>
            <a:pPr lvl="2"/>
            <a:r>
              <a:rPr lang="en-US" smtClean="0"/>
              <a:t>Declarative (nonprocedural) – user specifies what data is required without specifying how to get those data</a:t>
            </a:r>
          </a:p>
          <a:p>
            <a:pPr lvl="1"/>
            <a:r>
              <a:rPr lang="en-US" smtClean="0"/>
              <a:t>SQL is the most widely used query language</a:t>
            </a:r>
          </a:p>
          <a:p>
            <a:pPr lvl="1"/>
            <a:r>
              <a:rPr lang="en-US" smtClean="0"/>
              <a:t>widely used non-procedural language</a:t>
            </a:r>
          </a:p>
          <a:p>
            <a:pPr lvl="2"/>
            <a:r>
              <a:rPr lang="en-US" smtClean="0"/>
              <a:t>Example: Find the name of the instructor with ID 22222</a:t>
            </a:r>
            <a:br>
              <a:rPr lang="en-US" smtClean="0"/>
            </a:br>
            <a:r>
              <a:rPr lang="en-US" smtClean="0"/>
              <a:t>	select	name</a:t>
            </a:r>
            <a:br>
              <a:rPr lang="en-US" smtClean="0"/>
            </a:br>
            <a:r>
              <a:rPr lang="en-US" smtClean="0"/>
              <a:t>	from	instructor</a:t>
            </a:r>
            <a:br>
              <a:rPr lang="en-US" smtClean="0"/>
            </a:br>
            <a:r>
              <a:rPr lang="en-US" smtClean="0"/>
              <a:t>	where	instructor.ID = ‘22222’          </a:t>
            </a:r>
          </a:p>
          <a:p>
            <a:pPr lvl="1"/>
            <a:r>
              <a:rPr lang="en-US" smtClean="0"/>
              <a:t>Application programs generally access databases through one of</a:t>
            </a:r>
          </a:p>
          <a:p>
            <a:pPr lvl="2"/>
            <a:r>
              <a:rPr lang="en-US" smtClean="0"/>
              <a:t>Language extensions to allow embedded SQL</a:t>
            </a:r>
          </a:p>
          <a:p>
            <a:pPr lvl="2"/>
            <a:r>
              <a:rPr lang="en-US" smtClean="0"/>
              <a:t>Application program interface (e.g., ODBC/JDBC) which allow SQL queries to be sent to a database</a:t>
            </a:r>
            <a:endParaRPr lang="en-US" dirty="0"/>
          </a:p>
        </p:txBody>
      </p:sp>
      <p:sp>
        <p:nvSpPr>
          <p:cNvPr id="3" name="Footer Placeholder 2"/>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7610349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Database Languages</a:t>
            </a:r>
            <a:endParaRPr lang="en-US" dirty="0" smtClean="0"/>
          </a:p>
        </p:txBody>
      </p:sp>
      <p:sp>
        <p:nvSpPr>
          <p:cNvPr id="97283" name="Rectangle 3"/>
          <p:cNvSpPr>
            <a:spLocks noGrp="1" noChangeArrowheads="1"/>
          </p:cNvSpPr>
          <p:nvPr>
            <p:ph idx="1"/>
          </p:nvPr>
        </p:nvSpPr>
        <p:spPr/>
        <p:txBody>
          <a:bodyPr>
            <a:normAutofit lnSpcReduction="10000"/>
          </a:bodyPr>
          <a:lstStyle/>
          <a:p>
            <a:r>
              <a:rPr lang="en-US" b="1" dirty="0"/>
              <a:t>Query By Example (QBE)</a:t>
            </a:r>
          </a:p>
          <a:p>
            <a:pPr lvl="1"/>
            <a:r>
              <a:rPr lang="en-US" dirty="0"/>
              <a:t>Query by example (QBE) is a query method implemented in most database systems, most notably for relational databases. </a:t>
            </a:r>
            <a:endParaRPr lang="en-US" dirty="0" smtClean="0"/>
          </a:p>
          <a:p>
            <a:pPr lvl="1"/>
            <a:r>
              <a:rPr lang="en-US" dirty="0" smtClean="0"/>
              <a:t>QBE </a:t>
            </a:r>
            <a:r>
              <a:rPr lang="en-US" dirty="0"/>
              <a:t>was created by Moshe </a:t>
            </a:r>
            <a:r>
              <a:rPr lang="en-US" dirty="0" err="1"/>
              <a:t>Zloof</a:t>
            </a:r>
            <a:r>
              <a:rPr lang="en-US" dirty="0"/>
              <a:t> at IBM in the 1970s </a:t>
            </a:r>
            <a:endParaRPr lang="en-US" dirty="0" smtClean="0"/>
          </a:p>
          <a:p>
            <a:pPr lvl="1"/>
            <a:r>
              <a:rPr lang="en-US" dirty="0" smtClean="0"/>
              <a:t>It </a:t>
            </a:r>
            <a:r>
              <a:rPr lang="en-US" dirty="0"/>
              <a:t>is a graphical query language where users can input commands into a table like conditions and example elements. </a:t>
            </a:r>
          </a:p>
          <a:p>
            <a:pPr lvl="1"/>
            <a:r>
              <a:rPr lang="en-US" dirty="0" smtClean="0"/>
              <a:t>Example </a:t>
            </a:r>
            <a:r>
              <a:rPr lang="en-US" dirty="0"/>
              <a:t>Form B:</a:t>
            </a:r>
          </a:p>
          <a:p>
            <a:pPr marL="509778" lvl="3" indent="0">
              <a:buNone/>
            </a:pPr>
            <a:r>
              <a:rPr lang="en-US" dirty="0" smtClean="0"/>
              <a:t>.....</a:t>
            </a:r>
            <a:r>
              <a:rPr lang="en-US" dirty="0"/>
              <a:t>Name: Bob</a:t>
            </a:r>
          </a:p>
          <a:p>
            <a:pPr marL="509778" lvl="3" indent="0">
              <a:buNone/>
            </a:pPr>
            <a:r>
              <a:rPr lang="en-US" dirty="0"/>
              <a:t>..Address:</a:t>
            </a:r>
          </a:p>
          <a:p>
            <a:pPr marL="509778" lvl="3" indent="0">
              <a:buNone/>
            </a:pPr>
            <a:r>
              <a:rPr lang="en-US" dirty="0"/>
              <a:t>.....City:</a:t>
            </a:r>
          </a:p>
          <a:p>
            <a:pPr marL="509778" lvl="3" indent="0">
              <a:buNone/>
            </a:pPr>
            <a:r>
              <a:rPr lang="en-US" dirty="0"/>
              <a:t>....State: TX</a:t>
            </a:r>
          </a:p>
          <a:p>
            <a:pPr marL="509778" lvl="3" indent="0">
              <a:buNone/>
            </a:pPr>
            <a:r>
              <a:rPr lang="en-US" dirty="0"/>
              <a:t>..</a:t>
            </a:r>
            <a:r>
              <a:rPr lang="en-US" dirty="0" err="1"/>
              <a:t>Zipcode</a:t>
            </a:r>
            <a:r>
              <a:rPr lang="en-US" dirty="0"/>
              <a:t>:</a:t>
            </a:r>
          </a:p>
          <a:p>
            <a:pPr lvl="1"/>
            <a:r>
              <a:rPr lang="en-US" dirty="0"/>
              <a:t>Resulting SQL:</a:t>
            </a:r>
          </a:p>
          <a:p>
            <a:pPr marL="384048" lvl="2" indent="0">
              <a:buNone/>
            </a:pPr>
            <a:r>
              <a:rPr lang="en-US" dirty="0" smtClean="0"/>
              <a:t>SELECT </a:t>
            </a:r>
            <a:r>
              <a:rPr lang="en-US" dirty="0"/>
              <a:t>* FROM Contacts WHERE Name='Bob' AND State='TX';</a:t>
            </a: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66013149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users and administrators</a:t>
            </a:r>
            <a:endParaRPr lang="en-US" dirty="0"/>
          </a:p>
        </p:txBody>
      </p:sp>
      <p:sp>
        <p:nvSpPr>
          <p:cNvPr id="3" name="Content Placeholder 2"/>
          <p:cNvSpPr>
            <a:spLocks noGrp="1"/>
          </p:cNvSpPr>
          <p:nvPr>
            <p:ph idx="1"/>
          </p:nvPr>
        </p:nvSpPr>
        <p:spPr/>
        <p:txBody>
          <a:bodyPr/>
          <a:lstStyle/>
          <a:p>
            <a:r>
              <a:rPr lang="en-US" dirty="0" smtClean="0"/>
              <a:t>People who works with database can be categorized as:</a:t>
            </a:r>
          </a:p>
          <a:p>
            <a:pPr lvl="1"/>
            <a:r>
              <a:rPr lang="en-US" dirty="0" smtClean="0"/>
              <a:t>Database users</a:t>
            </a:r>
          </a:p>
          <a:p>
            <a:pPr lvl="1"/>
            <a:r>
              <a:rPr lang="en-US" dirty="0" smtClean="0"/>
              <a:t>Database administrators</a:t>
            </a:r>
          </a:p>
          <a:p>
            <a:pPr lvl="1"/>
            <a:r>
              <a:rPr lang="en-US" dirty="0" smtClean="0"/>
              <a:t>Database users are again classified into four groups according to their nature of job.</a:t>
            </a:r>
          </a:p>
          <a:p>
            <a:pPr lvl="2"/>
            <a:r>
              <a:rPr lang="en-US" dirty="0" smtClean="0"/>
              <a:t>Naïve (Simple) users</a:t>
            </a:r>
          </a:p>
          <a:p>
            <a:pPr lvl="2"/>
            <a:r>
              <a:rPr lang="en-US" dirty="0" smtClean="0"/>
              <a:t>Application programmers</a:t>
            </a:r>
          </a:p>
          <a:p>
            <a:pPr lvl="2"/>
            <a:r>
              <a:rPr lang="en-US" dirty="0" smtClean="0"/>
              <a:t>Sophisticated users	</a:t>
            </a:r>
          </a:p>
          <a:p>
            <a:pPr lvl="2"/>
            <a:r>
              <a:rPr lang="en-US" dirty="0" smtClean="0"/>
              <a:t>specialized users. </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135450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User</a:t>
            </a:r>
            <a:endParaRPr lang="en-US" dirty="0"/>
          </a:p>
        </p:txBody>
      </p:sp>
      <p:sp>
        <p:nvSpPr>
          <p:cNvPr id="3" name="Content Placeholder 2"/>
          <p:cNvSpPr>
            <a:spLocks noGrp="1"/>
          </p:cNvSpPr>
          <p:nvPr>
            <p:ph idx="1"/>
          </p:nvPr>
        </p:nvSpPr>
        <p:spPr/>
        <p:txBody>
          <a:bodyPr/>
          <a:lstStyle/>
          <a:p>
            <a:r>
              <a:rPr lang="en-US" smtClean="0"/>
              <a:t>Naïve (Simple) users: </a:t>
            </a:r>
          </a:p>
          <a:p>
            <a:pPr lvl="1"/>
            <a:r>
              <a:rPr lang="en-US" smtClean="0"/>
              <a:t>They are general users of database who frequently interacts with the database using database interfaces( such as forms or Web application programs).</a:t>
            </a:r>
          </a:p>
          <a:p>
            <a:pPr lvl="1"/>
            <a:r>
              <a:rPr lang="en-US" smtClean="0"/>
              <a:t>Eg: an employee in a bank who stores records of account holders through 	the provided application programs or forms.</a:t>
            </a:r>
          </a:p>
          <a:p>
            <a:r>
              <a:rPr lang="en-US" smtClean="0"/>
              <a:t>Application programmers: </a:t>
            </a:r>
          </a:p>
          <a:p>
            <a:pPr lvl="1"/>
            <a:r>
              <a:rPr lang="en-US" smtClean="0"/>
              <a:t>They are the computer professionals with good knowledge in programming. They prepare user interfaces and other application programs through which naïve users can interact with database.</a:t>
            </a:r>
          </a:p>
          <a:p>
            <a:pPr lvl="1"/>
            <a:r>
              <a:rPr lang="en-US" smtClean="0"/>
              <a:t>They use different tools such as Rapid Application Development (RAD)tools to prepare forms and reports with minimal effort and time.</a:t>
            </a:r>
          </a:p>
          <a:p>
            <a:endParaRPr lang="en-US" smtClean="0"/>
          </a:p>
          <a:p>
            <a:pPr lvl="1"/>
            <a:endParaRPr lang="en-US" smtClean="0"/>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7020397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User</a:t>
            </a:r>
            <a:endParaRPr lang="en-US" dirty="0"/>
          </a:p>
        </p:txBody>
      </p:sp>
      <p:sp>
        <p:nvSpPr>
          <p:cNvPr id="3" name="Content Placeholder 2"/>
          <p:cNvSpPr>
            <a:spLocks noGrp="1"/>
          </p:cNvSpPr>
          <p:nvPr>
            <p:ph idx="1"/>
          </p:nvPr>
        </p:nvSpPr>
        <p:spPr/>
        <p:txBody>
          <a:bodyPr>
            <a:normAutofit/>
          </a:bodyPr>
          <a:lstStyle/>
          <a:p>
            <a:r>
              <a:rPr lang="en-US" dirty="0" smtClean="0"/>
              <a:t>Sophisticated users: </a:t>
            </a:r>
          </a:p>
          <a:p>
            <a:pPr lvl="1"/>
            <a:r>
              <a:rPr lang="en-US" dirty="0" smtClean="0"/>
              <a:t>They are the higher level users with good knowledge in database and database systems. </a:t>
            </a:r>
          </a:p>
          <a:p>
            <a:pPr lvl="1"/>
            <a:r>
              <a:rPr lang="en-US" dirty="0" smtClean="0"/>
              <a:t>They use database query language or data analysis software instead of using application programs to explore database.</a:t>
            </a:r>
          </a:p>
          <a:p>
            <a:pPr lvl="1"/>
            <a:r>
              <a:rPr lang="en-US" dirty="0" smtClean="0"/>
              <a:t>System Analysts are the example of sophisticated users.</a:t>
            </a:r>
          </a:p>
          <a:p>
            <a:r>
              <a:rPr lang="en-US" dirty="0" smtClean="0"/>
              <a:t>Specialized users: </a:t>
            </a:r>
          </a:p>
          <a:p>
            <a:pPr lvl="1"/>
            <a:r>
              <a:rPr lang="en-US" dirty="0" smtClean="0"/>
              <a:t>They are the expert users who can deal with complex database systems. </a:t>
            </a:r>
          </a:p>
          <a:p>
            <a:pPr lvl="1"/>
            <a:r>
              <a:rPr lang="en-US" dirty="0" smtClean="0"/>
              <a:t>They can write the specialized database applications which are used for handling very complex tasks such as Computer Aided Design(CAD), Knowledge base and Expert system etc.</a:t>
            </a:r>
          </a:p>
          <a:p>
            <a:pPr lvl="2"/>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57550498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t>3</a:t>
            </a:fld>
            <a:endParaRPr lang="en-US"/>
          </a:p>
        </p:txBody>
      </p:sp>
      <p:pic>
        <p:nvPicPr>
          <p:cNvPr id="2050" name="Picture 2" descr="What is the difference Between Data and Information? – Everythingon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81" y="1362974"/>
            <a:ext cx="7635415" cy="3346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6312" y="2682688"/>
            <a:ext cx="633956" cy="369332"/>
          </a:xfrm>
          <a:prstGeom prst="rect">
            <a:avLst/>
          </a:prstGeom>
          <a:noFill/>
        </p:spPr>
        <p:txBody>
          <a:bodyPr wrap="none" rtlCol="0">
            <a:spAutoFit/>
          </a:bodyPr>
          <a:lstStyle/>
          <a:p>
            <a:r>
              <a:rPr lang="en-US" b="1" dirty="0"/>
              <a:t>Data</a:t>
            </a:r>
          </a:p>
        </p:txBody>
      </p:sp>
      <p:sp>
        <p:nvSpPr>
          <p:cNvPr id="8" name="TextBox 7"/>
          <p:cNvSpPr txBox="1"/>
          <p:nvPr/>
        </p:nvSpPr>
        <p:spPr>
          <a:xfrm>
            <a:off x="7291669" y="2682689"/>
            <a:ext cx="1325619" cy="369332"/>
          </a:xfrm>
          <a:prstGeom prst="rect">
            <a:avLst/>
          </a:prstGeom>
          <a:noFill/>
        </p:spPr>
        <p:txBody>
          <a:bodyPr wrap="none" rtlCol="0">
            <a:spAutoFit/>
          </a:bodyPr>
          <a:lstStyle/>
          <a:p>
            <a:r>
              <a:rPr lang="en-US" b="1" dirty="0"/>
              <a:t>Information</a:t>
            </a:r>
          </a:p>
        </p:txBody>
      </p:sp>
    </p:spTree>
    <p:extLst>
      <p:ext uri="{BB962C8B-B14F-4D97-AF65-F5344CB8AC3E}">
        <p14:creationId xmlns:p14="http://schemas.microsoft.com/office/powerpoint/2010/main" val="19353831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Administrator </a:t>
            </a:r>
            <a:r>
              <a:rPr lang="en-US" dirty="0" smtClean="0"/>
              <a:t>(DBA)</a:t>
            </a:r>
            <a:endParaRPr lang="en-US" dirty="0"/>
          </a:p>
        </p:txBody>
      </p:sp>
      <p:sp>
        <p:nvSpPr>
          <p:cNvPr id="3" name="Content Placeholder 2"/>
          <p:cNvSpPr>
            <a:spLocks noGrp="1"/>
          </p:cNvSpPr>
          <p:nvPr>
            <p:ph idx="1"/>
          </p:nvPr>
        </p:nvSpPr>
        <p:spPr/>
        <p:txBody>
          <a:bodyPr>
            <a:normAutofit/>
          </a:bodyPr>
          <a:lstStyle/>
          <a:p>
            <a:r>
              <a:rPr lang="en-US" sz="2250" dirty="0"/>
              <a:t>A person who has such central control over the system is called a </a:t>
            </a:r>
            <a:r>
              <a:rPr lang="en-US" sz="2250" b="1" dirty="0"/>
              <a:t>database administrator (DBA). </a:t>
            </a:r>
          </a:p>
          <a:p>
            <a:r>
              <a:rPr lang="en-US" sz="2250" dirty="0"/>
              <a:t>Database administrator should have good knowledge in computer, database system </a:t>
            </a:r>
          </a:p>
          <a:p>
            <a:r>
              <a:rPr lang="en-US" sz="2250" dirty="0"/>
              <a:t>he/she should be familiar about organizations structure and its information need.</a:t>
            </a:r>
          </a:p>
          <a:p>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22148727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 of DBA</a:t>
            </a:r>
            <a:endParaRPr lang="en-US" dirty="0"/>
          </a:p>
        </p:txBody>
      </p:sp>
      <p:sp>
        <p:nvSpPr>
          <p:cNvPr id="3" name="Content Placeholder 2"/>
          <p:cNvSpPr>
            <a:spLocks noGrp="1"/>
          </p:cNvSpPr>
          <p:nvPr>
            <p:ph idx="1"/>
          </p:nvPr>
        </p:nvSpPr>
        <p:spPr/>
        <p:txBody>
          <a:bodyPr>
            <a:normAutofit fontScale="92500"/>
          </a:bodyPr>
          <a:lstStyle/>
          <a:p>
            <a:r>
              <a:rPr lang="en-US" smtClean="0"/>
              <a:t>Schema definition:  </a:t>
            </a:r>
          </a:p>
          <a:p>
            <a:pPr lvl="1"/>
            <a:r>
              <a:rPr lang="en-US" smtClean="0"/>
              <a:t>Creating a suitable database structure using DDL to store required data is the first task of DBA.</a:t>
            </a:r>
          </a:p>
          <a:p>
            <a:r>
              <a:rPr lang="en-US" smtClean="0"/>
              <a:t>Storage structure and access method definition: </a:t>
            </a:r>
          </a:p>
          <a:p>
            <a:pPr lvl="1"/>
            <a:r>
              <a:rPr lang="en-US" smtClean="0"/>
              <a:t>DBA should choose the type of reliable storage device to store entire content of database according to the requirement.</a:t>
            </a:r>
          </a:p>
          <a:p>
            <a:r>
              <a:rPr lang="en-US" smtClean="0"/>
              <a:t>Schema and physical-organization modification: </a:t>
            </a:r>
          </a:p>
          <a:p>
            <a:pPr lvl="1"/>
            <a:r>
              <a:rPr lang="en-US" smtClean="0"/>
              <a:t>DBA only has authority to modify structure and other aspects of database, if needed, to adopt varying requirements of an organization.</a:t>
            </a:r>
          </a:p>
          <a:p>
            <a:r>
              <a:rPr lang="en-US" smtClean="0"/>
              <a:t>Granting of authorization for data access: </a:t>
            </a:r>
          </a:p>
          <a:p>
            <a:pPr lvl="1"/>
            <a:r>
              <a:rPr lang="en-US" smtClean="0"/>
              <a:t>DBA must ensure the security and proper utilization of underlying data in database.  DBA creates different users who can use database with different privileges to protect database.</a:t>
            </a:r>
          </a:p>
          <a:p>
            <a:endParaRPr lang="en-US" smtClean="0"/>
          </a:p>
          <a:p>
            <a:pPr lvl="1"/>
            <a:endParaRPr lang="en-US" smtClean="0"/>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29426361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of DBA (Cont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Routine maintenance: </a:t>
            </a:r>
          </a:p>
          <a:p>
            <a:pPr marL="342900" lvl="1">
              <a:spcBef>
                <a:spcPts val="750"/>
              </a:spcBef>
            </a:pP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As DBMS is far reliable than traditional record keeping system, proper maintenance and security system should be implemented to run it all the time.</a:t>
            </a:r>
          </a:p>
          <a:p>
            <a:pPr marL="514350" lvl="2">
              <a:spcBef>
                <a:spcPts val="750"/>
              </a:spcBef>
            </a:pPr>
            <a:r>
              <a:rPr lang="en-US"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Periodically backing </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database in different storage device in different locations is the first job to preserver the data of database.</a:t>
            </a:r>
          </a:p>
          <a:p>
            <a:pPr marL="514350" lvl="2">
              <a:spcBef>
                <a:spcPts val="750"/>
              </a:spcBef>
            </a:pPr>
            <a:r>
              <a:rPr lang="en-US"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Ensuring the enough free disk space </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available for normal operations, and upgrading disk space as required.</a:t>
            </a:r>
          </a:p>
          <a:p>
            <a:pPr marL="514350" lvl="2">
              <a:spcBef>
                <a:spcPts val="750"/>
              </a:spcBef>
            </a:pPr>
            <a:r>
              <a:rPr lang="en-US"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Continuous monitoring </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activities performed in the database so that the performance will not go down and unauthorized access can be identified on time.</a:t>
            </a:r>
          </a:p>
          <a:p>
            <a:pPr lvl="1"/>
            <a:endParaRPr lang="en-US" dirty="0" smtClean="0"/>
          </a:p>
          <a:p>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83369173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pPr lvl="0"/>
            <a:r>
              <a:rPr lang="en-US" dirty="0"/>
              <a:t>Database System Structure</a:t>
            </a:r>
          </a:p>
        </p:txBody>
      </p:sp>
      <p:pic>
        <p:nvPicPr>
          <p:cNvPr id="9" name="Picture 1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137029" y="731838"/>
            <a:ext cx="3656004"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 Introduction to DBMS</a:t>
            </a:r>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15242452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Transaction management</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A </a:t>
            </a:r>
            <a:r>
              <a:rPr lang="en-US" b="1" smtClean="0"/>
              <a:t>transaction</a:t>
            </a:r>
            <a:r>
              <a:rPr lang="en-US" smtClean="0">
                <a:solidFill>
                  <a:srgbClr val="FFC000"/>
                </a:solidFill>
              </a:rPr>
              <a:t> </a:t>
            </a:r>
            <a:r>
              <a:rPr lang="en-US" smtClean="0"/>
              <a:t>is a collection of operations that performs a single logical function in a database application.</a:t>
            </a:r>
          </a:p>
          <a:p>
            <a:r>
              <a:rPr lang="en-US" smtClean="0"/>
              <a:t>While performing any transaction, it should either complete its all task or it should not perform anything at all, called as </a:t>
            </a:r>
            <a:r>
              <a:rPr lang="en-US" b="1" smtClean="0"/>
              <a:t>atomicity</a:t>
            </a:r>
            <a:r>
              <a:rPr lang="en-US" smtClean="0"/>
              <a:t>.</a:t>
            </a:r>
          </a:p>
          <a:p>
            <a:r>
              <a:rPr lang="en-US" smtClean="0"/>
              <a:t>After any transaction, the data of database should be as reliable as it was and the correctness of data should be maintained, means </a:t>
            </a:r>
            <a:r>
              <a:rPr lang="en-US" b="1" smtClean="0"/>
              <a:t>consistency</a:t>
            </a:r>
            <a:r>
              <a:rPr lang="en-US" smtClean="0">
                <a:solidFill>
                  <a:srgbClr val="FFC000"/>
                </a:solidFill>
              </a:rPr>
              <a:t> </a:t>
            </a:r>
            <a:r>
              <a:rPr lang="en-US" smtClean="0"/>
              <a:t>of database should be maintained at any cost.</a:t>
            </a:r>
          </a:p>
          <a:p>
            <a:r>
              <a:rPr lang="en-US" smtClean="0"/>
              <a:t>What if the system fails?</a:t>
            </a:r>
          </a:p>
          <a:p>
            <a:r>
              <a:rPr lang="en-US" smtClean="0"/>
              <a:t>What if more than one user is concurrently updating the same data?</a:t>
            </a:r>
          </a:p>
          <a:p>
            <a:r>
              <a:rPr lang="en-US" b="1" smtClean="0">
                <a:solidFill>
                  <a:schemeClr val="tx1"/>
                </a:solidFill>
              </a:rPr>
              <a:t>Transaction-management component</a:t>
            </a:r>
            <a:r>
              <a:rPr lang="en-US" smtClean="0">
                <a:solidFill>
                  <a:schemeClr val="tx1"/>
                </a:solidFill>
              </a:rPr>
              <a:t> </a:t>
            </a:r>
            <a:r>
              <a:rPr lang="en-US" smtClean="0"/>
              <a:t>ensures that the database remains in a consistent (correct) state despite system failures (e.g., power failures and operating system crashes) and transaction failures.</a:t>
            </a:r>
          </a:p>
          <a:p>
            <a:r>
              <a:rPr lang="en-US" b="1" smtClean="0">
                <a:solidFill>
                  <a:schemeClr val="tx1"/>
                </a:solidFill>
              </a:rPr>
              <a:t>Concurrency-control manager</a:t>
            </a:r>
            <a:r>
              <a:rPr lang="en-US" smtClean="0">
                <a:solidFill>
                  <a:schemeClr val="tx1"/>
                </a:solidFill>
              </a:rPr>
              <a:t> </a:t>
            </a:r>
            <a:r>
              <a:rPr lang="en-US" smtClean="0"/>
              <a:t>controls the interaction among the concurrent transactions, to ensure the consistency of the database.</a:t>
            </a:r>
            <a:r>
              <a:rPr lang="en-US" b="1" smtClean="0">
                <a:solidFill>
                  <a:schemeClr val="tx2"/>
                </a:solidFill>
              </a:rPr>
              <a:t> </a:t>
            </a:r>
          </a:p>
          <a:p>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118092737"/>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Transaction </a:t>
            </a:r>
            <a:r>
              <a:rPr lang="en-US" dirty="0" smtClean="0"/>
              <a:t>management: </a:t>
            </a:r>
            <a:r>
              <a:rPr lang="en-US" dirty="0" smtClean="0">
                <a:solidFill>
                  <a:srgbClr val="FFFF00"/>
                </a:solidFill>
              </a:rPr>
              <a:t>ACID Properties in DBMS</a:t>
            </a:r>
            <a:endParaRPr lang="en-US" dirty="0">
              <a:solidFill>
                <a:srgbClr val="FFFF00"/>
              </a:solidFill>
            </a:endParaRPr>
          </a:p>
        </p:txBody>
      </p:sp>
      <p:pic>
        <p:nvPicPr>
          <p:cNvPr id="3074" name="Picture 2" descr="ACID Properties in DBMS - GeeksforGeeks"/>
          <p:cNvPicPr>
            <a:picLocks noGrp="1" noChangeAspect="1" noChangeArrowheads="1"/>
          </p:cNvPicPr>
          <p:nvPr>
            <p:ph idx="1"/>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8250" t="18710" r="12275" b="4575"/>
          <a:stretch/>
        </p:blipFill>
        <p:spPr bwMode="auto">
          <a:xfrm>
            <a:off x="1272619" y="1711525"/>
            <a:ext cx="6228761" cy="369887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18775862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smtClean="0">
                <a:effectLst/>
              </a:rPr>
              <a:t>Storage Management</a:t>
            </a:r>
          </a:p>
        </p:txBody>
      </p:sp>
      <p:sp>
        <p:nvSpPr>
          <p:cNvPr id="117763" name="Rectangle 3"/>
          <p:cNvSpPr>
            <a:spLocks noGrp="1" noChangeArrowheads="1"/>
          </p:cNvSpPr>
          <p:nvPr>
            <p:ph idx="1"/>
          </p:nvPr>
        </p:nvSpPr>
        <p:spPr/>
        <p:txBody>
          <a:bodyPr>
            <a:noAutofit/>
          </a:bodyPr>
          <a:lstStyle/>
          <a:p>
            <a:r>
              <a:rPr lang="en-US" b="1" dirty="0"/>
              <a:t>Storage manager</a:t>
            </a:r>
            <a:r>
              <a:rPr lang="en-US" dirty="0"/>
              <a:t> is a program module that provides the interface between the low-level data stored in the database and the application programs and queries submitted to the system.</a:t>
            </a:r>
          </a:p>
          <a:p>
            <a:r>
              <a:rPr lang="en-US" dirty="0" smtClean="0"/>
              <a:t>The storage manager is responsible to the following tasks: </a:t>
            </a:r>
          </a:p>
          <a:p>
            <a:pPr marL="514350" lvl="2">
              <a:spcBef>
                <a:spcPts val="750"/>
              </a:spcBef>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Interaction with the file manager </a:t>
            </a:r>
          </a:p>
          <a:p>
            <a:pPr marL="514350" lvl="2">
              <a:spcBef>
                <a:spcPts val="750"/>
              </a:spcBef>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Efficient storing, retrieving and updating of data</a:t>
            </a:r>
          </a:p>
          <a:p>
            <a:r>
              <a:rPr lang="en-US" dirty="0" smtClean="0"/>
              <a:t>Issues: Storage access, File organization,  Indexing and hashing</a:t>
            </a:r>
          </a:p>
        </p:txBody>
      </p:sp>
      <p:sp>
        <p:nvSpPr>
          <p:cNvPr id="3" name="Footer Placeholder 2"/>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4169134567"/>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en-US" dirty="0" smtClean="0">
                <a:effectLst/>
              </a:rPr>
              <a:t>Query Processing</a:t>
            </a:r>
          </a:p>
        </p:txBody>
      </p:sp>
      <p:pic>
        <p:nvPicPr>
          <p:cNvPr id="6"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15039" y="1603866"/>
            <a:ext cx="6490355" cy="389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99662123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Query Processing</a:t>
            </a:r>
          </a:p>
        </p:txBody>
      </p:sp>
      <p:sp>
        <p:nvSpPr>
          <p:cNvPr id="121859" name="Rectangle 3"/>
          <p:cNvSpPr>
            <a:spLocks noGrp="1" noChangeArrowheads="1"/>
          </p:cNvSpPr>
          <p:nvPr>
            <p:ph idx="1"/>
          </p:nvPr>
        </p:nvSpPr>
        <p:spPr/>
        <p:txBody>
          <a:bodyPr>
            <a:noAutofit/>
          </a:bodyPr>
          <a:lstStyle/>
          <a:p>
            <a:r>
              <a:rPr lang="en-US" dirty="0" smtClean="0"/>
              <a:t>Alternative ways of evaluating a given query</a:t>
            </a:r>
          </a:p>
          <a:p>
            <a:pPr lvl="1"/>
            <a:r>
              <a:rPr lang="en-US" dirty="0" smtClean="0"/>
              <a:t>Equivalent expressions</a:t>
            </a:r>
          </a:p>
          <a:p>
            <a:pPr lvl="1"/>
            <a:r>
              <a:rPr lang="en-US" dirty="0" smtClean="0"/>
              <a:t>Different algorithms for each operation</a:t>
            </a:r>
          </a:p>
          <a:p>
            <a:r>
              <a:rPr lang="en-US" dirty="0" smtClean="0"/>
              <a:t>Cost difference between a good and a bad way of evaluating a query can be enormous</a:t>
            </a:r>
          </a:p>
          <a:p>
            <a:r>
              <a:rPr lang="en-US" dirty="0" smtClean="0"/>
              <a:t>Need to estimate the cost of operations</a:t>
            </a:r>
          </a:p>
          <a:p>
            <a:pPr lvl="1"/>
            <a:r>
              <a:rPr lang="en-US" dirty="0" smtClean="0"/>
              <a:t>Depends critically on statistical information about relations which the database must maintain</a:t>
            </a:r>
          </a:p>
          <a:p>
            <a:pPr lvl="1"/>
            <a:r>
              <a:rPr lang="en-US" dirty="0" smtClean="0"/>
              <a:t>Need to estimate statistics for intermediate results to compute cost of complex expressions</a:t>
            </a:r>
          </a:p>
          <a:p>
            <a:pPr lvl="1"/>
            <a:endParaRPr lang="en-US" dirty="0" smtClean="0"/>
          </a:p>
        </p:txBody>
      </p:sp>
      <p:sp>
        <p:nvSpPr>
          <p:cNvPr id="4" name="Footer Placeholder 3"/>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96463469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dirty="0" smtClean="0">
                <a:effectLst/>
              </a:rPr>
              <a:t>Database Architecture</a:t>
            </a:r>
          </a:p>
        </p:txBody>
      </p:sp>
      <p:sp>
        <p:nvSpPr>
          <p:cNvPr id="125955" name="Rectangle 3"/>
          <p:cNvSpPr>
            <a:spLocks noGrp="1" noChangeArrowheads="1"/>
          </p:cNvSpPr>
          <p:nvPr>
            <p:ph idx="1"/>
          </p:nvPr>
        </p:nvSpPr>
        <p:spPr/>
        <p:txBody>
          <a:bodyPr>
            <a:noAutofit/>
          </a:bodyPr>
          <a:lstStyle/>
          <a:p>
            <a:r>
              <a:rPr lang="en-US" dirty="0"/>
              <a:t>The architecture of a database depends upon computer system on which the database system runs.</a:t>
            </a:r>
          </a:p>
          <a:p>
            <a:r>
              <a:rPr lang="en-US" dirty="0"/>
              <a:t>It may be centralized or client server where one server machine performs all tasks on behalf of multiple client machines.</a:t>
            </a:r>
          </a:p>
          <a:p>
            <a:r>
              <a:rPr lang="en-US" dirty="0"/>
              <a:t>It may span to geographically separated multiple computers in case of distributed database system and they need a reliable network connection to connect among those several computers.</a:t>
            </a:r>
          </a:p>
        </p:txBody>
      </p:sp>
      <p:sp>
        <p:nvSpPr>
          <p:cNvPr id="3" name="Footer Placeholder 2"/>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032003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5" name="Slide Number Placeholder 4"/>
          <p:cNvSpPr>
            <a:spLocks noGrp="1"/>
          </p:cNvSpPr>
          <p:nvPr>
            <p:ph type="sldNum" sz="quarter" idx="12"/>
          </p:nvPr>
        </p:nvSpPr>
        <p:spPr/>
        <p:txBody>
          <a:bodyPr/>
          <a:lstStyle/>
          <a:p>
            <a:fld id="{539A986C-60F1-4060-A15B-2AFB006BE996}" type="slidenum">
              <a:rPr lang="en-US" smtClean="0"/>
              <a:t>4</a:t>
            </a:fld>
            <a:endParaRPr lang="en-US"/>
          </a:p>
        </p:txBody>
      </p:sp>
      <p:pic>
        <p:nvPicPr>
          <p:cNvPr id="1026" name="Picture 2" descr="Release the data! – Dataedo Data Cartoon"/>
          <p:cNvPicPr>
            <a:picLocks noChangeAspect="1" noChangeArrowheads="1"/>
          </p:cNvPicPr>
          <p:nvPr/>
        </p:nvPicPr>
        <p:blipFill rotWithShape="1">
          <a:blip r:embed="rId2">
            <a:extLst>
              <a:ext uri="{28A0092B-C50C-407E-A947-70E740481C1C}">
                <a14:useLocalDpi xmlns:a14="http://schemas.microsoft.com/office/drawing/2010/main" val="0"/>
              </a:ext>
            </a:extLst>
          </a:blip>
          <a:srcRect b="11004"/>
          <a:stretch/>
        </p:blipFill>
        <p:spPr bwMode="auto">
          <a:xfrm>
            <a:off x="767750" y="86437"/>
            <a:ext cx="7461849" cy="575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7245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Grp="1" noChangeArrowheads="1"/>
          </p:cNvSpPr>
          <p:nvPr>
            <p:ph type="title"/>
          </p:nvPr>
        </p:nvSpPr>
        <p:spPr/>
        <p:txBody>
          <a:bodyPr/>
          <a:lstStyle/>
          <a:p>
            <a:r>
              <a:rPr lang="en-US" smtClean="0"/>
              <a:t>Database application architecture</a:t>
            </a:r>
            <a:endParaRPr lang="en-US" dirty="0" smtClean="0"/>
          </a:p>
        </p:txBody>
      </p:sp>
      <p:sp>
        <p:nvSpPr>
          <p:cNvPr id="3" name="Content Placeholder 2"/>
          <p:cNvSpPr>
            <a:spLocks noGrp="1"/>
          </p:cNvSpPr>
          <p:nvPr>
            <p:ph sz="half" idx="1"/>
          </p:nvPr>
        </p:nvSpPr>
        <p:spPr>
          <a:xfrm>
            <a:off x="205099" y="1059679"/>
            <a:ext cx="2986675" cy="5161659"/>
          </a:xfrm>
        </p:spPr>
        <p:txBody>
          <a:bodyPr/>
          <a:lstStyle/>
          <a:p>
            <a:r>
              <a:rPr lang="en-US" dirty="0" smtClean="0"/>
              <a:t>Database application architecture can be categorized into two types:</a:t>
            </a:r>
          </a:p>
          <a:p>
            <a:pPr lvl="1"/>
            <a:r>
              <a:rPr lang="en-US" dirty="0" smtClean="0"/>
              <a:t>Two tier architecture</a:t>
            </a:r>
          </a:p>
          <a:p>
            <a:pPr lvl="1"/>
            <a:r>
              <a:rPr lang="en-US" dirty="0" smtClean="0"/>
              <a:t>Three tier architecture</a:t>
            </a:r>
          </a:p>
          <a:p>
            <a:endParaRPr lang="en-US" dirty="0"/>
          </a:p>
        </p:txBody>
      </p:sp>
      <p:pic>
        <p:nvPicPr>
          <p:cNvPr id="9"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3407586" y="1518249"/>
            <a:ext cx="5394411" cy="3386397"/>
          </a:xfrm>
        </p:spPr>
      </p:pic>
      <p:sp>
        <p:nvSpPr>
          <p:cNvPr id="4" name="Footer Placeholder 3"/>
          <p:cNvSpPr>
            <a:spLocks noGrp="1"/>
          </p:cNvSpPr>
          <p:nvPr>
            <p:ph type="ftr" sz="quarter" idx="11"/>
          </p:nvPr>
        </p:nvSpPr>
        <p:spPr/>
        <p:txBody>
          <a:bodyPr/>
          <a:lstStyle/>
          <a:p>
            <a:r>
              <a:rPr lang="en-US" smtClean="0"/>
              <a:t>Chapter 1: Introduction to DBMS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57580207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application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Two tier architecture</a:t>
            </a:r>
          </a:p>
          <a:p>
            <a:pPr lvl="1"/>
            <a:r>
              <a:rPr lang="en-US" smtClean="0"/>
              <a:t>In two tier architecture, the application resides on client machine, where it invokes database system functionality at the server machine through query languages. </a:t>
            </a:r>
          </a:p>
          <a:p>
            <a:pPr lvl="1"/>
            <a:r>
              <a:rPr lang="en-US" smtClean="0"/>
              <a:t>Application program interface standards like ODBC(Open Database Connectivity) and JDBC( Java Database Connectivity) are used for interaction between the client and the server.</a:t>
            </a:r>
          </a:p>
          <a:p>
            <a:r>
              <a:rPr lang="en-US" smtClean="0"/>
              <a:t>Three tier architecture</a:t>
            </a:r>
          </a:p>
          <a:p>
            <a:pPr lvl="1"/>
            <a:r>
              <a:rPr lang="en-US" smtClean="0"/>
              <a:t>In three tier architecture, the client machine just act as a interface to the database and does not contain direct access to database.</a:t>
            </a:r>
          </a:p>
          <a:p>
            <a:pPr lvl="1"/>
            <a:r>
              <a:rPr lang="en-US" smtClean="0"/>
              <a:t>The client end communicates with an application server (middleware) which consists of all business logic of database which says what actions to be taken in which condition, through a form interface.</a:t>
            </a:r>
          </a:p>
          <a:p>
            <a:pPr lvl="1"/>
            <a:r>
              <a:rPr lang="en-US" smtClean="0"/>
              <a:t>Through application server, the users are connected to the database system.</a:t>
            </a:r>
          </a:p>
          <a:p>
            <a:pPr lvl="1"/>
            <a:r>
              <a:rPr lang="en-US" smtClean="0"/>
              <a:t>It is more appropriate for large applications and for applications that run on the World Wide Web.</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998054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Management System (DBMS)</a:t>
            </a:r>
          </a:p>
        </p:txBody>
      </p:sp>
      <p:sp>
        <p:nvSpPr>
          <p:cNvPr id="3" name="Content Placeholder 2"/>
          <p:cNvSpPr>
            <a:spLocks noGrp="1"/>
          </p:cNvSpPr>
          <p:nvPr>
            <p:ph idx="1"/>
          </p:nvPr>
        </p:nvSpPr>
        <p:spPr/>
        <p:txBody>
          <a:bodyPr>
            <a:normAutofit/>
          </a:bodyPr>
          <a:lstStyle/>
          <a:p>
            <a:r>
              <a:rPr lang="en-US" sz="2400" dirty="0"/>
              <a:t>A database management system (DBMS) is a collection of programs that enables you to store, modify, and extract information from a database. </a:t>
            </a:r>
          </a:p>
          <a:p>
            <a:r>
              <a:rPr lang="en-US" sz="2100" dirty="0"/>
              <a:t>DBMS contains information about a particular enterprise</a:t>
            </a:r>
          </a:p>
          <a:p>
            <a:pPr lvl="1"/>
            <a:r>
              <a:rPr lang="en-US" sz="1800" dirty="0"/>
              <a:t>Collection of interrelated data</a:t>
            </a:r>
          </a:p>
          <a:p>
            <a:pPr lvl="1"/>
            <a:r>
              <a:rPr lang="en-US" sz="1800" dirty="0"/>
              <a:t>Set of programs to access the data </a:t>
            </a:r>
          </a:p>
          <a:p>
            <a:pPr lvl="1"/>
            <a:r>
              <a:rPr lang="en-US" sz="1800" dirty="0"/>
              <a:t>An environment that is both </a:t>
            </a:r>
            <a:r>
              <a:rPr lang="en-US" sz="1800" i="1" dirty="0"/>
              <a:t>convenient</a:t>
            </a:r>
            <a:r>
              <a:rPr lang="en-US" sz="1800" dirty="0"/>
              <a:t> and </a:t>
            </a:r>
            <a:r>
              <a:rPr lang="en-US" sz="1800" i="1" dirty="0"/>
              <a:t>efficient</a:t>
            </a:r>
            <a:r>
              <a:rPr lang="en-US" sz="1800" dirty="0"/>
              <a:t> to use</a:t>
            </a:r>
          </a:p>
          <a:p>
            <a:r>
              <a:rPr lang="en-US" sz="2100" dirty="0"/>
              <a:t>Databases can be very large.</a:t>
            </a:r>
          </a:p>
          <a:p>
            <a:r>
              <a:rPr lang="en-US" sz="2100" dirty="0"/>
              <a:t>Databases touch all aspects of our lives</a:t>
            </a:r>
          </a:p>
          <a:p>
            <a:r>
              <a:rPr lang="en-US" sz="2100" dirty="0"/>
              <a:t>MS-Access, MS-SQL Server, MYSQL Server, ORACLE, </a:t>
            </a:r>
            <a:r>
              <a:rPr lang="en-US" sz="2100" dirty="0" err="1"/>
              <a:t>etc</a:t>
            </a:r>
            <a:endParaRPr lang="en-US" sz="2100" dirty="0"/>
          </a:p>
          <a:p>
            <a:endParaRPr lang="en-US" sz="2100"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4284210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Applications</a:t>
            </a: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smtClean="0"/>
              <a:t>Banking</a:t>
            </a:r>
          </a:p>
          <a:p>
            <a:pPr lvl="1"/>
            <a:r>
              <a:rPr lang="en-US" dirty="0" smtClean="0"/>
              <a:t>For customer information, accounts, and loans, and banking transactions. </a:t>
            </a:r>
          </a:p>
          <a:p>
            <a:pPr lvl="0"/>
            <a:r>
              <a:rPr lang="en-US" dirty="0" smtClean="0"/>
              <a:t>Airlines</a:t>
            </a:r>
          </a:p>
          <a:p>
            <a:pPr lvl="1"/>
            <a:r>
              <a:rPr lang="en-US" dirty="0" smtClean="0"/>
              <a:t>For reservations and schedule information. </a:t>
            </a:r>
          </a:p>
          <a:p>
            <a:pPr lvl="0"/>
            <a:r>
              <a:rPr lang="en-US" dirty="0" smtClean="0"/>
              <a:t>Universities</a:t>
            </a:r>
          </a:p>
          <a:p>
            <a:pPr lvl="1"/>
            <a:r>
              <a:rPr lang="en-US" dirty="0" smtClean="0"/>
              <a:t>For student information, course registrations, and grades. </a:t>
            </a:r>
          </a:p>
          <a:p>
            <a:pPr lvl="0"/>
            <a:r>
              <a:rPr lang="en-US" dirty="0" smtClean="0"/>
              <a:t>Credit card transactions</a:t>
            </a:r>
          </a:p>
          <a:p>
            <a:pPr lvl="1"/>
            <a:r>
              <a:rPr lang="en-US" dirty="0" smtClean="0"/>
              <a:t>For purchases on credit cards and generation of monthly statements. </a:t>
            </a:r>
          </a:p>
          <a:p>
            <a:pPr lvl="0"/>
            <a:r>
              <a:rPr lang="en-US" dirty="0" smtClean="0"/>
              <a:t>Finance</a:t>
            </a:r>
          </a:p>
          <a:p>
            <a:pPr lvl="1"/>
            <a:r>
              <a:rPr lang="en-US" dirty="0" smtClean="0"/>
              <a:t>information about holdings, sales, and purchases of financial instruments such as stocks and bonds. </a:t>
            </a:r>
          </a:p>
          <a:p>
            <a:endParaRPr lang="en-US" dirty="0"/>
          </a:p>
        </p:txBody>
      </p:sp>
      <p:sp>
        <p:nvSpPr>
          <p:cNvPr id="6" name="Content Placeholder 5"/>
          <p:cNvSpPr>
            <a:spLocks noGrp="1"/>
          </p:cNvSpPr>
          <p:nvPr>
            <p:ph sz="half" idx="2"/>
          </p:nvPr>
        </p:nvSpPr>
        <p:spPr/>
        <p:txBody>
          <a:bodyPr>
            <a:normAutofit fontScale="85000" lnSpcReduction="20000"/>
          </a:bodyPr>
          <a:lstStyle/>
          <a:p>
            <a:pPr lvl="0"/>
            <a:r>
              <a:rPr lang="en-US" dirty="0" smtClean="0"/>
              <a:t>Telecommunication</a:t>
            </a:r>
          </a:p>
          <a:p>
            <a:pPr lvl="1"/>
            <a:r>
              <a:rPr lang="en-US" dirty="0" smtClean="0"/>
              <a:t>keeping records of calls made, generating monthly bills, maintaining balances on prepaid calling cards, and storing information about the communication networks. </a:t>
            </a:r>
          </a:p>
          <a:p>
            <a:pPr lvl="0"/>
            <a:r>
              <a:rPr lang="en-US" dirty="0" smtClean="0"/>
              <a:t>Manufacturing</a:t>
            </a:r>
          </a:p>
          <a:p>
            <a:pPr lvl="1"/>
            <a:r>
              <a:rPr lang="en-US" dirty="0" smtClean="0"/>
              <a:t>For management of supply chain and for tracking production of items in factories, inventories of items in warehouses/stores, and orders for items. </a:t>
            </a:r>
          </a:p>
          <a:p>
            <a:pPr lvl="0"/>
            <a:r>
              <a:rPr lang="en-US" dirty="0" smtClean="0"/>
              <a:t>Human resources</a:t>
            </a:r>
          </a:p>
          <a:p>
            <a:pPr lvl="1"/>
            <a:r>
              <a:rPr lang="en-US" dirty="0" smtClean="0"/>
              <a:t>information about employees, salaries, payroll taxes and benefits, and for generation of paychecks.</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1103784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Chapter 1: Introduction to DBMS</a:t>
            </a:r>
            <a:endParaRPr lang="en-US"/>
          </a:p>
        </p:txBody>
      </p:sp>
      <p:sp>
        <p:nvSpPr>
          <p:cNvPr id="5" name="Slide Number Placeholder 4"/>
          <p:cNvSpPr>
            <a:spLocks noGrp="1"/>
          </p:cNvSpPr>
          <p:nvPr>
            <p:ph type="sldNum" sz="quarter" idx="12"/>
          </p:nvPr>
        </p:nvSpPr>
        <p:spPr/>
        <p:txBody>
          <a:bodyPr/>
          <a:lstStyle/>
          <a:p>
            <a:fld id="{539A986C-60F1-4060-A15B-2AFB006BE996}" type="slidenum">
              <a:rPr lang="en-US" smtClean="0"/>
              <a:pPr/>
              <a:t>7</a:t>
            </a:fld>
            <a:endParaRPr lang="en-US"/>
          </a:p>
        </p:txBody>
      </p:sp>
      <p:pic>
        <p:nvPicPr>
          <p:cNvPr id="4098" name="Picture 2" descr="Database Part 1"/>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7770" t="11021" r="10494" b="14385"/>
          <a:stretch/>
        </p:blipFill>
        <p:spPr bwMode="auto">
          <a:xfrm>
            <a:off x="396752" y="204562"/>
            <a:ext cx="8238289" cy="564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58571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Systems versus File Systems </a:t>
            </a: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smtClean="0"/>
              <a:t>Data redundancy and inconsistency</a:t>
            </a:r>
          </a:p>
          <a:p>
            <a:pPr lvl="1"/>
            <a:r>
              <a:rPr lang="en-US" smtClean="0"/>
              <a:t>Multiple file formats, duplication of information in different files</a:t>
            </a:r>
          </a:p>
          <a:p>
            <a:pPr lvl="0"/>
            <a:r>
              <a:rPr lang="en-US" smtClean="0"/>
              <a:t>Difficulty in accessing data </a:t>
            </a:r>
          </a:p>
          <a:p>
            <a:pPr lvl="1"/>
            <a:r>
              <a:rPr lang="en-US" smtClean="0"/>
              <a:t>Need to write a new program to carry out each new task</a:t>
            </a:r>
          </a:p>
          <a:p>
            <a:pPr lvl="0"/>
            <a:r>
              <a:rPr lang="en-US" smtClean="0"/>
              <a:t>Data isolation — </a:t>
            </a:r>
          </a:p>
          <a:p>
            <a:pPr lvl="1"/>
            <a:r>
              <a:rPr lang="en-US" smtClean="0"/>
              <a:t>multiple files and formats</a:t>
            </a:r>
          </a:p>
          <a:p>
            <a:pPr lvl="0"/>
            <a:r>
              <a:rPr lang="en-US" smtClean="0"/>
              <a:t>Integrity problems</a:t>
            </a:r>
          </a:p>
          <a:p>
            <a:pPr lvl="1"/>
            <a:r>
              <a:rPr lang="en-US" smtClean="0"/>
              <a:t>Integrity constraints  (e.g., balance&gt; 0) become “buried” in program code rather than being stated explicitly</a:t>
            </a:r>
            <a:endParaRPr lang="en-US" dirty="0" smtClean="0"/>
          </a:p>
        </p:txBody>
      </p:sp>
      <p:sp>
        <p:nvSpPr>
          <p:cNvPr id="6" name="Content Placeholder 5"/>
          <p:cNvSpPr>
            <a:spLocks noGrp="1"/>
          </p:cNvSpPr>
          <p:nvPr>
            <p:ph sz="half" idx="2"/>
          </p:nvPr>
        </p:nvSpPr>
        <p:spPr/>
        <p:txBody>
          <a:bodyPr>
            <a:normAutofit fontScale="85000" lnSpcReduction="20000"/>
          </a:bodyPr>
          <a:lstStyle/>
          <a:p>
            <a:pPr lvl="0"/>
            <a:r>
              <a:rPr lang="en-US" smtClean="0"/>
              <a:t>Atomicity of updates</a:t>
            </a:r>
          </a:p>
          <a:p>
            <a:pPr lvl="1"/>
            <a:r>
              <a:rPr lang="en-US" smtClean="0"/>
              <a:t>Failures may leave database in an inconsistent state with partial updates carried out</a:t>
            </a:r>
          </a:p>
          <a:p>
            <a:pPr lvl="0"/>
            <a:r>
              <a:rPr lang="en-US" smtClean="0"/>
              <a:t>Concurrent access by multiple users</a:t>
            </a:r>
          </a:p>
          <a:p>
            <a:pPr lvl="1"/>
            <a:r>
              <a:rPr lang="en-US" smtClean="0"/>
              <a:t>Concurrent access needed for performance</a:t>
            </a:r>
          </a:p>
          <a:p>
            <a:pPr lvl="1"/>
            <a:r>
              <a:rPr lang="en-US" smtClean="0"/>
              <a:t>Uncontrolled concurrent accesses can lead to inconsistencies</a:t>
            </a:r>
          </a:p>
          <a:p>
            <a:pPr lvl="0"/>
            <a:r>
              <a:rPr lang="en-US" smtClean="0"/>
              <a:t>Security problems</a:t>
            </a:r>
          </a:p>
          <a:p>
            <a:pPr lvl="1"/>
            <a:r>
              <a:rPr lang="en-US" smtClean="0"/>
              <a:t>Hard to provide user access to some, but not all, data</a:t>
            </a:r>
          </a:p>
          <a:p>
            <a:pPr lvl="0"/>
            <a:r>
              <a:rPr lang="en-US" smtClean="0"/>
              <a:t>Database systems offer solutions to all the above problems</a:t>
            </a:r>
          </a:p>
          <a:p>
            <a:endParaRPr lang="en-US" dirty="0"/>
          </a:p>
        </p:txBody>
      </p:sp>
      <p:sp>
        <p:nvSpPr>
          <p:cNvPr id="5" name="Footer Placeholder 4"/>
          <p:cNvSpPr>
            <a:spLocks noGrp="1"/>
          </p:cNvSpPr>
          <p:nvPr>
            <p:ph type="ftr" sz="quarter" idx="11"/>
          </p:nvPr>
        </p:nvSpPr>
        <p:spPr/>
        <p:txBody>
          <a:bodyPr/>
          <a:lstStyle/>
          <a:p>
            <a:r>
              <a:rPr lang="en-US" smtClean="0"/>
              <a:t>Chapter 1: Introduction to DBMS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6481583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objective of DBMS (Database Management System</a:t>
            </a:r>
            <a:r>
              <a:rPr lang="en-US" sz="2800" dirty="0" smtClean="0"/>
              <a:t>)</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a:t>Provide for mass storage of relevant data</a:t>
            </a:r>
          </a:p>
          <a:p>
            <a:r>
              <a:rPr lang="en-US" dirty="0"/>
              <a:t>Making easy access to data for the authorized user.</a:t>
            </a:r>
          </a:p>
          <a:p>
            <a:r>
              <a:rPr lang="en-US" dirty="0"/>
              <a:t>Providing prompt response to users requests for data.</a:t>
            </a:r>
          </a:p>
          <a:p>
            <a:r>
              <a:rPr lang="en-US" dirty="0"/>
              <a:t>Eliminate redundantly (Duplicate</a:t>
            </a:r>
            <a:r>
              <a:rPr lang="en-US" dirty="0" smtClean="0"/>
              <a:t>) </a:t>
            </a:r>
            <a:r>
              <a:rPr lang="en-US" dirty="0"/>
              <a:t>data.</a:t>
            </a:r>
          </a:p>
          <a:p>
            <a:r>
              <a:rPr lang="en-US" dirty="0"/>
              <a:t>Allow multiple users to be active at one time.</a:t>
            </a:r>
          </a:p>
          <a:p>
            <a:r>
              <a:rPr lang="en-US" dirty="0"/>
              <a:t>Allow the growth of database system</a:t>
            </a:r>
          </a:p>
          <a:p>
            <a:r>
              <a:rPr lang="en-US" dirty="0"/>
              <a:t>Provide data integrity.</a:t>
            </a:r>
          </a:p>
          <a:p>
            <a:r>
              <a:rPr lang="en-US" dirty="0"/>
              <a:t>Protect the data from physical harm and unauthorized access.</a:t>
            </a:r>
          </a:p>
          <a:p>
            <a:r>
              <a:rPr lang="en-US" dirty="0"/>
              <a:t>Serving different types of users. the</a:t>
            </a:r>
          </a:p>
          <a:p>
            <a:r>
              <a:rPr lang="en-US" dirty="0"/>
              <a:t>Provide security with a user access privilege.</a:t>
            </a:r>
          </a:p>
          <a:p>
            <a:r>
              <a:rPr lang="en-US" dirty="0"/>
              <a:t>Combining interrelated data to generate a report</a:t>
            </a:r>
          </a:p>
          <a:p>
            <a:r>
              <a:rPr lang="en-US" dirty="0"/>
              <a:t>Provide multiple views for same data.</a:t>
            </a:r>
          </a:p>
          <a:p>
            <a:pPr marL="0" indent="0">
              <a:buNone/>
            </a:pPr>
            <a:endParaRPr lang="en-US" dirty="0"/>
          </a:p>
        </p:txBody>
      </p:sp>
      <p:sp>
        <p:nvSpPr>
          <p:cNvPr id="5" name="Footer Placeholder 4"/>
          <p:cNvSpPr>
            <a:spLocks noGrp="1"/>
          </p:cNvSpPr>
          <p:nvPr>
            <p:ph type="ftr" sz="quarter" idx="11"/>
          </p:nvPr>
        </p:nvSpPr>
        <p:spPr/>
        <p:txBody>
          <a:bodyPr/>
          <a:lstStyle/>
          <a:p>
            <a:pPr algn="l"/>
            <a:r>
              <a:rPr lang="en-US" b="1" smtClean="0">
                <a:solidFill>
                  <a:srgbClr val="FFFF00"/>
                </a:solidFill>
              </a:rPr>
              <a:t>Chapter 1: </a:t>
            </a:r>
            <a:r>
              <a:rPr lang="en-US" smtClean="0"/>
              <a:t>Introduction to DBMS</a:t>
            </a:r>
            <a:endParaRPr lang="en-US" dirty="0"/>
          </a:p>
        </p:txBody>
      </p:sp>
      <p:sp>
        <p:nvSpPr>
          <p:cNvPr id="6" name="Slide Number Placeholder 5"/>
          <p:cNvSpPr>
            <a:spLocks noGrp="1"/>
          </p:cNvSpPr>
          <p:nvPr>
            <p:ph type="sldNum" sz="quarter" idx="12"/>
          </p:nvPr>
        </p:nvSpPr>
        <p:spPr/>
        <p:txBody>
          <a:bodyPr/>
          <a:lstStyle/>
          <a:p>
            <a:fld id="{539A986C-60F1-4060-A15B-2AFB006BE996}" type="slidenum">
              <a:rPr lang="en-US" smtClean="0"/>
              <a:t>9</a:t>
            </a:fld>
            <a:endParaRPr lang="en-US"/>
          </a:p>
        </p:txBody>
      </p:sp>
    </p:spTree>
    <p:extLst>
      <p:ext uri="{BB962C8B-B14F-4D97-AF65-F5344CB8AC3E}">
        <p14:creationId xmlns:p14="http://schemas.microsoft.com/office/powerpoint/2010/main" val="4102223174"/>
      </p:ext>
    </p:extLst>
  </p:cSld>
  <p:clrMapOvr>
    <a:masterClrMapping/>
  </p:clrMapOvr>
  <p:transition spd="slow">
    <p:wipe/>
  </p:transition>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671</TotalTime>
  <Words>3313</Words>
  <Application>Microsoft Office PowerPoint</Application>
  <PresentationFormat>On-screen Show (4:3)</PresentationFormat>
  <Paragraphs>389</Paragraphs>
  <Slides>41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MS PGothic</vt:lpstr>
      <vt:lpstr>Arial</vt:lpstr>
      <vt:lpstr>Calibri</vt:lpstr>
      <vt:lpstr>Calibri Light</vt:lpstr>
      <vt:lpstr>Helvetica</vt:lpstr>
      <vt:lpstr>Times New Roman</vt:lpstr>
      <vt:lpstr>Verdana</vt:lpstr>
      <vt:lpstr>Retrospect</vt:lpstr>
      <vt:lpstr>Introduction to DBMS</vt:lpstr>
      <vt:lpstr>Introduction</vt:lpstr>
      <vt:lpstr>PowerPoint Presentation</vt:lpstr>
      <vt:lpstr>PowerPoint Presentation</vt:lpstr>
      <vt:lpstr>Database Management System (DBMS)</vt:lpstr>
      <vt:lpstr>Database Applications</vt:lpstr>
      <vt:lpstr>PowerPoint Presentation</vt:lpstr>
      <vt:lpstr>Database Systems versus File Systems </vt:lpstr>
      <vt:lpstr>The objective of DBMS (Database Management System)</vt:lpstr>
      <vt:lpstr>Advantage of DBMS</vt:lpstr>
      <vt:lpstr>Disadvantages of DBMS</vt:lpstr>
      <vt:lpstr>View of Data</vt:lpstr>
      <vt:lpstr>Levels of Abstraction</vt:lpstr>
      <vt:lpstr>Levels of Abstraction (Cont…)</vt:lpstr>
      <vt:lpstr>Levels of Abstraction ( Cont…)</vt:lpstr>
      <vt:lpstr>View of Data</vt:lpstr>
      <vt:lpstr>Data Models</vt:lpstr>
      <vt:lpstr>Relational Model</vt:lpstr>
      <vt:lpstr>Entity-Relationship (ER) model </vt:lpstr>
      <vt:lpstr>Object based data model</vt:lpstr>
      <vt:lpstr>Semi-structured data model</vt:lpstr>
      <vt:lpstr>PowerPoint Presentation</vt:lpstr>
      <vt:lpstr>Instances and Schemas</vt:lpstr>
      <vt:lpstr>Database Languages</vt:lpstr>
      <vt:lpstr>Database Languages</vt:lpstr>
      <vt:lpstr>Database Languages</vt:lpstr>
      <vt:lpstr>Database users and administrators</vt:lpstr>
      <vt:lpstr>Database User</vt:lpstr>
      <vt:lpstr>Database User</vt:lpstr>
      <vt:lpstr>Database Administrator (DBA)</vt:lpstr>
      <vt:lpstr>Functions of DBA</vt:lpstr>
      <vt:lpstr>Functions of DBA (Cont …)</vt:lpstr>
      <vt:lpstr>Database System Structure</vt:lpstr>
      <vt:lpstr>Transaction management</vt:lpstr>
      <vt:lpstr>Transaction management: ACID Properties in DBMS</vt:lpstr>
      <vt:lpstr>Storage Management</vt:lpstr>
      <vt:lpstr>Query Processing</vt:lpstr>
      <vt:lpstr>Query Processing</vt:lpstr>
      <vt:lpstr>Database Architecture</vt:lpstr>
      <vt:lpstr>Database application architecture</vt:lpstr>
      <vt:lpstr>Database application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lohala</dc:creator>
  <cp:lastModifiedBy>kumar lohala</cp:lastModifiedBy>
  <cp:revision>44</cp:revision>
  <dcterms:created xsi:type="dcterms:W3CDTF">2016-05-25T00:32:27Z</dcterms:created>
  <dcterms:modified xsi:type="dcterms:W3CDTF">2022-01-10T15:28:31Z</dcterms:modified>
</cp:coreProperties>
</file>