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91"/>
  </p:notesMasterIdLst>
  <p:sldIdLst>
    <p:sldId id="318" r:id="rId2"/>
    <p:sldId id="319" r:id="rId3"/>
    <p:sldId id="408"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 id="350"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5" r:id="rId50"/>
    <p:sldId id="366" r:id="rId51"/>
    <p:sldId id="367" r:id="rId52"/>
    <p:sldId id="368" r:id="rId53"/>
    <p:sldId id="409" r:id="rId54"/>
    <p:sldId id="372" r:id="rId55"/>
    <p:sldId id="373" r:id="rId56"/>
    <p:sldId id="374" r:id="rId57"/>
    <p:sldId id="375" r:id="rId58"/>
    <p:sldId id="376" r:id="rId59"/>
    <p:sldId id="377" r:id="rId60"/>
    <p:sldId id="378" r:id="rId61"/>
    <p:sldId id="379" r:id="rId62"/>
    <p:sldId id="380" r:id="rId63"/>
    <p:sldId id="381" r:id="rId64"/>
    <p:sldId id="382" r:id="rId65"/>
    <p:sldId id="383" r:id="rId66"/>
    <p:sldId id="384" r:id="rId67"/>
    <p:sldId id="385" r:id="rId68"/>
    <p:sldId id="386" r:id="rId69"/>
    <p:sldId id="387" r:id="rId70"/>
    <p:sldId id="388" r:id="rId71"/>
    <p:sldId id="389" r:id="rId72"/>
    <p:sldId id="390" r:id="rId73"/>
    <p:sldId id="391" r:id="rId74"/>
    <p:sldId id="392" r:id="rId75"/>
    <p:sldId id="393" r:id="rId76"/>
    <p:sldId id="394" r:id="rId77"/>
    <p:sldId id="395" r:id="rId78"/>
    <p:sldId id="396" r:id="rId79"/>
    <p:sldId id="397" r:id="rId80"/>
    <p:sldId id="398" r:id="rId81"/>
    <p:sldId id="399" r:id="rId82"/>
    <p:sldId id="400" r:id="rId83"/>
    <p:sldId id="401" r:id="rId84"/>
    <p:sldId id="402" r:id="rId85"/>
    <p:sldId id="403" r:id="rId86"/>
    <p:sldId id="404" r:id="rId87"/>
    <p:sldId id="405" r:id="rId88"/>
    <p:sldId id="406" r:id="rId89"/>
    <p:sldId id="407" r:id="rId9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05B"/>
    <a:srgbClr val="3272A2"/>
    <a:srgbClr val="204663"/>
    <a:srgbClr val="0A1724"/>
    <a:srgbClr val="1B41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15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2D86D-C548-4CDC-8BB8-94CEBF49918D}" type="datetimeFigureOut">
              <a:rPr lang="en-US" smtClean="0"/>
              <a:t>1/23/2022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5508C-C47F-461C-B414-D2BB267482D0}" type="slidenum">
              <a:rPr lang="en-US" smtClean="0"/>
              <a:t>‹#›</a:t>
            </a:fld>
            <a:endParaRPr lang="en-US"/>
          </a:p>
        </p:txBody>
      </p:sp>
    </p:spTree>
    <p:extLst>
      <p:ext uri="{BB962C8B-B14F-4D97-AF65-F5344CB8AC3E}">
        <p14:creationId xmlns:p14="http://schemas.microsoft.com/office/powerpoint/2010/main" val="3926462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6"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1"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189" indent="0" algn="ctr">
              <a:buNone/>
              <a:defRPr sz="2400"/>
            </a:lvl2pPr>
            <a:lvl3pPr marL="914377" indent="0" algn="ctr">
              <a:buNone/>
              <a:defRPr sz="24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22965" y="6459791"/>
            <a:ext cx="1854203"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2:  Types of DBMS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162684"/>
      </p:ext>
    </p:extLst>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22965" y="6459791"/>
            <a:ext cx="1854203"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Chapter 2:  Types of DBMS</a:t>
            </a:r>
            <a:endParaRPr lang="en-US"/>
          </a:p>
        </p:txBody>
      </p:sp>
      <p:sp>
        <p:nvSpPr>
          <p:cNvPr id="6" name="Slide Number Placeholder 5"/>
          <p:cNvSpPr>
            <a:spLocks noGrp="1"/>
          </p:cNvSpPr>
          <p:nvPr>
            <p:ph type="sldNum" sz="quarter" idx="12"/>
          </p:nvPr>
        </p:nvSpPr>
        <p:spPr/>
        <p:txBody>
          <a:bodyPr/>
          <a:lstStyle/>
          <a:p>
            <a:fld id="{539A986C-60F1-4060-A15B-2AFB006BE996}" type="slidenum">
              <a:rPr lang="en-US" smtClean="0"/>
              <a:t>‹#›</a:t>
            </a:fld>
            <a:endParaRPr lang="en-US"/>
          </a:p>
        </p:txBody>
      </p:sp>
    </p:spTree>
    <p:extLst>
      <p:ext uri="{BB962C8B-B14F-4D97-AF65-F5344CB8AC3E}">
        <p14:creationId xmlns:p14="http://schemas.microsoft.com/office/powerpoint/2010/main" val="2851571129"/>
      </p:ext>
    </p:extLst>
  </p:cSld>
  <p:clrMapOvr>
    <a:masterClrMapping/>
  </p:clrMapOvr>
  <p:transition spd="slow">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6"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4784"/>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4"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22965" y="6459791"/>
            <a:ext cx="1854203"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Chapter 2:  Types of DBMS</a:t>
            </a:r>
            <a:endParaRPr lang="en-US"/>
          </a:p>
        </p:txBody>
      </p:sp>
      <p:sp>
        <p:nvSpPr>
          <p:cNvPr id="6" name="Slide Number Placeholder 5"/>
          <p:cNvSpPr>
            <a:spLocks noGrp="1"/>
          </p:cNvSpPr>
          <p:nvPr>
            <p:ph type="sldNum" sz="quarter" idx="12"/>
          </p:nvPr>
        </p:nvSpPr>
        <p:spPr/>
        <p:txBody>
          <a:bodyPr/>
          <a:lstStyle/>
          <a:p>
            <a:fld id="{539A986C-60F1-4060-A15B-2AFB006BE996}" type="slidenum">
              <a:rPr lang="en-US" smtClean="0"/>
              <a:t>‹#›</a:t>
            </a:fld>
            <a:endParaRPr lang="en-US"/>
          </a:p>
        </p:txBody>
      </p:sp>
    </p:spTree>
    <p:extLst>
      <p:ext uri="{BB962C8B-B14F-4D97-AF65-F5344CB8AC3E}">
        <p14:creationId xmlns:p14="http://schemas.microsoft.com/office/powerpoint/2010/main" val="2356263608"/>
      </p:ext>
    </p:extLst>
  </p:cSld>
  <p:clrMapOvr>
    <a:masterClrMapping/>
  </p:clrMapOvr>
  <p:transition spd="slow">
    <p:wip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6"/>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1"/>
          </a:xfrm>
        </p:spPr>
        <p:txBody>
          <a:bodyPr/>
          <a:lstStyle>
            <a:lvl1pPr>
              <a:defRPr/>
            </a:lvl1pPr>
          </a:lstStyle>
          <a:p>
            <a:endParaRPr lang="en-US" altLang="zh-TW"/>
          </a:p>
        </p:txBody>
      </p:sp>
      <p:sp>
        <p:nvSpPr>
          <p:cNvPr id="5" name="Footer Placeholder 4"/>
          <p:cNvSpPr>
            <a:spLocks noGrp="1"/>
          </p:cNvSpPr>
          <p:nvPr>
            <p:ph type="ftr" sz="quarter" idx="11"/>
          </p:nvPr>
        </p:nvSpPr>
        <p:spPr>
          <a:xfrm>
            <a:off x="3124200" y="6245225"/>
            <a:ext cx="2895600" cy="476251"/>
          </a:xfrm>
        </p:spPr>
        <p:txBody>
          <a:bodyPr/>
          <a:lstStyle>
            <a:lvl1pPr>
              <a:defRPr/>
            </a:lvl1pPr>
          </a:lstStyle>
          <a:p>
            <a:r>
              <a:rPr lang="en-US" altLang="zh-TW" smtClean="0"/>
              <a:t>Chapter 2:  Types of DBMS</a:t>
            </a:r>
            <a:endParaRPr lang="en-US" altLang="zh-TW"/>
          </a:p>
        </p:txBody>
      </p:sp>
      <p:sp>
        <p:nvSpPr>
          <p:cNvPr id="6" name="Slide Number Placeholder 5"/>
          <p:cNvSpPr>
            <a:spLocks noGrp="1"/>
          </p:cNvSpPr>
          <p:nvPr>
            <p:ph type="sldNum" sz="quarter" idx="12"/>
          </p:nvPr>
        </p:nvSpPr>
        <p:spPr>
          <a:xfrm>
            <a:off x="6553200" y="6245225"/>
            <a:ext cx="2133600" cy="476251"/>
          </a:xfrm>
        </p:spPr>
        <p:txBody>
          <a:bodyPr/>
          <a:lstStyle>
            <a:lvl1pPr>
              <a:defRPr/>
            </a:lvl1pPr>
          </a:lstStyle>
          <a:p>
            <a:fld id="{8F1E7648-7F39-4B82-87EB-E4B124AC50C1}" type="slidenum">
              <a:rPr lang="en-US" altLang="zh-TW"/>
              <a:pPr/>
              <a:t>‹#›</a:t>
            </a:fld>
            <a:endParaRPr lang="en-US" altLang="zh-TW"/>
          </a:p>
        </p:txBody>
      </p:sp>
    </p:spTree>
    <p:extLst>
      <p:ext uri="{BB962C8B-B14F-4D97-AF65-F5344CB8AC3E}">
        <p14:creationId xmlns:p14="http://schemas.microsoft.com/office/powerpoint/2010/main" val="2443632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099" y="68369"/>
            <a:ext cx="8716710" cy="760577"/>
          </a:xfrm>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222195" y="6459791"/>
            <a:ext cx="6159551" cy="365125"/>
          </a:xfrm>
        </p:spPr>
        <p:txBody>
          <a:bodyPr/>
          <a:lstStyle/>
          <a:p>
            <a:pPr algn="l"/>
            <a:r>
              <a:rPr lang="en-US" b="1" dirty="0" smtClean="0">
                <a:solidFill>
                  <a:srgbClr val="FFFF00"/>
                </a:solidFill>
              </a:rPr>
              <a:t>Chapter 2:  Types of DBMS</a:t>
            </a:r>
            <a:endParaRPr lang="en-US" dirty="0"/>
          </a:p>
        </p:txBody>
      </p:sp>
      <p:sp>
        <p:nvSpPr>
          <p:cNvPr id="6" name="Slide Number Placeholder 5"/>
          <p:cNvSpPr>
            <a:spLocks noGrp="1"/>
          </p:cNvSpPr>
          <p:nvPr>
            <p:ph type="sldNum" sz="quarter" idx="12"/>
          </p:nvPr>
        </p:nvSpPr>
        <p:spPr>
          <a:xfrm>
            <a:off x="7869729" y="6459791"/>
            <a:ext cx="984019" cy="365125"/>
          </a:xfrm>
        </p:spPr>
        <p:txBody>
          <a:bodyPr/>
          <a:lstStyle/>
          <a:p>
            <a:fld id="{539A986C-60F1-4060-A15B-2AFB006BE996}" type="slidenum">
              <a:rPr lang="en-US" smtClean="0"/>
              <a:t>‹#›</a:t>
            </a:fld>
            <a:endParaRPr lang="en-US"/>
          </a:p>
        </p:txBody>
      </p:sp>
    </p:spTree>
    <p:extLst>
      <p:ext uri="{BB962C8B-B14F-4D97-AF65-F5344CB8AC3E}">
        <p14:creationId xmlns:p14="http://schemas.microsoft.com/office/powerpoint/2010/main" val="826716317"/>
      </p:ext>
    </p:extLst>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6"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22965" y="6459791"/>
            <a:ext cx="1854203"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pPr algn="l"/>
            <a:r>
              <a:rPr lang="en-US" b="1" smtClean="0">
                <a:solidFill>
                  <a:srgbClr val="FFFF00"/>
                </a:solidFill>
              </a:rPr>
              <a:t>Chapter 2:  Types of DBMS</a:t>
            </a:r>
            <a:endParaRPr lang="en-US" dirty="0"/>
          </a:p>
        </p:txBody>
      </p:sp>
      <p:sp>
        <p:nvSpPr>
          <p:cNvPr id="6" name="Slide Number Placeholder 5"/>
          <p:cNvSpPr>
            <a:spLocks noGrp="1"/>
          </p:cNvSpPr>
          <p:nvPr>
            <p:ph type="sldNum" sz="quarter" idx="12"/>
          </p:nvPr>
        </p:nvSpPr>
        <p:spPr/>
        <p:txBody>
          <a:bodyPr/>
          <a:lstStyle/>
          <a:p>
            <a:fld id="{539A986C-60F1-4060-A15B-2AFB006BE99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041008"/>
      </p:ext>
    </p:extLst>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05103" y="94009"/>
            <a:ext cx="8708165" cy="69220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5103" y="1059682"/>
            <a:ext cx="4321181" cy="51616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059680"/>
            <a:ext cx="4249824" cy="51616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205101" y="6459791"/>
            <a:ext cx="6039910" cy="365125"/>
          </a:xfrm>
        </p:spPr>
        <p:txBody>
          <a:bodyPr/>
          <a:lstStyle/>
          <a:p>
            <a:pPr algn="l"/>
            <a:r>
              <a:rPr lang="en-US" b="1" smtClean="0">
                <a:solidFill>
                  <a:srgbClr val="FFFF00"/>
                </a:solidFill>
              </a:rPr>
              <a:t>Chapter 2:  Types of DBMS</a:t>
            </a:r>
            <a:endParaRPr lang="en-US" dirty="0"/>
          </a:p>
        </p:txBody>
      </p:sp>
      <p:sp>
        <p:nvSpPr>
          <p:cNvPr id="7" name="Slide Number Placeholder 6"/>
          <p:cNvSpPr>
            <a:spLocks noGrp="1"/>
          </p:cNvSpPr>
          <p:nvPr>
            <p:ph type="sldNum" sz="quarter" idx="12"/>
          </p:nvPr>
        </p:nvSpPr>
        <p:spPr>
          <a:xfrm>
            <a:off x="7929249" y="6459791"/>
            <a:ext cx="984019" cy="365125"/>
          </a:xfrm>
        </p:spPr>
        <p:txBody>
          <a:bodyPr/>
          <a:lstStyle/>
          <a:p>
            <a:fld id="{539A986C-60F1-4060-A15B-2AFB006BE996}" type="slidenum">
              <a:rPr lang="en-US" smtClean="0"/>
              <a:t>‹#›</a:t>
            </a:fld>
            <a:endParaRPr lang="en-US"/>
          </a:p>
        </p:txBody>
      </p:sp>
    </p:spTree>
    <p:extLst>
      <p:ext uri="{BB962C8B-B14F-4D97-AF65-F5344CB8AC3E}">
        <p14:creationId xmlns:p14="http://schemas.microsoft.com/office/powerpoint/2010/main" val="3363531757"/>
      </p:ext>
    </p:extLst>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7"/>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3"/>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3"/>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5"/>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22965" y="6459791"/>
            <a:ext cx="1854203"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smtClean="0"/>
              <a:t>Chapter 2:  Types of DBMS</a:t>
            </a:r>
            <a:endParaRPr lang="en-US"/>
          </a:p>
        </p:txBody>
      </p:sp>
      <p:sp>
        <p:nvSpPr>
          <p:cNvPr id="9" name="Slide Number Placeholder 8"/>
          <p:cNvSpPr>
            <a:spLocks noGrp="1"/>
          </p:cNvSpPr>
          <p:nvPr>
            <p:ph type="sldNum" sz="quarter" idx="12"/>
          </p:nvPr>
        </p:nvSpPr>
        <p:spPr/>
        <p:txBody>
          <a:bodyPr/>
          <a:lstStyle/>
          <a:p>
            <a:fld id="{539A986C-60F1-4060-A15B-2AFB006BE996}" type="slidenum">
              <a:rPr lang="en-US" smtClean="0"/>
              <a:t>‹#›</a:t>
            </a:fld>
            <a:endParaRPr lang="en-US"/>
          </a:p>
        </p:txBody>
      </p:sp>
    </p:spTree>
    <p:extLst>
      <p:ext uri="{BB962C8B-B14F-4D97-AF65-F5344CB8AC3E}">
        <p14:creationId xmlns:p14="http://schemas.microsoft.com/office/powerpoint/2010/main" val="104039151"/>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a:xfrm>
            <a:off x="222195" y="6459791"/>
            <a:ext cx="6159551" cy="365125"/>
          </a:xfrm>
        </p:spPr>
        <p:txBody>
          <a:bodyPr/>
          <a:lstStyle/>
          <a:p>
            <a:pPr algn="l"/>
            <a:r>
              <a:rPr lang="en-US" b="1" smtClean="0">
                <a:solidFill>
                  <a:srgbClr val="FFFF00"/>
                </a:solidFill>
              </a:rPr>
              <a:t>Chapter 2:  Types of DBMS</a:t>
            </a:r>
            <a:endParaRPr lang="en-US" dirty="0"/>
          </a:p>
        </p:txBody>
      </p:sp>
      <p:sp>
        <p:nvSpPr>
          <p:cNvPr id="5" name="Slide Number Placeholder 4"/>
          <p:cNvSpPr>
            <a:spLocks noGrp="1"/>
          </p:cNvSpPr>
          <p:nvPr>
            <p:ph type="sldNum" sz="quarter" idx="12"/>
          </p:nvPr>
        </p:nvSpPr>
        <p:spPr>
          <a:xfrm>
            <a:off x="7878275" y="6459790"/>
            <a:ext cx="984019" cy="365125"/>
          </a:xfrm>
        </p:spPr>
        <p:txBody>
          <a:bodyPr/>
          <a:lstStyle/>
          <a:p>
            <a:fld id="{539A986C-60F1-4060-A15B-2AFB006BE996}" type="slidenum">
              <a:rPr lang="en-US" smtClean="0"/>
              <a:t>‹#›</a:t>
            </a:fld>
            <a:endParaRPr lang="en-US"/>
          </a:p>
        </p:txBody>
      </p:sp>
    </p:spTree>
    <p:extLst>
      <p:ext uri="{BB962C8B-B14F-4D97-AF65-F5344CB8AC3E}">
        <p14:creationId xmlns:p14="http://schemas.microsoft.com/office/powerpoint/2010/main" val="2849860292"/>
      </p:ext>
    </p:extLst>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6"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822965" y="6459791"/>
            <a:ext cx="1854203"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Chapter 2:  Types of DBMS</a:t>
            </a:r>
            <a:endParaRPr lang="en-US"/>
          </a:p>
        </p:txBody>
      </p:sp>
      <p:sp>
        <p:nvSpPr>
          <p:cNvPr id="9" name="Slide Number Placeholder 8"/>
          <p:cNvSpPr>
            <a:spLocks noGrp="1"/>
          </p:cNvSpPr>
          <p:nvPr>
            <p:ph type="sldNum" sz="quarter" idx="12"/>
          </p:nvPr>
        </p:nvSpPr>
        <p:spPr/>
        <p:txBody>
          <a:bodyPr/>
          <a:lstStyle/>
          <a:p>
            <a:fld id="{539A986C-60F1-4060-A15B-2AFB006BE996}" type="slidenum">
              <a:rPr lang="en-US" smtClean="0"/>
              <a:t>‹#›</a:t>
            </a:fld>
            <a:endParaRPr lang="en-US"/>
          </a:p>
        </p:txBody>
      </p:sp>
    </p:spTree>
    <p:extLst>
      <p:ext uri="{BB962C8B-B14F-4D97-AF65-F5344CB8AC3E}">
        <p14:creationId xmlns:p14="http://schemas.microsoft.com/office/powerpoint/2010/main" val="1322598280"/>
      </p:ext>
    </p:extLst>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41"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1"/>
            <a:ext cx="24003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8" y="6459791"/>
            <a:ext cx="1963883" cy="365125"/>
          </a:xfrm>
          <a:prstGeom prst="rect">
            <a:avLst/>
          </a:prstGeom>
        </p:spPr>
        <p:txBody>
          <a:bodyPr/>
          <a:lstStyle>
            <a:lvl1pPr algn="l">
              <a:defRPr/>
            </a:lvl1pPr>
          </a:lstStyle>
          <a:p>
            <a:endParaRPr lang="en-US"/>
          </a:p>
        </p:txBody>
      </p:sp>
      <p:sp>
        <p:nvSpPr>
          <p:cNvPr id="6" name="Footer Placeholder 5"/>
          <p:cNvSpPr>
            <a:spLocks noGrp="1"/>
          </p:cNvSpPr>
          <p:nvPr>
            <p:ph type="ftr" sz="quarter" idx="11"/>
          </p:nvPr>
        </p:nvSpPr>
        <p:spPr>
          <a:xfrm>
            <a:off x="3600450" y="6459791"/>
            <a:ext cx="3486150" cy="365125"/>
          </a:xfrm>
        </p:spPr>
        <p:txBody>
          <a:bodyPr/>
          <a:lstStyle>
            <a:lvl1pPr algn="l">
              <a:defRPr>
                <a:solidFill>
                  <a:schemeClr val="tx2"/>
                </a:solidFill>
              </a:defRPr>
            </a:lvl1pPr>
          </a:lstStyle>
          <a:p>
            <a:r>
              <a:rPr lang="en-US" smtClean="0"/>
              <a:t>Chapter 2:  Types of DBMS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9A986C-60F1-4060-A15B-2AFB006BE996}" type="slidenum">
              <a:rPr lang="en-US" smtClean="0"/>
              <a:t>‹#›</a:t>
            </a:fld>
            <a:endParaRPr lang="en-US"/>
          </a:p>
        </p:txBody>
      </p:sp>
    </p:spTree>
    <p:extLst>
      <p:ext uri="{BB962C8B-B14F-4D97-AF65-F5344CB8AC3E}">
        <p14:creationId xmlns:p14="http://schemas.microsoft.com/office/powerpoint/2010/main" val="2255478063"/>
      </p:ext>
    </p:extLst>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4"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6" y="1"/>
            <a:ext cx="9143989" cy="4915076"/>
          </a:xfrm>
          <a:blipFill>
            <a:blip r:embed="rId2"/>
            <a:stretch>
              <a:fillRect/>
            </a:stretch>
          </a:blipFill>
        </p:spPr>
        <p:txBody>
          <a:bodyPr lIns="457200" tIns="457200" anchor="t"/>
          <a:lstStyle>
            <a:lvl1pPr marL="0" indent="0">
              <a:buNone/>
              <a:defRPr sz="3200">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a:xfrm>
            <a:off x="822965" y="6459791"/>
            <a:ext cx="1854203"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Chapter 2:  Types of DBMS</a:t>
            </a:r>
            <a:endParaRPr lang="en-US"/>
          </a:p>
        </p:txBody>
      </p:sp>
      <p:sp>
        <p:nvSpPr>
          <p:cNvPr id="7" name="Slide Number Placeholder 6"/>
          <p:cNvSpPr>
            <a:spLocks noGrp="1"/>
          </p:cNvSpPr>
          <p:nvPr>
            <p:ph type="sldNum" sz="quarter" idx="12"/>
          </p:nvPr>
        </p:nvSpPr>
        <p:spPr/>
        <p:txBody>
          <a:bodyPr/>
          <a:lstStyle/>
          <a:p>
            <a:fld id="{539A986C-60F1-4060-A15B-2AFB006BE996}" type="slidenum">
              <a:rPr lang="en-US" smtClean="0"/>
              <a:t>‹#›</a:t>
            </a:fld>
            <a:endParaRPr lang="en-US"/>
          </a:p>
        </p:txBody>
      </p:sp>
    </p:spTree>
    <p:extLst>
      <p:ext uri="{BB962C8B-B14F-4D97-AF65-F5344CB8AC3E}">
        <p14:creationId xmlns:p14="http://schemas.microsoft.com/office/powerpoint/2010/main" val="1776034424"/>
      </p:ext>
    </p:extLst>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1" y="4"/>
            <a:ext cx="9144000" cy="8735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4"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 y="6334321"/>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2193" y="70122"/>
            <a:ext cx="8639798" cy="692977"/>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2193" y="1044872"/>
            <a:ext cx="8639798" cy="5178999"/>
          </a:xfrm>
          <a:prstGeom prst="rect">
            <a:avLst/>
          </a:prstGeom>
        </p:spPr>
        <p:txBody>
          <a:bodyPr vert="horz" lIns="0" tIns="45720" rIns="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222195" y="6459791"/>
            <a:ext cx="6159551" cy="365125"/>
          </a:xfrm>
          <a:prstGeom prst="rect">
            <a:avLst/>
          </a:prstGeom>
        </p:spPr>
        <p:txBody>
          <a:bodyPr vert="horz" lIns="91440" tIns="45720" rIns="91440" bIns="45720" rtlCol="0" anchor="ctr"/>
          <a:lstStyle>
            <a:lvl1pPr algn="ctr">
              <a:defRPr sz="900" cap="all" baseline="0">
                <a:solidFill>
                  <a:srgbClr val="FFFFFF"/>
                </a:solidFill>
              </a:defRPr>
            </a:lvl1pPr>
          </a:lstStyle>
          <a:p>
            <a:pPr algn="l"/>
            <a:r>
              <a:rPr lang="en-US" b="1" smtClean="0">
                <a:solidFill>
                  <a:srgbClr val="FFFF00"/>
                </a:solidFill>
              </a:rPr>
              <a:t>Chapter 2:  Types of DBMS</a:t>
            </a:r>
            <a:endParaRPr lang="en-US" dirty="0"/>
          </a:p>
        </p:txBody>
      </p:sp>
      <p:sp>
        <p:nvSpPr>
          <p:cNvPr id="6" name="Slide Number Placeholder 5"/>
          <p:cNvSpPr>
            <a:spLocks noGrp="1"/>
          </p:cNvSpPr>
          <p:nvPr>
            <p:ph type="sldNum" sz="quarter" idx="4"/>
          </p:nvPr>
        </p:nvSpPr>
        <p:spPr>
          <a:xfrm>
            <a:off x="7877974" y="6446842"/>
            <a:ext cx="984019" cy="365125"/>
          </a:xfrm>
          <a:prstGeom prst="rect">
            <a:avLst/>
          </a:prstGeom>
        </p:spPr>
        <p:txBody>
          <a:bodyPr vert="horz" lIns="91440" tIns="45720" rIns="91440" bIns="45720" rtlCol="0" anchor="ctr"/>
          <a:lstStyle>
            <a:lvl1pPr algn="r">
              <a:defRPr sz="1051">
                <a:solidFill>
                  <a:srgbClr val="FFFFFF"/>
                </a:solidFill>
              </a:defRPr>
            </a:lvl1pPr>
          </a:lstStyle>
          <a:p>
            <a:fld id="{539A986C-60F1-4060-A15B-2AFB006BE996}" type="slidenum">
              <a:rPr lang="en-US" smtClean="0"/>
              <a:t>‹#›</a:t>
            </a:fld>
            <a:endParaRPr lang="en-US" dirty="0"/>
          </a:p>
        </p:txBody>
      </p:sp>
      <p:sp>
        <p:nvSpPr>
          <p:cNvPr id="13" name="Rectangle 12"/>
          <p:cNvSpPr/>
          <p:nvPr userDrawn="1"/>
        </p:nvSpPr>
        <p:spPr>
          <a:xfrm>
            <a:off x="-1" y="870982"/>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641497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ransition spd="slow">
    <p:wipe/>
  </p:transition>
  <p:timing>
    <p:tnLst>
      <p:par>
        <p:cTn id="1" dur="indefinite" restart="never" nodeType="tmRoot"/>
      </p:par>
    </p:tnLst>
  </p:timing>
  <p:hf hdr="0" ftr="0" dt="0"/>
  <p:txStyles>
    <p:titleStyle>
      <a:lvl1pPr algn="l" defTabSz="914377" rtl="0" eaLnBrk="1" latinLnBrk="0" hangingPunct="1">
        <a:lnSpc>
          <a:spcPct val="85000"/>
        </a:lnSpc>
        <a:spcBef>
          <a:spcPct val="0"/>
        </a:spcBef>
        <a:buNone/>
        <a:defRPr sz="3200" b="1" kern="1200" spc="-51" baseline="0">
          <a:solidFill>
            <a:schemeClr val="bg1"/>
          </a:solidFill>
          <a:latin typeface="+mj-lt"/>
          <a:ea typeface="+mj-ea"/>
          <a:cs typeface="+mj-cs"/>
        </a:defRPr>
      </a:lvl1pPr>
    </p:titleStyle>
    <p:bodyStyle>
      <a:lvl1pPr marL="342891" indent="-342891" algn="l" defTabSz="914377"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800" kern="1200">
          <a:solidFill>
            <a:schemeClr val="tx1">
              <a:lumMod val="75000"/>
              <a:lumOff val="25000"/>
            </a:schemeClr>
          </a:solidFill>
          <a:latin typeface="+mn-lt"/>
          <a:ea typeface="+mn-ea"/>
          <a:cs typeface="+mn-cs"/>
        </a:defRPr>
      </a:lvl1pPr>
      <a:lvl2pPr marL="544054" indent="-342891" algn="l" defTabSz="914377" rtl="0" eaLnBrk="1" latinLnBrk="0" hangingPunct="1">
        <a:lnSpc>
          <a:spcPct val="90000"/>
        </a:lnSpc>
        <a:spcBef>
          <a:spcPts val="200"/>
        </a:spcBef>
        <a:spcAft>
          <a:spcPts val="400"/>
        </a:spcAft>
        <a:buClr>
          <a:schemeClr val="accent1"/>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669782" indent="-285744" algn="l" defTabSz="914377"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3pPr>
      <a:lvl4pPr marL="852657" indent="-285744" algn="l" defTabSz="914377"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035533" indent="-285744" algn="l" defTabSz="914377"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Unit2(Case2).pptx" TargetMode="External"/><Relationship Id="rId2" Type="http://schemas.openxmlformats.org/officeDocument/2006/relationships/hyperlink" Target="Unit2(Case1).pptx" TargetMode="External"/><Relationship Id="rId1" Type="http://schemas.openxmlformats.org/officeDocument/2006/relationships/slideLayout" Target="../slideLayouts/slideLayout2.xml"/><Relationship Id="rId4" Type="http://schemas.openxmlformats.org/officeDocument/2006/relationships/hyperlink" Target="Unit2(Case3).pptx"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
            </a:r>
            <a:br>
              <a:rPr lang="en-US" dirty="0"/>
            </a:br>
            <a:r>
              <a:rPr lang="en-US" b="1" dirty="0" smtClean="0"/>
              <a:t>DATA </a:t>
            </a:r>
            <a:r>
              <a:rPr lang="en-US" b="1" dirty="0"/>
              <a:t>MODELS </a:t>
            </a:r>
            <a:endParaRPr lang="en-US" dirty="0"/>
          </a:p>
        </p:txBody>
      </p:sp>
      <p:sp>
        <p:nvSpPr>
          <p:cNvPr id="4" name="Subtitle 3"/>
          <p:cNvSpPr>
            <a:spLocks noGrp="1"/>
          </p:cNvSpPr>
          <p:nvPr>
            <p:ph type="subTitle" idx="1"/>
          </p:nvPr>
        </p:nvSpPr>
        <p:spPr/>
        <p:txBody>
          <a:bodyPr/>
          <a:lstStyle/>
          <a:p>
            <a:r>
              <a:rPr lang="en-US" b="1" dirty="0" smtClean="0"/>
              <a:t>Chapter 2</a:t>
            </a:r>
            <a:endParaRPr lang="en-US" dirty="0"/>
          </a:p>
        </p:txBody>
      </p:sp>
    </p:spTree>
    <p:extLst>
      <p:ext uri="{BB962C8B-B14F-4D97-AF65-F5344CB8AC3E}">
        <p14:creationId xmlns:p14="http://schemas.microsoft.com/office/powerpoint/2010/main" val="192861050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types of attributes.</a:t>
            </a:r>
            <a:endParaRPr lang="en-US" dirty="0"/>
          </a:p>
        </p:txBody>
      </p:sp>
      <p:sp>
        <p:nvSpPr>
          <p:cNvPr id="5" name="Slide Number Placeholder 4"/>
          <p:cNvSpPr>
            <a:spLocks noGrp="1"/>
          </p:cNvSpPr>
          <p:nvPr>
            <p:ph type="sldNum" sz="quarter" idx="12"/>
          </p:nvPr>
        </p:nvSpPr>
        <p:spPr/>
        <p:txBody>
          <a:bodyPr/>
          <a:lstStyle/>
          <a:p>
            <a:fld id="{539A986C-60F1-4060-A15B-2AFB006BE996}" type="slidenum">
              <a:rPr lang="en-US" smtClean="0"/>
              <a:t>10</a:t>
            </a:fld>
            <a:endParaRPr lang="en-US"/>
          </a:p>
        </p:txBody>
      </p:sp>
      <p:pic>
        <p:nvPicPr>
          <p:cNvPr id="2050" name="Picture 2" descr="Introduction of ER Model - GeeksforGee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6483" y="1603778"/>
            <a:ext cx="7261412" cy="390763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179985" y="2924735"/>
            <a:ext cx="645459" cy="0"/>
          </a:xfrm>
          <a:prstGeom prst="line">
            <a:avLst/>
          </a:prstGeom>
          <a:ln w="19050">
            <a:solidFill>
              <a:srgbClr val="00B050"/>
            </a:solidFill>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3499602" y="4134971"/>
            <a:ext cx="1280833" cy="433668"/>
          </a:xfrm>
          <a:prstGeom prst="ellipse">
            <a:avLst/>
          </a:prstGeom>
          <a:solidFill>
            <a:srgbClr val="002060">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0" name="Oval 9"/>
          <p:cNvSpPr/>
          <p:nvPr/>
        </p:nvSpPr>
        <p:spPr>
          <a:xfrm>
            <a:off x="4668193" y="2218871"/>
            <a:ext cx="1280833" cy="433668"/>
          </a:xfrm>
          <a:prstGeom prst="ellipse">
            <a:avLst/>
          </a:prstGeom>
          <a:solidFill>
            <a:srgbClr val="002060">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1" name="Oval 10"/>
          <p:cNvSpPr/>
          <p:nvPr/>
        </p:nvSpPr>
        <p:spPr>
          <a:xfrm>
            <a:off x="6381748" y="2218871"/>
            <a:ext cx="1280833" cy="433668"/>
          </a:xfrm>
          <a:prstGeom prst="ellipse">
            <a:avLst/>
          </a:prstGeom>
          <a:solidFill>
            <a:srgbClr val="002060">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2" name="Oval 11"/>
          <p:cNvSpPr/>
          <p:nvPr/>
        </p:nvSpPr>
        <p:spPr>
          <a:xfrm>
            <a:off x="862298" y="2652539"/>
            <a:ext cx="1280833" cy="433668"/>
          </a:xfrm>
          <a:prstGeom prst="ellipse">
            <a:avLst/>
          </a:prstGeom>
          <a:solidFill>
            <a:srgbClr val="002060">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Tree>
    <p:extLst>
      <p:ext uri="{BB962C8B-B14F-4D97-AF65-F5344CB8AC3E}">
        <p14:creationId xmlns:p14="http://schemas.microsoft.com/office/powerpoint/2010/main" val="32328532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Mapping </a:t>
            </a:r>
            <a:r>
              <a:rPr lang="en-US" b="1" dirty="0" smtClean="0"/>
              <a:t>Cardinalities &amp; connectivity </a:t>
            </a:r>
            <a:endParaRPr lang="en-US" dirty="0"/>
          </a:p>
        </p:txBody>
      </p:sp>
      <p:sp>
        <p:nvSpPr>
          <p:cNvPr id="3" name="Content Placeholder 2"/>
          <p:cNvSpPr>
            <a:spLocks noGrp="1"/>
          </p:cNvSpPr>
          <p:nvPr>
            <p:ph idx="1"/>
          </p:nvPr>
        </p:nvSpPr>
        <p:spPr/>
        <p:txBody>
          <a:bodyPr/>
          <a:lstStyle/>
          <a:p>
            <a:r>
              <a:rPr lang="en-US" b="1" dirty="0"/>
              <a:t>Mapping </a:t>
            </a:r>
            <a:r>
              <a:rPr lang="en-US" b="1" dirty="0" smtClean="0"/>
              <a:t>cardinalities</a:t>
            </a:r>
            <a:r>
              <a:rPr lang="en-US" dirty="0" smtClean="0"/>
              <a:t> </a:t>
            </a:r>
            <a:r>
              <a:rPr lang="en-US" dirty="0"/>
              <a:t>express the number of entities to which another entity can be associated via a relationship set. </a:t>
            </a:r>
            <a:endParaRPr lang="en-US" dirty="0" smtClean="0"/>
          </a:p>
          <a:p>
            <a:r>
              <a:rPr lang="en-US" dirty="0"/>
              <a:t>For a binary relationship set </a:t>
            </a:r>
            <a:r>
              <a:rPr lang="en-US" i="1" dirty="0"/>
              <a:t>R </a:t>
            </a:r>
            <a:r>
              <a:rPr lang="en-US" dirty="0"/>
              <a:t>between entity sets </a:t>
            </a:r>
            <a:r>
              <a:rPr lang="en-US" i="1" dirty="0"/>
              <a:t>A </a:t>
            </a:r>
            <a:r>
              <a:rPr lang="en-US" dirty="0"/>
              <a:t>and </a:t>
            </a:r>
            <a:r>
              <a:rPr lang="en-US" i="1" dirty="0"/>
              <a:t>B</a:t>
            </a:r>
            <a:r>
              <a:rPr lang="en-US" dirty="0"/>
              <a:t>, the mapping cardinality must be one of the following: </a:t>
            </a:r>
          </a:p>
        </p:txBody>
      </p:sp>
      <p:grpSp>
        <p:nvGrpSpPr>
          <p:cNvPr id="7" name="Group 6"/>
          <p:cNvGrpSpPr/>
          <p:nvPr/>
        </p:nvGrpSpPr>
        <p:grpSpPr>
          <a:xfrm>
            <a:off x="1822077" y="3832425"/>
            <a:ext cx="5415487" cy="1119143"/>
            <a:chOff x="1822076" y="3832419"/>
            <a:chExt cx="3287806" cy="504251"/>
          </a:xfrm>
        </p:grpSpPr>
        <p:sp>
          <p:nvSpPr>
            <p:cNvPr id="4" name="Rectangle 3"/>
            <p:cNvSpPr/>
            <p:nvPr/>
          </p:nvSpPr>
          <p:spPr>
            <a:xfrm>
              <a:off x="1822076" y="3923179"/>
              <a:ext cx="645459" cy="32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1" dirty="0"/>
                <a:t>A</a:t>
              </a:r>
            </a:p>
          </p:txBody>
        </p:sp>
        <p:sp>
          <p:nvSpPr>
            <p:cNvPr id="5" name="Rectangle 4"/>
            <p:cNvSpPr/>
            <p:nvPr/>
          </p:nvSpPr>
          <p:spPr>
            <a:xfrm>
              <a:off x="4464423" y="3923179"/>
              <a:ext cx="645459" cy="32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1" dirty="0"/>
                <a:t>B</a:t>
              </a:r>
            </a:p>
          </p:txBody>
        </p:sp>
        <p:sp>
          <p:nvSpPr>
            <p:cNvPr id="6" name="Flowchart: Decision 5"/>
            <p:cNvSpPr/>
            <p:nvPr/>
          </p:nvSpPr>
          <p:spPr>
            <a:xfrm>
              <a:off x="3136525" y="3832419"/>
              <a:ext cx="756398" cy="50425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1" dirty="0"/>
                <a:t>R</a:t>
              </a:r>
            </a:p>
          </p:txBody>
        </p:sp>
        <p:cxnSp>
          <p:nvCxnSpPr>
            <p:cNvPr id="8" name="Straight Connector 7"/>
            <p:cNvCxnSpPr>
              <a:stCxn id="4" idx="3"/>
              <a:endCxn id="6" idx="1"/>
            </p:cNvCxnSpPr>
            <p:nvPr/>
          </p:nvCxnSpPr>
          <p:spPr>
            <a:xfrm>
              <a:off x="2467536" y="4084544"/>
              <a:ext cx="668990" cy="0"/>
            </a:xfrm>
            <a:prstGeom prst="line">
              <a:avLst/>
            </a:prstGeom>
            <a:ln/>
          </p:spPr>
          <p:style>
            <a:lnRef idx="3">
              <a:schemeClr val="dk1"/>
            </a:lnRef>
            <a:fillRef idx="0">
              <a:schemeClr val="dk1"/>
            </a:fillRef>
            <a:effectRef idx="2">
              <a:schemeClr val="dk1"/>
            </a:effectRef>
            <a:fontRef idx="minor">
              <a:schemeClr val="tx1"/>
            </a:fontRef>
          </p:style>
        </p:cxnSp>
        <p:cxnSp>
          <p:nvCxnSpPr>
            <p:cNvPr id="9" name="Straight Connector 8"/>
            <p:cNvCxnSpPr>
              <a:stCxn id="6" idx="3"/>
              <a:endCxn id="5" idx="1"/>
            </p:cNvCxnSpPr>
            <p:nvPr/>
          </p:nvCxnSpPr>
          <p:spPr>
            <a:xfrm>
              <a:off x="3892923" y="4084544"/>
              <a:ext cx="571500" cy="0"/>
            </a:xfrm>
            <a:prstGeom prst="line">
              <a:avLst/>
            </a:prstGeom>
            <a:ln/>
          </p:spPr>
          <p:style>
            <a:lnRef idx="3">
              <a:schemeClr val="dk1"/>
            </a:lnRef>
            <a:fillRef idx="0">
              <a:schemeClr val="dk1"/>
            </a:fillRef>
            <a:effectRef idx="2">
              <a:schemeClr val="dk1"/>
            </a:effectRef>
            <a:fontRef idx="minor">
              <a:schemeClr val="tx1"/>
            </a:fontRef>
          </p:style>
        </p:cxnSp>
      </p:grpSp>
      <p:sp>
        <p:nvSpPr>
          <p:cNvPr id="12" name="Slide Number Placeholder 11"/>
          <p:cNvSpPr>
            <a:spLocks noGrp="1"/>
          </p:cNvSpPr>
          <p:nvPr>
            <p:ph type="sldNum" sz="quarter" idx="12"/>
          </p:nvPr>
        </p:nvSpPr>
        <p:spPr/>
        <p:txBody>
          <a:bodyPr/>
          <a:lstStyle/>
          <a:p>
            <a:fld id="{539A986C-60F1-4060-A15B-2AFB006BE996}" type="slidenum">
              <a:rPr lang="en-US" smtClean="0"/>
              <a:t>11</a:t>
            </a:fld>
            <a:endParaRPr lang="en-US"/>
          </a:p>
        </p:txBody>
      </p:sp>
    </p:spTree>
    <p:extLst>
      <p:ext uri="{BB962C8B-B14F-4D97-AF65-F5344CB8AC3E}">
        <p14:creationId xmlns:p14="http://schemas.microsoft.com/office/powerpoint/2010/main" val="887337226"/>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One </a:t>
            </a:r>
            <a:r>
              <a:rPr lang="en-US" b="1" dirty="0"/>
              <a:t>to one</a:t>
            </a:r>
            <a:endParaRPr lang="en-US" dirty="0"/>
          </a:p>
        </p:txBody>
      </p:sp>
      <p:sp>
        <p:nvSpPr>
          <p:cNvPr id="3" name="Content Placeholder 2"/>
          <p:cNvSpPr>
            <a:spLocks noGrp="1"/>
          </p:cNvSpPr>
          <p:nvPr>
            <p:ph idx="1"/>
          </p:nvPr>
        </p:nvSpPr>
        <p:spPr/>
        <p:txBody>
          <a:bodyPr/>
          <a:lstStyle/>
          <a:p>
            <a:r>
              <a:rPr lang="en-US" dirty="0" smtClean="0"/>
              <a:t>An </a:t>
            </a:r>
            <a:r>
              <a:rPr lang="en-US" dirty="0"/>
              <a:t>entity in </a:t>
            </a:r>
            <a:r>
              <a:rPr lang="en-US" i="1" dirty="0"/>
              <a:t>A </a:t>
            </a:r>
            <a:r>
              <a:rPr lang="en-US" dirty="0"/>
              <a:t>is associated with </a:t>
            </a:r>
            <a:r>
              <a:rPr lang="en-US" i="1" dirty="0"/>
              <a:t>at most </a:t>
            </a:r>
            <a:r>
              <a:rPr lang="en-US" dirty="0"/>
              <a:t>one entity in </a:t>
            </a:r>
            <a:r>
              <a:rPr lang="en-US" i="1" dirty="0"/>
              <a:t>B</a:t>
            </a:r>
            <a:r>
              <a:rPr lang="en-US" dirty="0"/>
              <a:t>, and an entity in </a:t>
            </a:r>
            <a:r>
              <a:rPr lang="en-US" i="1" dirty="0"/>
              <a:t>B </a:t>
            </a:r>
            <a:r>
              <a:rPr lang="en-US" dirty="0"/>
              <a:t>is associated with </a:t>
            </a:r>
            <a:r>
              <a:rPr lang="en-US" i="1" dirty="0"/>
              <a:t>at most </a:t>
            </a:r>
            <a:r>
              <a:rPr lang="en-US" dirty="0"/>
              <a:t>one entity in </a:t>
            </a:r>
            <a:r>
              <a:rPr lang="en-US" i="1" dirty="0"/>
              <a:t>A</a:t>
            </a:r>
            <a:r>
              <a:rPr lang="en-US" dirty="0" smtClean="0"/>
              <a:t>.</a:t>
            </a:r>
            <a:endParaRPr lang="en-US" dirty="0"/>
          </a:p>
        </p:txBody>
      </p:sp>
      <p:pic>
        <p:nvPicPr>
          <p:cNvPr id="4" name="Picture 3"/>
          <p:cNvPicPr>
            <a:picLocks noChangeAspect="1"/>
          </p:cNvPicPr>
          <p:nvPr/>
        </p:nvPicPr>
        <p:blipFill rotWithShape="1">
          <a:blip r:embed="rId2"/>
          <a:srcRect r="51890"/>
          <a:stretch/>
        </p:blipFill>
        <p:spPr>
          <a:xfrm>
            <a:off x="877975" y="2520432"/>
            <a:ext cx="2168799" cy="2653149"/>
          </a:xfrm>
          <a:prstGeom prst="rect">
            <a:avLst/>
          </a:prstGeom>
        </p:spPr>
      </p:pic>
      <p:grpSp>
        <p:nvGrpSpPr>
          <p:cNvPr id="13" name="Group 12"/>
          <p:cNvGrpSpPr/>
          <p:nvPr/>
        </p:nvGrpSpPr>
        <p:grpSpPr>
          <a:xfrm>
            <a:off x="5437121" y="2593036"/>
            <a:ext cx="1872283" cy="2580547"/>
            <a:chOff x="5591023" y="3090523"/>
            <a:chExt cx="2496376" cy="3440729"/>
          </a:xfrm>
        </p:grpSpPr>
        <p:sp>
          <p:nvSpPr>
            <p:cNvPr id="5" name="Rectangle 4"/>
            <p:cNvSpPr/>
            <p:nvPr/>
          </p:nvSpPr>
          <p:spPr>
            <a:xfrm>
              <a:off x="5799551" y="3090523"/>
              <a:ext cx="2079320" cy="56707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51" dirty="0"/>
                <a:t>Dean</a:t>
              </a:r>
            </a:p>
          </p:txBody>
        </p:sp>
        <p:sp>
          <p:nvSpPr>
            <p:cNvPr id="7" name="Rectangle 6"/>
            <p:cNvSpPr/>
            <p:nvPr/>
          </p:nvSpPr>
          <p:spPr>
            <a:xfrm>
              <a:off x="5799551" y="5964175"/>
              <a:ext cx="2079320" cy="56707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51" dirty="0"/>
                <a:t>University</a:t>
              </a:r>
            </a:p>
          </p:txBody>
        </p:sp>
        <p:sp>
          <p:nvSpPr>
            <p:cNvPr id="6" name="Flowchart: Decision 5"/>
            <p:cNvSpPr/>
            <p:nvPr/>
          </p:nvSpPr>
          <p:spPr>
            <a:xfrm>
              <a:off x="5591023" y="4369214"/>
              <a:ext cx="2496376" cy="92433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51" dirty="0"/>
                <a:t>manages</a:t>
              </a:r>
            </a:p>
          </p:txBody>
        </p:sp>
        <p:cxnSp>
          <p:nvCxnSpPr>
            <p:cNvPr id="9" name="Straight Connector 8"/>
            <p:cNvCxnSpPr>
              <a:stCxn id="5" idx="2"/>
              <a:endCxn id="6" idx="0"/>
            </p:cNvCxnSpPr>
            <p:nvPr/>
          </p:nvCxnSpPr>
          <p:spPr>
            <a:xfrm>
              <a:off x="6839211" y="3657600"/>
              <a:ext cx="0" cy="711614"/>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11" name="Straight Connector 10"/>
            <p:cNvCxnSpPr>
              <a:stCxn id="6" idx="2"/>
              <a:endCxn id="7" idx="0"/>
            </p:cNvCxnSpPr>
            <p:nvPr/>
          </p:nvCxnSpPr>
          <p:spPr>
            <a:xfrm>
              <a:off x="6839211" y="5293544"/>
              <a:ext cx="0" cy="670631"/>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12" name="TextBox 11"/>
            <p:cNvSpPr txBox="1"/>
            <p:nvPr/>
          </p:nvSpPr>
          <p:spPr>
            <a:xfrm>
              <a:off x="6826686" y="3664187"/>
              <a:ext cx="363776" cy="400280"/>
            </a:xfrm>
            <a:prstGeom prst="rect">
              <a:avLst/>
            </a:prstGeom>
            <a:noFill/>
          </p:spPr>
          <p:txBody>
            <a:bodyPr wrap="none" rtlCol="0">
              <a:spAutoFit/>
            </a:bodyPr>
            <a:lstStyle/>
            <a:p>
              <a:r>
                <a:rPr lang="en-US" sz="1351" dirty="0"/>
                <a:t>1</a:t>
              </a:r>
            </a:p>
          </p:txBody>
        </p:sp>
        <p:sp>
          <p:nvSpPr>
            <p:cNvPr id="14" name="TextBox 13"/>
            <p:cNvSpPr txBox="1"/>
            <p:nvPr/>
          </p:nvSpPr>
          <p:spPr>
            <a:xfrm>
              <a:off x="6839212" y="5570436"/>
              <a:ext cx="363776" cy="400280"/>
            </a:xfrm>
            <a:prstGeom prst="rect">
              <a:avLst/>
            </a:prstGeom>
            <a:noFill/>
          </p:spPr>
          <p:txBody>
            <a:bodyPr wrap="none" rtlCol="0">
              <a:spAutoFit/>
            </a:bodyPr>
            <a:lstStyle/>
            <a:p>
              <a:r>
                <a:rPr lang="en-US" sz="1351" dirty="0"/>
                <a:t>1</a:t>
              </a:r>
            </a:p>
          </p:txBody>
        </p:sp>
      </p:grpSp>
      <p:sp>
        <p:nvSpPr>
          <p:cNvPr id="15" name="Slide Number Placeholder 14"/>
          <p:cNvSpPr>
            <a:spLocks noGrp="1"/>
          </p:cNvSpPr>
          <p:nvPr>
            <p:ph type="sldNum" sz="quarter" idx="12"/>
          </p:nvPr>
        </p:nvSpPr>
        <p:spPr/>
        <p:txBody>
          <a:bodyPr/>
          <a:lstStyle/>
          <a:p>
            <a:fld id="{539A986C-60F1-4060-A15B-2AFB006BE996}" type="slidenum">
              <a:rPr lang="en-US" smtClean="0"/>
              <a:t>12</a:t>
            </a:fld>
            <a:endParaRPr lang="en-US"/>
          </a:p>
        </p:txBody>
      </p:sp>
    </p:spTree>
    <p:extLst>
      <p:ext uri="{BB962C8B-B14F-4D97-AF65-F5344CB8AC3E}">
        <p14:creationId xmlns:p14="http://schemas.microsoft.com/office/powerpoint/2010/main" val="2986094786"/>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One to many</a:t>
            </a:r>
            <a:endParaRPr lang="en-US" dirty="0"/>
          </a:p>
        </p:txBody>
      </p:sp>
      <p:sp>
        <p:nvSpPr>
          <p:cNvPr id="3" name="Content Placeholder 2"/>
          <p:cNvSpPr>
            <a:spLocks noGrp="1"/>
          </p:cNvSpPr>
          <p:nvPr>
            <p:ph idx="1"/>
          </p:nvPr>
        </p:nvSpPr>
        <p:spPr/>
        <p:txBody>
          <a:bodyPr/>
          <a:lstStyle/>
          <a:p>
            <a:r>
              <a:rPr lang="en-US" smtClean="0"/>
              <a:t>An entity in A is associated with any number (zero or more) of entities in B. An entity in B, however, can be associated with at most one entity in A. </a:t>
            </a:r>
            <a:endParaRPr lang="en-US" dirty="0"/>
          </a:p>
        </p:txBody>
      </p:sp>
      <p:pic>
        <p:nvPicPr>
          <p:cNvPr id="4" name="Picture 3"/>
          <p:cNvPicPr>
            <a:picLocks noChangeAspect="1"/>
          </p:cNvPicPr>
          <p:nvPr/>
        </p:nvPicPr>
        <p:blipFill rotWithShape="1">
          <a:blip r:embed="rId2"/>
          <a:srcRect l="52807"/>
          <a:stretch/>
        </p:blipFill>
        <p:spPr>
          <a:xfrm>
            <a:off x="1072826" y="2643025"/>
            <a:ext cx="1963455" cy="2448575"/>
          </a:xfrm>
          <a:prstGeom prst="rect">
            <a:avLst/>
          </a:prstGeom>
        </p:spPr>
      </p:pic>
      <p:grpSp>
        <p:nvGrpSpPr>
          <p:cNvPr id="5" name="Group 4"/>
          <p:cNvGrpSpPr/>
          <p:nvPr/>
        </p:nvGrpSpPr>
        <p:grpSpPr>
          <a:xfrm>
            <a:off x="5618656" y="2643023"/>
            <a:ext cx="1872283" cy="2580547"/>
            <a:chOff x="5591023" y="3090523"/>
            <a:chExt cx="2496376" cy="3440729"/>
          </a:xfrm>
        </p:grpSpPr>
        <p:sp>
          <p:nvSpPr>
            <p:cNvPr id="6" name="Rectangle 5"/>
            <p:cNvSpPr/>
            <p:nvPr/>
          </p:nvSpPr>
          <p:spPr>
            <a:xfrm>
              <a:off x="5799551" y="3090523"/>
              <a:ext cx="2079320" cy="56707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51" dirty="0"/>
                <a:t>Teacher</a:t>
              </a:r>
            </a:p>
          </p:txBody>
        </p:sp>
        <p:sp>
          <p:nvSpPr>
            <p:cNvPr id="7" name="Rectangle 6"/>
            <p:cNvSpPr/>
            <p:nvPr/>
          </p:nvSpPr>
          <p:spPr>
            <a:xfrm>
              <a:off x="5799551" y="5964175"/>
              <a:ext cx="2079320" cy="56707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51" dirty="0"/>
                <a:t>Students</a:t>
              </a:r>
            </a:p>
          </p:txBody>
        </p:sp>
        <p:sp>
          <p:nvSpPr>
            <p:cNvPr id="8" name="Flowchart: Decision 7"/>
            <p:cNvSpPr/>
            <p:nvPr/>
          </p:nvSpPr>
          <p:spPr>
            <a:xfrm>
              <a:off x="5591023" y="4369214"/>
              <a:ext cx="2496376" cy="92433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51" dirty="0"/>
                <a:t>teaches</a:t>
              </a:r>
            </a:p>
          </p:txBody>
        </p:sp>
        <p:cxnSp>
          <p:nvCxnSpPr>
            <p:cNvPr id="9" name="Straight Connector 8"/>
            <p:cNvCxnSpPr>
              <a:stCxn id="6" idx="2"/>
              <a:endCxn id="8" idx="0"/>
            </p:cNvCxnSpPr>
            <p:nvPr/>
          </p:nvCxnSpPr>
          <p:spPr>
            <a:xfrm>
              <a:off x="6839211" y="3657600"/>
              <a:ext cx="0" cy="711614"/>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10" name="Straight Connector 9"/>
            <p:cNvCxnSpPr>
              <a:stCxn id="8" idx="2"/>
              <a:endCxn id="7" idx="0"/>
            </p:cNvCxnSpPr>
            <p:nvPr/>
          </p:nvCxnSpPr>
          <p:spPr>
            <a:xfrm>
              <a:off x="6839211" y="5293544"/>
              <a:ext cx="0" cy="670631"/>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11" name="TextBox 10"/>
            <p:cNvSpPr txBox="1"/>
            <p:nvPr/>
          </p:nvSpPr>
          <p:spPr>
            <a:xfrm>
              <a:off x="6826686" y="3664187"/>
              <a:ext cx="363776" cy="400280"/>
            </a:xfrm>
            <a:prstGeom prst="rect">
              <a:avLst/>
            </a:prstGeom>
            <a:noFill/>
          </p:spPr>
          <p:txBody>
            <a:bodyPr wrap="none" rtlCol="0">
              <a:spAutoFit/>
            </a:bodyPr>
            <a:lstStyle/>
            <a:p>
              <a:r>
                <a:rPr lang="en-US" sz="1351" dirty="0"/>
                <a:t>1</a:t>
              </a:r>
            </a:p>
          </p:txBody>
        </p:sp>
        <p:sp>
          <p:nvSpPr>
            <p:cNvPr id="12" name="TextBox 11"/>
            <p:cNvSpPr txBox="1"/>
            <p:nvPr/>
          </p:nvSpPr>
          <p:spPr>
            <a:xfrm>
              <a:off x="6839212" y="5570436"/>
              <a:ext cx="442856" cy="400280"/>
            </a:xfrm>
            <a:prstGeom prst="rect">
              <a:avLst/>
            </a:prstGeom>
            <a:noFill/>
          </p:spPr>
          <p:txBody>
            <a:bodyPr wrap="none" rtlCol="0">
              <a:spAutoFit/>
            </a:bodyPr>
            <a:lstStyle/>
            <a:p>
              <a:r>
                <a:rPr lang="en-US" sz="1351" dirty="0"/>
                <a:t>M</a:t>
              </a:r>
            </a:p>
          </p:txBody>
        </p:sp>
      </p:grpSp>
      <p:sp>
        <p:nvSpPr>
          <p:cNvPr id="15" name="Slide Number Placeholder 14"/>
          <p:cNvSpPr>
            <a:spLocks noGrp="1"/>
          </p:cNvSpPr>
          <p:nvPr>
            <p:ph type="sldNum" sz="quarter" idx="12"/>
          </p:nvPr>
        </p:nvSpPr>
        <p:spPr/>
        <p:txBody>
          <a:bodyPr/>
          <a:lstStyle/>
          <a:p>
            <a:fld id="{539A986C-60F1-4060-A15B-2AFB006BE996}" type="slidenum">
              <a:rPr lang="en-US" smtClean="0"/>
              <a:t>13</a:t>
            </a:fld>
            <a:endParaRPr lang="en-US"/>
          </a:p>
        </p:txBody>
      </p:sp>
    </p:spTree>
    <p:extLst>
      <p:ext uri="{BB962C8B-B14F-4D97-AF65-F5344CB8AC3E}">
        <p14:creationId xmlns:p14="http://schemas.microsoft.com/office/powerpoint/2010/main" val="3347901985"/>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Many to one</a:t>
            </a:r>
            <a:endParaRPr lang="en-US" dirty="0"/>
          </a:p>
        </p:txBody>
      </p:sp>
      <p:sp>
        <p:nvSpPr>
          <p:cNvPr id="3" name="Content Placeholder 2"/>
          <p:cNvSpPr>
            <a:spLocks noGrp="1"/>
          </p:cNvSpPr>
          <p:nvPr>
            <p:ph idx="1"/>
          </p:nvPr>
        </p:nvSpPr>
        <p:spPr/>
        <p:txBody>
          <a:bodyPr/>
          <a:lstStyle/>
          <a:p>
            <a:r>
              <a:rPr lang="en-US" dirty="0" smtClean="0"/>
              <a:t>An entity in A is associated with at most one entity in B. An entity in B, however, can be associated with any number (zero or more) of entities in A</a:t>
            </a:r>
            <a:endParaRPr lang="en-US" dirty="0"/>
          </a:p>
        </p:txBody>
      </p:sp>
      <p:pic>
        <p:nvPicPr>
          <p:cNvPr id="4" name="Picture 3"/>
          <p:cNvPicPr>
            <a:picLocks noChangeAspect="1"/>
          </p:cNvPicPr>
          <p:nvPr/>
        </p:nvPicPr>
        <p:blipFill rotWithShape="1">
          <a:blip r:embed="rId2"/>
          <a:srcRect r="50828" b="11444"/>
          <a:stretch/>
        </p:blipFill>
        <p:spPr>
          <a:xfrm>
            <a:off x="1178583" y="2870419"/>
            <a:ext cx="1926773" cy="1993776"/>
          </a:xfrm>
          <a:prstGeom prst="rect">
            <a:avLst/>
          </a:prstGeom>
        </p:spPr>
      </p:pic>
      <p:grpSp>
        <p:nvGrpSpPr>
          <p:cNvPr id="5" name="Group 4"/>
          <p:cNvGrpSpPr/>
          <p:nvPr/>
        </p:nvGrpSpPr>
        <p:grpSpPr>
          <a:xfrm>
            <a:off x="5457291" y="2701139"/>
            <a:ext cx="1872283" cy="2580547"/>
            <a:chOff x="5591023" y="3090523"/>
            <a:chExt cx="2496376" cy="3440729"/>
          </a:xfrm>
        </p:grpSpPr>
        <p:sp>
          <p:nvSpPr>
            <p:cNvPr id="6" name="Rectangle 5"/>
            <p:cNvSpPr/>
            <p:nvPr/>
          </p:nvSpPr>
          <p:spPr>
            <a:xfrm>
              <a:off x="5799551" y="3090523"/>
              <a:ext cx="2079320" cy="56707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51" dirty="0"/>
                <a:t>Car</a:t>
              </a:r>
            </a:p>
          </p:txBody>
        </p:sp>
        <p:sp>
          <p:nvSpPr>
            <p:cNvPr id="7" name="Rectangle 6"/>
            <p:cNvSpPr/>
            <p:nvPr/>
          </p:nvSpPr>
          <p:spPr>
            <a:xfrm>
              <a:off x="5799551" y="5964175"/>
              <a:ext cx="2079320" cy="56707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51" dirty="0"/>
                <a:t>owner</a:t>
              </a:r>
            </a:p>
          </p:txBody>
        </p:sp>
        <p:sp>
          <p:nvSpPr>
            <p:cNvPr id="8" name="Flowchart: Decision 7"/>
            <p:cNvSpPr/>
            <p:nvPr/>
          </p:nvSpPr>
          <p:spPr>
            <a:xfrm>
              <a:off x="5591023" y="4369214"/>
              <a:ext cx="2496376" cy="92433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51" dirty="0" err="1"/>
                <a:t>Owned_by</a:t>
              </a:r>
              <a:endParaRPr lang="en-US" sz="1351" dirty="0"/>
            </a:p>
          </p:txBody>
        </p:sp>
        <p:cxnSp>
          <p:nvCxnSpPr>
            <p:cNvPr id="9" name="Straight Connector 8"/>
            <p:cNvCxnSpPr>
              <a:stCxn id="6" idx="2"/>
              <a:endCxn id="8" idx="0"/>
            </p:cNvCxnSpPr>
            <p:nvPr/>
          </p:nvCxnSpPr>
          <p:spPr>
            <a:xfrm>
              <a:off x="6839211" y="3657600"/>
              <a:ext cx="0" cy="711614"/>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10" name="Straight Connector 9"/>
            <p:cNvCxnSpPr>
              <a:stCxn id="8" idx="2"/>
              <a:endCxn id="7" idx="0"/>
            </p:cNvCxnSpPr>
            <p:nvPr/>
          </p:nvCxnSpPr>
          <p:spPr>
            <a:xfrm>
              <a:off x="6839211" y="5293544"/>
              <a:ext cx="0" cy="670631"/>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11" name="TextBox 10"/>
            <p:cNvSpPr txBox="1"/>
            <p:nvPr/>
          </p:nvSpPr>
          <p:spPr>
            <a:xfrm>
              <a:off x="6826686" y="3664187"/>
              <a:ext cx="442856" cy="400280"/>
            </a:xfrm>
            <a:prstGeom prst="rect">
              <a:avLst/>
            </a:prstGeom>
            <a:noFill/>
          </p:spPr>
          <p:txBody>
            <a:bodyPr wrap="none" rtlCol="0">
              <a:spAutoFit/>
            </a:bodyPr>
            <a:lstStyle/>
            <a:p>
              <a:r>
                <a:rPr lang="en-US" sz="1351" dirty="0"/>
                <a:t>M</a:t>
              </a:r>
            </a:p>
          </p:txBody>
        </p:sp>
        <p:sp>
          <p:nvSpPr>
            <p:cNvPr id="12" name="TextBox 11"/>
            <p:cNvSpPr txBox="1"/>
            <p:nvPr/>
          </p:nvSpPr>
          <p:spPr>
            <a:xfrm>
              <a:off x="6839212" y="5570436"/>
              <a:ext cx="363776" cy="400280"/>
            </a:xfrm>
            <a:prstGeom prst="rect">
              <a:avLst/>
            </a:prstGeom>
            <a:noFill/>
          </p:spPr>
          <p:txBody>
            <a:bodyPr wrap="none" rtlCol="0">
              <a:spAutoFit/>
            </a:bodyPr>
            <a:lstStyle/>
            <a:p>
              <a:r>
                <a:rPr lang="en-US" sz="1351" dirty="0"/>
                <a:t>1</a:t>
              </a:r>
            </a:p>
          </p:txBody>
        </p:sp>
      </p:grpSp>
      <p:sp>
        <p:nvSpPr>
          <p:cNvPr id="15" name="Slide Number Placeholder 14"/>
          <p:cNvSpPr>
            <a:spLocks noGrp="1"/>
          </p:cNvSpPr>
          <p:nvPr>
            <p:ph type="sldNum" sz="quarter" idx="12"/>
          </p:nvPr>
        </p:nvSpPr>
        <p:spPr/>
        <p:txBody>
          <a:bodyPr/>
          <a:lstStyle/>
          <a:p>
            <a:fld id="{539A986C-60F1-4060-A15B-2AFB006BE996}" type="slidenum">
              <a:rPr lang="en-US" smtClean="0"/>
              <a:t>14</a:t>
            </a:fld>
            <a:endParaRPr lang="en-US"/>
          </a:p>
        </p:txBody>
      </p:sp>
    </p:spTree>
    <p:extLst>
      <p:ext uri="{BB962C8B-B14F-4D97-AF65-F5344CB8AC3E}">
        <p14:creationId xmlns:p14="http://schemas.microsoft.com/office/powerpoint/2010/main" val="661634511"/>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Many to many</a:t>
            </a:r>
            <a:endParaRPr lang="en-US" dirty="0"/>
          </a:p>
        </p:txBody>
      </p:sp>
      <p:sp>
        <p:nvSpPr>
          <p:cNvPr id="3" name="Content Placeholder 2"/>
          <p:cNvSpPr>
            <a:spLocks noGrp="1"/>
          </p:cNvSpPr>
          <p:nvPr>
            <p:ph idx="1"/>
          </p:nvPr>
        </p:nvSpPr>
        <p:spPr/>
        <p:txBody>
          <a:bodyPr/>
          <a:lstStyle/>
          <a:p>
            <a:r>
              <a:rPr lang="en-US" dirty="0" smtClean="0"/>
              <a:t>An entity in A is associated with any number (zero or more) of entities in B, and an entity in B is associated with any number (zero or more) of entities in A. </a:t>
            </a:r>
          </a:p>
          <a:p>
            <a:endParaRPr lang="en-US" dirty="0"/>
          </a:p>
        </p:txBody>
      </p:sp>
      <p:pic>
        <p:nvPicPr>
          <p:cNvPr id="4" name="Picture 3"/>
          <p:cNvPicPr>
            <a:picLocks noChangeAspect="1"/>
          </p:cNvPicPr>
          <p:nvPr/>
        </p:nvPicPr>
        <p:blipFill rotWithShape="1">
          <a:blip r:embed="rId2"/>
          <a:srcRect l="53508" b="12037"/>
          <a:stretch/>
        </p:blipFill>
        <p:spPr>
          <a:xfrm>
            <a:off x="1098694" y="2767871"/>
            <a:ext cx="1894533" cy="2059539"/>
          </a:xfrm>
          <a:prstGeom prst="rect">
            <a:avLst/>
          </a:prstGeom>
        </p:spPr>
      </p:pic>
      <p:grpSp>
        <p:nvGrpSpPr>
          <p:cNvPr id="5" name="Group 4"/>
          <p:cNvGrpSpPr/>
          <p:nvPr/>
        </p:nvGrpSpPr>
        <p:grpSpPr>
          <a:xfrm>
            <a:off x="5658997" y="2700193"/>
            <a:ext cx="1872283" cy="2580547"/>
            <a:chOff x="5591023" y="3090523"/>
            <a:chExt cx="2496376" cy="3440729"/>
          </a:xfrm>
        </p:grpSpPr>
        <p:sp>
          <p:nvSpPr>
            <p:cNvPr id="6" name="Rectangle 5"/>
            <p:cNvSpPr/>
            <p:nvPr/>
          </p:nvSpPr>
          <p:spPr>
            <a:xfrm>
              <a:off x="5799551" y="3090523"/>
              <a:ext cx="2079320" cy="56707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51" dirty="0"/>
                <a:t>Subject</a:t>
              </a:r>
            </a:p>
          </p:txBody>
        </p:sp>
        <p:sp>
          <p:nvSpPr>
            <p:cNvPr id="7" name="Rectangle 6"/>
            <p:cNvSpPr/>
            <p:nvPr/>
          </p:nvSpPr>
          <p:spPr>
            <a:xfrm>
              <a:off x="5799551" y="5964175"/>
              <a:ext cx="2079320" cy="56707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51" dirty="0"/>
                <a:t>Teacher</a:t>
              </a:r>
            </a:p>
          </p:txBody>
        </p:sp>
        <p:sp>
          <p:nvSpPr>
            <p:cNvPr id="8" name="Flowchart: Decision 7"/>
            <p:cNvSpPr/>
            <p:nvPr/>
          </p:nvSpPr>
          <p:spPr>
            <a:xfrm>
              <a:off x="5591023" y="4369214"/>
              <a:ext cx="2496376" cy="92433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51" dirty="0"/>
                <a:t>teachers</a:t>
              </a:r>
            </a:p>
          </p:txBody>
        </p:sp>
        <p:cxnSp>
          <p:nvCxnSpPr>
            <p:cNvPr id="9" name="Straight Connector 8"/>
            <p:cNvCxnSpPr>
              <a:stCxn id="6" idx="2"/>
              <a:endCxn id="8" idx="0"/>
            </p:cNvCxnSpPr>
            <p:nvPr/>
          </p:nvCxnSpPr>
          <p:spPr>
            <a:xfrm>
              <a:off x="6839211" y="3657600"/>
              <a:ext cx="0" cy="711614"/>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10" name="Straight Connector 9"/>
            <p:cNvCxnSpPr>
              <a:stCxn id="8" idx="2"/>
              <a:endCxn id="7" idx="0"/>
            </p:cNvCxnSpPr>
            <p:nvPr/>
          </p:nvCxnSpPr>
          <p:spPr>
            <a:xfrm>
              <a:off x="6839211" y="5293544"/>
              <a:ext cx="0" cy="670631"/>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11" name="TextBox 10"/>
            <p:cNvSpPr txBox="1"/>
            <p:nvPr/>
          </p:nvSpPr>
          <p:spPr>
            <a:xfrm>
              <a:off x="6826686" y="3664187"/>
              <a:ext cx="395834" cy="400280"/>
            </a:xfrm>
            <a:prstGeom prst="rect">
              <a:avLst/>
            </a:prstGeom>
            <a:noFill/>
          </p:spPr>
          <p:txBody>
            <a:bodyPr wrap="none" rtlCol="0">
              <a:spAutoFit/>
            </a:bodyPr>
            <a:lstStyle/>
            <a:p>
              <a:r>
                <a:rPr lang="en-US" sz="1351" dirty="0"/>
                <a:t>N</a:t>
              </a:r>
            </a:p>
          </p:txBody>
        </p:sp>
        <p:sp>
          <p:nvSpPr>
            <p:cNvPr id="12" name="TextBox 11"/>
            <p:cNvSpPr txBox="1"/>
            <p:nvPr/>
          </p:nvSpPr>
          <p:spPr>
            <a:xfrm>
              <a:off x="6839212" y="5570436"/>
              <a:ext cx="442856" cy="400280"/>
            </a:xfrm>
            <a:prstGeom prst="rect">
              <a:avLst/>
            </a:prstGeom>
            <a:noFill/>
          </p:spPr>
          <p:txBody>
            <a:bodyPr wrap="none" rtlCol="0">
              <a:spAutoFit/>
            </a:bodyPr>
            <a:lstStyle/>
            <a:p>
              <a:r>
                <a:rPr lang="en-US" sz="1351" dirty="0"/>
                <a:t>M</a:t>
              </a:r>
            </a:p>
          </p:txBody>
        </p:sp>
      </p:grpSp>
      <p:sp>
        <p:nvSpPr>
          <p:cNvPr id="15" name="Slide Number Placeholder 14"/>
          <p:cNvSpPr>
            <a:spLocks noGrp="1"/>
          </p:cNvSpPr>
          <p:nvPr>
            <p:ph type="sldNum" sz="quarter" idx="12"/>
          </p:nvPr>
        </p:nvSpPr>
        <p:spPr/>
        <p:txBody>
          <a:bodyPr/>
          <a:lstStyle/>
          <a:p>
            <a:fld id="{539A986C-60F1-4060-A15B-2AFB006BE996}" type="slidenum">
              <a:rPr lang="en-US" smtClean="0"/>
              <a:t>15</a:t>
            </a:fld>
            <a:endParaRPr lang="en-US"/>
          </a:p>
        </p:txBody>
      </p:sp>
    </p:spTree>
    <p:extLst>
      <p:ext uri="{BB962C8B-B14F-4D97-AF65-F5344CB8AC3E}">
        <p14:creationId xmlns:p14="http://schemas.microsoft.com/office/powerpoint/2010/main" val="3998375340"/>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Connectivity</a:t>
            </a:r>
            <a:endParaRPr lang="en-US" dirty="0"/>
          </a:p>
        </p:txBody>
      </p:sp>
      <p:grpSp>
        <p:nvGrpSpPr>
          <p:cNvPr id="4" name="Group 3"/>
          <p:cNvGrpSpPr/>
          <p:nvPr/>
        </p:nvGrpSpPr>
        <p:grpSpPr>
          <a:xfrm>
            <a:off x="1485517" y="1819915"/>
            <a:ext cx="2540419" cy="3511215"/>
            <a:chOff x="5591023" y="3090523"/>
            <a:chExt cx="2496376" cy="3440729"/>
          </a:xfrm>
        </p:grpSpPr>
        <p:sp>
          <p:nvSpPr>
            <p:cNvPr id="5" name="Rectangle 4"/>
            <p:cNvSpPr/>
            <p:nvPr/>
          </p:nvSpPr>
          <p:spPr>
            <a:xfrm>
              <a:off x="5799551" y="3090523"/>
              <a:ext cx="2079320" cy="56707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51" dirty="0"/>
                <a:t>Car</a:t>
              </a:r>
            </a:p>
          </p:txBody>
        </p:sp>
        <p:sp>
          <p:nvSpPr>
            <p:cNvPr id="6" name="Rectangle 5"/>
            <p:cNvSpPr/>
            <p:nvPr/>
          </p:nvSpPr>
          <p:spPr>
            <a:xfrm>
              <a:off x="5799551" y="5964175"/>
              <a:ext cx="2079320" cy="56707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51" dirty="0"/>
                <a:t>Owner</a:t>
              </a:r>
            </a:p>
          </p:txBody>
        </p:sp>
        <p:sp>
          <p:nvSpPr>
            <p:cNvPr id="7" name="Flowchart: Decision 6"/>
            <p:cNvSpPr/>
            <p:nvPr/>
          </p:nvSpPr>
          <p:spPr>
            <a:xfrm>
              <a:off x="5591023" y="4369214"/>
              <a:ext cx="2496376" cy="92433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51" dirty="0"/>
                <a:t>owns</a:t>
              </a:r>
            </a:p>
          </p:txBody>
        </p:sp>
        <p:cxnSp>
          <p:nvCxnSpPr>
            <p:cNvPr id="8" name="Straight Connector 7"/>
            <p:cNvCxnSpPr>
              <a:stCxn id="5" idx="2"/>
              <a:endCxn id="7" idx="0"/>
            </p:cNvCxnSpPr>
            <p:nvPr/>
          </p:nvCxnSpPr>
          <p:spPr>
            <a:xfrm>
              <a:off x="6839211" y="3657600"/>
              <a:ext cx="0" cy="711614"/>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9" name="Straight Connector 8"/>
            <p:cNvCxnSpPr>
              <a:stCxn id="7" idx="2"/>
              <a:endCxn id="6" idx="0"/>
            </p:cNvCxnSpPr>
            <p:nvPr/>
          </p:nvCxnSpPr>
          <p:spPr>
            <a:xfrm>
              <a:off x="6839211" y="5293544"/>
              <a:ext cx="0" cy="670631"/>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10" name="TextBox 9"/>
            <p:cNvSpPr txBox="1"/>
            <p:nvPr/>
          </p:nvSpPr>
          <p:spPr>
            <a:xfrm>
              <a:off x="6826687" y="3664187"/>
              <a:ext cx="439799" cy="294183"/>
            </a:xfrm>
            <a:prstGeom prst="rect">
              <a:avLst/>
            </a:prstGeom>
            <a:noFill/>
          </p:spPr>
          <p:txBody>
            <a:bodyPr wrap="none" rtlCol="0">
              <a:spAutoFit/>
            </a:bodyPr>
            <a:lstStyle/>
            <a:p>
              <a:r>
                <a:rPr lang="en-US" sz="1351" dirty="0"/>
                <a:t>0..1</a:t>
              </a:r>
            </a:p>
          </p:txBody>
        </p:sp>
        <p:sp>
          <p:nvSpPr>
            <p:cNvPr id="11" name="TextBox 10"/>
            <p:cNvSpPr txBox="1"/>
            <p:nvPr/>
          </p:nvSpPr>
          <p:spPr>
            <a:xfrm>
              <a:off x="6839211" y="5570436"/>
              <a:ext cx="268102" cy="294183"/>
            </a:xfrm>
            <a:prstGeom prst="rect">
              <a:avLst/>
            </a:prstGeom>
            <a:noFill/>
          </p:spPr>
          <p:txBody>
            <a:bodyPr wrap="none" rtlCol="0">
              <a:spAutoFit/>
            </a:bodyPr>
            <a:lstStyle/>
            <a:p>
              <a:r>
                <a:rPr lang="en-US" sz="1351" dirty="0"/>
                <a:t>1</a:t>
              </a:r>
            </a:p>
          </p:txBody>
        </p:sp>
      </p:grpSp>
      <p:grpSp>
        <p:nvGrpSpPr>
          <p:cNvPr id="12" name="Group 11"/>
          <p:cNvGrpSpPr/>
          <p:nvPr/>
        </p:nvGrpSpPr>
        <p:grpSpPr>
          <a:xfrm>
            <a:off x="4999069" y="1819915"/>
            <a:ext cx="2540419" cy="3511215"/>
            <a:chOff x="5591023" y="3090523"/>
            <a:chExt cx="2496376" cy="3440729"/>
          </a:xfrm>
        </p:grpSpPr>
        <p:sp>
          <p:nvSpPr>
            <p:cNvPr id="13" name="Rectangle 12"/>
            <p:cNvSpPr/>
            <p:nvPr/>
          </p:nvSpPr>
          <p:spPr>
            <a:xfrm>
              <a:off x="5799551" y="3090523"/>
              <a:ext cx="2079320" cy="56707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51" dirty="0"/>
                <a:t>Teacher</a:t>
              </a:r>
            </a:p>
          </p:txBody>
        </p:sp>
        <p:sp>
          <p:nvSpPr>
            <p:cNvPr id="14" name="Rectangle 13"/>
            <p:cNvSpPr/>
            <p:nvPr/>
          </p:nvSpPr>
          <p:spPr>
            <a:xfrm>
              <a:off x="5799551" y="5964175"/>
              <a:ext cx="2079320" cy="56707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51" dirty="0"/>
                <a:t>Subject</a:t>
              </a:r>
            </a:p>
          </p:txBody>
        </p:sp>
        <p:sp>
          <p:nvSpPr>
            <p:cNvPr id="15" name="Flowchart: Decision 14"/>
            <p:cNvSpPr/>
            <p:nvPr/>
          </p:nvSpPr>
          <p:spPr>
            <a:xfrm>
              <a:off x="5591023" y="4369214"/>
              <a:ext cx="2496376" cy="92433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51" dirty="0"/>
                <a:t>teachers</a:t>
              </a:r>
            </a:p>
          </p:txBody>
        </p:sp>
        <p:cxnSp>
          <p:nvCxnSpPr>
            <p:cNvPr id="16" name="Straight Connector 15"/>
            <p:cNvCxnSpPr>
              <a:stCxn id="13" idx="2"/>
              <a:endCxn id="15" idx="0"/>
            </p:cNvCxnSpPr>
            <p:nvPr/>
          </p:nvCxnSpPr>
          <p:spPr>
            <a:xfrm>
              <a:off x="6839211" y="3657600"/>
              <a:ext cx="0" cy="711614"/>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17" name="Straight Connector 16"/>
            <p:cNvCxnSpPr>
              <a:stCxn id="15" idx="2"/>
              <a:endCxn id="14" idx="0"/>
            </p:cNvCxnSpPr>
            <p:nvPr/>
          </p:nvCxnSpPr>
          <p:spPr>
            <a:xfrm>
              <a:off x="6839211" y="5293544"/>
              <a:ext cx="0" cy="670631"/>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18" name="TextBox 17"/>
            <p:cNvSpPr txBox="1"/>
            <p:nvPr/>
          </p:nvSpPr>
          <p:spPr>
            <a:xfrm>
              <a:off x="6826687" y="3664187"/>
              <a:ext cx="463428" cy="294183"/>
            </a:xfrm>
            <a:prstGeom prst="rect">
              <a:avLst/>
            </a:prstGeom>
            <a:noFill/>
          </p:spPr>
          <p:txBody>
            <a:bodyPr wrap="none" rtlCol="0">
              <a:spAutoFit/>
            </a:bodyPr>
            <a:lstStyle/>
            <a:p>
              <a:r>
                <a:rPr lang="en-US" sz="1351" dirty="0"/>
                <a:t>0..N</a:t>
              </a:r>
            </a:p>
          </p:txBody>
        </p:sp>
        <p:sp>
          <p:nvSpPr>
            <p:cNvPr id="19" name="TextBox 18"/>
            <p:cNvSpPr txBox="1"/>
            <p:nvPr/>
          </p:nvSpPr>
          <p:spPr>
            <a:xfrm>
              <a:off x="6839211" y="5570436"/>
              <a:ext cx="439799" cy="294183"/>
            </a:xfrm>
            <a:prstGeom prst="rect">
              <a:avLst/>
            </a:prstGeom>
            <a:noFill/>
          </p:spPr>
          <p:txBody>
            <a:bodyPr wrap="none" rtlCol="0">
              <a:spAutoFit/>
            </a:bodyPr>
            <a:lstStyle/>
            <a:p>
              <a:r>
                <a:rPr lang="en-US" sz="1351" dirty="0"/>
                <a:t>0..1</a:t>
              </a:r>
            </a:p>
          </p:txBody>
        </p:sp>
      </p:grpSp>
      <p:sp>
        <p:nvSpPr>
          <p:cNvPr id="21" name="Slide Number Placeholder 20"/>
          <p:cNvSpPr>
            <a:spLocks noGrp="1"/>
          </p:cNvSpPr>
          <p:nvPr>
            <p:ph type="sldNum" sz="quarter" idx="12"/>
          </p:nvPr>
        </p:nvSpPr>
        <p:spPr/>
        <p:txBody>
          <a:bodyPr/>
          <a:lstStyle/>
          <a:p>
            <a:fld id="{539A986C-60F1-4060-A15B-2AFB006BE996}" type="slidenum">
              <a:rPr lang="en-US" smtClean="0"/>
              <a:t>16</a:t>
            </a:fld>
            <a:endParaRPr lang="en-US"/>
          </a:p>
        </p:txBody>
      </p:sp>
    </p:spTree>
    <p:extLst>
      <p:ext uri="{BB962C8B-B14F-4D97-AF65-F5344CB8AC3E}">
        <p14:creationId xmlns:p14="http://schemas.microsoft.com/office/powerpoint/2010/main" val="1791063507"/>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Participation Constraints </a:t>
            </a:r>
            <a:endParaRPr lang="en-US" dirty="0"/>
          </a:p>
        </p:txBody>
      </p:sp>
      <p:sp>
        <p:nvSpPr>
          <p:cNvPr id="3" name="Content Placeholder 2"/>
          <p:cNvSpPr>
            <a:spLocks noGrp="1"/>
          </p:cNvSpPr>
          <p:nvPr>
            <p:ph idx="1"/>
          </p:nvPr>
        </p:nvSpPr>
        <p:spPr/>
        <p:txBody>
          <a:bodyPr/>
          <a:lstStyle/>
          <a:p>
            <a:r>
              <a:rPr lang="en-US" smtClean="0"/>
              <a:t>The participation of an entity set E in a relationship set R is said to be total if every entity in E participates in at least one relationship in R. </a:t>
            </a:r>
          </a:p>
          <a:p>
            <a:r>
              <a:rPr lang="en-US" smtClean="0"/>
              <a:t>If only some entities in E participate in relationships in R, the participation of entity set E in relationship R is said to be partial. </a:t>
            </a:r>
            <a:endParaRPr lang="en-US" dirty="0"/>
          </a:p>
        </p:txBody>
      </p:sp>
      <p:grpSp>
        <p:nvGrpSpPr>
          <p:cNvPr id="13" name="Group 12"/>
          <p:cNvGrpSpPr/>
          <p:nvPr/>
        </p:nvGrpSpPr>
        <p:grpSpPr>
          <a:xfrm>
            <a:off x="1347953" y="4299416"/>
            <a:ext cx="6388275" cy="1192957"/>
            <a:chOff x="1837151" y="4997885"/>
            <a:chExt cx="8517698" cy="1590610"/>
          </a:xfrm>
        </p:grpSpPr>
        <p:sp>
          <p:nvSpPr>
            <p:cNvPr id="4" name="Rectangle 3"/>
            <p:cNvSpPr/>
            <p:nvPr/>
          </p:nvSpPr>
          <p:spPr>
            <a:xfrm>
              <a:off x="1837151" y="5148197"/>
              <a:ext cx="2167002" cy="61377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51" dirty="0"/>
                <a:t>LOAN</a:t>
              </a:r>
            </a:p>
          </p:txBody>
        </p:sp>
        <p:sp>
          <p:nvSpPr>
            <p:cNvPr id="5" name="Rectangle 4"/>
            <p:cNvSpPr/>
            <p:nvPr/>
          </p:nvSpPr>
          <p:spPr>
            <a:xfrm>
              <a:off x="8187847" y="5148197"/>
              <a:ext cx="2167002" cy="61377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51" dirty="0"/>
                <a:t>CUSTOMER</a:t>
              </a:r>
            </a:p>
          </p:txBody>
        </p:sp>
        <p:sp>
          <p:nvSpPr>
            <p:cNvPr id="6" name="Flowchart: Decision 5"/>
            <p:cNvSpPr/>
            <p:nvPr/>
          </p:nvSpPr>
          <p:spPr>
            <a:xfrm>
              <a:off x="4968659" y="4997885"/>
              <a:ext cx="2517731" cy="9144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51" dirty="0"/>
                <a:t>BORROWS</a:t>
              </a:r>
            </a:p>
          </p:txBody>
        </p:sp>
        <p:cxnSp>
          <p:nvCxnSpPr>
            <p:cNvPr id="8" name="Straight Connector 7"/>
            <p:cNvCxnSpPr>
              <a:stCxn id="4" idx="3"/>
              <a:endCxn id="6" idx="1"/>
            </p:cNvCxnSpPr>
            <p:nvPr/>
          </p:nvCxnSpPr>
          <p:spPr>
            <a:xfrm>
              <a:off x="4004154" y="5455085"/>
              <a:ext cx="964505" cy="0"/>
            </a:xfrm>
            <a:prstGeom prst="line">
              <a:avLst/>
            </a:prstGeom>
            <a:ln w="73025"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5" idx="1"/>
            </p:cNvCxnSpPr>
            <p:nvPr/>
          </p:nvCxnSpPr>
          <p:spPr>
            <a:xfrm>
              <a:off x="7486389" y="5455085"/>
              <a:ext cx="70145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41107" y="5943601"/>
              <a:ext cx="1944892" cy="400280"/>
            </a:xfrm>
            <a:prstGeom prst="rect">
              <a:avLst/>
            </a:prstGeom>
            <a:noFill/>
          </p:spPr>
          <p:txBody>
            <a:bodyPr wrap="none" rtlCol="0">
              <a:spAutoFit/>
            </a:bodyPr>
            <a:lstStyle/>
            <a:p>
              <a:r>
                <a:rPr lang="en-US" sz="1351" dirty="0"/>
                <a:t>Total Participation</a:t>
              </a:r>
            </a:p>
          </p:txBody>
        </p:sp>
        <p:sp>
          <p:nvSpPr>
            <p:cNvPr id="12" name="TextBox 11"/>
            <p:cNvSpPr txBox="1"/>
            <p:nvPr/>
          </p:nvSpPr>
          <p:spPr>
            <a:xfrm>
              <a:off x="7066858" y="5911044"/>
              <a:ext cx="1440309" cy="677451"/>
            </a:xfrm>
            <a:prstGeom prst="rect">
              <a:avLst/>
            </a:prstGeom>
            <a:noFill/>
          </p:spPr>
          <p:txBody>
            <a:bodyPr wrap="none" rtlCol="0">
              <a:spAutoFit/>
            </a:bodyPr>
            <a:lstStyle/>
            <a:p>
              <a:pPr algn="ctr"/>
              <a:r>
                <a:rPr lang="en-US" sz="1351" dirty="0"/>
                <a:t>Partial </a:t>
              </a:r>
            </a:p>
            <a:p>
              <a:pPr algn="ctr"/>
              <a:r>
                <a:rPr lang="en-US" sz="1351" dirty="0"/>
                <a:t>Participation</a:t>
              </a:r>
            </a:p>
          </p:txBody>
        </p:sp>
      </p:grpSp>
      <p:sp>
        <p:nvSpPr>
          <p:cNvPr id="14" name="Slide Number Placeholder 13"/>
          <p:cNvSpPr>
            <a:spLocks noGrp="1"/>
          </p:cNvSpPr>
          <p:nvPr>
            <p:ph type="sldNum" sz="quarter" idx="12"/>
          </p:nvPr>
        </p:nvSpPr>
        <p:spPr/>
        <p:txBody>
          <a:bodyPr/>
          <a:lstStyle/>
          <a:p>
            <a:fld id="{539A986C-60F1-4060-A15B-2AFB006BE996}" type="slidenum">
              <a:rPr lang="en-US" smtClean="0"/>
              <a:t>17</a:t>
            </a:fld>
            <a:endParaRPr lang="en-US"/>
          </a:p>
        </p:txBody>
      </p:sp>
    </p:spTree>
    <p:extLst>
      <p:ext uri="{BB962C8B-B14F-4D97-AF65-F5344CB8AC3E}">
        <p14:creationId xmlns:p14="http://schemas.microsoft.com/office/powerpoint/2010/main" val="482661336"/>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Degree of a relationship</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degree of a relationship </a:t>
            </a:r>
            <a:r>
              <a:rPr lang="en-US" dirty="0" smtClean="0"/>
              <a:t>is the number of entity types that participate in the relationship. </a:t>
            </a:r>
          </a:p>
          <a:p>
            <a:r>
              <a:rPr lang="en-US" dirty="0" smtClean="0"/>
              <a:t>The three most common relationships in ER models are </a:t>
            </a:r>
          </a:p>
          <a:p>
            <a:pPr lvl="1"/>
            <a:r>
              <a:rPr lang="en-US" dirty="0" smtClean="0"/>
              <a:t>Unary </a:t>
            </a:r>
          </a:p>
          <a:p>
            <a:pPr lvl="1"/>
            <a:r>
              <a:rPr lang="en-US" dirty="0" smtClean="0"/>
              <a:t>Binary</a:t>
            </a:r>
          </a:p>
          <a:p>
            <a:pPr lvl="1"/>
            <a:r>
              <a:rPr lang="en-US" dirty="0" smtClean="0"/>
              <a:t>Ternary [N-Array]</a:t>
            </a:r>
            <a:endParaRPr lang="en-US" dirty="0"/>
          </a:p>
        </p:txBody>
      </p:sp>
      <p:sp>
        <p:nvSpPr>
          <p:cNvPr id="6" name="Slide Number Placeholder 5"/>
          <p:cNvSpPr>
            <a:spLocks noGrp="1"/>
          </p:cNvSpPr>
          <p:nvPr>
            <p:ph type="sldNum" sz="quarter" idx="12"/>
          </p:nvPr>
        </p:nvSpPr>
        <p:spPr/>
        <p:txBody>
          <a:bodyPr/>
          <a:lstStyle/>
          <a:p>
            <a:fld id="{539A986C-60F1-4060-A15B-2AFB006BE996}" type="slidenum">
              <a:rPr lang="en-US" smtClean="0"/>
              <a:t>18</a:t>
            </a:fld>
            <a:endParaRPr lang="en-US"/>
          </a:p>
        </p:txBody>
      </p:sp>
    </p:spTree>
    <p:extLst>
      <p:ext uri="{BB962C8B-B14F-4D97-AF65-F5344CB8AC3E}">
        <p14:creationId xmlns:p14="http://schemas.microsoft.com/office/powerpoint/2010/main" val="4244105010"/>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Unary relationship </a:t>
            </a:r>
            <a:endParaRPr lang="en-US" dirty="0"/>
          </a:p>
        </p:txBody>
      </p:sp>
      <p:sp>
        <p:nvSpPr>
          <p:cNvPr id="3" name="Content Placeholder 2"/>
          <p:cNvSpPr>
            <a:spLocks noGrp="1"/>
          </p:cNvSpPr>
          <p:nvPr>
            <p:ph idx="1"/>
          </p:nvPr>
        </p:nvSpPr>
        <p:spPr/>
        <p:txBody>
          <a:bodyPr/>
          <a:lstStyle/>
          <a:p>
            <a:r>
              <a:rPr lang="en-US" dirty="0" smtClean="0"/>
              <a:t>A unary relationship is when both participants in the relationship are the same entity.</a:t>
            </a:r>
          </a:p>
          <a:p>
            <a:r>
              <a:rPr lang="en-US" dirty="0" smtClean="0"/>
              <a:t>Is also known as recursive relationship set or Role indicator</a:t>
            </a:r>
            <a:endParaRPr lang="en-US" dirty="0"/>
          </a:p>
        </p:txBody>
      </p:sp>
      <p:grpSp>
        <p:nvGrpSpPr>
          <p:cNvPr id="8" name="Group 7"/>
          <p:cNvGrpSpPr/>
          <p:nvPr/>
        </p:nvGrpSpPr>
        <p:grpSpPr>
          <a:xfrm>
            <a:off x="1943884" y="3128931"/>
            <a:ext cx="4678472" cy="1575515"/>
            <a:chOff x="3277645" y="3889516"/>
            <a:chExt cx="6237962" cy="2100686"/>
          </a:xfrm>
        </p:grpSpPr>
        <p:sp>
          <p:nvSpPr>
            <p:cNvPr id="4" name="Rectangle 3"/>
            <p:cNvSpPr/>
            <p:nvPr/>
          </p:nvSpPr>
          <p:spPr>
            <a:xfrm>
              <a:off x="3277645" y="4371585"/>
              <a:ext cx="2342367" cy="776613"/>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351" dirty="0"/>
                <a:t>EMPLOYEE</a:t>
              </a:r>
            </a:p>
          </p:txBody>
        </p:sp>
        <p:sp>
          <p:nvSpPr>
            <p:cNvPr id="5" name="Diamond 4"/>
            <p:cNvSpPr/>
            <p:nvPr/>
          </p:nvSpPr>
          <p:spPr>
            <a:xfrm>
              <a:off x="7085557" y="4215008"/>
              <a:ext cx="2430050" cy="1089764"/>
            </a:xfrm>
            <a:prstGeom prst="diamond">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351" dirty="0"/>
                <a:t>MANAGES</a:t>
              </a:r>
            </a:p>
          </p:txBody>
        </p:sp>
        <p:cxnSp>
          <p:nvCxnSpPr>
            <p:cNvPr id="9" name="Elbow Connector 8"/>
            <p:cNvCxnSpPr>
              <a:stCxn id="4" idx="0"/>
              <a:endCxn id="5" idx="0"/>
            </p:cNvCxnSpPr>
            <p:nvPr/>
          </p:nvCxnSpPr>
          <p:spPr>
            <a:xfrm rot="5400000" flipH="1" flipV="1">
              <a:off x="6296417" y="2367419"/>
              <a:ext cx="156576" cy="3851754"/>
            </a:xfrm>
            <a:prstGeom prst="bentConnector3">
              <a:avLst>
                <a:gd name="adj1" fmla="val 397998"/>
              </a:avLst>
            </a:prstGeom>
            <a:ln>
              <a:solidFill>
                <a:schemeClr val="tx1"/>
              </a:solidFill>
              <a:headEnd type="arrow"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13" name="Elbow Connector 12"/>
            <p:cNvCxnSpPr>
              <a:stCxn id="4" idx="2"/>
              <a:endCxn id="5" idx="2"/>
            </p:cNvCxnSpPr>
            <p:nvPr/>
          </p:nvCxnSpPr>
          <p:spPr>
            <a:xfrm rot="16200000" flipH="1">
              <a:off x="6296419" y="3300607"/>
              <a:ext cx="156575" cy="3851754"/>
            </a:xfrm>
            <a:prstGeom prst="bentConnector3">
              <a:avLst>
                <a:gd name="adj1" fmla="val 246000"/>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20" name="TextBox 19"/>
            <p:cNvSpPr txBox="1"/>
            <p:nvPr/>
          </p:nvSpPr>
          <p:spPr>
            <a:xfrm>
              <a:off x="4542774" y="3889516"/>
              <a:ext cx="442856" cy="400280"/>
            </a:xfrm>
            <a:prstGeom prst="rect">
              <a:avLst/>
            </a:prstGeom>
            <a:noFill/>
          </p:spPr>
          <p:txBody>
            <a:bodyPr wrap="none" rtlCol="0">
              <a:spAutoFit/>
            </a:bodyPr>
            <a:lstStyle/>
            <a:p>
              <a:r>
                <a:rPr lang="en-US" sz="1351" dirty="0"/>
                <a:t>M</a:t>
              </a:r>
            </a:p>
          </p:txBody>
        </p:sp>
        <p:sp>
          <p:nvSpPr>
            <p:cNvPr id="21" name="TextBox 20"/>
            <p:cNvSpPr txBox="1"/>
            <p:nvPr/>
          </p:nvSpPr>
          <p:spPr>
            <a:xfrm>
              <a:off x="4542774" y="5589922"/>
              <a:ext cx="363776" cy="400280"/>
            </a:xfrm>
            <a:prstGeom prst="rect">
              <a:avLst/>
            </a:prstGeom>
            <a:noFill/>
          </p:spPr>
          <p:txBody>
            <a:bodyPr wrap="none" rtlCol="0">
              <a:spAutoFit/>
            </a:bodyPr>
            <a:lstStyle/>
            <a:p>
              <a:r>
                <a:rPr lang="en-US" sz="1351" dirty="0"/>
                <a:t>1</a:t>
              </a:r>
            </a:p>
          </p:txBody>
        </p:sp>
      </p:grpSp>
      <p:sp>
        <p:nvSpPr>
          <p:cNvPr id="10" name="Slide Number Placeholder 9"/>
          <p:cNvSpPr>
            <a:spLocks noGrp="1"/>
          </p:cNvSpPr>
          <p:nvPr>
            <p:ph type="sldNum" sz="quarter" idx="12"/>
          </p:nvPr>
        </p:nvSpPr>
        <p:spPr/>
        <p:txBody>
          <a:bodyPr/>
          <a:lstStyle/>
          <a:p>
            <a:fld id="{539A986C-60F1-4060-A15B-2AFB006BE996}" type="slidenum">
              <a:rPr lang="en-US" smtClean="0"/>
              <a:t>19</a:t>
            </a:fld>
            <a:endParaRPr lang="en-US"/>
          </a:p>
        </p:txBody>
      </p:sp>
    </p:spTree>
    <p:extLst>
      <p:ext uri="{BB962C8B-B14F-4D97-AF65-F5344CB8AC3E}">
        <p14:creationId xmlns:p14="http://schemas.microsoft.com/office/powerpoint/2010/main" val="399248697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
            </a:r>
            <a:br>
              <a:rPr lang="en-US" smtClean="0"/>
            </a:br>
            <a:r>
              <a:rPr lang="en-US" smtClean="0"/>
              <a:t> Basic Concepts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Entity</a:t>
            </a:r>
          </a:p>
          <a:p>
            <a:pPr lvl="1"/>
            <a:r>
              <a:rPr lang="en-US" dirty="0" smtClean="0"/>
              <a:t>An entity is a “thing” or “object” in the real world that is distinguishable from all other objects. </a:t>
            </a:r>
          </a:p>
          <a:p>
            <a:pPr lvl="1"/>
            <a:r>
              <a:rPr lang="en-US" dirty="0" smtClean="0"/>
              <a:t>For example, each person in an enterprise is an entity. </a:t>
            </a:r>
          </a:p>
          <a:p>
            <a:r>
              <a:rPr lang="en-US" dirty="0" smtClean="0"/>
              <a:t>Entity Set</a:t>
            </a:r>
          </a:p>
          <a:p>
            <a:pPr lvl="1"/>
            <a:r>
              <a:rPr lang="en-US" dirty="0" smtClean="0"/>
              <a:t>An entity set is a set of entities of the same type that share the same properties, or attributes. </a:t>
            </a:r>
          </a:p>
          <a:p>
            <a:pPr lvl="1"/>
            <a:r>
              <a:rPr lang="en-US" dirty="0" smtClean="0"/>
              <a:t>The set of all persons who are customers at a given bank, for example, can be defined as the entity set customer.</a:t>
            </a:r>
          </a:p>
          <a:p>
            <a:r>
              <a:rPr lang="en-US" dirty="0" smtClean="0"/>
              <a:t>A relationship is an association among several entities. </a:t>
            </a:r>
          </a:p>
          <a:p>
            <a:pPr lvl="1"/>
            <a:r>
              <a:rPr lang="en-US" dirty="0" smtClean="0"/>
              <a:t>For example, we can define a relationship that associates customer Hayes with loan L-15. </a:t>
            </a:r>
          </a:p>
          <a:p>
            <a:r>
              <a:rPr lang="en-US" dirty="0" smtClean="0"/>
              <a:t>A relationship set is a set of relationships of the same type </a:t>
            </a:r>
          </a:p>
          <a:p>
            <a:pPr lvl="1"/>
            <a:r>
              <a:rPr lang="en-US" dirty="0" smtClean="0"/>
              <a:t>Consider the two entity sets customer and loan. We define the relationship set borrower to denote the association between customers and the bank loans that the customers have. </a:t>
            </a:r>
            <a:endParaRPr lang="en-US" dirty="0"/>
          </a:p>
        </p:txBody>
      </p:sp>
      <p:sp>
        <p:nvSpPr>
          <p:cNvPr id="6" name="Slide Number Placeholder 5"/>
          <p:cNvSpPr>
            <a:spLocks noGrp="1"/>
          </p:cNvSpPr>
          <p:nvPr>
            <p:ph type="sldNum" sz="quarter" idx="12"/>
          </p:nvPr>
        </p:nvSpPr>
        <p:spPr/>
        <p:txBody>
          <a:bodyPr/>
          <a:lstStyle/>
          <a:p>
            <a:fld id="{539A986C-60F1-4060-A15B-2AFB006BE996}" type="slidenum">
              <a:rPr lang="en-US" smtClean="0"/>
              <a:t>2</a:t>
            </a:fld>
            <a:endParaRPr lang="en-US"/>
          </a:p>
        </p:txBody>
      </p:sp>
    </p:spTree>
    <p:extLst>
      <p:ext uri="{BB962C8B-B14F-4D97-AF65-F5344CB8AC3E}">
        <p14:creationId xmlns:p14="http://schemas.microsoft.com/office/powerpoint/2010/main" val="3897803763"/>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Binary relationship </a:t>
            </a:r>
            <a:endParaRPr lang="en-US" dirty="0"/>
          </a:p>
        </p:txBody>
      </p:sp>
      <p:sp>
        <p:nvSpPr>
          <p:cNvPr id="3" name="Content Placeholder 2"/>
          <p:cNvSpPr>
            <a:spLocks noGrp="1"/>
          </p:cNvSpPr>
          <p:nvPr>
            <p:ph idx="1"/>
          </p:nvPr>
        </p:nvSpPr>
        <p:spPr/>
        <p:txBody>
          <a:bodyPr/>
          <a:lstStyle/>
          <a:p>
            <a:r>
              <a:rPr lang="en-US" dirty="0" smtClean="0"/>
              <a:t>A </a:t>
            </a:r>
            <a:r>
              <a:rPr lang="en-US" b="1" dirty="0" smtClean="0"/>
              <a:t>binary relationship </a:t>
            </a:r>
            <a:r>
              <a:rPr lang="en-US" dirty="0" smtClean="0"/>
              <a:t>is when two entities participate and is the most common relationship degree.</a:t>
            </a:r>
          </a:p>
          <a:p>
            <a:endParaRPr lang="en-US" dirty="0"/>
          </a:p>
        </p:txBody>
      </p:sp>
      <p:grpSp>
        <p:nvGrpSpPr>
          <p:cNvPr id="14" name="Group 13"/>
          <p:cNvGrpSpPr/>
          <p:nvPr/>
        </p:nvGrpSpPr>
        <p:grpSpPr>
          <a:xfrm>
            <a:off x="1950929" y="3697409"/>
            <a:ext cx="5262715" cy="772769"/>
            <a:chOff x="1077238" y="3786870"/>
            <a:chExt cx="7016952" cy="1030359"/>
          </a:xfrm>
        </p:grpSpPr>
        <p:sp>
          <p:nvSpPr>
            <p:cNvPr id="6" name="TextBox 5"/>
            <p:cNvSpPr txBox="1"/>
            <p:nvPr/>
          </p:nvSpPr>
          <p:spPr>
            <a:xfrm>
              <a:off x="1077238" y="4096011"/>
              <a:ext cx="1941536" cy="40028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1351" dirty="0"/>
                <a:t>Teacher</a:t>
              </a:r>
            </a:p>
          </p:txBody>
        </p:sp>
        <p:sp>
          <p:nvSpPr>
            <p:cNvPr id="9" name="TextBox 8"/>
            <p:cNvSpPr txBox="1"/>
            <p:nvPr/>
          </p:nvSpPr>
          <p:spPr>
            <a:xfrm>
              <a:off x="6152654" y="4096011"/>
              <a:ext cx="1941536" cy="40028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1351" dirty="0"/>
                <a:t>Subject</a:t>
              </a:r>
            </a:p>
          </p:txBody>
        </p:sp>
        <p:sp>
          <p:nvSpPr>
            <p:cNvPr id="8" name="Diamond 7"/>
            <p:cNvSpPr/>
            <p:nvPr/>
          </p:nvSpPr>
          <p:spPr>
            <a:xfrm>
              <a:off x="3582444" y="3786870"/>
              <a:ext cx="2054268" cy="1030359"/>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51" dirty="0"/>
                <a:t>Teaches</a:t>
              </a:r>
            </a:p>
          </p:txBody>
        </p:sp>
        <p:cxnSp>
          <p:nvCxnSpPr>
            <p:cNvPr id="11" name="Straight Connector 10"/>
            <p:cNvCxnSpPr>
              <a:stCxn id="6" idx="3"/>
              <a:endCxn id="8" idx="1"/>
            </p:cNvCxnSpPr>
            <p:nvPr/>
          </p:nvCxnSpPr>
          <p:spPr>
            <a:xfrm>
              <a:off x="3018774" y="4296151"/>
              <a:ext cx="563671" cy="58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3"/>
              <a:endCxn id="9" idx="1"/>
            </p:cNvCxnSpPr>
            <p:nvPr/>
          </p:nvCxnSpPr>
          <p:spPr>
            <a:xfrm flipV="1">
              <a:off x="5636712" y="4296151"/>
              <a:ext cx="515943" cy="58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Slide Number Placeholder 6"/>
          <p:cNvSpPr>
            <a:spLocks noGrp="1"/>
          </p:cNvSpPr>
          <p:nvPr>
            <p:ph type="sldNum" sz="quarter" idx="12"/>
          </p:nvPr>
        </p:nvSpPr>
        <p:spPr/>
        <p:txBody>
          <a:bodyPr/>
          <a:lstStyle/>
          <a:p>
            <a:fld id="{539A986C-60F1-4060-A15B-2AFB006BE996}" type="slidenum">
              <a:rPr lang="en-US" smtClean="0"/>
              <a:t>20</a:t>
            </a:fld>
            <a:endParaRPr lang="en-US"/>
          </a:p>
        </p:txBody>
      </p:sp>
    </p:spTree>
    <p:extLst>
      <p:ext uri="{BB962C8B-B14F-4D97-AF65-F5344CB8AC3E}">
        <p14:creationId xmlns:p14="http://schemas.microsoft.com/office/powerpoint/2010/main" val="1413811025"/>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N-Array relationship</a:t>
            </a:r>
            <a:endParaRPr lang="en-US" dirty="0"/>
          </a:p>
        </p:txBody>
      </p:sp>
      <p:sp>
        <p:nvSpPr>
          <p:cNvPr id="3" name="Content Placeholder 2"/>
          <p:cNvSpPr>
            <a:spLocks noGrp="1"/>
          </p:cNvSpPr>
          <p:nvPr>
            <p:ph idx="1"/>
          </p:nvPr>
        </p:nvSpPr>
        <p:spPr/>
        <p:txBody>
          <a:bodyPr/>
          <a:lstStyle/>
          <a:p>
            <a:r>
              <a:rPr lang="en-US" dirty="0" smtClean="0"/>
              <a:t>A </a:t>
            </a:r>
            <a:r>
              <a:rPr lang="en-US" b="1" dirty="0" smtClean="0"/>
              <a:t>n-array relationship</a:t>
            </a:r>
            <a:r>
              <a:rPr lang="en-US" dirty="0" smtClean="0"/>
              <a:t> is when more then two entities participate in the relationship.</a:t>
            </a:r>
            <a:endParaRPr lang="en-US" dirty="0"/>
          </a:p>
        </p:txBody>
      </p:sp>
      <p:pic>
        <p:nvPicPr>
          <p:cNvPr id="4098" name="Picture 2" descr="http://www.cs.sfu.ca/CourseCentral/354/zaiane/material/notes/Chapter6/img2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6946" y="2854625"/>
            <a:ext cx="1564481" cy="181451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643717" y="3012278"/>
            <a:ext cx="4349051" cy="1584417"/>
            <a:chOff x="1077238" y="3930754"/>
            <a:chExt cx="7077103" cy="1479253"/>
          </a:xfrm>
        </p:grpSpPr>
        <p:sp>
          <p:nvSpPr>
            <p:cNvPr id="8" name="TextBox 7"/>
            <p:cNvSpPr txBox="1"/>
            <p:nvPr/>
          </p:nvSpPr>
          <p:spPr>
            <a:xfrm>
              <a:off x="1077238" y="4096011"/>
              <a:ext cx="1941535" cy="28028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351" dirty="0"/>
                <a:t>Teacher</a:t>
              </a:r>
            </a:p>
          </p:txBody>
        </p:sp>
        <p:sp>
          <p:nvSpPr>
            <p:cNvPr id="9" name="TextBox 8"/>
            <p:cNvSpPr txBox="1"/>
            <p:nvPr/>
          </p:nvSpPr>
          <p:spPr>
            <a:xfrm>
              <a:off x="6212806" y="4151369"/>
              <a:ext cx="1941535" cy="28028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351" dirty="0"/>
                <a:t>Subject</a:t>
              </a:r>
            </a:p>
          </p:txBody>
        </p:sp>
        <p:sp>
          <p:nvSpPr>
            <p:cNvPr id="10" name="Diamond 9"/>
            <p:cNvSpPr/>
            <p:nvPr/>
          </p:nvSpPr>
          <p:spPr>
            <a:xfrm>
              <a:off x="3464247" y="3930754"/>
              <a:ext cx="2400132" cy="69984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1" dirty="0"/>
                <a:t>Teaches</a:t>
              </a:r>
            </a:p>
          </p:txBody>
        </p:sp>
        <p:cxnSp>
          <p:nvCxnSpPr>
            <p:cNvPr id="11" name="Straight Connector 10"/>
            <p:cNvCxnSpPr>
              <a:stCxn id="8" idx="3"/>
              <a:endCxn id="10" idx="1"/>
            </p:cNvCxnSpPr>
            <p:nvPr/>
          </p:nvCxnSpPr>
          <p:spPr>
            <a:xfrm>
              <a:off x="3018773" y="4236153"/>
              <a:ext cx="445475" cy="445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3"/>
              <a:endCxn id="9" idx="1"/>
            </p:cNvCxnSpPr>
            <p:nvPr/>
          </p:nvCxnSpPr>
          <p:spPr>
            <a:xfrm>
              <a:off x="5864379" y="4280677"/>
              <a:ext cx="348427" cy="10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666142" y="5129723"/>
              <a:ext cx="1941535" cy="28028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351" dirty="0"/>
                <a:t>course</a:t>
              </a:r>
            </a:p>
          </p:txBody>
        </p:sp>
        <p:cxnSp>
          <p:nvCxnSpPr>
            <p:cNvPr id="17" name="Straight Connector 16"/>
            <p:cNvCxnSpPr>
              <a:stCxn id="10" idx="2"/>
              <a:endCxn id="16" idx="0"/>
            </p:cNvCxnSpPr>
            <p:nvPr/>
          </p:nvCxnSpPr>
          <p:spPr>
            <a:xfrm flipH="1">
              <a:off x="4636909" y="4630599"/>
              <a:ext cx="27405" cy="499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Slide Number Placeholder 5"/>
          <p:cNvSpPr>
            <a:spLocks noGrp="1"/>
          </p:cNvSpPr>
          <p:nvPr>
            <p:ph type="sldNum" sz="quarter" idx="12"/>
          </p:nvPr>
        </p:nvSpPr>
        <p:spPr/>
        <p:txBody>
          <a:bodyPr/>
          <a:lstStyle/>
          <a:p>
            <a:fld id="{539A986C-60F1-4060-A15B-2AFB006BE996}" type="slidenum">
              <a:rPr lang="en-US" smtClean="0"/>
              <a:t>21</a:t>
            </a:fld>
            <a:endParaRPr lang="en-US"/>
          </a:p>
        </p:txBody>
      </p:sp>
    </p:spTree>
    <p:extLst>
      <p:ext uri="{BB962C8B-B14F-4D97-AF65-F5344CB8AC3E}">
        <p14:creationId xmlns:p14="http://schemas.microsoft.com/office/powerpoint/2010/main" val="950073868"/>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39A986C-60F1-4060-A15B-2AFB006BE996}" type="slidenum">
              <a:rPr lang="en-US" smtClean="0"/>
              <a:pPr/>
              <a:t>22</a:t>
            </a:fld>
            <a:endParaRPr lang="en-US"/>
          </a:p>
        </p:txBody>
      </p:sp>
      <p:pic>
        <p:nvPicPr>
          <p:cNvPr id="3074" name="Picture 2" descr="Database Relationships - KnowItAllNinj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7" y="871273"/>
            <a:ext cx="9151868" cy="43369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21180" y="3489228"/>
            <a:ext cx="1201419" cy="692628"/>
          </a:xfrm>
          <a:prstGeom prst="rect">
            <a:avLst/>
          </a:prstGeom>
          <a:noFill/>
        </p:spPr>
        <p:txBody>
          <a:bodyPr wrap="none" lIns="68580" tIns="34291" rIns="68580" bIns="34291">
            <a:spAutoFit/>
          </a:bodyPr>
          <a:lstStyle/>
          <a:p>
            <a:pPr algn="ctr"/>
            <a:r>
              <a:rPr lang="en-US" sz="4051" b="1" spc="37" dirty="0">
                <a:ln w="9525" cmpd="sng">
                  <a:solidFill>
                    <a:schemeClr val="accent1"/>
                  </a:solidFill>
                  <a:prstDash val="solid"/>
                </a:ln>
                <a:solidFill>
                  <a:srgbClr val="70AD47">
                    <a:tint val="1000"/>
                  </a:srgbClr>
                </a:solidFill>
                <a:effectLst>
                  <a:glow rad="38100">
                    <a:schemeClr val="accent1">
                      <a:alpha val="40000"/>
                    </a:schemeClr>
                  </a:glow>
                </a:effectLst>
              </a:rPr>
              <a:t>KEYS</a:t>
            </a:r>
          </a:p>
        </p:txBody>
      </p:sp>
    </p:spTree>
    <p:extLst>
      <p:ext uri="{BB962C8B-B14F-4D97-AF65-F5344CB8AC3E}">
        <p14:creationId xmlns:p14="http://schemas.microsoft.com/office/powerpoint/2010/main" val="1942116149"/>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Keys </a:t>
            </a:r>
            <a:endParaRPr lang="en-US" dirty="0"/>
          </a:p>
        </p:txBody>
      </p:sp>
      <p:sp>
        <p:nvSpPr>
          <p:cNvPr id="3" name="Content Placeholder 2"/>
          <p:cNvSpPr>
            <a:spLocks noGrp="1"/>
          </p:cNvSpPr>
          <p:nvPr>
            <p:ph idx="1"/>
          </p:nvPr>
        </p:nvSpPr>
        <p:spPr/>
        <p:txBody>
          <a:bodyPr/>
          <a:lstStyle/>
          <a:p>
            <a:r>
              <a:rPr lang="en-US" dirty="0" smtClean="0"/>
              <a:t>attribute values of an entity must be such that no two entities in an entity set are allowed to have exactly the same value for all attributes. </a:t>
            </a:r>
          </a:p>
          <a:p>
            <a:r>
              <a:rPr lang="en-US" b="1" dirty="0" smtClean="0"/>
              <a:t>uniquely identify the entity </a:t>
            </a:r>
          </a:p>
          <a:p>
            <a:r>
              <a:rPr lang="en-US" dirty="0" smtClean="0"/>
              <a:t>Keys also help uniquely identify relationships, and thus distinguish relationships from each other </a:t>
            </a:r>
            <a:endParaRPr lang="en-US" dirty="0"/>
          </a:p>
        </p:txBody>
      </p:sp>
      <p:sp>
        <p:nvSpPr>
          <p:cNvPr id="6" name="Slide Number Placeholder 5"/>
          <p:cNvSpPr>
            <a:spLocks noGrp="1"/>
          </p:cNvSpPr>
          <p:nvPr>
            <p:ph type="sldNum" sz="quarter" idx="12"/>
          </p:nvPr>
        </p:nvSpPr>
        <p:spPr/>
        <p:txBody>
          <a:bodyPr/>
          <a:lstStyle/>
          <a:p>
            <a:fld id="{539A986C-60F1-4060-A15B-2AFB006BE996}" type="slidenum">
              <a:rPr lang="en-US" smtClean="0"/>
              <a:t>23</a:t>
            </a:fld>
            <a:endParaRPr lang="en-US"/>
          </a:p>
        </p:txBody>
      </p:sp>
    </p:spTree>
    <p:extLst>
      <p:ext uri="{BB962C8B-B14F-4D97-AF65-F5344CB8AC3E}">
        <p14:creationId xmlns:p14="http://schemas.microsoft.com/office/powerpoint/2010/main" val="2506382683"/>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keys	</a:t>
            </a:r>
            <a:endParaRPr lang="en-US" dirty="0"/>
          </a:p>
        </p:txBody>
      </p:sp>
      <p:sp>
        <p:nvSpPr>
          <p:cNvPr id="3" name="Content Placeholder 2"/>
          <p:cNvSpPr>
            <a:spLocks noGrp="1"/>
          </p:cNvSpPr>
          <p:nvPr>
            <p:ph idx="1"/>
          </p:nvPr>
        </p:nvSpPr>
        <p:spPr/>
        <p:txBody>
          <a:bodyPr/>
          <a:lstStyle/>
          <a:p>
            <a:r>
              <a:rPr lang="en-US" b="1" dirty="0" smtClean="0"/>
              <a:t>Super keys</a:t>
            </a:r>
          </a:p>
          <a:p>
            <a:pPr lvl="1"/>
            <a:r>
              <a:rPr lang="en-US" dirty="0" smtClean="0"/>
              <a:t>A </a:t>
            </a:r>
            <a:r>
              <a:rPr lang="en-US" b="1" dirty="0" smtClean="0"/>
              <a:t>super key</a:t>
            </a:r>
            <a:r>
              <a:rPr lang="en-US" dirty="0" smtClean="0"/>
              <a:t> </a:t>
            </a:r>
            <a:r>
              <a:rPr lang="en-US" dirty="0" smtClean="0"/>
              <a:t>is a set of one or more attributes that, taken collectively, allow us to identify uniquely an entity in the entity set. </a:t>
            </a:r>
          </a:p>
          <a:p>
            <a:pPr lvl="1"/>
            <a:r>
              <a:rPr lang="en-US" dirty="0" smtClean="0"/>
              <a:t>Simply, a </a:t>
            </a:r>
            <a:r>
              <a:rPr lang="en-US" b="1" dirty="0" smtClean="0"/>
              <a:t>super key</a:t>
            </a:r>
            <a:r>
              <a:rPr lang="en-US" dirty="0" smtClean="0"/>
              <a:t> </a:t>
            </a:r>
            <a:r>
              <a:rPr lang="en-US" dirty="0" smtClean="0"/>
              <a:t>is a group of single or multiple keys which identifies rows in a table</a:t>
            </a:r>
          </a:p>
          <a:p>
            <a:r>
              <a:rPr lang="en-US" b="1" dirty="0" smtClean="0"/>
              <a:t>Candidate keys </a:t>
            </a:r>
          </a:p>
          <a:p>
            <a:pPr lvl="1"/>
            <a:r>
              <a:rPr lang="en-US" dirty="0" smtClean="0"/>
              <a:t>A </a:t>
            </a:r>
            <a:r>
              <a:rPr lang="en-US" b="1" dirty="0" smtClean="0"/>
              <a:t>candidate</a:t>
            </a:r>
            <a:r>
              <a:rPr lang="en-US" dirty="0" smtClean="0"/>
              <a:t> is a subset of a super key. </a:t>
            </a:r>
          </a:p>
          <a:p>
            <a:pPr lvl="1"/>
            <a:r>
              <a:rPr lang="en-US" dirty="0" smtClean="0"/>
              <a:t>A candidate key is a single field or the least combination of fields that uniquely identifies each record in the table. </a:t>
            </a:r>
          </a:p>
          <a:p>
            <a:pPr lvl="1"/>
            <a:r>
              <a:rPr lang="en-US" dirty="0" smtClean="0"/>
              <a:t>Every table must have at least one candidate key but at the same time can have several.</a:t>
            </a:r>
          </a:p>
        </p:txBody>
      </p:sp>
      <p:sp>
        <p:nvSpPr>
          <p:cNvPr id="6" name="Slide Number Placeholder 5"/>
          <p:cNvSpPr>
            <a:spLocks noGrp="1"/>
          </p:cNvSpPr>
          <p:nvPr>
            <p:ph type="sldNum" sz="quarter" idx="12"/>
          </p:nvPr>
        </p:nvSpPr>
        <p:spPr/>
        <p:txBody>
          <a:bodyPr/>
          <a:lstStyle/>
          <a:p>
            <a:fld id="{539A986C-60F1-4060-A15B-2AFB006BE996}" type="slidenum">
              <a:rPr lang="en-US" smtClean="0"/>
              <a:t>24</a:t>
            </a:fld>
            <a:endParaRPr lang="en-US"/>
          </a:p>
        </p:txBody>
      </p:sp>
    </p:spTree>
    <p:extLst>
      <p:ext uri="{BB962C8B-B14F-4D97-AF65-F5344CB8AC3E}">
        <p14:creationId xmlns:p14="http://schemas.microsoft.com/office/powerpoint/2010/main" val="4222697150"/>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9A986C-60F1-4060-A15B-2AFB006BE996}" type="slidenum">
              <a:rPr lang="en-US" smtClean="0"/>
              <a:t>25</a:t>
            </a:fld>
            <a:endParaRPr lang="en-US"/>
          </a:p>
        </p:txBody>
      </p:sp>
      <p:pic>
        <p:nvPicPr>
          <p:cNvPr id="6" name="Content Placeholder 5"/>
          <p:cNvPicPr>
            <a:picLocks noGrp="1" noChangeAspect="1"/>
          </p:cNvPicPr>
          <p:nvPr>
            <p:ph idx="4294967295"/>
          </p:nvPr>
        </p:nvPicPr>
        <p:blipFill>
          <a:blip r:embed="rId2"/>
          <a:stretch>
            <a:fillRect/>
          </a:stretch>
        </p:blipFill>
        <p:spPr>
          <a:xfrm>
            <a:off x="1541232" y="5"/>
            <a:ext cx="6403696" cy="5795345"/>
          </a:xfrm>
          <a:prstGeom prst="rect">
            <a:avLst/>
          </a:prstGeom>
        </p:spPr>
      </p:pic>
    </p:spTree>
    <p:extLst>
      <p:ext uri="{BB962C8B-B14F-4D97-AF65-F5344CB8AC3E}">
        <p14:creationId xmlns:p14="http://schemas.microsoft.com/office/powerpoint/2010/main" val="3759585965"/>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Types of </a:t>
            </a:r>
            <a:r>
              <a:rPr lang="en-US" b="1" dirty="0" smtClean="0"/>
              <a:t>keys</a:t>
            </a:r>
            <a:endParaRPr lang="en-US" dirty="0"/>
          </a:p>
        </p:txBody>
      </p:sp>
      <p:sp>
        <p:nvSpPr>
          <p:cNvPr id="3" name="Content Placeholder 2"/>
          <p:cNvSpPr>
            <a:spLocks noGrp="1"/>
          </p:cNvSpPr>
          <p:nvPr>
            <p:ph idx="1"/>
          </p:nvPr>
        </p:nvSpPr>
        <p:spPr/>
        <p:txBody>
          <a:bodyPr>
            <a:normAutofit fontScale="92500" lnSpcReduction="10000"/>
          </a:bodyPr>
          <a:lstStyle/>
          <a:p>
            <a:r>
              <a:rPr lang="en-US" smtClean="0"/>
              <a:t>Primary Key </a:t>
            </a:r>
          </a:p>
          <a:p>
            <a:pPr lvl="1"/>
            <a:r>
              <a:rPr lang="en-US" smtClean="0"/>
              <a:t>A primary key is a candidate key that is most appropriate to be the main reference key for the table.</a:t>
            </a:r>
          </a:p>
          <a:p>
            <a:pPr lvl="1"/>
            <a:r>
              <a:rPr lang="en-US" smtClean="0"/>
              <a:t>primary key must contain unique values, must never be null and uniquely identify each record in the table.</a:t>
            </a:r>
          </a:p>
          <a:p>
            <a:r>
              <a:rPr lang="en-US" smtClean="0"/>
              <a:t>Foreign Key</a:t>
            </a:r>
          </a:p>
          <a:p>
            <a:pPr lvl="1"/>
            <a:r>
              <a:rPr lang="en-US" smtClean="0"/>
              <a:t>A foreign key is generally a primary key from one table that appears as a field in another where the first table has a relationship to the second. </a:t>
            </a:r>
          </a:p>
          <a:p>
            <a:r>
              <a:rPr lang="en-US" smtClean="0"/>
              <a:t>Secondary Key or Alternative Key</a:t>
            </a:r>
          </a:p>
          <a:p>
            <a:pPr lvl="1"/>
            <a:r>
              <a:rPr lang="en-US" smtClean="0"/>
              <a:t>One is selected as the primary key. Those not selected are known as alternative keys.</a:t>
            </a:r>
          </a:p>
          <a:p>
            <a:r>
              <a:rPr lang="en-US" smtClean="0"/>
              <a:t>Composite Key</a:t>
            </a:r>
          </a:p>
          <a:p>
            <a:pPr lvl="1"/>
            <a:r>
              <a:rPr lang="en-US" smtClean="0"/>
              <a:t>In some entity set a single attribute cannot be used to uniquely identify entities. </a:t>
            </a:r>
            <a:endParaRPr lang="en-US" dirty="0" smtClean="0"/>
          </a:p>
        </p:txBody>
      </p:sp>
      <p:sp>
        <p:nvSpPr>
          <p:cNvPr id="6" name="Slide Number Placeholder 5"/>
          <p:cNvSpPr>
            <a:spLocks noGrp="1"/>
          </p:cNvSpPr>
          <p:nvPr>
            <p:ph type="sldNum" sz="quarter" idx="12"/>
          </p:nvPr>
        </p:nvSpPr>
        <p:spPr/>
        <p:txBody>
          <a:bodyPr/>
          <a:lstStyle/>
          <a:p>
            <a:fld id="{539A986C-60F1-4060-A15B-2AFB006BE996}" type="slidenum">
              <a:rPr lang="en-US" smtClean="0"/>
              <a:t>26</a:t>
            </a:fld>
            <a:endParaRPr lang="en-US"/>
          </a:p>
        </p:txBody>
      </p:sp>
    </p:spTree>
    <p:extLst>
      <p:ext uri="{BB962C8B-B14F-4D97-AF65-F5344CB8AC3E}">
        <p14:creationId xmlns:p14="http://schemas.microsoft.com/office/powerpoint/2010/main" val="87880581"/>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9A986C-60F1-4060-A15B-2AFB006BE996}" type="slidenum">
              <a:rPr lang="en-US" smtClean="0"/>
              <a:t>27</a:t>
            </a:fld>
            <a:endParaRPr lang="en-US"/>
          </a:p>
        </p:txBody>
      </p:sp>
      <p:pic>
        <p:nvPicPr>
          <p:cNvPr id="4098" name="Picture 2" descr="https://www.guru99.com/images/1/100518_0517_DBMSKeysPri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177" y="1428294"/>
            <a:ext cx="7304291" cy="3048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640259"/>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Primary Key  and Foreign Key</a:t>
            </a:r>
            <a:endParaRPr lang="en-US" dirty="0"/>
          </a:p>
        </p:txBody>
      </p:sp>
      <p:sp>
        <p:nvSpPr>
          <p:cNvPr id="3" name="Slide Number Placeholder 2"/>
          <p:cNvSpPr>
            <a:spLocks noGrp="1"/>
          </p:cNvSpPr>
          <p:nvPr>
            <p:ph type="sldNum" sz="quarter" idx="12"/>
          </p:nvPr>
        </p:nvSpPr>
        <p:spPr/>
        <p:txBody>
          <a:bodyPr/>
          <a:lstStyle/>
          <a:p>
            <a:fld id="{539A986C-60F1-4060-A15B-2AFB006BE996}" type="slidenum">
              <a:rPr lang="en-US" smtClean="0"/>
              <a:t>28</a:t>
            </a:fld>
            <a:endParaRPr lang="en-US"/>
          </a:p>
        </p:txBody>
      </p:sp>
      <p:pic>
        <p:nvPicPr>
          <p:cNvPr id="7" name="Content Placeholder 6" descr="What are Super key, Primary key, Candidate key, and Foreign key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1817" y="1603778"/>
            <a:ext cx="6492043" cy="3907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16436"/>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9A986C-60F1-4060-A15B-2AFB006BE996}" type="slidenum">
              <a:rPr lang="en-US" smtClean="0"/>
              <a:t>29</a:t>
            </a:fld>
            <a:endParaRPr lang="en-US"/>
          </a:p>
        </p:txBody>
      </p:sp>
      <p:pic>
        <p:nvPicPr>
          <p:cNvPr id="1026" name="Picture 2" descr="Do You Really Need a Huge ER Diagram for the Entire Database with ALL the  Tables? - Dataedo Blog"/>
          <p:cNvPicPr>
            <a:picLocks noChangeAspect="1" noChangeArrowheads="1"/>
          </p:cNvPicPr>
          <p:nvPr/>
        </p:nvPicPr>
        <p:blipFill rotWithShape="1">
          <a:blip r:embed="rId2">
            <a:extLst>
              <a:ext uri="{28A0092B-C50C-407E-A947-70E740481C1C}">
                <a14:useLocalDpi xmlns:a14="http://schemas.microsoft.com/office/drawing/2010/main" val="0"/>
              </a:ext>
            </a:extLst>
          </a:blip>
          <a:srcRect b="10571"/>
          <a:stretch/>
        </p:blipFill>
        <p:spPr bwMode="auto">
          <a:xfrm>
            <a:off x="1199072" y="171963"/>
            <a:ext cx="6678899" cy="5972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30833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vs Entity set</a:t>
            </a:r>
            <a:endParaRPr lang="en-US" dirty="0"/>
          </a:p>
        </p:txBody>
      </p:sp>
      <p:sp>
        <p:nvSpPr>
          <p:cNvPr id="5" name="Slide Number Placeholder 4"/>
          <p:cNvSpPr>
            <a:spLocks noGrp="1"/>
          </p:cNvSpPr>
          <p:nvPr>
            <p:ph type="sldNum" sz="quarter" idx="12"/>
          </p:nvPr>
        </p:nvSpPr>
        <p:spPr/>
        <p:txBody>
          <a:bodyPr/>
          <a:lstStyle/>
          <a:p>
            <a:fld id="{539A986C-60F1-4060-A15B-2AFB006BE996}" type="slidenum">
              <a:rPr lang="en-US" smtClean="0"/>
              <a:t>3</a:t>
            </a:fld>
            <a:endParaRPr lang="en-US"/>
          </a:p>
        </p:txBody>
      </p:sp>
      <p:pic>
        <p:nvPicPr>
          <p:cNvPr id="1032" name="Picture 8" descr="What is an Entity, Entity Type and Entity S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8380" y="1255620"/>
            <a:ext cx="7533358" cy="4777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41969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Design </a:t>
            </a:r>
            <a:r>
              <a:rPr lang="en-US" dirty="0" smtClean="0"/>
              <a:t>issues</a:t>
            </a:r>
            <a:endParaRPr lang="en-US" dirty="0"/>
          </a:p>
        </p:txBody>
      </p:sp>
      <p:sp>
        <p:nvSpPr>
          <p:cNvPr id="3" name="Content Placeholder 2"/>
          <p:cNvSpPr>
            <a:spLocks noGrp="1"/>
          </p:cNvSpPr>
          <p:nvPr>
            <p:ph idx="1"/>
          </p:nvPr>
        </p:nvSpPr>
        <p:spPr/>
        <p:txBody>
          <a:bodyPr/>
          <a:lstStyle/>
          <a:p>
            <a:r>
              <a:rPr lang="en-US" dirty="0"/>
              <a:t>The notions of an entity set and a relationship set are not precise, and it is possible to define a set of entities and the relationships among them in a number of different ways. </a:t>
            </a:r>
            <a:endParaRPr lang="en-US" dirty="0" smtClean="0"/>
          </a:p>
          <a:p>
            <a:r>
              <a:rPr lang="en-US" dirty="0" smtClean="0"/>
              <a:t>In </a:t>
            </a:r>
            <a:r>
              <a:rPr lang="en-US" dirty="0"/>
              <a:t>this section, we examine basic issues in the design of an E-R database schema. </a:t>
            </a:r>
          </a:p>
        </p:txBody>
      </p:sp>
      <p:sp>
        <p:nvSpPr>
          <p:cNvPr id="6" name="Slide Number Placeholder 5"/>
          <p:cNvSpPr>
            <a:spLocks noGrp="1"/>
          </p:cNvSpPr>
          <p:nvPr>
            <p:ph type="sldNum" sz="quarter" idx="12"/>
          </p:nvPr>
        </p:nvSpPr>
        <p:spPr/>
        <p:txBody>
          <a:bodyPr/>
          <a:lstStyle/>
          <a:p>
            <a:fld id="{539A986C-60F1-4060-A15B-2AFB006BE996}" type="slidenum">
              <a:rPr lang="en-US" smtClean="0"/>
              <a:t>30</a:t>
            </a:fld>
            <a:endParaRPr lang="en-US"/>
          </a:p>
        </p:txBody>
      </p:sp>
    </p:spTree>
    <p:extLst>
      <p:ext uri="{BB962C8B-B14F-4D97-AF65-F5344CB8AC3E}">
        <p14:creationId xmlns:p14="http://schemas.microsoft.com/office/powerpoint/2010/main" val="3165379150"/>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Use of Entity Sets versus Attributes </a:t>
            </a:r>
            <a:endParaRPr lang="en-US" dirty="0"/>
          </a:p>
        </p:txBody>
      </p:sp>
      <p:sp>
        <p:nvSpPr>
          <p:cNvPr id="3" name="Content Placeholder 2"/>
          <p:cNvSpPr>
            <a:spLocks noGrp="1"/>
          </p:cNvSpPr>
          <p:nvPr>
            <p:ph idx="1"/>
          </p:nvPr>
        </p:nvSpPr>
        <p:spPr/>
        <p:txBody>
          <a:bodyPr>
            <a:normAutofit fontScale="85000" lnSpcReduction="20000"/>
          </a:bodyPr>
          <a:lstStyle/>
          <a:p>
            <a:r>
              <a:rPr lang="en-US" smtClean="0"/>
              <a:t>Consider the entity set employee with attributes employee-name and telephone-number. </a:t>
            </a:r>
          </a:p>
          <a:p>
            <a:r>
              <a:rPr lang="en-US" smtClean="0"/>
              <a:t>If we take different point of view, we must redefine the employee entity set as: </a:t>
            </a:r>
          </a:p>
          <a:p>
            <a:pPr lvl="1"/>
            <a:r>
              <a:rPr lang="en-US" smtClean="0"/>
              <a:t>The employee entity set with attribute employee-name </a:t>
            </a:r>
          </a:p>
          <a:p>
            <a:pPr lvl="1"/>
            <a:r>
              <a:rPr lang="en-US" smtClean="0"/>
              <a:t>The telephone entity set with attributes telephone-number and location </a:t>
            </a:r>
          </a:p>
          <a:p>
            <a:pPr lvl="1"/>
            <a:r>
              <a:rPr lang="en-US" smtClean="0"/>
              <a:t>The relationship set emp-telephone, which denotes the association between employees and the telephones that they have </a:t>
            </a:r>
          </a:p>
          <a:p>
            <a:r>
              <a:rPr lang="en-US" smtClean="0"/>
              <a:t>treating a telephone as an entity in situation where one may want to keep extra information about a telephone</a:t>
            </a:r>
          </a:p>
          <a:p>
            <a:pPr lvl="1"/>
            <a:r>
              <a:rPr lang="en-US" smtClean="0"/>
              <a:t>such as its location, or its type (mobile, video phone, or plain old telephone), or who all share the telephone. </a:t>
            </a:r>
          </a:p>
          <a:p>
            <a:r>
              <a:rPr lang="en-US" smtClean="0"/>
              <a:t>it would not be appropriate to treat the attribute employee-name as an entity; it is difficult to argue that employee-name is an entity in its own right (in contrast to the telephone). Thus, it is appropriate to have employee-name as an attribute of the employee entity set. </a:t>
            </a:r>
          </a:p>
          <a:p>
            <a:pPr lvl="1"/>
            <a:endParaRPr lang="en-US" smtClean="0"/>
          </a:p>
          <a:p>
            <a:endParaRPr lang="en-US" dirty="0"/>
          </a:p>
        </p:txBody>
      </p:sp>
      <p:sp>
        <p:nvSpPr>
          <p:cNvPr id="6" name="Slide Number Placeholder 5"/>
          <p:cNvSpPr>
            <a:spLocks noGrp="1"/>
          </p:cNvSpPr>
          <p:nvPr>
            <p:ph type="sldNum" sz="quarter" idx="12"/>
          </p:nvPr>
        </p:nvSpPr>
        <p:spPr/>
        <p:txBody>
          <a:bodyPr/>
          <a:lstStyle/>
          <a:p>
            <a:fld id="{539A986C-60F1-4060-A15B-2AFB006BE996}" type="slidenum">
              <a:rPr lang="en-US" smtClean="0"/>
              <a:t>31</a:t>
            </a:fld>
            <a:endParaRPr lang="en-US"/>
          </a:p>
        </p:txBody>
      </p:sp>
    </p:spTree>
    <p:extLst>
      <p:ext uri="{BB962C8B-B14F-4D97-AF65-F5344CB8AC3E}">
        <p14:creationId xmlns:p14="http://schemas.microsoft.com/office/powerpoint/2010/main" val="2374292507"/>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Slide Number Placeholder 4"/>
          <p:cNvSpPr>
            <a:spLocks noGrp="1"/>
          </p:cNvSpPr>
          <p:nvPr>
            <p:ph type="sldNum" sz="quarter" idx="12"/>
          </p:nvPr>
        </p:nvSpPr>
        <p:spPr/>
        <p:txBody>
          <a:bodyPr/>
          <a:lstStyle/>
          <a:p>
            <a:fld id="{539A986C-60F1-4060-A15B-2AFB006BE996}" type="slidenum">
              <a:rPr lang="en-US" smtClean="0"/>
              <a:t>32</a:t>
            </a:fld>
            <a:endParaRPr lang="en-US"/>
          </a:p>
        </p:txBody>
      </p:sp>
      <p:sp>
        <p:nvSpPr>
          <p:cNvPr id="7" name="Rectangle 6"/>
          <p:cNvSpPr/>
          <p:nvPr/>
        </p:nvSpPr>
        <p:spPr>
          <a:xfrm>
            <a:off x="121025" y="2077573"/>
            <a:ext cx="8737751" cy="2924735"/>
          </a:xfrm>
          <a:prstGeom prst="rect">
            <a:avLst/>
          </a:prstGeom>
        </p:spPr>
      </p:sp>
      <p:sp>
        <p:nvSpPr>
          <p:cNvPr id="8" name="Rectangle 7"/>
          <p:cNvSpPr/>
          <p:nvPr/>
        </p:nvSpPr>
        <p:spPr>
          <a:xfrm>
            <a:off x="793116" y="3849469"/>
            <a:ext cx="1469144" cy="57656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1" rIns="68580" bIns="34291" numCol="1" spcCol="0" rtlCol="0" fromWordArt="0" anchor="ctr" anchorCtr="0" forceAA="0" compatLnSpc="1">
            <a:prstTxWarp prst="textNoShape">
              <a:avLst/>
            </a:prstTxWarp>
            <a:noAutofit/>
          </a:bodyPr>
          <a:lstStyle/>
          <a:p>
            <a:pPr algn="ctr">
              <a:lnSpc>
                <a:spcPct val="107000"/>
              </a:lnSpc>
              <a:spcAft>
                <a:spcPts val="600"/>
              </a:spcAft>
            </a:pPr>
            <a:r>
              <a:rPr lang="en-US" sz="1500" dirty="0">
                <a:ea typeface="Calibri" panose="020F0502020204030204" pitchFamily="34" charset="0"/>
                <a:cs typeface="Times New Roman" panose="02020603050405020304" pitchFamily="18" charset="0"/>
              </a:rPr>
              <a:t>EMPLOYEE</a:t>
            </a:r>
            <a:endParaRPr lang="en-US" sz="825" dirty="0">
              <a:ea typeface="Calibri" panose="020F0502020204030204" pitchFamily="34" charset="0"/>
              <a:cs typeface="Times New Roman" panose="02020603050405020304" pitchFamily="18" charset="0"/>
            </a:endParaRPr>
          </a:p>
        </p:txBody>
      </p:sp>
      <p:sp>
        <p:nvSpPr>
          <p:cNvPr id="9" name="Oval 8"/>
          <p:cNvSpPr/>
          <p:nvPr/>
        </p:nvSpPr>
        <p:spPr>
          <a:xfrm>
            <a:off x="121027" y="2541645"/>
            <a:ext cx="1507580" cy="703131"/>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1" rIns="68580" bIns="34291" numCol="1" spcCol="0" rtlCol="0" fromWordArt="0" anchor="ctr" anchorCtr="0" forceAA="0" compatLnSpc="1">
            <a:prstTxWarp prst="textNoShape">
              <a:avLst/>
            </a:prstTxWarp>
            <a:noAutofit/>
          </a:bodyPr>
          <a:lstStyle/>
          <a:p>
            <a:pPr algn="ctr">
              <a:lnSpc>
                <a:spcPct val="107000"/>
              </a:lnSpc>
              <a:spcAft>
                <a:spcPts val="600"/>
              </a:spcAft>
            </a:pPr>
            <a:r>
              <a:rPr lang="en-US" sz="1500" dirty="0" err="1">
                <a:ea typeface="Calibri" panose="020F0502020204030204" pitchFamily="34" charset="0"/>
                <a:cs typeface="Times New Roman" panose="02020603050405020304" pitchFamily="18" charset="0"/>
              </a:rPr>
              <a:t>Emp_Name</a:t>
            </a:r>
            <a:endParaRPr lang="en-US" sz="2400" dirty="0">
              <a:ea typeface="Calibri" panose="020F0502020204030204" pitchFamily="34" charset="0"/>
              <a:cs typeface="Times New Roman" panose="02020603050405020304" pitchFamily="18" charset="0"/>
            </a:endParaRPr>
          </a:p>
        </p:txBody>
      </p:sp>
      <p:sp>
        <p:nvSpPr>
          <p:cNvPr id="10" name="Rectangle 9"/>
          <p:cNvSpPr/>
          <p:nvPr/>
        </p:nvSpPr>
        <p:spPr>
          <a:xfrm>
            <a:off x="3039991" y="3849469"/>
            <a:ext cx="1469144" cy="57656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1" rIns="68580" bIns="34291" numCol="1" spcCol="0" rtlCol="0" fromWordArt="0" anchor="ctr" anchorCtr="0" forceAA="0" compatLnSpc="1">
            <a:prstTxWarp prst="textNoShape">
              <a:avLst/>
            </a:prstTxWarp>
            <a:noAutofit/>
          </a:bodyPr>
          <a:lstStyle/>
          <a:p>
            <a:pPr algn="ctr">
              <a:lnSpc>
                <a:spcPct val="107000"/>
              </a:lnSpc>
              <a:spcAft>
                <a:spcPts val="600"/>
              </a:spcAft>
            </a:pPr>
            <a:r>
              <a:rPr lang="en-US" sz="1500" dirty="0">
                <a:ea typeface="Calibri" panose="020F0502020204030204" pitchFamily="34" charset="0"/>
                <a:cs typeface="Times New Roman" panose="02020603050405020304" pitchFamily="18" charset="0"/>
              </a:rPr>
              <a:t>EMPLOYEE</a:t>
            </a:r>
            <a:endParaRPr lang="en-US" sz="825" dirty="0">
              <a:ea typeface="Calibri" panose="020F0502020204030204" pitchFamily="34" charset="0"/>
              <a:cs typeface="Times New Roman" panose="02020603050405020304" pitchFamily="18" charset="0"/>
            </a:endParaRPr>
          </a:p>
        </p:txBody>
      </p:sp>
      <p:sp>
        <p:nvSpPr>
          <p:cNvPr id="11" name="Rectangle 10"/>
          <p:cNvSpPr/>
          <p:nvPr/>
        </p:nvSpPr>
        <p:spPr>
          <a:xfrm>
            <a:off x="6996025" y="3849469"/>
            <a:ext cx="1469144" cy="57656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1" rIns="68580" bIns="34291" numCol="1" spcCol="0" rtlCol="0" fromWordArt="0" anchor="ctr" anchorCtr="0" forceAA="0" compatLnSpc="1">
            <a:prstTxWarp prst="textNoShape">
              <a:avLst/>
            </a:prstTxWarp>
            <a:noAutofit/>
          </a:bodyPr>
          <a:lstStyle/>
          <a:p>
            <a:pPr algn="ctr">
              <a:lnSpc>
                <a:spcPct val="107000"/>
              </a:lnSpc>
              <a:spcAft>
                <a:spcPts val="600"/>
              </a:spcAft>
            </a:pPr>
            <a:r>
              <a:rPr lang="en-US" sz="1500" dirty="0" err="1">
                <a:ea typeface="Calibri" panose="020F0502020204030204" pitchFamily="34" charset="0"/>
                <a:cs typeface="Times New Roman" panose="02020603050405020304" pitchFamily="18" charset="0"/>
              </a:rPr>
              <a:t>Tel_Number</a:t>
            </a:r>
            <a:endParaRPr lang="en-US" sz="825" dirty="0">
              <a:ea typeface="Calibri" panose="020F0502020204030204" pitchFamily="34" charset="0"/>
              <a:cs typeface="Times New Roman" panose="02020603050405020304" pitchFamily="18" charset="0"/>
            </a:endParaRPr>
          </a:p>
        </p:txBody>
      </p:sp>
      <p:sp>
        <p:nvSpPr>
          <p:cNvPr id="12" name="Diamond 11"/>
          <p:cNvSpPr/>
          <p:nvPr/>
        </p:nvSpPr>
        <p:spPr>
          <a:xfrm>
            <a:off x="5114032" y="3526032"/>
            <a:ext cx="1310277" cy="1209385"/>
          </a:xfrm>
          <a:prstGeom prst="diamond">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1" rIns="68580" bIns="34291" numCol="1" spcCol="0" rtlCol="0" fromWordArt="0" anchor="ctr" anchorCtr="0" forceAA="0" compatLnSpc="1">
            <a:prstTxWarp prst="textNoShape">
              <a:avLst/>
            </a:prstTxWarp>
            <a:noAutofit/>
          </a:bodyPr>
          <a:lstStyle/>
          <a:p>
            <a:pPr algn="ctr">
              <a:lnSpc>
                <a:spcPct val="107000"/>
              </a:lnSpc>
            </a:pPr>
            <a:r>
              <a:rPr lang="en-US" sz="600">
                <a:ea typeface="Calibri" panose="020F0502020204030204" pitchFamily="34" charset="0"/>
                <a:cs typeface="Times New Roman" panose="02020603050405020304" pitchFamily="18" charset="0"/>
              </a:rPr>
              <a:t> </a:t>
            </a:r>
            <a:endParaRPr lang="en-US" sz="825">
              <a:ea typeface="Calibri" panose="020F0502020204030204" pitchFamily="34" charset="0"/>
              <a:cs typeface="Times New Roman" panose="02020603050405020304" pitchFamily="18" charset="0"/>
            </a:endParaRPr>
          </a:p>
        </p:txBody>
      </p:sp>
      <p:sp>
        <p:nvSpPr>
          <p:cNvPr id="13" name="Text Box 10"/>
          <p:cNvSpPr txBox="1"/>
          <p:nvPr/>
        </p:nvSpPr>
        <p:spPr>
          <a:xfrm>
            <a:off x="5241031" y="3940267"/>
            <a:ext cx="1056272" cy="394973"/>
          </a:xfrm>
          <a:prstGeom prst="rect">
            <a:avLst/>
          </a:prstGeom>
          <a:noFill/>
          <a:ln w="6350">
            <a:noFill/>
          </a:ln>
        </p:spPr>
        <p:txBody>
          <a:bodyPr rot="0" spcFirstLastPara="0" vert="horz" wrap="square" lIns="68580" tIns="34291" rIns="68580" bIns="34291" numCol="1" spcCol="0" rtlCol="0" fromWordArt="0" anchor="t" anchorCtr="0" forceAA="0" compatLnSpc="1">
            <a:prstTxWarp prst="textNoShape">
              <a:avLst/>
            </a:prstTxWarp>
            <a:noAutofit/>
          </a:bodyPr>
          <a:lstStyle/>
          <a:p>
            <a:pPr algn="ctr">
              <a:lnSpc>
                <a:spcPct val="107000"/>
              </a:lnSpc>
            </a:pPr>
            <a:r>
              <a:rPr lang="en-US" sz="1500" dirty="0" err="1">
                <a:latin typeface="Calibri" panose="020F0502020204030204" pitchFamily="34" charset="0"/>
                <a:ea typeface="Calibri" panose="020F0502020204030204" pitchFamily="34" charset="0"/>
                <a:cs typeface="Times New Roman" panose="02020603050405020304" pitchFamily="18" charset="0"/>
              </a:rPr>
              <a:t>Emp_TelNo</a:t>
            </a:r>
            <a:endParaRPr lang="en-US" sz="825"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14" name="Straight Connector 13"/>
          <p:cNvCxnSpPr>
            <a:stCxn id="10" idx="3"/>
            <a:endCxn id="12" idx="1"/>
          </p:cNvCxnSpPr>
          <p:nvPr/>
        </p:nvCxnSpPr>
        <p:spPr>
          <a:xfrm flipV="1">
            <a:off x="4509139" y="4130719"/>
            <a:ext cx="604893" cy="7031"/>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12" idx="3"/>
            <a:endCxn id="11" idx="1"/>
          </p:cNvCxnSpPr>
          <p:nvPr/>
        </p:nvCxnSpPr>
        <p:spPr>
          <a:xfrm>
            <a:off x="6424309" y="4130719"/>
            <a:ext cx="571721" cy="7031"/>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9" idx="4"/>
            <a:endCxn id="8" idx="0"/>
          </p:cNvCxnSpPr>
          <p:nvPr/>
        </p:nvCxnSpPr>
        <p:spPr>
          <a:xfrm>
            <a:off x="874822" y="3244777"/>
            <a:ext cx="652871" cy="604691"/>
          </a:xfrm>
          <a:prstGeom prst="line">
            <a:avLst/>
          </a:prstGeom>
        </p:spPr>
        <p:style>
          <a:lnRef idx="1">
            <a:schemeClr val="dk1"/>
          </a:lnRef>
          <a:fillRef idx="0">
            <a:schemeClr val="dk1"/>
          </a:fillRef>
          <a:effectRef idx="0">
            <a:schemeClr val="dk1"/>
          </a:effectRef>
          <a:fontRef idx="minor">
            <a:schemeClr val="tx1"/>
          </a:fontRef>
        </p:style>
      </p:cxnSp>
      <p:sp>
        <p:nvSpPr>
          <p:cNvPr id="17" name="Oval 16"/>
          <p:cNvSpPr/>
          <p:nvPr/>
        </p:nvSpPr>
        <p:spPr>
          <a:xfrm>
            <a:off x="1695632" y="2682271"/>
            <a:ext cx="1046749" cy="703131"/>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1" rIns="68580" bIns="34291" numCol="1" spcCol="0" rtlCol="0" fromWordArt="0" anchor="ctr" anchorCtr="0" forceAA="0" compatLnSpc="1">
            <a:prstTxWarp prst="textNoShape">
              <a:avLst/>
            </a:prstTxWarp>
            <a:noAutofit/>
          </a:bodyPr>
          <a:lstStyle/>
          <a:p>
            <a:pPr algn="ctr">
              <a:lnSpc>
                <a:spcPct val="107000"/>
              </a:lnSpc>
              <a:spcAft>
                <a:spcPts val="600"/>
              </a:spcAft>
            </a:pPr>
            <a:r>
              <a:rPr lang="en-US" sz="1500" dirty="0" err="1">
                <a:ea typeface="Calibri" panose="020F0502020204030204" pitchFamily="34" charset="0"/>
                <a:cs typeface="Times New Roman" panose="02020603050405020304" pitchFamily="18" charset="0"/>
              </a:rPr>
              <a:t>Tel_No</a:t>
            </a:r>
            <a:endParaRPr lang="en-US" sz="2400" dirty="0">
              <a:ea typeface="Calibri" panose="020F0502020204030204" pitchFamily="34" charset="0"/>
              <a:cs typeface="Times New Roman" panose="02020603050405020304" pitchFamily="18" charset="0"/>
            </a:endParaRPr>
          </a:p>
        </p:txBody>
      </p:sp>
      <p:cxnSp>
        <p:nvCxnSpPr>
          <p:cNvPr id="18" name="Straight Connector 17"/>
          <p:cNvCxnSpPr>
            <a:stCxn id="8" idx="0"/>
            <a:endCxn id="17" idx="4"/>
          </p:cNvCxnSpPr>
          <p:nvPr/>
        </p:nvCxnSpPr>
        <p:spPr>
          <a:xfrm flipV="1">
            <a:off x="1527688" y="3385397"/>
            <a:ext cx="691315" cy="464067"/>
          </a:xfrm>
          <a:prstGeom prst="line">
            <a:avLst/>
          </a:prstGeom>
        </p:spPr>
        <p:style>
          <a:lnRef idx="1">
            <a:schemeClr val="dk1"/>
          </a:lnRef>
          <a:fillRef idx="0">
            <a:schemeClr val="dk1"/>
          </a:fillRef>
          <a:effectRef idx="0">
            <a:schemeClr val="dk1"/>
          </a:effectRef>
          <a:fontRef idx="minor">
            <a:schemeClr val="tx1"/>
          </a:fontRef>
        </p:style>
      </p:cxnSp>
      <p:sp>
        <p:nvSpPr>
          <p:cNvPr id="19" name="Oval 18"/>
          <p:cNvSpPr/>
          <p:nvPr/>
        </p:nvSpPr>
        <p:spPr>
          <a:xfrm>
            <a:off x="3020837" y="2471333"/>
            <a:ext cx="1507580" cy="703131"/>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1" rIns="68580" bIns="34291" numCol="1" spcCol="0" rtlCol="0" fromWordArt="0" anchor="ctr" anchorCtr="0" forceAA="0" compatLnSpc="1">
            <a:prstTxWarp prst="textNoShape">
              <a:avLst/>
            </a:prstTxWarp>
            <a:noAutofit/>
          </a:bodyPr>
          <a:lstStyle/>
          <a:p>
            <a:pPr algn="ctr">
              <a:lnSpc>
                <a:spcPct val="107000"/>
              </a:lnSpc>
              <a:spcAft>
                <a:spcPts val="600"/>
              </a:spcAft>
            </a:pPr>
            <a:r>
              <a:rPr lang="en-US" sz="1500" dirty="0" err="1">
                <a:ea typeface="Calibri" panose="020F0502020204030204" pitchFamily="34" charset="0"/>
                <a:cs typeface="Times New Roman" panose="02020603050405020304" pitchFamily="18" charset="0"/>
              </a:rPr>
              <a:t>Emp_Name</a:t>
            </a:r>
            <a:endParaRPr lang="en-US" sz="2400" dirty="0">
              <a:ea typeface="Calibri" panose="020F0502020204030204" pitchFamily="34" charset="0"/>
              <a:cs typeface="Times New Roman" panose="02020603050405020304" pitchFamily="18" charset="0"/>
            </a:endParaRPr>
          </a:p>
        </p:txBody>
      </p:sp>
      <p:cxnSp>
        <p:nvCxnSpPr>
          <p:cNvPr id="20" name="Straight Connector 19"/>
          <p:cNvCxnSpPr>
            <a:stCxn id="19" idx="4"/>
            <a:endCxn id="10" idx="0"/>
          </p:cNvCxnSpPr>
          <p:nvPr/>
        </p:nvCxnSpPr>
        <p:spPr>
          <a:xfrm flipH="1">
            <a:off x="3774566" y="3174461"/>
            <a:ext cx="65" cy="675004"/>
          </a:xfrm>
          <a:prstGeom prst="line">
            <a:avLst/>
          </a:prstGeom>
        </p:spPr>
        <p:style>
          <a:lnRef idx="1">
            <a:schemeClr val="dk1"/>
          </a:lnRef>
          <a:fillRef idx="0">
            <a:schemeClr val="dk1"/>
          </a:fillRef>
          <a:effectRef idx="0">
            <a:schemeClr val="dk1"/>
          </a:effectRef>
          <a:fontRef idx="minor">
            <a:schemeClr val="tx1"/>
          </a:fontRef>
        </p:style>
      </p:cxnSp>
      <p:sp>
        <p:nvSpPr>
          <p:cNvPr id="21" name="Oval 20"/>
          <p:cNvSpPr/>
          <p:nvPr/>
        </p:nvSpPr>
        <p:spPr>
          <a:xfrm>
            <a:off x="6131713" y="2415082"/>
            <a:ext cx="979465" cy="731255"/>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1" rIns="68580" bIns="34291" numCol="1" spcCol="0" rtlCol="0" fromWordArt="0" anchor="ctr" anchorCtr="0" forceAA="0" compatLnSpc="1">
            <a:prstTxWarp prst="textNoShape">
              <a:avLst/>
            </a:prstTxWarp>
            <a:noAutofit/>
          </a:bodyPr>
          <a:lstStyle/>
          <a:p>
            <a:pPr algn="ctr">
              <a:lnSpc>
                <a:spcPct val="107000"/>
              </a:lnSpc>
              <a:spcAft>
                <a:spcPts val="600"/>
              </a:spcAft>
            </a:pPr>
            <a:r>
              <a:rPr lang="en-US" sz="1500" dirty="0" err="1">
                <a:ea typeface="Calibri" panose="020F0502020204030204" pitchFamily="34" charset="0"/>
                <a:cs typeface="Times New Roman" panose="02020603050405020304" pitchFamily="18" charset="0"/>
              </a:rPr>
              <a:t>Tel_No</a:t>
            </a:r>
            <a:endParaRPr lang="en-US" sz="825" dirty="0">
              <a:ea typeface="Calibri" panose="020F0502020204030204" pitchFamily="34" charset="0"/>
              <a:cs typeface="Times New Roman" panose="02020603050405020304" pitchFamily="18" charset="0"/>
            </a:endParaRPr>
          </a:p>
        </p:txBody>
      </p:sp>
      <p:sp>
        <p:nvSpPr>
          <p:cNvPr id="22" name="Oval 21"/>
          <p:cNvSpPr/>
          <p:nvPr/>
        </p:nvSpPr>
        <p:spPr>
          <a:xfrm>
            <a:off x="7245731" y="2372893"/>
            <a:ext cx="1613035" cy="703131"/>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1" rIns="68580" bIns="34291" numCol="1" spcCol="0" rtlCol="0" fromWordArt="0" anchor="ctr" anchorCtr="0" forceAA="0" compatLnSpc="1">
            <a:prstTxWarp prst="textNoShape">
              <a:avLst/>
            </a:prstTxWarp>
            <a:noAutofit/>
          </a:bodyPr>
          <a:lstStyle/>
          <a:p>
            <a:pPr algn="ctr">
              <a:lnSpc>
                <a:spcPct val="107000"/>
              </a:lnSpc>
              <a:spcAft>
                <a:spcPts val="600"/>
              </a:spcAft>
            </a:pPr>
            <a:r>
              <a:rPr lang="en-US" sz="1500" dirty="0">
                <a:ea typeface="Calibri" panose="020F0502020204030204" pitchFamily="34" charset="0"/>
                <a:cs typeface="Times New Roman" panose="02020603050405020304" pitchFamily="18" charset="0"/>
              </a:rPr>
              <a:t>Department</a:t>
            </a:r>
            <a:endParaRPr lang="en-US" sz="825" dirty="0">
              <a:ea typeface="Calibri" panose="020F0502020204030204" pitchFamily="34" charset="0"/>
              <a:cs typeface="Times New Roman" panose="02020603050405020304" pitchFamily="18" charset="0"/>
            </a:endParaRPr>
          </a:p>
        </p:txBody>
      </p:sp>
      <p:cxnSp>
        <p:nvCxnSpPr>
          <p:cNvPr id="23" name="Straight Connector 22"/>
          <p:cNvCxnSpPr>
            <a:stCxn id="21" idx="4"/>
            <a:endCxn id="11" idx="0"/>
          </p:cNvCxnSpPr>
          <p:nvPr/>
        </p:nvCxnSpPr>
        <p:spPr>
          <a:xfrm>
            <a:off x="6621376" y="3146337"/>
            <a:ext cx="1109147" cy="703131"/>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22" idx="4"/>
            <a:endCxn id="11" idx="0"/>
          </p:cNvCxnSpPr>
          <p:nvPr/>
        </p:nvCxnSpPr>
        <p:spPr>
          <a:xfrm flipH="1">
            <a:off x="7730519" y="3076019"/>
            <a:ext cx="321644" cy="77344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24708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p:bldP spid="19" grpId="0" animBg="1"/>
      <p:bldP spid="21" grpId="0" animBg="1"/>
      <p:bldP spid="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 Use of Entity Sets versus Relationship Sets </a:t>
            </a:r>
            <a:endParaRPr lang="en-US" dirty="0"/>
          </a:p>
        </p:txBody>
      </p:sp>
      <p:sp>
        <p:nvSpPr>
          <p:cNvPr id="3" name="Content Placeholder 2"/>
          <p:cNvSpPr>
            <a:spLocks noGrp="1"/>
          </p:cNvSpPr>
          <p:nvPr>
            <p:ph idx="1"/>
          </p:nvPr>
        </p:nvSpPr>
        <p:spPr/>
        <p:txBody>
          <a:bodyPr/>
          <a:lstStyle/>
          <a:p>
            <a:r>
              <a:rPr lang="en-US" b="1" smtClean="0"/>
              <a:t>loan</a:t>
            </a:r>
            <a:r>
              <a:rPr lang="en-US" smtClean="0"/>
              <a:t> not as an entity, but rather as a relationship between </a:t>
            </a:r>
            <a:r>
              <a:rPr lang="en-US" b="1" smtClean="0">
                <a:solidFill>
                  <a:schemeClr val="tx1">
                    <a:lumMod val="85000"/>
                    <a:lumOff val="15000"/>
                  </a:schemeClr>
                </a:solidFill>
              </a:rPr>
              <a:t>customers</a:t>
            </a:r>
            <a:r>
              <a:rPr lang="en-US" smtClean="0"/>
              <a:t> and </a:t>
            </a:r>
            <a:r>
              <a:rPr lang="en-US" b="1" smtClean="0">
                <a:solidFill>
                  <a:schemeClr val="tx1">
                    <a:lumMod val="85000"/>
                    <a:lumOff val="15000"/>
                  </a:schemeClr>
                </a:solidFill>
              </a:rPr>
              <a:t>branches</a:t>
            </a:r>
            <a:r>
              <a:rPr lang="en-US" smtClean="0"/>
              <a:t>, with loan-number and amount as descriptive attributes. </a:t>
            </a:r>
          </a:p>
          <a:p>
            <a:r>
              <a:rPr lang="en-US" smtClean="0"/>
              <a:t>1:1 is satisfactory as a relationship. </a:t>
            </a:r>
          </a:p>
          <a:p>
            <a:r>
              <a:rPr lang="en-US" smtClean="0"/>
              <a:t>cannot represent conveniently a situation in which several customers hold a loan jointly.</a:t>
            </a:r>
          </a:p>
          <a:p>
            <a:r>
              <a:rPr lang="en-US" smtClean="0"/>
              <a:t>Two problems arise as a result of the replication: </a:t>
            </a:r>
          </a:p>
          <a:p>
            <a:pPr lvl="1"/>
            <a:r>
              <a:rPr lang="en-US" smtClean="0"/>
              <a:t>the data are stored multiple times, wasting storage space, and</a:t>
            </a:r>
          </a:p>
          <a:p>
            <a:pPr lvl="1"/>
            <a:r>
              <a:rPr lang="en-US" smtClean="0"/>
              <a:t>updates potentially leave the data in an inconsistent state, </a:t>
            </a:r>
          </a:p>
          <a:p>
            <a:pPr lvl="2"/>
            <a:r>
              <a:rPr lang="en-US" smtClean="0"/>
              <a:t>values differ in two relationships for attributes that are supposed to have the same value. (normalization solution)</a:t>
            </a:r>
            <a:endParaRPr lang="en-US" dirty="0" smtClean="0"/>
          </a:p>
        </p:txBody>
      </p:sp>
      <p:sp>
        <p:nvSpPr>
          <p:cNvPr id="6" name="Slide Number Placeholder 5"/>
          <p:cNvSpPr>
            <a:spLocks noGrp="1"/>
          </p:cNvSpPr>
          <p:nvPr>
            <p:ph type="sldNum" sz="quarter" idx="12"/>
          </p:nvPr>
        </p:nvSpPr>
        <p:spPr/>
        <p:txBody>
          <a:bodyPr/>
          <a:lstStyle/>
          <a:p>
            <a:fld id="{539A986C-60F1-4060-A15B-2AFB006BE996}" type="slidenum">
              <a:rPr lang="en-US" smtClean="0"/>
              <a:t>33</a:t>
            </a:fld>
            <a:endParaRPr lang="en-US"/>
          </a:p>
        </p:txBody>
      </p:sp>
    </p:spTree>
    <p:extLst>
      <p:ext uri="{BB962C8B-B14F-4D97-AF65-F5344CB8AC3E}">
        <p14:creationId xmlns:p14="http://schemas.microsoft.com/office/powerpoint/2010/main" val="1578253373"/>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Placement of Relationship Attributes </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attributes of 1:1 or 1:N relationship sets can be associated with one of the participating entity sets, rather than with the relationship set. </a:t>
            </a:r>
          </a:p>
          <a:p>
            <a:r>
              <a:rPr lang="en-US" dirty="0" smtClean="0"/>
              <a:t>depositor is a 1:N relationship set such that one customer may have several accounts, but each account is held by only one customer. </a:t>
            </a:r>
          </a:p>
          <a:p>
            <a:r>
              <a:rPr lang="en-US" dirty="0" smtClean="0"/>
              <a:t>the attribute access-date, which specifies when the customer last accessed that account, could be associated with the account entity set </a:t>
            </a:r>
          </a:p>
          <a:p>
            <a:endParaRPr lang="en-US" dirty="0"/>
          </a:p>
        </p:txBody>
      </p:sp>
      <p:pic>
        <p:nvPicPr>
          <p:cNvPr id="5" name="Content Placeholder 4"/>
          <p:cNvPicPr>
            <a:picLocks noGrp="1" noChangeAspect="1"/>
          </p:cNvPicPr>
          <p:nvPr>
            <p:ph sz="half" idx="2"/>
          </p:nvPr>
        </p:nvPicPr>
        <p:blipFill rotWithShape="1">
          <a:blip r:embed="rId2"/>
          <a:stretch/>
        </p:blipFill>
        <p:spPr>
          <a:xfrm>
            <a:off x="4664075" y="2212847"/>
            <a:ext cx="4249739" cy="2856179"/>
          </a:xfrm>
        </p:spPr>
      </p:pic>
      <p:sp>
        <p:nvSpPr>
          <p:cNvPr id="7" name="Slide Number Placeholder 6"/>
          <p:cNvSpPr>
            <a:spLocks noGrp="1"/>
          </p:cNvSpPr>
          <p:nvPr>
            <p:ph type="sldNum" sz="quarter" idx="12"/>
          </p:nvPr>
        </p:nvSpPr>
        <p:spPr/>
        <p:txBody>
          <a:bodyPr/>
          <a:lstStyle/>
          <a:p>
            <a:fld id="{539A986C-60F1-4060-A15B-2AFB006BE996}" type="slidenum">
              <a:rPr lang="en-US" smtClean="0"/>
              <a:t>34</a:t>
            </a:fld>
            <a:endParaRPr lang="en-US"/>
          </a:p>
        </p:txBody>
      </p:sp>
    </p:spTree>
    <p:extLst>
      <p:ext uri="{BB962C8B-B14F-4D97-AF65-F5344CB8AC3E}">
        <p14:creationId xmlns:p14="http://schemas.microsoft.com/office/powerpoint/2010/main" val="3348007120"/>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Entity-Relationship Diagram </a:t>
            </a:r>
            <a:endParaRPr lang="en-US" dirty="0"/>
          </a:p>
        </p:txBody>
      </p:sp>
      <p:sp>
        <p:nvSpPr>
          <p:cNvPr id="6" name="Content Placeholder 5"/>
          <p:cNvSpPr>
            <a:spLocks noGrp="1"/>
          </p:cNvSpPr>
          <p:nvPr>
            <p:ph idx="1"/>
          </p:nvPr>
        </p:nvSpPr>
        <p:spPr/>
        <p:txBody>
          <a:bodyPr/>
          <a:lstStyle/>
          <a:p>
            <a:r>
              <a:rPr lang="en-US" dirty="0" smtClean="0"/>
              <a:t>Rectangles -&gt; entity sets </a:t>
            </a:r>
          </a:p>
          <a:p>
            <a:r>
              <a:rPr lang="en-US" dirty="0" smtClean="0"/>
              <a:t>Ellipses -&gt; attributes </a:t>
            </a:r>
          </a:p>
          <a:p>
            <a:r>
              <a:rPr lang="en-US" dirty="0" smtClean="0"/>
              <a:t>Diamonds -&gt; relationship sets </a:t>
            </a:r>
          </a:p>
          <a:p>
            <a:r>
              <a:rPr lang="en-US" dirty="0" smtClean="0"/>
              <a:t>Lines, link attributes ,entity and relationship </a:t>
            </a:r>
          </a:p>
          <a:p>
            <a:r>
              <a:rPr lang="en-US" dirty="0" smtClean="0"/>
              <a:t>Double ellipses -&gt; multivalued attributes </a:t>
            </a:r>
          </a:p>
          <a:p>
            <a:r>
              <a:rPr lang="en-US" dirty="0" smtClean="0"/>
              <a:t>Dashed ellipses -&gt; derived attributes </a:t>
            </a:r>
          </a:p>
          <a:p>
            <a:r>
              <a:rPr lang="en-US" dirty="0" smtClean="0"/>
              <a:t>Double lines- &gt;total participation</a:t>
            </a:r>
          </a:p>
          <a:p>
            <a:r>
              <a:rPr lang="en-US" dirty="0" smtClean="0"/>
              <a:t>Double rectangles -&gt; weak entity sets </a:t>
            </a:r>
          </a:p>
          <a:p>
            <a:endParaRPr lang="en-US" dirty="0"/>
          </a:p>
        </p:txBody>
      </p:sp>
      <p:sp>
        <p:nvSpPr>
          <p:cNvPr id="4" name="Slide Number Placeholder 3"/>
          <p:cNvSpPr>
            <a:spLocks noGrp="1"/>
          </p:cNvSpPr>
          <p:nvPr>
            <p:ph type="sldNum" sz="quarter" idx="12"/>
          </p:nvPr>
        </p:nvSpPr>
        <p:spPr/>
        <p:txBody>
          <a:bodyPr/>
          <a:lstStyle/>
          <a:p>
            <a:fld id="{539A986C-60F1-4060-A15B-2AFB006BE996}" type="slidenum">
              <a:rPr lang="en-US" smtClean="0"/>
              <a:t>35</a:t>
            </a:fld>
            <a:endParaRPr lang="en-US"/>
          </a:p>
        </p:txBody>
      </p:sp>
    </p:spTree>
    <p:extLst>
      <p:ext uri="{BB962C8B-B14F-4D97-AF65-F5344CB8AC3E}">
        <p14:creationId xmlns:p14="http://schemas.microsoft.com/office/powerpoint/2010/main" val="383408784"/>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p:txBody>
          <a:bodyPr/>
          <a:lstStyle/>
          <a:p>
            <a:r>
              <a:rPr lang="en-US" smtClean="0"/>
              <a:t>Basic ER-Diagram</a:t>
            </a:r>
            <a:endParaRPr lang="en-US" dirty="0"/>
          </a:p>
        </p:txBody>
      </p:sp>
      <p:grpSp>
        <p:nvGrpSpPr>
          <p:cNvPr id="59" name="Group 58"/>
          <p:cNvGrpSpPr/>
          <p:nvPr/>
        </p:nvGrpSpPr>
        <p:grpSpPr>
          <a:xfrm>
            <a:off x="665332" y="2318900"/>
            <a:ext cx="8004413" cy="2366553"/>
            <a:chOff x="315499" y="3361536"/>
            <a:chExt cx="8199851" cy="2275327"/>
          </a:xfrm>
        </p:grpSpPr>
        <p:sp>
          <p:nvSpPr>
            <p:cNvPr id="8" name="Rectangle 7"/>
            <p:cNvSpPr/>
            <p:nvPr/>
          </p:nvSpPr>
          <p:spPr>
            <a:xfrm>
              <a:off x="751562" y="4905203"/>
              <a:ext cx="2079320" cy="56707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51" dirty="0"/>
                <a:t>Teacher</a:t>
              </a:r>
            </a:p>
          </p:txBody>
        </p:sp>
        <p:sp>
          <p:nvSpPr>
            <p:cNvPr id="9" name="Rectangle 8"/>
            <p:cNvSpPr/>
            <p:nvPr/>
          </p:nvSpPr>
          <p:spPr>
            <a:xfrm>
              <a:off x="6034122" y="4891159"/>
              <a:ext cx="2079320" cy="56707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51" dirty="0"/>
                <a:t>Student</a:t>
              </a:r>
            </a:p>
          </p:txBody>
        </p:sp>
        <p:sp>
          <p:nvSpPr>
            <p:cNvPr id="10" name="Flowchart: Decision 9"/>
            <p:cNvSpPr/>
            <p:nvPr/>
          </p:nvSpPr>
          <p:spPr>
            <a:xfrm>
              <a:off x="3184314" y="4712533"/>
              <a:ext cx="2496376" cy="92433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51" dirty="0"/>
                <a:t>teachers</a:t>
              </a:r>
            </a:p>
          </p:txBody>
        </p:sp>
        <p:cxnSp>
          <p:nvCxnSpPr>
            <p:cNvPr id="11" name="Straight Connector 10"/>
            <p:cNvCxnSpPr>
              <a:stCxn id="8" idx="3"/>
              <a:endCxn id="10" idx="1"/>
            </p:cNvCxnSpPr>
            <p:nvPr/>
          </p:nvCxnSpPr>
          <p:spPr>
            <a:xfrm flipV="1">
              <a:off x="2830882" y="5174698"/>
              <a:ext cx="353432" cy="14044"/>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12" name="Straight Connector 11"/>
            <p:cNvCxnSpPr>
              <a:stCxn id="10" idx="3"/>
              <a:endCxn id="9" idx="1"/>
            </p:cNvCxnSpPr>
            <p:nvPr/>
          </p:nvCxnSpPr>
          <p:spPr>
            <a:xfrm>
              <a:off x="5680690" y="5174698"/>
              <a:ext cx="353432" cy="0"/>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27" name="Oval 26"/>
            <p:cNvSpPr/>
            <p:nvPr/>
          </p:nvSpPr>
          <p:spPr>
            <a:xfrm>
              <a:off x="315499" y="3914384"/>
              <a:ext cx="1475723" cy="5386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351" dirty="0"/>
                <a:t>T_ID</a:t>
              </a:r>
            </a:p>
          </p:txBody>
        </p:sp>
        <p:sp>
          <p:nvSpPr>
            <p:cNvPr id="30" name="Oval 29"/>
            <p:cNvSpPr/>
            <p:nvPr/>
          </p:nvSpPr>
          <p:spPr>
            <a:xfrm>
              <a:off x="1437790" y="3361536"/>
              <a:ext cx="1475723" cy="5386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351" dirty="0"/>
                <a:t>Name</a:t>
              </a:r>
            </a:p>
          </p:txBody>
        </p:sp>
        <p:sp>
          <p:nvSpPr>
            <p:cNvPr id="31" name="Oval 30"/>
            <p:cNvSpPr/>
            <p:nvPr/>
          </p:nvSpPr>
          <p:spPr>
            <a:xfrm>
              <a:off x="2562785" y="3914384"/>
              <a:ext cx="1475723" cy="5386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351" dirty="0"/>
                <a:t>Subject</a:t>
              </a:r>
            </a:p>
          </p:txBody>
        </p:sp>
        <p:cxnSp>
          <p:nvCxnSpPr>
            <p:cNvPr id="29" name="Straight Connector 28"/>
            <p:cNvCxnSpPr>
              <a:stCxn id="8" idx="0"/>
              <a:endCxn id="27" idx="4"/>
            </p:cNvCxnSpPr>
            <p:nvPr/>
          </p:nvCxnSpPr>
          <p:spPr>
            <a:xfrm flipH="1" flipV="1">
              <a:off x="1053361" y="4453004"/>
              <a:ext cx="737861" cy="4521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0"/>
              <a:endCxn id="30" idx="4"/>
            </p:cNvCxnSpPr>
            <p:nvPr/>
          </p:nvCxnSpPr>
          <p:spPr>
            <a:xfrm flipV="1">
              <a:off x="1791222" y="3900156"/>
              <a:ext cx="384430" cy="1005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8" idx="0"/>
              <a:endCxn id="31" idx="3"/>
            </p:cNvCxnSpPr>
            <p:nvPr/>
          </p:nvCxnSpPr>
          <p:spPr>
            <a:xfrm flipV="1">
              <a:off x="1791222" y="4374125"/>
              <a:ext cx="987678" cy="531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6202269" y="3385276"/>
              <a:ext cx="1475723" cy="5386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351" dirty="0"/>
                <a:t>Name</a:t>
              </a:r>
            </a:p>
          </p:txBody>
        </p:sp>
        <p:cxnSp>
          <p:nvCxnSpPr>
            <p:cNvPr id="40" name="Straight Connector 39"/>
            <p:cNvCxnSpPr>
              <a:stCxn id="9" idx="0"/>
              <a:endCxn id="41" idx="4"/>
            </p:cNvCxnSpPr>
            <p:nvPr/>
          </p:nvCxnSpPr>
          <p:spPr>
            <a:xfrm flipH="1" flipV="1">
              <a:off x="6940131" y="3923896"/>
              <a:ext cx="133651" cy="9672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364912" y="3909668"/>
              <a:ext cx="1475723" cy="5386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351" dirty="0"/>
                <a:t>Name</a:t>
              </a:r>
            </a:p>
          </p:txBody>
        </p:sp>
        <p:cxnSp>
          <p:nvCxnSpPr>
            <p:cNvPr id="45" name="Straight Connector 44"/>
            <p:cNvCxnSpPr>
              <a:stCxn id="9" idx="0"/>
              <a:endCxn id="44" idx="4"/>
            </p:cNvCxnSpPr>
            <p:nvPr/>
          </p:nvCxnSpPr>
          <p:spPr>
            <a:xfrm flipH="1" flipV="1">
              <a:off x="6102774" y="4448288"/>
              <a:ext cx="971008" cy="442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7039627" y="4055603"/>
              <a:ext cx="1475723" cy="5386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351" dirty="0"/>
                <a:t>S_ID</a:t>
              </a:r>
            </a:p>
          </p:txBody>
        </p:sp>
        <p:cxnSp>
          <p:nvCxnSpPr>
            <p:cNvPr id="48" name="Straight Connector 47"/>
            <p:cNvCxnSpPr>
              <a:stCxn id="9" idx="0"/>
              <a:endCxn id="47" idx="4"/>
            </p:cNvCxnSpPr>
            <p:nvPr/>
          </p:nvCxnSpPr>
          <p:spPr>
            <a:xfrm flipV="1">
              <a:off x="7073782" y="4594223"/>
              <a:ext cx="703707" cy="2969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539A986C-60F1-4060-A15B-2AFB006BE996}" type="slidenum">
              <a:rPr lang="en-US" smtClean="0"/>
              <a:t>36</a:t>
            </a:fld>
            <a:endParaRPr lang="en-US"/>
          </a:p>
        </p:txBody>
      </p:sp>
    </p:spTree>
    <p:extLst>
      <p:ext uri="{BB962C8B-B14F-4D97-AF65-F5344CB8AC3E}">
        <p14:creationId xmlns:p14="http://schemas.microsoft.com/office/powerpoint/2010/main" val="2724278422"/>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Attributes in ER-Diagram</a:t>
            </a:r>
            <a:endParaRPr lang="en-US" dirty="0"/>
          </a:p>
        </p:txBody>
      </p:sp>
      <p:pic>
        <p:nvPicPr>
          <p:cNvPr id="3" name="Picture 2"/>
          <p:cNvPicPr>
            <a:picLocks noChangeAspect="1"/>
          </p:cNvPicPr>
          <p:nvPr/>
        </p:nvPicPr>
        <p:blipFill>
          <a:blip r:embed="rId2"/>
          <a:stretch>
            <a:fillRect/>
          </a:stretch>
        </p:blipFill>
        <p:spPr>
          <a:xfrm>
            <a:off x="1605383" y="2091612"/>
            <a:ext cx="5924844" cy="3014593"/>
          </a:xfrm>
          <a:prstGeom prst="rect">
            <a:avLst/>
          </a:prstGeom>
          <a:noFill/>
          <a:ln>
            <a:noFill/>
          </a:ln>
        </p:spPr>
      </p:pic>
      <p:sp>
        <p:nvSpPr>
          <p:cNvPr id="6" name="Slide Number Placeholder 5"/>
          <p:cNvSpPr>
            <a:spLocks noGrp="1"/>
          </p:cNvSpPr>
          <p:nvPr>
            <p:ph type="sldNum" sz="quarter" idx="12"/>
          </p:nvPr>
        </p:nvSpPr>
        <p:spPr/>
        <p:txBody>
          <a:bodyPr/>
          <a:lstStyle/>
          <a:p>
            <a:fld id="{539A986C-60F1-4060-A15B-2AFB006BE996}" type="slidenum">
              <a:rPr lang="en-US" smtClean="0"/>
              <a:t>37</a:t>
            </a:fld>
            <a:endParaRPr lang="en-US"/>
          </a:p>
        </p:txBody>
      </p:sp>
    </p:spTree>
    <p:extLst>
      <p:ext uri="{BB962C8B-B14F-4D97-AF65-F5344CB8AC3E}">
        <p14:creationId xmlns:p14="http://schemas.microsoft.com/office/powerpoint/2010/main" val="951773463"/>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E-R diagram with role indicators. </a:t>
            </a:r>
            <a:endParaRPr lang="en-US" dirty="0"/>
          </a:p>
        </p:txBody>
      </p:sp>
      <p:pic>
        <p:nvPicPr>
          <p:cNvPr id="3" name="Picture 2"/>
          <p:cNvPicPr>
            <a:picLocks noChangeAspect="1"/>
          </p:cNvPicPr>
          <p:nvPr/>
        </p:nvPicPr>
        <p:blipFill>
          <a:blip r:embed="rId2"/>
          <a:stretch>
            <a:fillRect/>
          </a:stretch>
        </p:blipFill>
        <p:spPr>
          <a:xfrm>
            <a:off x="1535375" y="2348694"/>
            <a:ext cx="6376916" cy="2670711"/>
          </a:xfrm>
          <a:prstGeom prst="rect">
            <a:avLst/>
          </a:prstGeom>
        </p:spPr>
      </p:pic>
      <p:sp>
        <p:nvSpPr>
          <p:cNvPr id="6" name="Slide Number Placeholder 5"/>
          <p:cNvSpPr>
            <a:spLocks noGrp="1"/>
          </p:cNvSpPr>
          <p:nvPr>
            <p:ph type="sldNum" sz="quarter" idx="12"/>
          </p:nvPr>
        </p:nvSpPr>
        <p:spPr/>
        <p:txBody>
          <a:bodyPr/>
          <a:lstStyle/>
          <a:p>
            <a:fld id="{539A986C-60F1-4060-A15B-2AFB006BE996}" type="slidenum">
              <a:rPr lang="en-US" smtClean="0"/>
              <a:t>38</a:t>
            </a:fld>
            <a:endParaRPr lang="en-US"/>
          </a:p>
        </p:txBody>
      </p:sp>
    </p:spTree>
    <p:extLst>
      <p:ext uri="{BB962C8B-B14F-4D97-AF65-F5344CB8AC3E}">
        <p14:creationId xmlns:p14="http://schemas.microsoft.com/office/powerpoint/2010/main" val="3399715041"/>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 limits on relationship </a:t>
            </a:r>
            <a:r>
              <a:rPr lang="en-US" dirty="0" smtClean="0"/>
              <a:t>sets</a:t>
            </a:r>
            <a:endParaRPr lang="en-US" dirty="0"/>
          </a:p>
        </p:txBody>
      </p:sp>
      <p:pic>
        <p:nvPicPr>
          <p:cNvPr id="3" name="Picture 2"/>
          <p:cNvPicPr>
            <a:picLocks noChangeAspect="1"/>
          </p:cNvPicPr>
          <p:nvPr/>
        </p:nvPicPr>
        <p:blipFill>
          <a:blip r:embed="rId2"/>
          <a:stretch>
            <a:fillRect/>
          </a:stretch>
        </p:blipFill>
        <p:spPr>
          <a:xfrm>
            <a:off x="458008" y="1645314"/>
            <a:ext cx="8040000" cy="2753436"/>
          </a:xfrm>
          <a:prstGeom prst="rect">
            <a:avLst/>
          </a:prstGeom>
        </p:spPr>
      </p:pic>
      <p:sp>
        <p:nvSpPr>
          <p:cNvPr id="4" name="Rectangle 3"/>
          <p:cNvSpPr/>
          <p:nvPr/>
        </p:nvSpPr>
        <p:spPr>
          <a:xfrm>
            <a:off x="869955" y="4806951"/>
            <a:ext cx="1517651" cy="35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5" name="Flowchart: Decision 4"/>
          <p:cNvSpPr/>
          <p:nvPr/>
        </p:nvSpPr>
        <p:spPr>
          <a:xfrm>
            <a:off x="3835401" y="4702175"/>
            <a:ext cx="1193800" cy="56515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cxnSp>
        <p:nvCxnSpPr>
          <p:cNvPr id="7" name="Straight Connector 6"/>
          <p:cNvCxnSpPr>
            <a:stCxn id="4" idx="3"/>
            <a:endCxn id="5" idx="1"/>
          </p:cNvCxnSpPr>
          <p:nvPr/>
        </p:nvCxnSpPr>
        <p:spPr>
          <a:xfrm flipV="1">
            <a:off x="2387600" y="4984756"/>
            <a:ext cx="14478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387601" y="4932362"/>
            <a:ext cx="158751" cy="52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387601" y="4984751"/>
            <a:ext cx="158751" cy="64292"/>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127755" y="4806948"/>
            <a:ext cx="1517651" cy="35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cxnSp>
        <p:nvCxnSpPr>
          <p:cNvPr id="19" name="Straight Connector 18"/>
          <p:cNvCxnSpPr>
            <a:stCxn id="5" idx="3"/>
            <a:endCxn id="17" idx="1"/>
          </p:cNvCxnSpPr>
          <p:nvPr/>
        </p:nvCxnSpPr>
        <p:spPr>
          <a:xfrm flipV="1">
            <a:off x="5029201" y="4984748"/>
            <a:ext cx="109855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064251" y="4932361"/>
            <a:ext cx="0" cy="104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178551" y="5046661"/>
            <a:ext cx="0" cy="104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616200" y="4926009"/>
            <a:ext cx="0" cy="104776"/>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930901" y="4926009"/>
            <a:ext cx="76200" cy="1047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cxnSp>
        <p:nvCxnSpPr>
          <p:cNvPr id="27" name="Straight Connector 26"/>
          <p:cNvCxnSpPr/>
          <p:nvPr/>
        </p:nvCxnSpPr>
        <p:spPr>
          <a:xfrm>
            <a:off x="9112252" y="4443407"/>
            <a:ext cx="0" cy="104776"/>
          </a:xfrm>
          <a:prstGeom prst="line">
            <a:avLst/>
          </a:prstGeom>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539A986C-60F1-4060-A15B-2AFB006BE996}" type="slidenum">
              <a:rPr lang="en-US" smtClean="0"/>
              <a:t>39</a:t>
            </a:fld>
            <a:endParaRPr lang="en-US"/>
          </a:p>
        </p:txBody>
      </p:sp>
    </p:spTree>
    <p:extLst>
      <p:ext uri="{BB962C8B-B14F-4D97-AF65-F5344CB8AC3E}">
        <p14:creationId xmlns:p14="http://schemas.microsoft.com/office/powerpoint/2010/main" val="62025991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Attributes</a:t>
            </a:r>
            <a:endParaRPr lang="en-US" dirty="0"/>
          </a:p>
        </p:txBody>
      </p:sp>
      <p:sp>
        <p:nvSpPr>
          <p:cNvPr id="3" name="Content Placeholder 2"/>
          <p:cNvSpPr>
            <a:spLocks noGrp="1"/>
          </p:cNvSpPr>
          <p:nvPr>
            <p:ph idx="1"/>
          </p:nvPr>
        </p:nvSpPr>
        <p:spPr/>
        <p:txBody>
          <a:bodyPr/>
          <a:lstStyle/>
          <a:p>
            <a:r>
              <a:rPr lang="en-US" smtClean="0"/>
              <a:t>Attributes are descriptive properties possessed by each member of an entity set. </a:t>
            </a:r>
          </a:p>
          <a:p>
            <a:r>
              <a:rPr lang="en-US" smtClean="0"/>
              <a:t>Possible attributes of the customer entity set are customer-id, customer-name, customer-street, and customer-city. </a:t>
            </a:r>
          </a:p>
          <a:p>
            <a:r>
              <a:rPr lang="en-US" smtClean="0"/>
              <a:t>Types of Attribute </a:t>
            </a:r>
          </a:p>
          <a:p>
            <a:pPr lvl="1"/>
            <a:r>
              <a:rPr lang="en-US" smtClean="0"/>
              <a:t>Simple attributes </a:t>
            </a:r>
          </a:p>
          <a:p>
            <a:pPr lvl="1"/>
            <a:r>
              <a:rPr lang="en-US" smtClean="0"/>
              <a:t>composite attributes</a:t>
            </a:r>
          </a:p>
          <a:p>
            <a:pPr lvl="1"/>
            <a:r>
              <a:rPr lang="en-US" smtClean="0"/>
              <a:t>Single-valued  Attributes</a:t>
            </a:r>
          </a:p>
          <a:p>
            <a:pPr lvl="1"/>
            <a:r>
              <a:rPr lang="en-US" smtClean="0"/>
              <a:t>multivalued attributes</a:t>
            </a:r>
          </a:p>
          <a:p>
            <a:pPr lvl="1"/>
            <a:r>
              <a:rPr lang="en-US" smtClean="0"/>
              <a:t>Derived attribute</a:t>
            </a:r>
          </a:p>
          <a:p>
            <a:pPr lvl="1"/>
            <a:r>
              <a:rPr lang="en-US" smtClean="0"/>
              <a:t>Null value </a:t>
            </a:r>
            <a:endParaRPr lang="en-US" dirty="0"/>
          </a:p>
        </p:txBody>
      </p:sp>
      <p:sp>
        <p:nvSpPr>
          <p:cNvPr id="6" name="Slide Number Placeholder 5"/>
          <p:cNvSpPr>
            <a:spLocks noGrp="1"/>
          </p:cNvSpPr>
          <p:nvPr>
            <p:ph type="sldNum" sz="quarter" idx="12"/>
          </p:nvPr>
        </p:nvSpPr>
        <p:spPr/>
        <p:txBody>
          <a:bodyPr/>
          <a:lstStyle/>
          <a:p>
            <a:fld id="{539A986C-60F1-4060-A15B-2AFB006BE996}" type="slidenum">
              <a:rPr lang="en-US" smtClean="0"/>
              <a:t>4</a:t>
            </a:fld>
            <a:endParaRPr lang="en-US"/>
          </a:p>
        </p:txBody>
      </p:sp>
    </p:spTree>
    <p:extLst>
      <p:ext uri="{BB962C8B-B14F-4D97-AF65-F5344CB8AC3E}">
        <p14:creationId xmlns:p14="http://schemas.microsoft.com/office/powerpoint/2010/main" val="1254211789"/>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Weak Entity Sets </a:t>
            </a:r>
            <a:endParaRPr lang="en-US" dirty="0"/>
          </a:p>
        </p:txBody>
      </p:sp>
      <p:sp>
        <p:nvSpPr>
          <p:cNvPr id="4" name="Content Placeholder 3"/>
          <p:cNvSpPr>
            <a:spLocks noGrp="1"/>
          </p:cNvSpPr>
          <p:nvPr>
            <p:ph sz="half" idx="1"/>
          </p:nvPr>
        </p:nvSpPr>
        <p:spPr>
          <a:xfrm>
            <a:off x="276836" y="1650011"/>
            <a:ext cx="8581939" cy="1728564"/>
          </a:xfrm>
        </p:spPr>
        <p:txBody>
          <a:bodyPr>
            <a:normAutofit fontScale="85000" lnSpcReduction="20000"/>
          </a:bodyPr>
          <a:lstStyle/>
          <a:p>
            <a:r>
              <a:rPr lang="en-US" dirty="0" smtClean="0"/>
              <a:t>An entity set may not have sufficient attributes to form a primary key. Such an entity set is termed a </a:t>
            </a:r>
            <a:r>
              <a:rPr lang="en-US" b="1" dirty="0" smtClean="0"/>
              <a:t>weak entity set</a:t>
            </a:r>
            <a:r>
              <a:rPr lang="en-US" dirty="0" smtClean="0"/>
              <a:t>. </a:t>
            </a:r>
          </a:p>
          <a:p>
            <a:r>
              <a:rPr lang="en-US" dirty="0" smtClean="0"/>
              <a:t>In other word, if entities existence depends on other entities then entity is said to be weak entity set. </a:t>
            </a:r>
          </a:p>
          <a:p>
            <a:r>
              <a:rPr lang="en-US" dirty="0" smtClean="0"/>
              <a:t>entity set that has a </a:t>
            </a:r>
            <a:r>
              <a:rPr lang="en-US" i="1" dirty="0" smtClean="0"/>
              <a:t>primary key </a:t>
            </a:r>
            <a:r>
              <a:rPr lang="en-US" dirty="0" smtClean="0"/>
              <a:t>is termed a </a:t>
            </a:r>
            <a:r>
              <a:rPr lang="en-US" b="1" dirty="0" smtClean="0"/>
              <a:t>strong entity set</a:t>
            </a:r>
            <a:r>
              <a:rPr lang="en-US" dirty="0" smtClean="0"/>
              <a:t>. </a:t>
            </a:r>
            <a:endParaRPr lang="en-US" dirty="0"/>
          </a:p>
        </p:txBody>
      </p:sp>
      <p:sp>
        <p:nvSpPr>
          <p:cNvPr id="6" name="Frame 5"/>
          <p:cNvSpPr/>
          <p:nvPr/>
        </p:nvSpPr>
        <p:spPr>
          <a:xfrm>
            <a:off x="3134644" y="4755976"/>
            <a:ext cx="2404997" cy="685800"/>
          </a:xfrm>
          <a:prstGeom prst="frame">
            <a:avLst/>
          </a:prstGeom>
          <a:noFill/>
          <a:ln w="127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351">
              <a:solidFill>
                <a:schemeClr val="tx1"/>
              </a:solidFill>
            </a:endParaRPr>
          </a:p>
        </p:txBody>
      </p:sp>
      <p:pic>
        <p:nvPicPr>
          <p:cNvPr id="8" name="Content Placeholder 3"/>
          <p:cNvPicPr>
            <a:picLocks noGrp="1" noChangeAspect="1"/>
          </p:cNvPicPr>
          <p:nvPr>
            <p:ph sz="half" idx="2"/>
          </p:nvPr>
        </p:nvPicPr>
        <p:blipFill>
          <a:blip r:embed="rId2"/>
          <a:stretch>
            <a:fillRect/>
          </a:stretch>
        </p:blipFill>
        <p:spPr>
          <a:xfrm>
            <a:off x="1452283" y="3378580"/>
            <a:ext cx="6676464" cy="2173317"/>
          </a:xfrm>
          <a:prstGeom prst="rect">
            <a:avLst/>
          </a:prstGeom>
        </p:spPr>
      </p:pic>
      <p:sp>
        <p:nvSpPr>
          <p:cNvPr id="7" name="Slide Number Placeholder 6"/>
          <p:cNvSpPr>
            <a:spLocks noGrp="1"/>
          </p:cNvSpPr>
          <p:nvPr>
            <p:ph type="sldNum" sz="quarter" idx="12"/>
          </p:nvPr>
        </p:nvSpPr>
        <p:spPr/>
        <p:txBody>
          <a:bodyPr/>
          <a:lstStyle/>
          <a:p>
            <a:fld id="{539A986C-60F1-4060-A15B-2AFB006BE996}" type="slidenum">
              <a:rPr lang="en-US" smtClean="0"/>
              <a:t>40</a:t>
            </a:fld>
            <a:endParaRPr lang="en-US"/>
          </a:p>
        </p:txBody>
      </p:sp>
    </p:spTree>
    <p:extLst>
      <p:ext uri="{BB962C8B-B14F-4D97-AF65-F5344CB8AC3E}">
        <p14:creationId xmlns:p14="http://schemas.microsoft.com/office/powerpoint/2010/main" val="833518657"/>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Extended E-R Features </a:t>
            </a:r>
            <a:endParaRPr lang="en-US" dirty="0"/>
          </a:p>
        </p:txBody>
      </p:sp>
      <p:sp>
        <p:nvSpPr>
          <p:cNvPr id="3" name="Content Placeholder 2"/>
          <p:cNvSpPr>
            <a:spLocks noGrp="1"/>
          </p:cNvSpPr>
          <p:nvPr>
            <p:ph idx="1"/>
          </p:nvPr>
        </p:nvSpPr>
        <p:spPr/>
        <p:txBody>
          <a:bodyPr>
            <a:normAutofit/>
          </a:bodyPr>
          <a:lstStyle/>
          <a:p>
            <a:r>
              <a:rPr lang="en-US" sz="2400" dirty="0"/>
              <a:t>the extended E-R features </a:t>
            </a:r>
          </a:p>
          <a:p>
            <a:pPr lvl="1"/>
            <a:r>
              <a:rPr lang="en-US" sz="2100" dirty="0"/>
              <a:t>specialization</a:t>
            </a:r>
          </a:p>
          <a:p>
            <a:pPr lvl="1"/>
            <a:r>
              <a:rPr lang="en-US" sz="2100" dirty="0"/>
              <a:t>Generalization</a:t>
            </a:r>
          </a:p>
          <a:p>
            <a:pPr lvl="1"/>
            <a:r>
              <a:rPr lang="en-US" sz="2100" dirty="0"/>
              <a:t>higher- and lower-level entity sets</a:t>
            </a:r>
          </a:p>
          <a:p>
            <a:pPr lvl="1"/>
            <a:r>
              <a:rPr lang="en-US" sz="2100" dirty="0"/>
              <a:t>attribute inheritance and </a:t>
            </a:r>
          </a:p>
          <a:p>
            <a:pPr lvl="1"/>
            <a:r>
              <a:rPr lang="en-US" sz="2100" dirty="0"/>
              <a:t>aggregation </a:t>
            </a:r>
          </a:p>
        </p:txBody>
      </p:sp>
      <p:sp>
        <p:nvSpPr>
          <p:cNvPr id="6" name="Slide Number Placeholder 5"/>
          <p:cNvSpPr>
            <a:spLocks noGrp="1"/>
          </p:cNvSpPr>
          <p:nvPr>
            <p:ph type="sldNum" sz="quarter" idx="12"/>
          </p:nvPr>
        </p:nvSpPr>
        <p:spPr/>
        <p:txBody>
          <a:bodyPr/>
          <a:lstStyle/>
          <a:p>
            <a:fld id="{539A986C-60F1-4060-A15B-2AFB006BE996}" type="slidenum">
              <a:rPr lang="en-US" smtClean="0"/>
              <a:t>41</a:t>
            </a:fld>
            <a:endParaRPr lang="en-US"/>
          </a:p>
        </p:txBody>
      </p:sp>
    </p:spTree>
    <p:extLst>
      <p:ext uri="{BB962C8B-B14F-4D97-AF65-F5344CB8AC3E}">
        <p14:creationId xmlns:p14="http://schemas.microsoft.com/office/powerpoint/2010/main" val="3990377883"/>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Specialization </a:t>
            </a:r>
            <a:endParaRPr lang="en-US" dirty="0"/>
          </a:p>
        </p:txBody>
      </p:sp>
      <p:sp>
        <p:nvSpPr>
          <p:cNvPr id="3" name="Content Placeholder 2"/>
          <p:cNvSpPr>
            <a:spLocks noGrp="1"/>
          </p:cNvSpPr>
          <p:nvPr>
            <p:ph idx="1"/>
          </p:nvPr>
        </p:nvSpPr>
        <p:spPr/>
        <p:txBody>
          <a:bodyPr/>
          <a:lstStyle/>
          <a:p>
            <a:r>
              <a:rPr lang="en-US" dirty="0" smtClean="0"/>
              <a:t>An entity set may include sub-groupings of entities that are distinct in some way from other entities in the set </a:t>
            </a:r>
          </a:p>
          <a:p>
            <a:r>
              <a:rPr lang="en-US" dirty="0" smtClean="0"/>
              <a:t>entity set </a:t>
            </a:r>
            <a:r>
              <a:rPr lang="en-US" b="1" dirty="0" smtClean="0"/>
              <a:t>person</a:t>
            </a:r>
            <a:r>
              <a:rPr lang="en-US" dirty="0" smtClean="0"/>
              <a:t>, with attributes name, street, and city. </a:t>
            </a:r>
          </a:p>
          <a:p>
            <a:r>
              <a:rPr lang="en-US" dirty="0" smtClean="0"/>
              <a:t>A person classified as one of the following: </a:t>
            </a:r>
          </a:p>
          <a:p>
            <a:pPr lvl="1"/>
            <a:r>
              <a:rPr lang="en-US" dirty="0" smtClean="0"/>
              <a:t>customer </a:t>
            </a:r>
          </a:p>
          <a:p>
            <a:pPr lvl="1"/>
            <a:r>
              <a:rPr lang="en-US" dirty="0" smtClean="0"/>
              <a:t>employee </a:t>
            </a:r>
          </a:p>
          <a:p>
            <a:r>
              <a:rPr lang="en-US" dirty="0" smtClean="0"/>
              <a:t>The specialization of person allows us to distinguish among persons according to whether they are employees or customers. </a:t>
            </a:r>
          </a:p>
          <a:p>
            <a:endParaRPr lang="en-US" dirty="0"/>
          </a:p>
        </p:txBody>
      </p:sp>
      <p:sp>
        <p:nvSpPr>
          <p:cNvPr id="6" name="Slide Number Placeholder 5"/>
          <p:cNvSpPr>
            <a:spLocks noGrp="1"/>
          </p:cNvSpPr>
          <p:nvPr>
            <p:ph type="sldNum" sz="quarter" idx="12"/>
          </p:nvPr>
        </p:nvSpPr>
        <p:spPr/>
        <p:txBody>
          <a:bodyPr/>
          <a:lstStyle/>
          <a:p>
            <a:fld id="{539A986C-60F1-4060-A15B-2AFB006BE996}" type="slidenum">
              <a:rPr lang="en-US" smtClean="0"/>
              <a:t>42</a:t>
            </a:fld>
            <a:endParaRPr lang="en-US"/>
          </a:p>
        </p:txBody>
      </p:sp>
    </p:spTree>
    <p:extLst>
      <p:ext uri="{BB962C8B-B14F-4D97-AF65-F5344CB8AC3E}">
        <p14:creationId xmlns:p14="http://schemas.microsoft.com/office/powerpoint/2010/main" val="2349116102"/>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Generalization </a:t>
            </a:r>
            <a:endParaRPr lang="en-US" dirty="0"/>
          </a:p>
        </p:txBody>
      </p:sp>
      <p:sp>
        <p:nvSpPr>
          <p:cNvPr id="3" name="Content Placeholder 2"/>
          <p:cNvSpPr>
            <a:spLocks noGrp="1"/>
          </p:cNvSpPr>
          <p:nvPr>
            <p:ph idx="1"/>
          </p:nvPr>
        </p:nvSpPr>
        <p:spPr/>
        <p:txBody>
          <a:bodyPr/>
          <a:lstStyle/>
          <a:p>
            <a:r>
              <a:rPr lang="en-US" dirty="0" smtClean="0"/>
              <a:t>Generalization is a containment relationship that exists between a higher-level entity set and one or more lower-level entity sets. </a:t>
            </a:r>
          </a:p>
          <a:p>
            <a:r>
              <a:rPr lang="en-US" dirty="0" smtClean="0"/>
              <a:t>person is the higher-level entity set and customer and employee are lower-level entity sets </a:t>
            </a:r>
          </a:p>
          <a:p>
            <a:r>
              <a:rPr lang="en-US" dirty="0" smtClean="0"/>
              <a:t>Higher- and lower-level entity sets also may be designated by the terms superclass and subclass, respectively. </a:t>
            </a:r>
            <a:endParaRPr lang="en-US" dirty="0"/>
          </a:p>
        </p:txBody>
      </p:sp>
      <p:sp>
        <p:nvSpPr>
          <p:cNvPr id="6" name="Slide Number Placeholder 5"/>
          <p:cNvSpPr>
            <a:spLocks noGrp="1"/>
          </p:cNvSpPr>
          <p:nvPr>
            <p:ph type="sldNum" sz="quarter" idx="12"/>
          </p:nvPr>
        </p:nvSpPr>
        <p:spPr/>
        <p:txBody>
          <a:bodyPr/>
          <a:lstStyle/>
          <a:p>
            <a:fld id="{539A986C-60F1-4060-A15B-2AFB006BE996}" type="slidenum">
              <a:rPr lang="en-US" smtClean="0"/>
              <a:t>43</a:t>
            </a:fld>
            <a:endParaRPr lang="en-US"/>
          </a:p>
        </p:txBody>
      </p:sp>
    </p:spTree>
    <p:extLst>
      <p:ext uri="{BB962C8B-B14F-4D97-AF65-F5344CB8AC3E}">
        <p14:creationId xmlns:p14="http://schemas.microsoft.com/office/powerpoint/2010/main" val="707474657"/>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1541" y="594359"/>
            <a:ext cx="2501660" cy="2286000"/>
          </a:xfrm>
        </p:spPr>
        <p:txBody>
          <a:bodyPr>
            <a:normAutofit fontScale="90000"/>
          </a:bodyPr>
          <a:lstStyle/>
          <a:p>
            <a:r>
              <a:rPr lang="en-US" dirty="0" smtClean="0"/>
              <a:t>Generalization </a:t>
            </a:r>
            <a:br>
              <a:rPr lang="en-US" dirty="0" smtClean="0"/>
            </a:br>
            <a:r>
              <a:rPr lang="en-US" dirty="0" smtClean="0"/>
              <a:t>And</a:t>
            </a:r>
            <a:br>
              <a:rPr lang="en-US" dirty="0" smtClean="0"/>
            </a:br>
            <a:r>
              <a:rPr lang="en-US" dirty="0" smtClean="0"/>
              <a:t>Specialization</a:t>
            </a:r>
            <a:endParaRPr lang="en-US" dirty="0"/>
          </a:p>
        </p:txBody>
      </p:sp>
      <p:pic>
        <p:nvPicPr>
          <p:cNvPr id="4" name="Content Placeholder 3"/>
          <p:cNvPicPr>
            <a:picLocks noGrp="1" noChangeAspect="1"/>
          </p:cNvPicPr>
          <p:nvPr>
            <p:ph idx="1"/>
          </p:nvPr>
        </p:nvPicPr>
        <p:blipFill>
          <a:blip r:embed="rId2"/>
          <a:stretch>
            <a:fillRect/>
          </a:stretch>
        </p:blipFill>
        <p:spPr>
          <a:xfrm>
            <a:off x="3560111" y="979642"/>
            <a:ext cx="5022476" cy="4874079"/>
          </a:xfrm>
        </p:spPr>
      </p:pic>
      <p:sp>
        <p:nvSpPr>
          <p:cNvPr id="6" name="Text Placeholder 5"/>
          <p:cNvSpPr>
            <a:spLocks noGrp="1"/>
          </p:cNvSpPr>
          <p:nvPr>
            <p:ph type="body" sz="half" idx="2"/>
          </p:nvPr>
        </p:nvSpPr>
        <p:spPr/>
        <p:txBody>
          <a:bodyPr/>
          <a:lstStyle/>
          <a:p>
            <a:endParaRPr lang="en-US"/>
          </a:p>
        </p:txBody>
      </p:sp>
      <p:sp>
        <p:nvSpPr>
          <p:cNvPr id="7" name="Slide Number Placeholder 6"/>
          <p:cNvSpPr>
            <a:spLocks noGrp="1"/>
          </p:cNvSpPr>
          <p:nvPr>
            <p:ph type="sldNum" sz="quarter" idx="12"/>
          </p:nvPr>
        </p:nvSpPr>
        <p:spPr/>
        <p:txBody>
          <a:bodyPr/>
          <a:lstStyle/>
          <a:p>
            <a:fld id="{539A986C-60F1-4060-A15B-2AFB006BE996}" type="slidenum">
              <a:rPr lang="en-US" smtClean="0"/>
              <a:t>44</a:t>
            </a:fld>
            <a:endParaRPr lang="en-US"/>
          </a:p>
        </p:txBody>
      </p:sp>
    </p:spTree>
    <p:extLst>
      <p:ext uri="{BB962C8B-B14F-4D97-AF65-F5344CB8AC3E}">
        <p14:creationId xmlns:p14="http://schemas.microsoft.com/office/powerpoint/2010/main" val="4101290577"/>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Attribute Inheritance </a:t>
            </a:r>
            <a:endParaRPr lang="en-US" dirty="0"/>
          </a:p>
        </p:txBody>
      </p:sp>
      <p:sp>
        <p:nvSpPr>
          <p:cNvPr id="6" name="Content Placeholder 5"/>
          <p:cNvSpPr>
            <a:spLocks noGrp="1"/>
          </p:cNvSpPr>
          <p:nvPr>
            <p:ph idx="1"/>
          </p:nvPr>
        </p:nvSpPr>
        <p:spPr/>
        <p:txBody>
          <a:bodyPr/>
          <a:lstStyle/>
          <a:p>
            <a:r>
              <a:rPr lang="en-US" dirty="0" smtClean="0"/>
              <a:t>The attributes of the higher-level entity sets are said to be inherited by the lower-level entity sets. </a:t>
            </a:r>
          </a:p>
          <a:p>
            <a:r>
              <a:rPr lang="en-US" dirty="0" smtClean="0"/>
              <a:t>For example, </a:t>
            </a:r>
            <a:r>
              <a:rPr lang="en-US" b="1" dirty="0" smtClean="0"/>
              <a:t>customer</a:t>
            </a:r>
            <a:r>
              <a:rPr lang="en-US" dirty="0" smtClean="0"/>
              <a:t> and </a:t>
            </a:r>
            <a:r>
              <a:rPr lang="en-US" b="1" dirty="0" smtClean="0"/>
              <a:t>employee</a:t>
            </a:r>
            <a:r>
              <a:rPr lang="en-US" dirty="0" smtClean="0"/>
              <a:t> inherit the attributes of </a:t>
            </a:r>
            <a:r>
              <a:rPr lang="en-US" b="1" dirty="0" smtClean="0"/>
              <a:t>person</a:t>
            </a:r>
            <a:r>
              <a:rPr lang="en-US" dirty="0" smtClean="0"/>
              <a:t> </a:t>
            </a:r>
          </a:p>
          <a:p>
            <a:r>
              <a:rPr lang="en-US" dirty="0" smtClean="0"/>
              <a:t>customer is described by its name, street, and city attributes, and additionally a customer-id attribute; employee is described by its name, street, and city attributes, and additionally employee-id and salary attributes </a:t>
            </a:r>
            <a:endParaRPr lang="en-US" dirty="0"/>
          </a:p>
        </p:txBody>
      </p:sp>
      <p:sp>
        <p:nvSpPr>
          <p:cNvPr id="4" name="Slide Number Placeholder 3"/>
          <p:cNvSpPr>
            <a:spLocks noGrp="1"/>
          </p:cNvSpPr>
          <p:nvPr>
            <p:ph type="sldNum" sz="quarter" idx="12"/>
          </p:nvPr>
        </p:nvSpPr>
        <p:spPr/>
        <p:txBody>
          <a:bodyPr/>
          <a:lstStyle/>
          <a:p>
            <a:fld id="{539A986C-60F1-4060-A15B-2AFB006BE996}" type="slidenum">
              <a:rPr lang="en-US" smtClean="0"/>
              <a:t>45</a:t>
            </a:fld>
            <a:endParaRPr lang="en-US"/>
          </a:p>
        </p:txBody>
      </p:sp>
    </p:spTree>
    <p:extLst>
      <p:ext uri="{BB962C8B-B14F-4D97-AF65-F5344CB8AC3E}">
        <p14:creationId xmlns:p14="http://schemas.microsoft.com/office/powerpoint/2010/main" val="2450786917"/>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Aggregation </a:t>
            </a:r>
            <a:endParaRPr lang="en-US" dirty="0"/>
          </a:p>
        </p:txBody>
      </p:sp>
      <p:sp>
        <p:nvSpPr>
          <p:cNvPr id="3" name="Content Placeholder 2"/>
          <p:cNvSpPr>
            <a:spLocks noGrp="1"/>
          </p:cNvSpPr>
          <p:nvPr>
            <p:ph idx="1"/>
          </p:nvPr>
        </p:nvSpPr>
        <p:spPr/>
        <p:txBody>
          <a:bodyPr/>
          <a:lstStyle/>
          <a:p>
            <a:r>
              <a:rPr lang="en-US" smtClean="0"/>
              <a:t>Aggregation is an abstraction through which relationships are treated as higher-level entities </a:t>
            </a:r>
          </a:p>
          <a:p>
            <a:r>
              <a:rPr lang="en-US" smtClean="0"/>
              <a:t>Example: we regard the relationship set works-on (relating the entity sets employee, branch, and job) as a higher-level entity set called works-on. </a:t>
            </a:r>
          </a:p>
          <a:p>
            <a:r>
              <a:rPr lang="en-US" smtClean="0"/>
              <a:t>create a binary relationship manages between works-on and manager to represent who manages what tasks </a:t>
            </a:r>
            <a:endParaRPr lang="en-US" dirty="0"/>
          </a:p>
        </p:txBody>
      </p:sp>
      <p:sp>
        <p:nvSpPr>
          <p:cNvPr id="6" name="Slide Number Placeholder 5"/>
          <p:cNvSpPr>
            <a:spLocks noGrp="1"/>
          </p:cNvSpPr>
          <p:nvPr>
            <p:ph type="sldNum" sz="quarter" idx="12"/>
          </p:nvPr>
        </p:nvSpPr>
        <p:spPr/>
        <p:txBody>
          <a:bodyPr/>
          <a:lstStyle/>
          <a:p>
            <a:fld id="{539A986C-60F1-4060-A15B-2AFB006BE996}" type="slidenum">
              <a:rPr lang="en-US" smtClean="0"/>
              <a:t>46</a:t>
            </a:fld>
            <a:endParaRPr lang="en-US"/>
          </a:p>
        </p:txBody>
      </p:sp>
    </p:spTree>
    <p:extLst>
      <p:ext uri="{BB962C8B-B14F-4D97-AF65-F5344CB8AC3E}">
        <p14:creationId xmlns:p14="http://schemas.microsoft.com/office/powerpoint/2010/main" val="1352449208"/>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 with redundant relationships. </a:t>
            </a:r>
          </a:p>
        </p:txBody>
      </p:sp>
      <p:pic>
        <p:nvPicPr>
          <p:cNvPr id="4" name="Content Placeholder 3"/>
          <p:cNvPicPr>
            <a:picLocks noGrp="1" noChangeAspect="1"/>
          </p:cNvPicPr>
          <p:nvPr>
            <p:ph idx="1"/>
          </p:nvPr>
        </p:nvPicPr>
        <p:blipFill rotWithShape="1">
          <a:blip r:embed="rId2"/>
          <a:srcRect r="723"/>
          <a:stretch/>
        </p:blipFill>
        <p:spPr>
          <a:xfrm>
            <a:off x="1998405" y="1647816"/>
            <a:ext cx="5101644" cy="3663104"/>
          </a:xfrm>
          <a:prstGeom prst="rect">
            <a:avLst/>
          </a:prstGeom>
        </p:spPr>
      </p:pic>
      <p:sp>
        <p:nvSpPr>
          <p:cNvPr id="6" name="Slide Number Placeholder 5"/>
          <p:cNvSpPr>
            <a:spLocks noGrp="1"/>
          </p:cNvSpPr>
          <p:nvPr>
            <p:ph type="sldNum" sz="quarter" idx="12"/>
          </p:nvPr>
        </p:nvSpPr>
        <p:spPr/>
        <p:txBody>
          <a:bodyPr/>
          <a:lstStyle/>
          <a:p>
            <a:fld id="{539A986C-60F1-4060-A15B-2AFB006BE996}" type="slidenum">
              <a:rPr lang="en-US" smtClean="0"/>
              <a:t>47</a:t>
            </a:fld>
            <a:endParaRPr lang="en-US"/>
          </a:p>
        </p:txBody>
      </p:sp>
    </p:spTree>
    <p:extLst>
      <p:ext uri="{BB962C8B-B14F-4D97-AF65-F5344CB8AC3E}">
        <p14:creationId xmlns:p14="http://schemas.microsoft.com/office/powerpoint/2010/main" val="757649524"/>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 with aggregation. </a:t>
            </a:r>
          </a:p>
        </p:txBody>
      </p:sp>
      <p:pic>
        <p:nvPicPr>
          <p:cNvPr id="4" name="Content Placeholder 3"/>
          <p:cNvPicPr>
            <a:picLocks noGrp="1" noChangeAspect="1"/>
          </p:cNvPicPr>
          <p:nvPr>
            <p:ph idx="1"/>
          </p:nvPr>
        </p:nvPicPr>
        <p:blipFill>
          <a:blip r:embed="rId2"/>
          <a:stretch>
            <a:fillRect/>
          </a:stretch>
        </p:blipFill>
        <p:spPr>
          <a:xfrm>
            <a:off x="2026587" y="1566317"/>
            <a:ext cx="5082436" cy="3887804"/>
          </a:xfrm>
          <a:prstGeom prst="rect">
            <a:avLst/>
          </a:prstGeom>
        </p:spPr>
      </p:pic>
      <p:sp>
        <p:nvSpPr>
          <p:cNvPr id="6" name="Slide Number Placeholder 5"/>
          <p:cNvSpPr>
            <a:spLocks noGrp="1"/>
          </p:cNvSpPr>
          <p:nvPr>
            <p:ph type="sldNum" sz="quarter" idx="12"/>
          </p:nvPr>
        </p:nvSpPr>
        <p:spPr/>
        <p:txBody>
          <a:bodyPr/>
          <a:lstStyle/>
          <a:p>
            <a:fld id="{539A986C-60F1-4060-A15B-2AFB006BE996}" type="slidenum">
              <a:rPr lang="en-US" smtClean="0"/>
              <a:t>48</a:t>
            </a:fld>
            <a:endParaRPr lang="en-US"/>
          </a:p>
        </p:txBody>
      </p:sp>
    </p:spTree>
    <p:extLst>
      <p:ext uri="{BB962C8B-B14F-4D97-AF65-F5344CB8AC3E}">
        <p14:creationId xmlns:p14="http://schemas.microsoft.com/office/powerpoint/2010/main" val="2152010450"/>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hlinkClick r:id="rId2" action="ppaction://hlinkpres?slideindex=1&amp;slidetitle="/>
              </a:rPr>
              <a:t>Car Insurance Company </a:t>
            </a:r>
          </a:p>
          <a:p>
            <a:r>
              <a:rPr lang="en-US" dirty="0" smtClean="0">
                <a:hlinkClick r:id="rId3" action="ppaction://hlinkpres?slideindex=1&amp;slidetitle="/>
              </a:rPr>
              <a:t>Airlines</a:t>
            </a:r>
            <a:endParaRPr lang="en-US" dirty="0" smtClean="0"/>
          </a:p>
          <a:p>
            <a:r>
              <a:rPr lang="en-US" dirty="0" smtClean="0">
                <a:hlinkClick r:id="rId4" action="ppaction://hlinkpres?slideindex=1&amp;slidetitle="/>
              </a:rPr>
              <a:t>A </a:t>
            </a:r>
            <a:r>
              <a:rPr lang="en-US" dirty="0">
                <a:hlinkClick r:id="rId4" action="ppaction://hlinkpres?slideindex=1&amp;slidetitle="/>
              </a:rPr>
              <a:t>university registrar’s office</a:t>
            </a:r>
            <a:r>
              <a:rPr lang="en-US" dirty="0" smtClean="0">
                <a:hlinkClick r:id="rId4" action="ppaction://hlinkpres?slideindex=1&amp;slidetitle="/>
              </a:rPr>
              <a:t> </a:t>
            </a:r>
            <a:endParaRPr lang="en-US" dirty="0" smtClean="0"/>
          </a:p>
          <a:p>
            <a:endParaRPr lang="en-US" dirty="0"/>
          </a:p>
        </p:txBody>
      </p:sp>
      <p:sp>
        <p:nvSpPr>
          <p:cNvPr id="6" name="Slide Number Placeholder 5"/>
          <p:cNvSpPr>
            <a:spLocks noGrp="1"/>
          </p:cNvSpPr>
          <p:nvPr>
            <p:ph type="sldNum" sz="quarter" idx="12"/>
          </p:nvPr>
        </p:nvSpPr>
        <p:spPr/>
        <p:txBody>
          <a:bodyPr/>
          <a:lstStyle/>
          <a:p>
            <a:fld id="{539A986C-60F1-4060-A15B-2AFB006BE996}" type="slidenum">
              <a:rPr lang="en-US" smtClean="0"/>
              <a:t>49</a:t>
            </a:fld>
            <a:endParaRPr lang="en-US"/>
          </a:p>
        </p:txBody>
      </p:sp>
    </p:spTree>
    <p:extLst>
      <p:ext uri="{BB962C8B-B14F-4D97-AF65-F5344CB8AC3E}">
        <p14:creationId xmlns:p14="http://schemas.microsoft.com/office/powerpoint/2010/main" val="404268844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Simple attributes </a:t>
            </a:r>
            <a:endParaRPr lang="en-US" dirty="0"/>
          </a:p>
        </p:txBody>
      </p:sp>
      <p:sp>
        <p:nvSpPr>
          <p:cNvPr id="8" name="Content Placeholder 7"/>
          <p:cNvSpPr>
            <a:spLocks noGrp="1"/>
          </p:cNvSpPr>
          <p:nvPr>
            <p:ph idx="1"/>
          </p:nvPr>
        </p:nvSpPr>
        <p:spPr/>
        <p:txBody>
          <a:bodyPr/>
          <a:lstStyle/>
          <a:p>
            <a:r>
              <a:rPr lang="en-US" smtClean="0"/>
              <a:t>Attributes that are not divided into subparts </a:t>
            </a:r>
            <a:endParaRPr lang="en-US" dirty="0"/>
          </a:p>
        </p:txBody>
      </p:sp>
      <p:pic>
        <p:nvPicPr>
          <p:cNvPr id="1026" name="Picture 2" descr="http://www.shsu.edu/~csc_tjm/summer2000/cs334/Chapter04/part1/sv4644647.jpg"/>
          <p:cNvPicPr>
            <a:picLocks noGrp="1" noChangeAspect="1" noChangeArrowheads="1"/>
          </p:cNvPicPr>
          <p:nvPr>
            <p:ph sz="half" idx="4294967295"/>
          </p:nvPr>
        </p:nvPicPr>
        <p:blipFill rotWithShape="1">
          <a:blip r:embed="rId2">
            <a:extLst>
              <a:ext uri="{28A0092B-C50C-407E-A947-70E740481C1C}">
                <a14:useLocalDpi xmlns:a14="http://schemas.microsoft.com/office/drawing/2010/main" val="0"/>
              </a:ext>
            </a:extLst>
          </a:blip>
          <a:srcRect l="6539" t="6180" r="3304" b="18214"/>
          <a:stretch/>
        </p:blipFill>
        <p:spPr bwMode="auto">
          <a:xfrm>
            <a:off x="1906841" y="2249822"/>
            <a:ext cx="5270500" cy="190817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539A986C-60F1-4060-A15B-2AFB006BE996}" type="slidenum">
              <a:rPr lang="en-US" smtClean="0"/>
              <a:t>5</a:t>
            </a:fld>
            <a:endParaRPr lang="en-US"/>
          </a:p>
        </p:txBody>
      </p:sp>
    </p:spTree>
    <p:extLst>
      <p:ext uri="{BB962C8B-B14F-4D97-AF65-F5344CB8AC3E}">
        <p14:creationId xmlns:p14="http://schemas.microsoft.com/office/powerpoint/2010/main" val="2804105288"/>
      </p:ext>
    </p:extLst>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Design of an </a:t>
            </a:r>
            <a:r>
              <a:rPr lang="en-US" b="1" dirty="0" smtClean="0"/>
              <a:t/>
            </a:r>
            <a:br>
              <a:rPr lang="en-US" b="1" dirty="0" smtClean="0"/>
            </a:br>
            <a:r>
              <a:rPr lang="en-US" b="1" dirty="0" smtClean="0"/>
              <a:t>E-R </a:t>
            </a:r>
            <a:r>
              <a:rPr lang="en-US" b="1" dirty="0"/>
              <a:t>Database Schema </a:t>
            </a:r>
            <a:endParaRPr lang="en-US" dirty="0"/>
          </a:p>
        </p:txBody>
      </p:sp>
      <p:sp>
        <p:nvSpPr>
          <p:cNvPr id="8" name="Text Placeholder 7"/>
          <p:cNvSpPr>
            <a:spLocks noGrp="1"/>
          </p:cNvSpPr>
          <p:nvPr>
            <p:ph type="body" sz="half" idx="2"/>
          </p:nvPr>
        </p:nvSpPr>
        <p:spPr/>
        <p:txBody>
          <a:bodyPr/>
          <a:lstStyle/>
          <a:p>
            <a:endParaRPr lang="en-US" dirty="0"/>
          </a:p>
        </p:txBody>
      </p:sp>
      <p:sp>
        <p:nvSpPr>
          <p:cNvPr id="5" name="Slide Number Placeholder 4"/>
          <p:cNvSpPr>
            <a:spLocks noGrp="1"/>
          </p:cNvSpPr>
          <p:nvPr>
            <p:ph type="sldNum" sz="quarter" idx="12"/>
          </p:nvPr>
        </p:nvSpPr>
        <p:spPr/>
        <p:txBody>
          <a:bodyPr/>
          <a:lstStyle/>
          <a:p>
            <a:fld id="{539A986C-60F1-4060-A15B-2AFB006BE996}" type="slidenum">
              <a:rPr lang="en-US" smtClean="0"/>
              <a:t>50</a:t>
            </a:fld>
            <a:endParaRPr lang="en-US"/>
          </a:p>
        </p:txBody>
      </p:sp>
      <p:pic>
        <p:nvPicPr>
          <p:cNvPr id="2050" name="Picture 2" descr="ER vs database schema diagrams - Database Administrators Stack Exchan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49277" y="857251"/>
            <a:ext cx="3438169" cy="5143500"/>
          </a:xfrm>
          <a:prstGeom prst="rect">
            <a:avLst/>
          </a:prstGeom>
          <a:noFill/>
          <a:extLst>
            <a:ext uri="{909E8E84-426E-40DD-AFC4-6F175D3DCCD1}">
              <a14:hiddenFill xmlns:a14="http://schemas.microsoft.com/office/drawing/2010/main">
                <a:solidFill>
                  <a:srgbClr val="FFFFFF"/>
                </a:solidFill>
              </a14:hiddenFill>
            </a:ext>
          </a:extLst>
        </p:spPr>
      </p:pic>
      <p:sp>
        <p:nvSpPr>
          <p:cNvPr id="9" name="Curved Left Arrow 8"/>
          <p:cNvSpPr/>
          <p:nvPr/>
        </p:nvSpPr>
        <p:spPr>
          <a:xfrm>
            <a:off x="7779130" y="2417110"/>
            <a:ext cx="1012415" cy="2494431"/>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tx1"/>
              </a:solidFill>
            </a:endParaRPr>
          </a:p>
        </p:txBody>
      </p:sp>
    </p:spTree>
    <p:extLst>
      <p:ext uri="{BB962C8B-B14F-4D97-AF65-F5344CB8AC3E}">
        <p14:creationId xmlns:p14="http://schemas.microsoft.com/office/powerpoint/2010/main" val="140650445"/>
      </p:ext>
    </p:extLst>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 of an E-R Database Schema </a:t>
            </a:r>
            <a:endParaRPr lang="en-US" dirty="0"/>
          </a:p>
        </p:txBody>
      </p:sp>
      <p:sp>
        <p:nvSpPr>
          <p:cNvPr id="3" name="Content Placeholder 2"/>
          <p:cNvSpPr>
            <a:spLocks noGrp="1"/>
          </p:cNvSpPr>
          <p:nvPr>
            <p:ph idx="1"/>
          </p:nvPr>
        </p:nvSpPr>
        <p:spPr/>
        <p:txBody>
          <a:bodyPr>
            <a:noAutofit/>
          </a:bodyPr>
          <a:lstStyle/>
          <a:p>
            <a:r>
              <a:rPr lang="en-US" dirty="0"/>
              <a:t>consider how a database designer may select from the wide range of alternatives. Among the designer’s decisions are: </a:t>
            </a:r>
            <a:endParaRPr lang="en-US" dirty="0" smtClean="0"/>
          </a:p>
          <a:p>
            <a:pPr lvl="1"/>
            <a:r>
              <a:rPr lang="en-US" dirty="0" smtClean="0"/>
              <a:t>Whether </a:t>
            </a:r>
            <a:r>
              <a:rPr lang="en-US" dirty="0"/>
              <a:t>to use an attribute or an entity set to represent an object </a:t>
            </a:r>
          </a:p>
          <a:p>
            <a:pPr lvl="1"/>
            <a:r>
              <a:rPr lang="en-US" dirty="0" smtClean="0"/>
              <a:t>Whether </a:t>
            </a:r>
            <a:r>
              <a:rPr lang="en-US" dirty="0"/>
              <a:t>a real-world concept is expressed more accurately by an entity set or by a relationship set </a:t>
            </a:r>
          </a:p>
          <a:p>
            <a:pPr lvl="1"/>
            <a:r>
              <a:rPr lang="en-US" dirty="0" smtClean="0"/>
              <a:t>Whether </a:t>
            </a:r>
            <a:r>
              <a:rPr lang="en-US" dirty="0"/>
              <a:t>to use a ternary relationship or a pair of binary relationships </a:t>
            </a:r>
          </a:p>
          <a:p>
            <a:pPr lvl="1"/>
            <a:r>
              <a:rPr lang="en-US" dirty="0" smtClean="0"/>
              <a:t>Whether </a:t>
            </a:r>
            <a:r>
              <a:rPr lang="en-US" dirty="0"/>
              <a:t>to use a strong or a weak entity set; </a:t>
            </a:r>
            <a:endParaRPr lang="en-US" dirty="0" smtClean="0"/>
          </a:p>
          <a:p>
            <a:pPr lvl="2"/>
            <a:r>
              <a:rPr lang="en-US" dirty="0" smtClean="0">
                <a:solidFill>
                  <a:srgbClr val="00B0F0"/>
                </a:solidFill>
              </a:rPr>
              <a:t>weak entities are existence dependent on a strong entity </a:t>
            </a:r>
          </a:p>
        </p:txBody>
      </p:sp>
      <p:sp>
        <p:nvSpPr>
          <p:cNvPr id="6" name="Slide Number Placeholder 5"/>
          <p:cNvSpPr>
            <a:spLocks noGrp="1"/>
          </p:cNvSpPr>
          <p:nvPr>
            <p:ph type="sldNum" sz="quarter" idx="12"/>
          </p:nvPr>
        </p:nvSpPr>
        <p:spPr/>
        <p:txBody>
          <a:bodyPr/>
          <a:lstStyle/>
          <a:p>
            <a:fld id="{539A986C-60F1-4060-A15B-2AFB006BE996}" type="slidenum">
              <a:rPr lang="en-US" smtClean="0"/>
              <a:t>51</a:t>
            </a:fld>
            <a:endParaRPr lang="en-US"/>
          </a:p>
        </p:txBody>
      </p:sp>
    </p:spTree>
    <p:extLst>
      <p:ext uri="{BB962C8B-B14F-4D97-AF65-F5344CB8AC3E}">
        <p14:creationId xmlns:p14="http://schemas.microsoft.com/office/powerpoint/2010/main" val="4278146964"/>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r>
              <a:rPr lang="en-US" dirty="0"/>
              <a:t>Whether using generalization is </a:t>
            </a:r>
            <a:r>
              <a:rPr lang="en-US" dirty="0" smtClean="0"/>
              <a:t>appropriate: </a:t>
            </a:r>
          </a:p>
          <a:p>
            <a:pPr lvl="2"/>
            <a:r>
              <a:rPr lang="en-US" dirty="0" smtClean="0"/>
              <a:t>generalization</a:t>
            </a:r>
            <a:r>
              <a:rPr lang="en-US" dirty="0"/>
              <a:t>, or a hierarchy of </a:t>
            </a:r>
            <a:r>
              <a:rPr lang="en-US" sz="900" dirty="0"/>
              <a:t>ISA </a:t>
            </a:r>
            <a:r>
              <a:rPr lang="en-US" dirty="0"/>
              <a:t>relationships, contributes to modularity by allowing common attributes of similar entity sets to be represented in one place in an </a:t>
            </a:r>
            <a:r>
              <a:rPr lang="en-US" sz="900" dirty="0"/>
              <a:t>E-R </a:t>
            </a:r>
            <a:r>
              <a:rPr lang="en-US" dirty="0"/>
              <a:t>diagram </a:t>
            </a:r>
          </a:p>
          <a:p>
            <a:pPr lvl="1"/>
            <a:r>
              <a:rPr lang="en-US" dirty="0" smtClean="0"/>
              <a:t>Whether </a:t>
            </a:r>
            <a:r>
              <a:rPr lang="en-US" dirty="0"/>
              <a:t>using aggregation is appropriate; </a:t>
            </a:r>
            <a:endParaRPr lang="en-US" dirty="0" smtClean="0"/>
          </a:p>
          <a:p>
            <a:pPr lvl="2"/>
            <a:r>
              <a:rPr lang="en-US" dirty="0" smtClean="0"/>
              <a:t>aggregation </a:t>
            </a:r>
            <a:r>
              <a:rPr lang="en-US" dirty="0"/>
              <a:t>groups a part of an </a:t>
            </a:r>
            <a:r>
              <a:rPr lang="en-US" sz="900" dirty="0"/>
              <a:t>E-R </a:t>
            </a:r>
            <a:r>
              <a:rPr lang="en-US" dirty="0"/>
              <a:t>diagram into a single entity set, allowing us to treat the aggregate entity set as a single unit without concern for the details of its internal structure. </a:t>
            </a:r>
          </a:p>
          <a:p>
            <a:pPr lvl="1"/>
            <a:endParaRPr lang="en-US" dirty="0"/>
          </a:p>
          <a:p>
            <a:endParaRPr lang="en-US" dirty="0"/>
          </a:p>
        </p:txBody>
      </p:sp>
      <p:sp>
        <p:nvSpPr>
          <p:cNvPr id="6" name="Slide Number Placeholder 5"/>
          <p:cNvSpPr>
            <a:spLocks noGrp="1"/>
          </p:cNvSpPr>
          <p:nvPr>
            <p:ph type="sldNum" sz="quarter" idx="12"/>
          </p:nvPr>
        </p:nvSpPr>
        <p:spPr/>
        <p:txBody>
          <a:bodyPr/>
          <a:lstStyle/>
          <a:p>
            <a:fld id="{539A986C-60F1-4060-A15B-2AFB006BE996}" type="slidenum">
              <a:rPr lang="en-US" smtClean="0"/>
              <a:t>52</a:t>
            </a:fld>
            <a:endParaRPr lang="en-US"/>
          </a:p>
        </p:txBody>
      </p:sp>
    </p:spTree>
    <p:extLst>
      <p:ext uri="{BB962C8B-B14F-4D97-AF65-F5344CB8AC3E}">
        <p14:creationId xmlns:p14="http://schemas.microsoft.com/office/powerpoint/2010/main" val="2335330528"/>
      </p:ext>
    </p:extLst>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ctr"/>
            <a:r>
              <a:rPr lang="en-US" dirty="0" smtClean="0"/>
              <a:t>ER- Diagram with examples</a:t>
            </a:r>
            <a:endParaRPr lang="en-US"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03882351"/>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Reduction of an E-R Schema to Tables </a:t>
            </a:r>
            <a:endParaRPr lang="en-US" dirty="0"/>
          </a:p>
        </p:txBody>
      </p:sp>
      <p:sp>
        <p:nvSpPr>
          <p:cNvPr id="3" name="Content Placeholder 2"/>
          <p:cNvSpPr>
            <a:spLocks noGrp="1"/>
          </p:cNvSpPr>
          <p:nvPr>
            <p:ph idx="1"/>
          </p:nvPr>
        </p:nvSpPr>
        <p:spPr/>
        <p:txBody>
          <a:bodyPr/>
          <a:lstStyle/>
          <a:p>
            <a:r>
              <a:rPr lang="en-US" smtClean="0"/>
              <a:t>Tabular Representation of Strong Entity Sets </a:t>
            </a:r>
          </a:p>
          <a:p>
            <a:r>
              <a:rPr lang="en-US" smtClean="0"/>
              <a:t>Tabular Representation of Weak Entity Sets </a:t>
            </a:r>
          </a:p>
          <a:p>
            <a:r>
              <a:rPr lang="en-US" smtClean="0"/>
              <a:t>Tabular Representation of Relationship Sets </a:t>
            </a:r>
          </a:p>
          <a:p>
            <a:r>
              <a:rPr lang="en-US" smtClean="0"/>
              <a:t>Redundancy of Tables </a:t>
            </a:r>
          </a:p>
          <a:p>
            <a:r>
              <a:rPr lang="en-US" smtClean="0"/>
              <a:t>Combination of Tables </a:t>
            </a:r>
          </a:p>
          <a:p>
            <a:r>
              <a:rPr lang="en-US" smtClean="0"/>
              <a:t>Composite Attributes </a:t>
            </a:r>
          </a:p>
          <a:p>
            <a:r>
              <a:rPr lang="en-US" smtClean="0"/>
              <a:t>Multivalued Attributes </a:t>
            </a:r>
          </a:p>
          <a:p>
            <a:r>
              <a:rPr lang="en-US" smtClean="0"/>
              <a:t>Tabular Representation of Generalization </a:t>
            </a:r>
          </a:p>
          <a:p>
            <a:r>
              <a:rPr lang="en-US" smtClean="0"/>
              <a:t>Tabular Representation of Aggregation </a:t>
            </a:r>
          </a:p>
          <a:p>
            <a:endParaRPr lang="en-US" dirty="0"/>
          </a:p>
        </p:txBody>
      </p:sp>
      <p:sp>
        <p:nvSpPr>
          <p:cNvPr id="6" name="Slide Number Placeholder 5"/>
          <p:cNvSpPr>
            <a:spLocks noGrp="1"/>
          </p:cNvSpPr>
          <p:nvPr>
            <p:ph type="sldNum" sz="quarter" idx="12"/>
          </p:nvPr>
        </p:nvSpPr>
        <p:spPr/>
        <p:txBody>
          <a:bodyPr/>
          <a:lstStyle/>
          <a:p>
            <a:fld id="{539A986C-60F1-4060-A15B-2AFB006BE996}" type="slidenum">
              <a:rPr lang="en-US" smtClean="0"/>
              <a:t>54</a:t>
            </a:fld>
            <a:endParaRPr lang="en-US"/>
          </a:p>
        </p:txBody>
      </p:sp>
    </p:spTree>
    <p:extLst>
      <p:ext uri="{BB962C8B-B14F-4D97-AF65-F5344CB8AC3E}">
        <p14:creationId xmlns:p14="http://schemas.microsoft.com/office/powerpoint/2010/main" val="2449801966"/>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Tabular Representation of Strong Entity Sets </a:t>
            </a:r>
            <a:endParaRPr lang="en-US" dirty="0"/>
          </a:p>
        </p:txBody>
      </p:sp>
      <p:sp>
        <p:nvSpPr>
          <p:cNvPr id="3" name="Content Placeholder 2"/>
          <p:cNvSpPr>
            <a:spLocks noGrp="1"/>
          </p:cNvSpPr>
          <p:nvPr>
            <p:ph idx="1"/>
          </p:nvPr>
        </p:nvSpPr>
        <p:spPr>
          <a:xfrm>
            <a:off x="276836" y="1604225"/>
            <a:ext cx="8581939" cy="1132627"/>
          </a:xfrm>
        </p:spPr>
        <p:txBody>
          <a:bodyPr>
            <a:normAutofit fontScale="77500" lnSpcReduction="20000"/>
          </a:bodyPr>
          <a:lstStyle/>
          <a:p>
            <a:r>
              <a:rPr lang="en-US" dirty="0" smtClean="0"/>
              <a:t>Let E be a strong entity set with descriptive attributes a1, a2, . . . , an. </a:t>
            </a:r>
          </a:p>
          <a:p>
            <a:r>
              <a:rPr lang="en-US" dirty="0" smtClean="0"/>
              <a:t>We represent this entity by a table called E with n distinct columns, each of which corresponds to one of the attributes of E. </a:t>
            </a:r>
          </a:p>
        </p:txBody>
      </p:sp>
      <p:grpSp>
        <p:nvGrpSpPr>
          <p:cNvPr id="13" name="Group 12"/>
          <p:cNvGrpSpPr/>
          <p:nvPr/>
        </p:nvGrpSpPr>
        <p:grpSpPr>
          <a:xfrm>
            <a:off x="706154" y="3246772"/>
            <a:ext cx="1972852" cy="1689233"/>
            <a:chOff x="1655524" y="4140327"/>
            <a:chExt cx="2630469" cy="2252310"/>
          </a:xfrm>
        </p:grpSpPr>
        <p:sp>
          <p:nvSpPr>
            <p:cNvPr id="4" name="Rectangle 3"/>
            <p:cNvSpPr/>
            <p:nvPr/>
          </p:nvSpPr>
          <p:spPr>
            <a:xfrm>
              <a:off x="3077232" y="5035463"/>
              <a:ext cx="1202498" cy="50104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51" dirty="0"/>
                <a:t>E</a:t>
              </a:r>
            </a:p>
          </p:txBody>
        </p:sp>
        <p:sp>
          <p:nvSpPr>
            <p:cNvPr id="5" name="Oval 4"/>
            <p:cNvSpPr/>
            <p:nvPr/>
          </p:nvSpPr>
          <p:spPr>
            <a:xfrm>
              <a:off x="2087676" y="4179330"/>
              <a:ext cx="989556" cy="453787"/>
            </a:xfrm>
            <a:prstGeom prst="ellipse">
              <a:avLst/>
            </a:prstGeom>
            <a:ln w="6350"/>
          </p:spPr>
          <p:style>
            <a:lnRef idx="3">
              <a:schemeClr val="lt1"/>
            </a:lnRef>
            <a:fillRef idx="1">
              <a:schemeClr val="accent1"/>
            </a:fillRef>
            <a:effectRef idx="1">
              <a:schemeClr val="accent1"/>
            </a:effectRef>
            <a:fontRef idx="minor">
              <a:schemeClr val="lt1"/>
            </a:fontRef>
          </p:style>
          <p:txBody>
            <a:bodyPr rtlCol="0" anchor="ctr"/>
            <a:lstStyle/>
            <a:p>
              <a:pPr algn="ctr"/>
              <a:r>
                <a:rPr lang="en-US" sz="1351" dirty="0"/>
                <a:t>a2</a:t>
              </a:r>
            </a:p>
          </p:txBody>
        </p:sp>
        <p:sp>
          <p:nvSpPr>
            <p:cNvPr id="6" name="Oval 5"/>
            <p:cNvSpPr/>
            <p:nvPr/>
          </p:nvSpPr>
          <p:spPr>
            <a:xfrm>
              <a:off x="3296437" y="4140327"/>
              <a:ext cx="989556" cy="453787"/>
            </a:xfrm>
            <a:prstGeom prst="ellipse">
              <a:avLst/>
            </a:prstGeom>
            <a:ln w="6350"/>
          </p:spPr>
          <p:style>
            <a:lnRef idx="3">
              <a:schemeClr val="lt1"/>
            </a:lnRef>
            <a:fillRef idx="1">
              <a:schemeClr val="accent1"/>
            </a:fillRef>
            <a:effectRef idx="1">
              <a:schemeClr val="accent1"/>
            </a:effectRef>
            <a:fontRef idx="minor">
              <a:schemeClr val="lt1"/>
            </a:fontRef>
          </p:style>
          <p:txBody>
            <a:bodyPr rtlCol="0" anchor="ctr"/>
            <a:lstStyle/>
            <a:p>
              <a:pPr algn="ctr"/>
              <a:r>
                <a:rPr lang="en-US" sz="1351" dirty="0"/>
                <a:t>a1</a:t>
              </a:r>
            </a:p>
          </p:txBody>
        </p:sp>
        <p:sp>
          <p:nvSpPr>
            <p:cNvPr id="8" name="Oval 7"/>
            <p:cNvSpPr/>
            <p:nvPr/>
          </p:nvSpPr>
          <p:spPr>
            <a:xfrm>
              <a:off x="1655524" y="5060515"/>
              <a:ext cx="989556" cy="453787"/>
            </a:xfrm>
            <a:prstGeom prst="ellipse">
              <a:avLst/>
            </a:prstGeom>
            <a:ln w="6350"/>
          </p:spPr>
          <p:style>
            <a:lnRef idx="3">
              <a:schemeClr val="lt1"/>
            </a:lnRef>
            <a:fillRef idx="1">
              <a:schemeClr val="accent1"/>
            </a:fillRef>
            <a:effectRef idx="1">
              <a:schemeClr val="accent1"/>
            </a:effectRef>
            <a:fontRef idx="minor">
              <a:schemeClr val="lt1"/>
            </a:fontRef>
          </p:style>
          <p:txBody>
            <a:bodyPr rtlCol="0" anchor="ctr"/>
            <a:lstStyle/>
            <a:p>
              <a:pPr algn="ctr"/>
              <a:r>
                <a:rPr lang="en-US" sz="1351" dirty="0"/>
                <a:t>a3</a:t>
              </a:r>
            </a:p>
          </p:txBody>
        </p:sp>
        <p:sp>
          <p:nvSpPr>
            <p:cNvPr id="9" name="Oval 8"/>
            <p:cNvSpPr/>
            <p:nvPr/>
          </p:nvSpPr>
          <p:spPr>
            <a:xfrm>
              <a:off x="2482242" y="5938850"/>
              <a:ext cx="989556" cy="453787"/>
            </a:xfrm>
            <a:prstGeom prst="ellipse">
              <a:avLst/>
            </a:prstGeom>
            <a:ln w="6350"/>
          </p:spPr>
          <p:style>
            <a:lnRef idx="3">
              <a:schemeClr val="lt1"/>
            </a:lnRef>
            <a:fillRef idx="1">
              <a:schemeClr val="accent1"/>
            </a:fillRef>
            <a:effectRef idx="1">
              <a:schemeClr val="accent1"/>
            </a:effectRef>
            <a:fontRef idx="minor">
              <a:schemeClr val="lt1"/>
            </a:fontRef>
          </p:style>
          <p:txBody>
            <a:bodyPr rtlCol="0" anchor="ctr"/>
            <a:lstStyle/>
            <a:p>
              <a:pPr algn="ctr"/>
              <a:r>
                <a:rPr lang="en-US" sz="1351" dirty="0"/>
                <a:t>a4</a:t>
              </a:r>
            </a:p>
          </p:txBody>
        </p:sp>
        <p:cxnSp>
          <p:nvCxnSpPr>
            <p:cNvPr id="11" name="Straight Connector 10"/>
            <p:cNvCxnSpPr>
              <a:stCxn id="4" idx="0"/>
              <a:endCxn id="6" idx="4"/>
            </p:cNvCxnSpPr>
            <p:nvPr/>
          </p:nvCxnSpPr>
          <p:spPr>
            <a:xfrm flipV="1">
              <a:off x="3678481" y="4594114"/>
              <a:ext cx="112734" cy="4413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5" idx="5"/>
            </p:cNvCxnSpPr>
            <p:nvPr/>
          </p:nvCxnSpPr>
          <p:spPr>
            <a:xfrm flipH="1" flipV="1">
              <a:off x="2932316" y="4566660"/>
              <a:ext cx="414227" cy="477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8" idx="6"/>
            </p:cNvCxnSpPr>
            <p:nvPr/>
          </p:nvCxnSpPr>
          <p:spPr>
            <a:xfrm flipH="1" flipV="1">
              <a:off x="2645081" y="5287408"/>
              <a:ext cx="426325" cy="53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139428" y="5536503"/>
              <a:ext cx="276120" cy="4023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Right Arrow 18"/>
          <p:cNvSpPr/>
          <p:nvPr/>
        </p:nvSpPr>
        <p:spPr>
          <a:xfrm>
            <a:off x="3335322" y="3759709"/>
            <a:ext cx="920663" cy="66335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1"/>
          </a:p>
        </p:txBody>
      </p:sp>
      <p:graphicFrame>
        <p:nvGraphicFramePr>
          <p:cNvPr id="20" name="Table 19"/>
          <p:cNvGraphicFramePr>
            <a:graphicFrameLocks noGrp="1"/>
          </p:cNvGraphicFramePr>
          <p:nvPr>
            <p:extLst/>
          </p:nvPr>
        </p:nvGraphicFramePr>
        <p:xfrm>
          <a:off x="4910203" y="3416937"/>
          <a:ext cx="2921696" cy="1301612"/>
        </p:xfrm>
        <a:graphic>
          <a:graphicData uri="http://schemas.openxmlformats.org/drawingml/2006/table">
            <a:tbl>
              <a:tblPr firstRow="1" bandRow="1">
                <a:tableStyleId>{5C22544A-7EE6-4342-B048-85BDC9FD1C3A}</a:tableStyleId>
              </a:tblPr>
              <a:tblGrid>
                <a:gridCol w="730424">
                  <a:extLst>
                    <a:ext uri="{9D8B030D-6E8A-4147-A177-3AD203B41FA5}">
                      <a16:colId xmlns:a16="http://schemas.microsoft.com/office/drawing/2014/main" val="20000"/>
                    </a:ext>
                  </a:extLst>
                </a:gridCol>
                <a:gridCol w="730424">
                  <a:extLst>
                    <a:ext uri="{9D8B030D-6E8A-4147-A177-3AD203B41FA5}">
                      <a16:colId xmlns:a16="http://schemas.microsoft.com/office/drawing/2014/main" val="20001"/>
                    </a:ext>
                  </a:extLst>
                </a:gridCol>
                <a:gridCol w="730424">
                  <a:extLst>
                    <a:ext uri="{9D8B030D-6E8A-4147-A177-3AD203B41FA5}">
                      <a16:colId xmlns:a16="http://schemas.microsoft.com/office/drawing/2014/main" val="20002"/>
                    </a:ext>
                  </a:extLst>
                </a:gridCol>
                <a:gridCol w="730424">
                  <a:extLst>
                    <a:ext uri="{9D8B030D-6E8A-4147-A177-3AD203B41FA5}">
                      <a16:colId xmlns:a16="http://schemas.microsoft.com/office/drawing/2014/main" val="20003"/>
                    </a:ext>
                  </a:extLst>
                </a:gridCol>
              </a:tblGrid>
              <a:tr h="325403">
                <a:tc>
                  <a:txBody>
                    <a:bodyPr/>
                    <a:lstStyle/>
                    <a:p>
                      <a:pPr algn="ctr"/>
                      <a:r>
                        <a:rPr lang="en-US" sz="1500" dirty="0" smtClean="0"/>
                        <a:t>a1</a:t>
                      </a:r>
                      <a:endParaRPr lang="en-US" sz="1500" dirty="0"/>
                    </a:p>
                  </a:txBody>
                  <a:tcPr marL="68580" marR="68580" marT="34291" marB="34291" anchor="ctr"/>
                </a:tc>
                <a:tc>
                  <a:txBody>
                    <a:bodyPr/>
                    <a:lstStyle/>
                    <a:p>
                      <a:pPr algn="ctr"/>
                      <a:r>
                        <a:rPr lang="en-US" sz="1500" dirty="0" smtClean="0"/>
                        <a:t>a2</a:t>
                      </a:r>
                      <a:endParaRPr lang="en-US" sz="1500" dirty="0"/>
                    </a:p>
                  </a:txBody>
                  <a:tcPr marL="68580" marR="68580" marT="34291" marB="34291" anchor="ctr"/>
                </a:tc>
                <a:tc>
                  <a:txBody>
                    <a:bodyPr/>
                    <a:lstStyle/>
                    <a:p>
                      <a:pPr algn="ctr"/>
                      <a:r>
                        <a:rPr lang="en-US" sz="1500" dirty="0" smtClean="0"/>
                        <a:t>a3</a:t>
                      </a:r>
                      <a:endParaRPr lang="en-US" sz="1500" dirty="0"/>
                    </a:p>
                  </a:txBody>
                  <a:tcPr marL="68580" marR="68580" marT="34291" marB="34291" anchor="ctr"/>
                </a:tc>
                <a:tc>
                  <a:txBody>
                    <a:bodyPr/>
                    <a:lstStyle/>
                    <a:p>
                      <a:pPr algn="ctr"/>
                      <a:r>
                        <a:rPr lang="en-US" sz="1500" dirty="0" smtClean="0"/>
                        <a:t>a4</a:t>
                      </a:r>
                      <a:endParaRPr lang="en-US" sz="1500" dirty="0"/>
                    </a:p>
                  </a:txBody>
                  <a:tcPr marL="68580" marR="68580" marT="34291" marB="34291" anchor="ctr"/>
                </a:tc>
                <a:extLst>
                  <a:ext uri="{0D108BD9-81ED-4DB2-BD59-A6C34878D82A}">
                    <a16:rowId xmlns:a16="http://schemas.microsoft.com/office/drawing/2014/main" val="10000"/>
                  </a:ext>
                </a:extLst>
              </a:tr>
              <a:tr h="325403">
                <a:tc>
                  <a:txBody>
                    <a:bodyPr/>
                    <a:lstStyle/>
                    <a:p>
                      <a:pPr algn="ctr"/>
                      <a:r>
                        <a:rPr lang="en-US" sz="1500" dirty="0" smtClean="0"/>
                        <a:t>……</a:t>
                      </a:r>
                      <a:endParaRPr lang="en-US" sz="1500" dirty="0"/>
                    </a:p>
                  </a:txBody>
                  <a:tcPr marL="68580" marR="68580" marT="34291" marB="34291" anchor="ctr"/>
                </a:tc>
                <a:tc>
                  <a:txBody>
                    <a:bodyPr/>
                    <a:lstStyle/>
                    <a:p>
                      <a:pPr algn="ctr"/>
                      <a:r>
                        <a:rPr lang="en-US" sz="1500" smtClean="0"/>
                        <a:t>……</a:t>
                      </a:r>
                      <a:endParaRPr lang="en-US" sz="1500" dirty="0"/>
                    </a:p>
                  </a:txBody>
                  <a:tcPr marL="68580" marR="68580" marT="34291" marB="34291" anchor="ctr"/>
                </a:tc>
                <a:tc>
                  <a:txBody>
                    <a:bodyPr/>
                    <a:lstStyle/>
                    <a:p>
                      <a:pPr algn="ctr"/>
                      <a:r>
                        <a:rPr lang="en-US" sz="1500" smtClean="0"/>
                        <a:t>……</a:t>
                      </a:r>
                      <a:endParaRPr lang="en-US" sz="1500" dirty="0"/>
                    </a:p>
                  </a:txBody>
                  <a:tcPr marL="68580" marR="68580" marT="34291" marB="34291" anchor="ctr"/>
                </a:tc>
                <a:tc>
                  <a:txBody>
                    <a:bodyPr/>
                    <a:lstStyle/>
                    <a:p>
                      <a:pPr algn="ctr"/>
                      <a:r>
                        <a:rPr lang="en-US" sz="1500" smtClean="0"/>
                        <a:t>……</a:t>
                      </a:r>
                      <a:endParaRPr lang="en-US" sz="1500"/>
                    </a:p>
                  </a:txBody>
                  <a:tcPr marL="68580" marR="68580" marT="34291" marB="34291" anchor="ctr"/>
                </a:tc>
                <a:extLst>
                  <a:ext uri="{0D108BD9-81ED-4DB2-BD59-A6C34878D82A}">
                    <a16:rowId xmlns:a16="http://schemas.microsoft.com/office/drawing/2014/main" val="10001"/>
                  </a:ext>
                </a:extLst>
              </a:tr>
              <a:tr h="325403">
                <a:tc>
                  <a:txBody>
                    <a:bodyPr/>
                    <a:lstStyle/>
                    <a:p>
                      <a:pPr algn="ctr"/>
                      <a:r>
                        <a:rPr lang="en-US" sz="1500" smtClean="0"/>
                        <a:t>……</a:t>
                      </a:r>
                      <a:endParaRPr lang="en-US" sz="1500" dirty="0"/>
                    </a:p>
                  </a:txBody>
                  <a:tcPr marL="68580" marR="68580" marT="34291" marB="34291" anchor="ctr"/>
                </a:tc>
                <a:tc>
                  <a:txBody>
                    <a:bodyPr/>
                    <a:lstStyle/>
                    <a:p>
                      <a:pPr algn="ctr"/>
                      <a:r>
                        <a:rPr lang="en-US" sz="1500" smtClean="0"/>
                        <a:t>……</a:t>
                      </a:r>
                      <a:endParaRPr lang="en-US" sz="1500"/>
                    </a:p>
                  </a:txBody>
                  <a:tcPr marL="68580" marR="68580" marT="34291" marB="34291" anchor="ctr"/>
                </a:tc>
                <a:tc>
                  <a:txBody>
                    <a:bodyPr/>
                    <a:lstStyle/>
                    <a:p>
                      <a:pPr algn="ctr"/>
                      <a:r>
                        <a:rPr lang="en-US" sz="1500" smtClean="0"/>
                        <a:t>……</a:t>
                      </a:r>
                      <a:endParaRPr lang="en-US" sz="1500" dirty="0"/>
                    </a:p>
                  </a:txBody>
                  <a:tcPr marL="68580" marR="68580" marT="34291" marB="34291" anchor="ctr"/>
                </a:tc>
                <a:tc>
                  <a:txBody>
                    <a:bodyPr/>
                    <a:lstStyle/>
                    <a:p>
                      <a:pPr algn="ctr"/>
                      <a:r>
                        <a:rPr lang="en-US" sz="1500" smtClean="0"/>
                        <a:t>……</a:t>
                      </a:r>
                      <a:endParaRPr lang="en-US" sz="1500" dirty="0"/>
                    </a:p>
                  </a:txBody>
                  <a:tcPr marL="68580" marR="68580" marT="34291" marB="34291" anchor="ctr"/>
                </a:tc>
                <a:extLst>
                  <a:ext uri="{0D108BD9-81ED-4DB2-BD59-A6C34878D82A}">
                    <a16:rowId xmlns:a16="http://schemas.microsoft.com/office/drawing/2014/main" val="10002"/>
                  </a:ext>
                </a:extLst>
              </a:tr>
              <a:tr h="325403">
                <a:tc>
                  <a:txBody>
                    <a:bodyPr/>
                    <a:lstStyle/>
                    <a:p>
                      <a:pPr algn="ctr"/>
                      <a:r>
                        <a:rPr lang="en-US" sz="1500" dirty="0" smtClean="0"/>
                        <a:t>……</a:t>
                      </a:r>
                      <a:endParaRPr lang="en-US" sz="1500" dirty="0"/>
                    </a:p>
                  </a:txBody>
                  <a:tcPr marL="68580" marR="68580" marT="34291" marB="34291" anchor="ctr"/>
                </a:tc>
                <a:tc>
                  <a:txBody>
                    <a:bodyPr/>
                    <a:lstStyle/>
                    <a:p>
                      <a:pPr algn="ctr"/>
                      <a:r>
                        <a:rPr lang="en-US" sz="1500" smtClean="0"/>
                        <a:t>……</a:t>
                      </a:r>
                      <a:endParaRPr lang="en-US" sz="1500"/>
                    </a:p>
                  </a:txBody>
                  <a:tcPr marL="68580" marR="68580" marT="34291" marB="34291" anchor="ctr"/>
                </a:tc>
                <a:tc>
                  <a:txBody>
                    <a:bodyPr/>
                    <a:lstStyle/>
                    <a:p>
                      <a:pPr algn="ctr"/>
                      <a:r>
                        <a:rPr lang="en-US" sz="1500" dirty="0" smtClean="0"/>
                        <a:t>……</a:t>
                      </a:r>
                      <a:endParaRPr lang="en-US" sz="1500" dirty="0"/>
                    </a:p>
                  </a:txBody>
                  <a:tcPr marL="68580" marR="68580" marT="34291" marB="34291" anchor="ctr"/>
                </a:tc>
                <a:tc>
                  <a:txBody>
                    <a:bodyPr/>
                    <a:lstStyle/>
                    <a:p>
                      <a:pPr algn="ctr"/>
                      <a:r>
                        <a:rPr lang="en-US" sz="1500" dirty="0" smtClean="0"/>
                        <a:t>……</a:t>
                      </a:r>
                      <a:endParaRPr lang="en-US" sz="1500" dirty="0"/>
                    </a:p>
                  </a:txBody>
                  <a:tcPr marL="68580" marR="68580" marT="34291" marB="34291" anchor="ctr"/>
                </a:tc>
                <a:extLst>
                  <a:ext uri="{0D108BD9-81ED-4DB2-BD59-A6C34878D82A}">
                    <a16:rowId xmlns:a16="http://schemas.microsoft.com/office/drawing/2014/main" val="10003"/>
                  </a:ext>
                </a:extLst>
              </a:tr>
            </a:tbl>
          </a:graphicData>
        </a:graphic>
      </p:graphicFrame>
      <p:sp>
        <p:nvSpPr>
          <p:cNvPr id="21" name="TextBox 20"/>
          <p:cNvSpPr txBox="1"/>
          <p:nvPr/>
        </p:nvSpPr>
        <p:spPr>
          <a:xfrm>
            <a:off x="5781371" y="2999020"/>
            <a:ext cx="1224310" cy="300210"/>
          </a:xfrm>
          <a:prstGeom prst="rect">
            <a:avLst/>
          </a:prstGeom>
          <a:noFill/>
        </p:spPr>
        <p:txBody>
          <a:bodyPr wrap="none" rtlCol="0">
            <a:spAutoFit/>
          </a:bodyPr>
          <a:lstStyle/>
          <a:p>
            <a:r>
              <a:rPr lang="en-US" sz="1351" dirty="0"/>
              <a:t>Table Name : E</a:t>
            </a:r>
          </a:p>
        </p:txBody>
      </p:sp>
      <p:graphicFrame>
        <p:nvGraphicFramePr>
          <p:cNvPr id="18" name="Table 17"/>
          <p:cNvGraphicFramePr>
            <a:graphicFrameLocks noGrp="1"/>
          </p:cNvGraphicFramePr>
          <p:nvPr>
            <p:extLst/>
          </p:nvPr>
        </p:nvGraphicFramePr>
        <p:xfrm>
          <a:off x="8186027" y="2663444"/>
          <a:ext cx="681799" cy="1280164"/>
        </p:xfrm>
        <a:graphic>
          <a:graphicData uri="http://schemas.openxmlformats.org/drawingml/2006/table">
            <a:tbl>
              <a:tblPr firstRow="1" bandRow="1">
                <a:tableStyleId>{5C22544A-7EE6-4342-B048-85BDC9FD1C3A}</a:tableStyleId>
              </a:tblPr>
              <a:tblGrid>
                <a:gridCol w="681799">
                  <a:extLst>
                    <a:ext uri="{9D8B030D-6E8A-4147-A177-3AD203B41FA5}">
                      <a16:colId xmlns:a16="http://schemas.microsoft.com/office/drawing/2014/main" val="1020091761"/>
                    </a:ext>
                  </a:extLst>
                </a:gridCol>
              </a:tblGrid>
              <a:tr h="292101">
                <a:tc>
                  <a:txBody>
                    <a:bodyPr/>
                    <a:lstStyle/>
                    <a:p>
                      <a:r>
                        <a:rPr lang="en-US" sz="1500" dirty="0" smtClean="0"/>
                        <a:t>E</a:t>
                      </a:r>
                      <a:endParaRPr lang="en-US" sz="1500" dirty="0"/>
                    </a:p>
                  </a:txBody>
                  <a:tcPr marL="68580" marR="68580" marT="34291" marB="34291"/>
                </a:tc>
                <a:extLst>
                  <a:ext uri="{0D108BD9-81ED-4DB2-BD59-A6C34878D82A}">
                    <a16:rowId xmlns:a16="http://schemas.microsoft.com/office/drawing/2014/main" val="335753685"/>
                  </a:ext>
                </a:extLst>
              </a:tr>
              <a:tr h="962661">
                <a:tc>
                  <a:txBody>
                    <a:bodyPr/>
                    <a:lstStyle/>
                    <a:p>
                      <a:r>
                        <a:rPr lang="en-US" sz="1500" dirty="0" smtClean="0"/>
                        <a:t>a1</a:t>
                      </a:r>
                    </a:p>
                    <a:p>
                      <a:r>
                        <a:rPr lang="en-US" sz="1500" dirty="0" smtClean="0"/>
                        <a:t>a2</a:t>
                      </a:r>
                    </a:p>
                    <a:p>
                      <a:r>
                        <a:rPr lang="en-US" sz="1500" dirty="0" smtClean="0"/>
                        <a:t>a3</a:t>
                      </a:r>
                    </a:p>
                    <a:p>
                      <a:r>
                        <a:rPr lang="en-US" sz="1500" dirty="0" smtClean="0"/>
                        <a:t>a4</a:t>
                      </a:r>
                      <a:endParaRPr lang="en-US" sz="1500" dirty="0"/>
                    </a:p>
                  </a:txBody>
                  <a:tcPr marL="68580" marR="68580" marT="34291" marB="34291"/>
                </a:tc>
                <a:extLst>
                  <a:ext uri="{0D108BD9-81ED-4DB2-BD59-A6C34878D82A}">
                    <a16:rowId xmlns:a16="http://schemas.microsoft.com/office/drawing/2014/main" val="3727025671"/>
                  </a:ext>
                </a:extLst>
              </a:tr>
            </a:tbl>
          </a:graphicData>
        </a:graphic>
      </p:graphicFrame>
      <p:sp>
        <p:nvSpPr>
          <p:cNvPr id="15" name="Slide Number Placeholder 14"/>
          <p:cNvSpPr>
            <a:spLocks noGrp="1"/>
          </p:cNvSpPr>
          <p:nvPr>
            <p:ph type="sldNum" sz="quarter" idx="12"/>
          </p:nvPr>
        </p:nvSpPr>
        <p:spPr/>
        <p:txBody>
          <a:bodyPr/>
          <a:lstStyle/>
          <a:p>
            <a:fld id="{539A986C-60F1-4060-A15B-2AFB006BE996}" type="slidenum">
              <a:rPr lang="en-US" smtClean="0"/>
              <a:t>55</a:t>
            </a:fld>
            <a:endParaRPr lang="en-US"/>
          </a:p>
        </p:txBody>
      </p:sp>
    </p:spTree>
    <p:extLst>
      <p:ext uri="{BB962C8B-B14F-4D97-AF65-F5344CB8AC3E}">
        <p14:creationId xmlns:p14="http://schemas.microsoft.com/office/powerpoint/2010/main" val="2460251821"/>
      </p:ext>
    </p:extLst>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TW" smtClean="0"/>
              <a:t>Example – Strong Entity Set</a:t>
            </a:r>
            <a:endParaRPr lang="en-US" altLang="zh-TW" dirty="0"/>
          </a:p>
        </p:txBody>
      </p:sp>
      <p:graphicFrame>
        <p:nvGraphicFramePr>
          <p:cNvPr id="11379" name="Group 115"/>
          <p:cNvGraphicFramePr>
            <a:graphicFrameLocks noGrp="1"/>
          </p:cNvGraphicFramePr>
          <p:nvPr>
            <p:ph sz="half" idx="1"/>
            <p:extLst/>
          </p:nvPr>
        </p:nvGraphicFramePr>
        <p:xfrm>
          <a:off x="1314451" y="4618435"/>
          <a:ext cx="2686052" cy="891546"/>
        </p:xfrm>
        <a:graphic>
          <a:graphicData uri="http://schemas.openxmlformats.org/drawingml/2006/table">
            <a:tbl>
              <a:tblPr/>
              <a:tblGrid>
                <a:gridCol w="671513">
                  <a:extLst>
                    <a:ext uri="{9D8B030D-6E8A-4147-A177-3AD203B41FA5}">
                      <a16:colId xmlns:a16="http://schemas.microsoft.com/office/drawing/2014/main" val="20000"/>
                    </a:ext>
                  </a:extLst>
                </a:gridCol>
                <a:gridCol w="671513">
                  <a:extLst>
                    <a:ext uri="{9D8B030D-6E8A-4147-A177-3AD203B41FA5}">
                      <a16:colId xmlns:a16="http://schemas.microsoft.com/office/drawing/2014/main" val="20001"/>
                    </a:ext>
                  </a:extLst>
                </a:gridCol>
                <a:gridCol w="671513">
                  <a:extLst>
                    <a:ext uri="{9D8B030D-6E8A-4147-A177-3AD203B41FA5}">
                      <a16:colId xmlns:a16="http://schemas.microsoft.com/office/drawing/2014/main" val="20002"/>
                    </a:ext>
                  </a:extLst>
                </a:gridCol>
                <a:gridCol w="671513">
                  <a:extLst>
                    <a:ext uri="{9D8B030D-6E8A-4147-A177-3AD203B41FA5}">
                      <a16:colId xmlns:a16="http://schemas.microsoft.com/office/drawing/2014/main" val="20003"/>
                    </a:ext>
                  </a:extLst>
                </a:gridCol>
              </a:tblGrid>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sng" strike="noStrike" cap="none" normalizeH="0" baseline="0" dirty="0" smtClean="0">
                          <a:ln>
                            <a:noFill/>
                          </a:ln>
                          <a:solidFill>
                            <a:schemeClr val="tx1"/>
                          </a:solidFill>
                          <a:effectLst/>
                          <a:latin typeface="Arial" panose="020B0604020202020204" pitchFamily="34" charset="0"/>
                          <a:ea typeface="新細明體" pitchFamily="18" charset="-120"/>
                        </a:rPr>
                        <a:t>SID</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Name</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Major</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GPA</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1234</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John</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CS</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2.8</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5678</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Mary</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EE</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3.6</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1382" name="Group 118"/>
          <p:cNvGraphicFramePr>
            <a:graphicFrameLocks noGrp="1"/>
          </p:cNvGraphicFramePr>
          <p:nvPr>
            <p:ph sz="half" idx="2"/>
            <p:extLst/>
          </p:nvPr>
        </p:nvGraphicFramePr>
        <p:xfrm>
          <a:off x="4857749" y="4620342"/>
          <a:ext cx="2914653" cy="891546"/>
        </p:xfrm>
        <a:graphic>
          <a:graphicData uri="http://schemas.openxmlformats.org/drawingml/2006/table">
            <a:tbl>
              <a:tblPr/>
              <a:tblGrid>
                <a:gridCol w="971551">
                  <a:extLst>
                    <a:ext uri="{9D8B030D-6E8A-4147-A177-3AD203B41FA5}">
                      <a16:colId xmlns:a16="http://schemas.microsoft.com/office/drawing/2014/main" val="20000"/>
                    </a:ext>
                  </a:extLst>
                </a:gridCol>
                <a:gridCol w="971551">
                  <a:extLst>
                    <a:ext uri="{9D8B030D-6E8A-4147-A177-3AD203B41FA5}">
                      <a16:colId xmlns:a16="http://schemas.microsoft.com/office/drawing/2014/main" val="20001"/>
                    </a:ext>
                  </a:extLst>
                </a:gridCol>
                <a:gridCol w="971551">
                  <a:extLst>
                    <a:ext uri="{9D8B030D-6E8A-4147-A177-3AD203B41FA5}">
                      <a16:colId xmlns:a16="http://schemas.microsoft.com/office/drawing/2014/main" val="20002"/>
                    </a:ext>
                  </a:extLst>
                </a:gridCol>
              </a:tblGrid>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sng" strike="noStrike" cap="none" normalizeH="0" baseline="0" dirty="0" smtClean="0">
                          <a:ln>
                            <a:noFill/>
                          </a:ln>
                          <a:solidFill>
                            <a:schemeClr val="tx1"/>
                          </a:solidFill>
                          <a:effectLst/>
                          <a:latin typeface="Arial" panose="020B0604020202020204" pitchFamily="34" charset="0"/>
                          <a:ea typeface="新細明體" pitchFamily="18" charset="-120"/>
                        </a:rPr>
                        <a:t>SSN</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Name</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err="1" smtClean="0">
                          <a:ln>
                            <a:noFill/>
                          </a:ln>
                          <a:solidFill>
                            <a:schemeClr val="tx1"/>
                          </a:solidFill>
                          <a:effectLst/>
                          <a:latin typeface="Arial" panose="020B0604020202020204" pitchFamily="34" charset="0"/>
                          <a:ea typeface="新細明體" pitchFamily="18" charset="-120"/>
                        </a:rPr>
                        <a:t>Dept</a:t>
                      </a:r>
                      <a:endPar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endParaRP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9999</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Smith</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Math</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8888</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Lee</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CS</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307" name="AutoShape 43"/>
          <p:cNvSpPr>
            <a:spLocks noChangeArrowheads="1"/>
          </p:cNvSpPr>
          <p:nvPr/>
        </p:nvSpPr>
        <p:spPr bwMode="auto">
          <a:xfrm>
            <a:off x="1885950" y="3543300"/>
            <a:ext cx="1428751" cy="857251"/>
          </a:xfrm>
          <a:prstGeom prst="downArrow">
            <a:avLst>
              <a:gd name="adj1" fmla="val 50000"/>
              <a:gd name="adj2" fmla="val 25000"/>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vert="eaVert" wrap="none" anchor="ctr"/>
          <a:lstStyle/>
          <a:p>
            <a:endParaRPr lang="en-US" sz="1351"/>
          </a:p>
        </p:txBody>
      </p:sp>
      <p:sp>
        <p:nvSpPr>
          <p:cNvPr id="11329" name="AutoShape 65"/>
          <p:cNvSpPr>
            <a:spLocks noChangeArrowheads="1"/>
          </p:cNvSpPr>
          <p:nvPr/>
        </p:nvSpPr>
        <p:spPr bwMode="auto">
          <a:xfrm>
            <a:off x="5600701" y="3543300"/>
            <a:ext cx="1428751" cy="857251"/>
          </a:xfrm>
          <a:prstGeom prst="downArrow">
            <a:avLst>
              <a:gd name="adj1" fmla="val 50000"/>
              <a:gd name="adj2" fmla="val 25000"/>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vert="eaVert" wrap="none" anchor="ctr"/>
          <a:lstStyle/>
          <a:p>
            <a:endParaRPr lang="en-US" sz="1351"/>
          </a:p>
        </p:txBody>
      </p:sp>
      <p:grpSp>
        <p:nvGrpSpPr>
          <p:cNvPr id="7" name="Group 6"/>
          <p:cNvGrpSpPr/>
          <p:nvPr/>
        </p:nvGrpSpPr>
        <p:grpSpPr>
          <a:xfrm>
            <a:off x="1571629" y="1771651"/>
            <a:ext cx="6086475" cy="1600200"/>
            <a:chOff x="2095500" y="1219200"/>
            <a:chExt cx="8115300" cy="2133600"/>
          </a:xfrm>
        </p:grpSpPr>
        <p:sp>
          <p:nvSpPr>
            <p:cNvPr id="11290" name="Rectangle 26"/>
            <p:cNvSpPr>
              <a:spLocks noChangeArrowheads="1"/>
            </p:cNvSpPr>
            <p:nvPr/>
          </p:nvSpPr>
          <p:spPr bwMode="auto">
            <a:xfrm>
              <a:off x="2971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351" dirty="0">
                  <a:solidFill>
                    <a:schemeClr val="bg1"/>
                  </a:solidFill>
                </a:rPr>
                <a:t>STUDENT</a:t>
              </a:r>
            </a:p>
          </p:txBody>
        </p:sp>
        <p:sp>
          <p:nvSpPr>
            <p:cNvPr id="11293" name="Oval 29"/>
            <p:cNvSpPr>
              <a:spLocks noChangeArrowheads="1"/>
            </p:cNvSpPr>
            <p:nvPr/>
          </p:nvSpPr>
          <p:spPr bwMode="auto">
            <a:xfrm>
              <a:off x="3429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11294" name="Oval 30"/>
            <p:cNvSpPr>
              <a:spLocks noChangeArrowheads="1"/>
            </p:cNvSpPr>
            <p:nvPr/>
          </p:nvSpPr>
          <p:spPr bwMode="auto">
            <a:xfrm>
              <a:off x="2148560" y="1309687"/>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351" u="sng" dirty="0">
                  <a:solidFill>
                    <a:schemeClr val="bg1"/>
                  </a:solidFill>
                </a:rPr>
                <a:t>SID</a:t>
              </a:r>
            </a:p>
          </p:txBody>
        </p:sp>
        <p:sp>
          <p:nvSpPr>
            <p:cNvPr id="11295" name="Oval 31"/>
            <p:cNvSpPr>
              <a:spLocks noChangeArrowheads="1"/>
            </p:cNvSpPr>
            <p:nvPr/>
          </p:nvSpPr>
          <p:spPr bwMode="auto">
            <a:xfrm>
              <a:off x="2095500" y="2757487"/>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351" dirty="0">
                  <a:solidFill>
                    <a:schemeClr val="bg1"/>
                  </a:solidFill>
                </a:rPr>
                <a:t>Major</a:t>
              </a:r>
              <a:endParaRPr lang="en-US" sz="1351" dirty="0">
                <a:solidFill>
                  <a:schemeClr val="bg1"/>
                </a:solidFill>
              </a:endParaRPr>
            </a:p>
          </p:txBody>
        </p:sp>
        <p:sp>
          <p:nvSpPr>
            <p:cNvPr id="11296" name="Oval 32"/>
            <p:cNvSpPr>
              <a:spLocks noChangeArrowheads="1"/>
            </p:cNvSpPr>
            <p:nvPr/>
          </p:nvSpPr>
          <p:spPr bwMode="auto">
            <a:xfrm>
              <a:off x="3835292" y="2743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351" dirty="0">
                  <a:solidFill>
                    <a:schemeClr val="bg1"/>
                  </a:solidFill>
                </a:rPr>
                <a:t>GPA</a:t>
              </a:r>
              <a:endParaRPr lang="en-US" sz="1351" dirty="0">
                <a:solidFill>
                  <a:schemeClr val="bg1"/>
                </a:solidFill>
              </a:endParaRPr>
            </a:p>
          </p:txBody>
        </p:sp>
        <p:sp>
          <p:nvSpPr>
            <p:cNvPr id="11302" name="Text Box 38"/>
            <p:cNvSpPr txBox="1">
              <a:spLocks noChangeArrowheads="1"/>
            </p:cNvSpPr>
            <p:nvPr/>
          </p:nvSpPr>
          <p:spPr bwMode="auto">
            <a:xfrm>
              <a:off x="3581401" y="1295401"/>
              <a:ext cx="838199"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dirty="0">
                  <a:solidFill>
                    <a:schemeClr val="bg1"/>
                  </a:solidFill>
                </a:rPr>
                <a:t>Name</a:t>
              </a:r>
            </a:p>
          </p:txBody>
        </p:sp>
        <p:sp>
          <p:nvSpPr>
            <p:cNvPr id="11310" name="AutoShape 46"/>
            <p:cNvSpPr>
              <a:spLocks noChangeArrowheads="1"/>
            </p:cNvSpPr>
            <p:nvPr/>
          </p:nvSpPr>
          <p:spPr bwMode="auto">
            <a:xfrm>
              <a:off x="5257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11311" name="Text Box 47"/>
            <p:cNvSpPr txBox="1">
              <a:spLocks noChangeArrowheads="1"/>
            </p:cNvSpPr>
            <p:nvPr/>
          </p:nvSpPr>
          <p:spPr bwMode="auto">
            <a:xfrm>
              <a:off x="5638800" y="2057402"/>
              <a:ext cx="990599"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dirty="0">
                  <a:solidFill>
                    <a:schemeClr val="bg1"/>
                  </a:solidFill>
                </a:rPr>
                <a:t>Advisor</a:t>
              </a:r>
            </a:p>
          </p:txBody>
        </p:sp>
        <p:sp>
          <p:nvSpPr>
            <p:cNvPr id="11312" name="Line 48"/>
            <p:cNvSpPr>
              <a:spLocks noChangeShapeType="1"/>
            </p:cNvSpPr>
            <p:nvPr/>
          </p:nvSpPr>
          <p:spPr bwMode="auto">
            <a:xfrm>
              <a:off x="4114800" y="22860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11315" name="Rectangle 51"/>
            <p:cNvSpPr>
              <a:spLocks noChangeArrowheads="1"/>
            </p:cNvSpPr>
            <p:nvPr/>
          </p:nvSpPr>
          <p:spPr bwMode="auto">
            <a:xfrm>
              <a:off x="80772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11316" name="Text Box 52"/>
            <p:cNvSpPr txBox="1">
              <a:spLocks noChangeArrowheads="1"/>
            </p:cNvSpPr>
            <p:nvPr/>
          </p:nvSpPr>
          <p:spPr bwMode="auto">
            <a:xfrm>
              <a:off x="8077200" y="2133602"/>
              <a:ext cx="1219200"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Professor</a:t>
              </a:r>
            </a:p>
          </p:txBody>
        </p:sp>
        <p:sp>
          <p:nvSpPr>
            <p:cNvPr id="11317" name="Line 53"/>
            <p:cNvSpPr>
              <a:spLocks noChangeShapeType="1"/>
            </p:cNvSpPr>
            <p:nvPr/>
          </p:nvSpPr>
          <p:spPr bwMode="auto">
            <a:xfrm>
              <a:off x="69342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11318" name="Oval 54"/>
            <p:cNvSpPr>
              <a:spLocks noChangeArrowheads="1"/>
            </p:cNvSpPr>
            <p:nvPr/>
          </p:nvSpPr>
          <p:spPr bwMode="auto">
            <a:xfrm>
              <a:off x="6934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11319" name="Text Box 55"/>
            <p:cNvSpPr txBox="1">
              <a:spLocks noChangeArrowheads="1"/>
            </p:cNvSpPr>
            <p:nvPr/>
          </p:nvSpPr>
          <p:spPr bwMode="auto">
            <a:xfrm>
              <a:off x="7162800" y="1295401"/>
              <a:ext cx="762000"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u="sng">
                  <a:solidFill>
                    <a:schemeClr val="bg1"/>
                  </a:solidFill>
                </a:rPr>
                <a:t>SSN</a:t>
              </a:r>
            </a:p>
          </p:txBody>
        </p:sp>
        <p:sp>
          <p:nvSpPr>
            <p:cNvPr id="11322" name="Oval 58"/>
            <p:cNvSpPr>
              <a:spLocks noChangeArrowheads="1"/>
            </p:cNvSpPr>
            <p:nvPr/>
          </p:nvSpPr>
          <p:spPr bwMode="auto">
            <a:xfrm>
              <a:off x="8839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11323" name="Text Box 59"/>
            <p:cNvSpPr txBox="1">
              <a:spLocks noChangeArrowheads="1"/>
            </p:cNvSpPr>
            <p:nvPr/>
          </p:nvSpPr>
          <p:spPr bwMode="auto">
            <a:xfrm>
              <a:off x="8991600" y="1295401"/>
              <a:ext cx="838199"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Name</a:t>
              </a:r>
            </a:p>
          </p:txBody>
        </p:sp>
        <p:sp>
          <p:nvSpPr>
            <p:cNvPr id="11324" name="Oval 60"/>
            <p:cNvSpPr>
              <a:spLocks noChangeArrowheads="1"/>
            </p:cNvSpPr>
            <p:nvPr/>
          </p:nvSpPr>
          <p:spPr bwMode="auto">
            <a:xfrm>
              <a:off x="9144000" y="2819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11325" name="Text Box 61"/>
            <p:cNvSpPr txBox="1">
              <a:spLocks noChangeArrowheads="1"/>
            </p:cNvSpPr>
            <p:nvPr/>
          </p:nvSpPr>
          <p:spPr bwMode="auto">
            <a:xfrm>
              <a:off x="9296400" y="2895602"/>
              <a:ext cx="762000"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Dept</a:t>
              </a:r>
            </a:p>
          </p:txBody>
        </p:sp>
        <p:sp>
          <p:nvSpPr>
            <p:cNvPr id="11326" name="Line 62"/>
            <p:cNvSpPr>
              <a:spLocks noChangeShapeType="1"/>
            </p:cNvSpPr>
            <p:nvPr/>
          </p:nvSpPr>
          <p:spPr bwMode="auto">
            <a:xfrm>
              <a:off x="7696200" y="1752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11327" name="Line 63"/>
            <p:cNvSpPr>
              <a:spLocks noChangeShapeType="1"/>
            </p:cNvSpPr>
            <p:nvPr/>
          </p:nvSpPr>
          <p:spPr bwMode="auto">
            <a:xfrm flipH="1">
              <a:off x="8763000" y="1752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11328" name="Line 64"/>
            <p:cNvSpPr>
              <a:spLocks noChangeShapeType="1"/>
            </p:cNvSpPr>
            <p:nvPr/>
          </p:nvSpPr>
          <p:spPr bwMode="auto">
            <a:xfrm flipH="1" flipV="1">
              <a:off x="8991600" y="2514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cxnSp>
          <p:nvCxnSpPr>
            <p:cNvPr id="3" name="Straight Connector 2"/>
            <p:cNvCxnSpPr>
              <a:stCxn id="11290" idx="0"/>
              <a:endCxn id="11294" idx="5"/>
            </p:cNvCxnSpPr>
            <p:nvPr/>
          </p:nvCxnSpPr>
          <p:spPr>
            <a:xfrm flipH="1" flipV="1">
              <a:off x="3059132" y="1764972"/>
              <a:ext cx="484169" cy="292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1290" idx="2"/>
              <a:endCxn id="11295" idx="7"/>
            </p:cNvCxnSpPr>
            <p:nvPr/>
          </p:nvCxnSpPr>
          <p:spPr>
            <a:xfrm flipH="1">
              <a:off x="3006072" y="2514600"/>
              <a:ext cx="537229" cy="32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1290" idx="0"/>
              <a:endCxn id="11293" idx="4"/>
            </p:cNvCxnSpPr>
            <p:nvPr/>
          </p:nvCxnSpPr>
          <p:spPr>
            <a:xfrm flipV="1">
              <a:off x="3543300" y="1752600"/>
              <a:ext cx="4191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a:stCxn id="11296" idx="1"/>
            <a:endCxn id="11290" idx="2"/>
          </p:cNvCxnSpPr>
          <p:nvPr/>
        </p:nvCxnSpPr>
        <p:spPr>
          <a:xfrm flipH="1" flipV="1">
            <a:off x="2657475" y="2743202"/>
            <a:ext cx="336167" cy="230036"/>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221609" y="4370993"/>
            <a:ext cx="1197059" cy="300210"/>
          </a:xfrm>
          <a:prstGeom prst="rect">
            <a:avLst/>
          </a:prstGeom>
          <a:noFill/>
        </p:spPr>
        <p:txBody>
          <a:bodyPr wrap="none" rtlCol="0">
            <a:spAutoFit/>
          </a:bodyPr>
          <a:lstStyle/>
          <a:p>
            <a:r>
              <a:rPr lang="en-US" sz="1351" dirty="0"/>
              <a:t>Table: Student</a:t>
            </a:r>
          </a:p>
        </p:txBody>
      </p:sp>
      <p:sp>
        <p:nvSpPr>
          <p:cNvPr id="35" name="TextBox 34"/>
          <p:cNvSpPr txBox="1"/>
          <p:nvPr/>
        </p:nvSpPr>
        <p:spPr>
          <a:xfrm>
            <a:off x="4850634" y="4341436"/>
            <a:ext cx="1303755" cy="300210"/>
          </a:xfrm>
          <a:prstGeom prst="rect">
            <a:avLst/>
          </a:prstGeom>
          <a:noFill/>
          <a:ln>
            <a:noFill/>
          </a:ln>
        </p:spPr>
        <p:txBody>
          <a:bodyPr wrap="none" rtlCol="0">
            <a:spAutoFit/>
          </a:bodyPr>
          <a:lstStyle/>
          <a:p>
            <a:r>
              <a:rPr lang="en-US" sz="1351" dirty="0"/>
              <a:t>Table: Professor</a:t>
            </a:r>
          </a:p>
        </p:txBody>
      </p:sp>
      <p:cxnSp>
        <p:nvCxnSpPr>
          <p:cNvPr id="8" name="Straight Arrow Connector 7"/>
          <p:cNvCxnSpPr/>
          <p:nvPr/>
        </p:nvCxnSpPr>
        <p:spPr>
          <a:xfrm flipH="1">
            <a:off x="1611420" y="2275292"/>
            <a:ext cx="230080" cy="2315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1293" idx="5"/>
          </p:cNvCxnSpPr>
          <p:nvPr/>
        </p:nvCxnSpPr>
        <p:spPr>
          <a:xfrm flipH="1">
            <a:off x="2456015" y="2113119"/>
            <a:ext cx="798664" cy="25348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1295" idx="5"/>
          </p:cNvCxnSpPr>
          <p:nvPr/>
        </p:nvCxnSpPr>
        <p:spPr>
          <a:xfrm>
            <a:off x="2254554" y="3266836"/>
            <a:ext cx="715095" cy="13239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398991" y="3323219"/>
            <a:ext cx="205904" cy="12952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539A986C-60F1-4060-A15B-2AFB006BE996}" type="slidenum">
              <a:rPr lang="en-US" smtClean="0"/>
              <a:t>56</a:t>
            </a:fld>
            <a:endParaRPr lang="en-US"/>
          </a:p>
        </p:txBody>
      </p:sp>
    </p:spTree>
    <p:extLst>
      <p:ext uri="{BB962C8B-B14F-4D97-AF65-F5344CB8AC3E}">
        <p14:creationId xmlns:p14="http://schemas.microsoft.com/office/powerpoint/2010/main" val="1628224718"/>
      </p:ext>
    </p:extLst>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TW" smtClean="0"/>
              <a:t>Representation of Weak Entity Set</a:t>
            </a:r>
            <a:endParaRPr lang="en-US" altLang="zh-TW" dirty="0"/>
          </a:p>
        </p:txBody>
      </p:sp>
      <p:sp>
        <p:nvSpPr>
          <p:cNvPr id="14339" name="Rectangle 3"/>
          <p:cNvSpPr>
            <a:spLocks noGrp="1" noChangeArrowheads="1"/>
          </p:cNvSpPr>
          <p:nvPr>
            <p:ph idx="1"/>
          </p:nvPr>
        </p:nvSpPr>
        <p:spPr/>
        <p:txBody>
          <a:bodyPr/>
          <a:lstStyle/>
          <a:p>
            <a:r>
              <a:rPr lang="en-US" altLang="zh-TW" smtClean="0"/>
              <a:t>Weak Entity Set Cannot exists alone</a:t>
            </a:r>
          </a:p>
          <a:p>
            <a:r>
              <a:rPr lang="en-US" altLang="zh-TW" smtClean="0"/>
              <a:t>To build a table/schema for weak entity set </a:t>
            </a:r>
          </a:p>
          <a:p>
            <a:pPr lvl="1"/>
            <a:r>
              <a:rPr lang="en-US" altLang="zh-TW" smtClean="0"/>
              <a:t>Construct a table with one column for each attribute in the weak entity set</a:t>
            </a:r>
          </a:p>
          <a:p>
            <a:pPr lvl="1"/>
            <a:r>
              <a:rPr lang="en-US" altLang="zh-TW" smtClean="0"/>
              <a:t>Remember to include discriminator</a:t>
            </a:r>
          </a:p>
          <a:p>
            <a:pPr lvl="1"/>
            <a:r>
              <a:rPr lang="en-US" altLang="zh-TW" smtClean="0"/>
              <a:t>Augment one extra column on the right side of the table, put in there the primary key of the Strong Entity Set (the entity set that the weak entity set is depending on)</a:t>
            </a:r>
          </a:p>
          <a:p>
            <a:pPr lvl="1"/>
            <a:r>
              <a:rPr lang="en-US" altLang="zh-TW" smtClean="0"/>
              <a:t>Primary Key of the weak entity set = Discriminator + foreign key</a:t>
            </a:r>
            <a:endParaRPr lang="en-US" altLang="zh-TW" dirty="0"/>
          </a:p>
        </p:txBody>
      </p:sp>
      <p:sp>
        <p:nvSpPr>
          <p:cNvPr id="4" name="Slide Number Placeholder 3"/>
          <p:cNvSpPr>
            <a:spLocks noGrp="1"/>
          </p:cNvSpPr>
          <p:nvPr>
            <p:ph type="sldNum" sz="quarter" idx="12"/>
          </p:nvPr>
        </p:nvSpPr>
        <p:spPr/>
        <p:txBody>
          <a:bodyPr/>
          <a:lstStyle/>
          <a:p>
            <a:fld id="{539A986C-60F1-4060-A15B-2AFB006BE996}" type="slidenum">
              <a:rPr lang="en-US" smtClean="0"/>
              <a:t>57</a:t>
            </a:fld>
            <a:endParaRPr lang="en-US"/>
          </a:p>
        </p:txBody>
      </p:sp>
    </p:spTree>
    <p:extLst>
      <p:ext uri="{BB962C8B-B14F-4D97-AF65-F5344CB8AC3E}">
        <p14:creationId xmlns:p14="http://schemas.microsoft.com/office/powerpoint/2010/main" val="3441343456"/>
      </p:ext>
    </p:extLst>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TW" smtClean="0"/>
              <a:t>Example – Weak Entity Set</a:t>
            </a:r>
            <a:endParaRPr lang="en-US" altLang="zh-TW" dirty="0"/>
          </a:p>
        </p:txBody>
      </p:sp>
      <p:graphicFrame>
        <p:nvGraphicFramePr>
          <p:cNvPr id="15444" name="Group 84"/>
          <p:cNvGraphicFramePr>
            <a:graphicFrameLocks noGrp="1"/>
          </p:cNvGraphicFramePr>
          <p:nvPr>
            <p:ph sz="half" idx="1"/>
            <p:extLst/>
          </p:nvPr>
        </p:nvGraphicFramePr>
        <p:xfrm>
          <a:off x="4695695" y="4286967"/>
          <a:ext cx="3657600" cy="891546"/>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Age</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Name</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sng" strike="noStrike" cap="none" normalizeH="0" baseline="0" dirty="0" err="1" smtClean="0">
                          <a:ln>
                            <a:noFill/>
                          </a:ln>
                          <a:solidFill>
                            <a:schemeClr val="tx1"/>
                          </a:solidFill>
                          <a:effectLst/>
                          <a:latin typeface="Arial" panose="020B0604020202020204" pitchFamily="34" charset="0"/>
                          <a:ea typeface="新細明體" pitchFamily="18" charset="-120"/>
                        </a:rPr>
                        <a:t>Parent_ID</a:t>
                      </a:r>
                      <a:endParaRPr kumimoji="1" lang="en-US" altLang="zh-TW" sz="1500" b="0" i="0" u="sng" strike="noStrike" cap="none" normalizeH="0" baseline="0" dirty="0" smtClean="0">
                        <a:ln>
                          <a:noFill/>
                        </a:ln>
                        <a:solidFill>
                          <a:schemeClr val="tx1"/>
                        </a:solidFill>
                        <a:effectLst/>
                        <a:latin typeface="Arial" panose="020B0604020202020204" pitchFamily="34" charset="0"/>
                        <a:ea typeface="新細明體" pitchFamily="18" charset="-120"/>
                      </a:endParaRP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10</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Bart</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1234</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8</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Lisa</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5678</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5415" name="AutoShape 55"/>
          <p:cNvSpPr>
            <a:spLocks noChangeArrowheads="1"/>
          </p:cNvSpPr>
          <p:nvPr/>
        </p:nvSpPr>
        <p:spPr bwMode="auto">
          <a:xfrm>
            <a:off x="5802683" y="3143250"/>
            <a:ext cx="1226768" cy="971551"/>
          </a:xfrm>
          <a:prstGeom prst="downArrow">
            <a:avLst>
              <a:gd name="adj1" fmla="val 50000"/>
              <a:gd name="adj2" fmla="val 25000"/>
            </a:avLst>
          </a:prstGeom>
          <a:ln>
            <a:headEnd/>
            <a:tailEnd/>
          </a:ln>
          <a:extLst/>
        </p:spPr>
        <p:style>
          <a:lnRef idx="1">
            <a:schemeClr val="accent1"/>
          </a:lnRef>
          <a:fillRef idx="2">
            <a:schemeClr val="accent1"/>
          </a:fillRef>
          <a:effectRef idx="1">
            <a:schemeClr val="accent1"/>
          </a:effectRef>
          <a:fontRef idx="minor">
            <a:schemeClr val="dk1"/>
          </a:fontRef>
        </p:style>
        <p:txBody>
          <a:bodyPr vert="eaVert" wrap="none" anchor="ctr"/>
          <a:lstStyle/>
          <a:p>
            <a:endParaRPr lang="en-US" sz="1351"/>
          </a:p>
        </p:txBody>
      </p:sp>
      <p:grpSp>
        <p:nvGrpSpPr>
          <p:cNvPr id="5" name="Group 4"/>
          <p:cNvGrpSpPr/>
          <p:nvPr/>
        </p:nvGrpSpPr>
        <p:grpSpPr>
          <a:xfrm>
            <a:off x="1371601" y="1657349"/>
            <a:ext cx="6057900" cy="1771651"/>
            <a:chOff x="1828800" y="1066800"/>
            <a:chExt cx="8077200" cy="2362200"/>
          </a:xfrm>
        </p:grpSpPr>
        <p:sp>
          <p:nvSpPr>
            <p:cNvPr id="15385" name="Rectangle 25"/>
            <p:cNvSpPr>
              <a:spLocks noChangeArrowheads="1"/>
            </p:cNvSpPr>
            <p:nvPr/>
          </p:nvSpPr>
          <p:spPr bwMode="auto">
            <a:xfrm>
              <a:off x="2971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351" dirty="0">
                  <a:solidFill>
                    <a:schemeClr val="bg1"/>
                  </a:solidFill>
                </a:rPr>
                <a:t>Parent</a:t>
              </a:r>
            </a:p>
          </p:txBody>
        </p:sp>
        <p:sp>
          <p:nvSpPr>
            <p:cNvPr id="15387" name="Oval 27"/>
            <p:cNvSpPr>
              <a:spLocks noChangeArrowheads="1"/>
            </p:cNvSpPr>
            <p:nvPr/>
          </p:nvSpPr>
          <p:spPr bwMode="auto">
            <a:xfrm>
              <a:off x="3429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351" dirty="0">
                  <a:solidFill>
                    <a:schemeClr val="bg1"/>
                  </a:solidFill>
                </a:rPr>
                <a:t>Name</a:t>
              </a:r>
            </a:p>
          </p:txBody>
        </p:sp>
        <p:sp>
          <p:nvSpPr>
            <p:cNvPr id="15388" name="Oval 28"/>
            <p:cNvSpPr>
              <a:spLocks noChangeArrowheads="1"/>
            </p:cNvSpPr>
            <p:nvPr/>
          </p:nvSpPr>
          <p:spPr bwMode="auto">
            <a:xfrm>
              <a:off x="1828800" y="1219200"/>
              <a:ext cx="1447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351" dirty="0" err="1">
                  <a:solidFill>
                    <a:schemeClr val="bg1"/>
                  </a:solidFill>
                </a:rPr>
                <a:t>Parent_ID</a:t>
              </a:r>
              <a:endParaRPr lang="en-US" sz="1351" dirty="0">
                <a:solidFill>
                  <a:schemeClr val="bg1"/>
                </a:solidFill>
              </a:endParaRPr>
            </a:p>
          </p:txBody>
        </p:sp>
        <p:sp>
          <p:nvSpPr>
            <p:cNvPr id="15389" name="Oval 29"/>
            <p:cNvSpPr>
              <a:spLocks noChangeArrowheads="1"/>
            </p:cNvSpPr>
            <p:nvPr/>
          </p:nvSpPr>
          <p:spPr bwMode="auto">
            <a:xfrm>
              <a:off x="1828800" y="2895600"/>
              <a:ext cx="1447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351" dirty="0">
                  <a:solidFill>
                    <a:schemeClr val="bg1"/>
                  </a:solidFill>
                </a:rPr>
                <a:t>Address</a:t>
              </a:r>
            </a:p>
          </p:txBody>
        </p:sp>
        <p:sp>
          <p:nvSpPr>
            <p:cNvPr id="15391" name="Line 31"/>
            <p:cNvSpPr>
              <a:spLocks noChangeShapeType="1"/>
            </p:cNvSpPr>
            <p:nvPr/>
          </p:nvSpPr>
          <p:spPr bwMode="auto">
            <a:xfrm>
              <a:off x="2438400" y="1752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15392" name="Line 32"/>
            <p:cNvSpPr>
              <a:spLocks noChangeShapeType="1"/>
            </p:cNvSpPr>
            <p:nvPr/>
          </p:nvSpPr>
          <p:spPr bwMode="auto">
            <a:xfrm flipH="1">
              <a:off x="3581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15394" name="Line 34"/>
            <p:cNvSpPr>
              <a:spLocks noChangeShapeType="1"/>
            </p:cNvSpPr>
            <p:nvPr/>
          </p:nvSpPr>
          <p:spPr bwMode="auto">
            <a:xfrm flipV="1">
              <a:off x="2743200" y="25146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15400" name="AutoShape 40"/>
            <p:cNvSpPr>
              <a:spLocks noChangeArrowheads="1"/>
            </p:cNvSpPr>
            <p:nvPr/>
          </p:nvSpPr>
          <p:spPr bwMode="auto">
            <a:xfrm>
              <a:off x="5257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15403" name="Rectangle 43"/>
            <p:cNvSpPr>
              <a:spLocks noChangeArrowheads="1"/>
            </p:cNvSpPr>
            <p:nvPr/>
          </p:nvSpPr>
          <p:spPr bwMode="auto">
            <a:xfrm>
              <a:off x="8077200" y="20574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15408" name="Oval 48"/>
            <p:cNvSpPr>
              <a:spLocks noChangeArrowheads="1"/>
            </p:cNvSpPr>
            <p:nvPr/>
          </p:nvSpPr>
          <p:spPr bwMode="auto">
            <a:xfrm>
              <a:off x="8839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15409" name="Text Box 49"/>
            <p:cNvSpPr txBox="1">
              <a:spLocks noChangeArrowheads="1"/>
            </p:cNvSpPr>
            <p:nvPr/>
          </p:nvSpPr>
          <p:spPr bwMode="auto">
            <a:xfrm>
              <a:off x="8991600" y="1295401"/>
              <a:ext cx="8382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Name</a:t>
              </a:r>
            </a:p>
          </p:txBody>
        </p:sp>
        <p:sp>
          <p:nvSpPr>
            <p:cNvPr id="15410" name="Oval 50"/>
            <p:cNvSpPr>
              <a:spLocks noChangeArrowheads="1"/>
            </p:cNvSpPr>
            <p:nvPr/>
          </p:nvSpPr>
          <p:spPr bwMode="auto">
            <a:xfrm>
              <a:off x="7010400" y="1066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15411" name="Text Box 51"/>
            <p:cNvSpPr txBox="1">
              <a:spLocks noChangeArrowheads="1"/>
            </p:cNvSpPr>
            <p:nvPr/>
          </p:nvSpPr>
          <p:spPr bwMode="auto">
            <a:xfrm>
              <a:off x="7162800" y="1143001"/>
              <a:ext cx="762000"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dirty="0">
                  <a:solidFill>
                    <a:schemeClr val="bg1"/>
                  </a:solidFill>
                </a:rPr>
                <a:t>Age</a:t>
              </a:r>
            </a:p>
          </p:txBody>
        </p:sp>
        <p:sp>
          <p:nvSpPr>
            <p:cNvPr id="15413" name="Line 53"/>
            <p:cNvSpPr>
              <a:spLocks noChangeShapeType="1"/>
            </p:cNvSpPr>
            <p:nvPr/>
          </p:nvSpPr>
          <p:spPr bwMode="auto">
            <a:xfrm flipH="1">
              <a:off x="8763000" y="1752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15435" name="Line 75"/>
            <p:cNvSpPr>
              <a:spLocks noChangeShapeType="1"/>
            </p:cNvSpPr>
            <p:nvPr/>
          </p:nvSpPr>
          <p:spPr bwMode="auto">
            <a:xfrm>
              <a:off x="6781800" y="224737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dirty="0">
                <a:solidFill>
                  <a:schemeClr val="bg1"/>
                </a:solidFill>
              </a:endParaRPr>
            </a:p>
          </p:txBody>
        </p:sp>
        <p:sp>
          <p:nvSpPr>
            <p:cNvPr id="15436" name="Line 76"/>
            <p:cNvSpPr>
              <a:spLocks noChangeShapeType="1"/>
            </p:cNvSpPr>
            <p:nvPr/>
          </p:nvSpPr>
          <p:spPr bwMode="auto">
            <a:xfrm>
              <a:off x="6781800" y="2324622"/>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15437" name="Line 77"/>
            <p:cNvSpPr>
              <a:spLocks noChangeShapeType="1"/>
            </p:cNvSpPr>
            <p:nvPr/>
          </p:nvSpPr>
          <p:spPr bwMode="auto">
            <a:xfrm>
              <a:off x="9067800" y="1600200"/>
              <a:ext cx="6858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15438" name="Line 78"/>
            <p:cNvSpPr>
              <a:spLocks noChangeShapeType="1"/>
            </p:cNvSpPr>
            <p:nvPr/>
          </p:nvSpPr>
          <p:spPr bwMode="auto">
            <a:xfrm>
              <a:off x="8001000" y="144780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15439" name="Line 79"/>
            <p:cNvSpPr>
              <a:spLocks noChangeShapeType="1"/>
            </p:cNvSpPr>
            <p:nvPr/>
          </p:nvSpPr>
          <p:spPr bwMode="auto">
            <a:xfrm flipH="1">
              <a:off x="41148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15445" name="Rectangle 85"/>
            <p:cNvSpPr>
              <a:spLocks noChangeArrowheads="1"/>
            </p:cNvSpPr>
            <p:nvPr/>
          </p:nvSpPr>
          <p:spPr bwMode="auto">
            <a:xfrm>
              <a:off x="8165926" y="2133600"/>
              <a:ext cx="1066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351" dirty="0">
                  <a:solidFill>
                    <a:schemeClr val="bg1"/>
                  </a:solidFill>
                </a:rPr>
                <a:t>Children</a:t>
              </a:r>
              <a:endParaRPr lang="en-US" sz="1351" dirty="0">
                <a:solidFill>
                  <a:schemeClr val="bg1"/>
                </a:solidFill>
              </a:endParaRPr>
            </a:p>
          </p:txBody>
        </p:sp>
        <p:sp>
          <p:nvSpPr>
            <p:cNvPr id="15446" name="AutoShape 86"/>
            <p:cNvSpPr>
              <a:spLocks noChangeArrowheads="1"/>
            </p:cNvSpPr>
            <p:nvPr/>
          </p:nvSpPr>
          <p:spPr bwMode="auto">
            <a:xfrm>
              <a:off x="5410200" y="1981200"/>
              <a:ext cx="1371600" cy="6096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15401" name="Text Box 41"/>
            <p:cNvSpPr txBox="1">
              <a:spLocks noChangeArrowheads="1"/>
            </p:cNvSpPr>
            <p:nvPr/>
          </p:nvSpPr>
          <p:spPr bwMode="auto">
            <a:xfrm>
              <a:off x="5715001" y="2133601"/>
              <a:ext cx="762000"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owns</a:t>
              </a:r>
            </a:p>
          </p:txBody>
        </p:sp>
      </p:grpSp>
      <p:sp>
        <p:nvSpPr>
          <p:cNvPr id="15447" name="Text Box 87"/>
          <p:cNvSpPr txBox="1">
            <a:spLocks noChangeArrowheads="1"/>
          </p:cNvSpPr>
          <p:nvPr/>
        </p:nvSpPr>
        <p:spPr bwMode="auto">
          <a:xfrm>
            <a:off x="1428750" y="5486401"/>
            <a:ext cx="6229351" cy="30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t>* Primary key of </a:t>
            </a:r>
            <a:r>
              <a:rPr lang="en-US" altLang="zh-TW" sz="1351" i="1"/>
              <a:t>Children</a:t>
            </a:r>
            <a:r>
              <a:rPr lang="en-US" altLang="zh-TW" sz="1351"/>
              <a:t> is </a:t>
            </a:r>
            <a:r>
              <a:rPr lang="en-US" altLang="zh-TW" sz="1351" i="1"/>
              <a:t>Parent_SID</a:t>
            </a:r>
            <a:r>
              <a:rPr lang="en-US" altLang="zh-TW" sz="1351"/>
              <a:t> + </a:t>
            </a:r>
            <a:r>
              <a:rPr lang="en-US" altLang="zh-TW" sz="1351" i="1"/>
              <a:t>Name</a:t>
            </a:r>
            <a:r>
              <a:rPr lang="en-US" altLang="zh-TW" sz="1351"/>
              <a:t> </a:t>
            </a:r>
          </a:p>
        </p:txBody>
      </p:sp>
      <p:cxnSp>
        <p:nvCxnSpPr>
          <p:cNvPr id="4" name="Straight Arrow Connector 3"/>
          <p:cNvCxnSpPr/>
          <p:nvPr/>
        </p:nvCxnSpPr>
        <p:spPr>
          <a:xfrm flipH="1">
            <a:off x="5257805" y="2103836"/>
            <a:ext cx="544883" cy="21189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864351" y="2171702"/>
            <a:ext cx="336551" cy="20637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305051" y="2171700"/>
            <a:ext cx="5499100" cy="20510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39A986C-60F1-4060-A15B-2AFB006BE996}" type="slidenum">
              <a:rPr lang="en-US" smtClean="0"/>
              <a:t>58</a:t>
            </a:fld>
            <a:endParaRPr lang="en-US"/>
          </a:p>
        </p:txBody>
      </p:sp>
    </p:spTree>
    <p:extLst>
      <p:ext uri="{BB962C8B-B14F-4D97-AF65-F5344CB8AC3E}">
        <p14:creationId xmlns:p14="http://schemas.microsoft.com/office/powerpoint/2010/main" val="1339024529"/>
      </p:ext>
    </p:extLst>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en-US" altLang="zh-TW" dirty="0" smtClean="0"/>
              <a:t>Representing Relationship Set Unary/Binary Relationship</a:t>
            </a:r>
            <a:endParaRPr lang="en-US" altLang="zh-TW" dirty="0"/>
          </a:p>
        </p:txBody>
      </p:sp>
      <p:sp>
        <p:nvSpPr>
          <p:cNvPr id="18435" name="Rectangle 3"/>
          <p:cNvSpPr>
            <a:spLocks noGrp="1" noChangeArrowheads="1"/>
          </p:cNvSpPr>
          <p:nvPr>
            <p:ph type="body" idx="1"/>
          </p:nvPr>
        </p:nvSpPr>
        <p:spPr/>
        <p:txBody>
          <a:bodyPr/>
          <a:lstStyle/>
          <a:p>
            <a:r>
              <a:rPr lang="en-US" dirty="0" smtClean="0"/>
              <a:t>For one-to-one relationship without total participation </a:t>
            </a:r>
          </a:p>
          <a:p>
            <a:pPr lvl="1"/>
            <a:r>
              <a:rPr lang="en-US" dirty="0" smtClean="0"/>
              <a:t>Build a table with two columns, one column for each participating entity set’s primary key.  Add successive columns, one for each descriptive attributes of the relationship set (if any).</a:t>
            </a:r>
          </a:p>
          <a:p>
            <a:r>
              <a:rPr lang="en-US" dirty="0" smtClean="0"/>
              <a:t>For one-to-one relationship with one entity set having total participation</a:t>
            </a:r>
          </a:p>
          <a:p>
            <a:pPr lvl="1"/>
            <a:r>
              <a:rPr lang="en-US" dirty="0" smtClean="0"/>
              <a:t>Augment one extra column on the right side of the table of the entity set with total participation, put in there the primary key of the entity set without complete participation as per to the relationship.  </a:t>
            </a:r>
          </a:p>
          <a:p>
            <a:endParaRPr lang="en-US" altLang="zh-TW" dirty="0"/>
          </a:p>
        </p:txBody>
      </p:sp>
      <p:sp>
        <p:nvSpPr>
          <p:cNvPr id="4" name="Slide Number Placeholder 3"/>
          <p:cNvSpPr>
            <a:spLocks noGrp="1"/>
          </p:cNvSpPr>
          <p:nvPr>
            <p:ph type="sldNum" sz="quarter" idx="12"/>
          </p:nvPr>
        </p:nvSpPr>
        <p:spPr/>
        <p:txBody>
          <a:bodyPr/>
          <a:lstStyle/>
          <a:p>
            <a:fld id="{539A986C-60F1-4060-A15B-2AFB006BE996}" type="slidenum">
              <a:rPr lang="en-US" smtClean="0"/>
              <a:t>59</a:t>
            </a:fld>
            <a:endParaRPr lang="en-US"/>
          </a:p>
        </p:txBody>
      </p:sp>
    </p:spTree>
    <p:extLst>
      <p:ext uri="{BB962C8B-B14F-4D97-AF65-F5344CB8AC3E}">
        <p14:creationId xmlns:p14="http://schemas.microsoft.com/office/powerpoint/2010/main" val="276515525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Composite attributes</a:t>
            </a:r>
            <a:endParaRPr lang="en-US" dirty="0"/>
          </a:p>
        </p:txBody>
      </p:sp>
      <p:sp>
        <p:nvSpPr>
          <p:cNvPr id="3" name="Content Placeholder 2"/>
          <p:cNvSpPr>
            <a:spLocks noGrp="1"/>
          </p:cNvSpPr>
          <p:nvPr>
            <p:ph idx="1"/>
          </p:nvPr>
        </p:nvSpPr>
        <p:spPr/>
        <p:txBody>
          <a:bodyPr/>
          <a:lstStyle/>
          <a:p>
            <a:r>
              <a:rPr lang="en-US" dirty="0" smtClean="0"/>
              <a:t>Composite attributes, on the other hand, can be divided into subparts </a:t>
            </a:r>
            <a:endParaRPr lang="en-US" dirty="0"/>
          </a:p>
        </p:txBody>
      </p:sp>
      <p:pic>
        <p:nvPicPr>
          <p:cNvPr id="1033" name="Picture 9" descr="Introduction of ER Model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786" y="2554171"/>
            <a:ext cx="7158039" cy="2371727"/>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539A986C-60F1-4060-A15B-2AFB006BE996}" type="slidenum">
              <a:rPr lang="en-US" smtClean="0"/>
              <a:t>6</a:t>
            </a:fld>
            <a:endParaRPr lang="en-US"/>
          </a:p>
        </p:txBody>
      </p:sp>
    </p:spTree>
    <p:extLst>
      <p:ext uri="{BB962C8B-B14F-4D97-AF65-F5344CB8AC3E}">
        <p14:creationId xmlns:p14="http://schemas.microsoft.com/office/powerpoint/2010/main" val="3623991022"/>
      </p:ext>
    </p:extLst>
  </p:cSld>
  <p:clrMapOvr>
    <a:masterClrMapping/>
  </p:clrMapOvr>
  <p:transition spd="slow">
    <p:wip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TW" smtClean="0"/>
              <a:t>Example – One-to-One Relationship Set</a:t>
            </a:r>
            <a:endParaRPr lang="en-US" altLang="zh-TW" dirty="0"/>
          </a:p>
        </p:txBody>
      </p:sp>
      <p:graphicFrame>
        <p:nvGraphicFramePr>
          <p:cNvPr id="19515" name="Group 59"/>
          <p:cNvGraphicFramePr>
            <a:graphicFrameLocks noGrp="1"/>
          </p:cNvGraphicFramePr>
          <p:nvPr>
            <p:ph sz="half" idx="1"/>
            <p:extLst/>
          </p:nvPr>
        </p:nvGraphicFramePr>
        <p:xfrm>
          <a:off x="2914651" y="4199185"/>
          <a:ext cx="3657600" cy="1006159"/>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411795">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sng" strike="noStrike" cap="none" normalizeH="0" baseline="0" dirty="0" smtClean="0">
                          <a:ln>
                            <a:noFill/>
                          </a:ln>
                          <a:solidFill>
                            <a:schemeClr val="tx1"/>
                          </a:solidFill>
                          <a:effectLst/>
                          <a:latin typeface="Arial" panose="020B0604020202020204" pitchFamily="34" charset="0"/>
                          <a:ea typeface="新細明體" pitchFamily="18" charset="-120"/>
                        </a:rPr>
                        <a:t>SID</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sng" strike="noStrike" cap="none" normalizeH="0" baseline="0" dirty="0" err="1" smtClean="0">
                          <a:ln>
                            <a:noFill/>
                          </a:ln>
                          <a:solidFill>
                            <a:schemeClr val="tx1"/>
                          </a:solidFill>
                          <a:effectLst/>
                          <a:latin typeface="Arial" panose="020B0604020202020204" pitchFamily="34" charset="0"/>
                          <a:ea typeface="新細明體" pitchFamily="18" charset="-120"/>
                        </a:rPr>
                        <a:t>Maj_ID</a:t>
                      </a:r>
                      <a:endParaRPr kumimoji="1" lang="en-US" altLang="zh-TW" sz="1500" b="0" i="0" u="sng" strike="noStrike" cap="none" normalizeH="0" baseline="0" dirty="0" smtClean="0">
                        <a:ln>
                          <a:noFill/>
                        </a:ln>
                        <a:solidFill>
                          <a:schemeClr val="tx1"/>
                        </a:solidFill>
                        <a:effectLst/>
                        <a:latin typeface="Arial" panose="020B0604020202020204" pitchFamily="34" charset="0"/>
                        <a:ea typeface="新細明體" pitchFamily="18" charset="-120"/>
                      </a:endParaRP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Degree</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9999</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07</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1234</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8888</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05</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5678</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9498" name="AutoShape 42"/>
          <p:cNvSpPr>
            <a:spLocks noChangeArrowheads="1"/>
          </p:cNvSpPr>
          <p:nvPr/>
        </p:nvSpPr>
        <p:spPr bwMode="auto">
          <a:xfrm>
            <a:off x="4171951" y="3228975"/>
            <a:ext cx="1028700" cy="857251"/>
          </a:xfrm>
          <a:prstGeom prst="downArrow">
            <a:avLst>
              <a:gd name="adj1" fmla="val 50000"/>
              <a:gd name="adj2" fmla="val 25000"/>
            </a:avLst>
          </a:prstGeom>
          <a:ln>
            <a:headEnd/>
            <a:tailEnd/>
          </a:ln>
          <a:extLst/>
        </p:spPr>
        <p:style>
          <a:lnRef idx="1">
            <a:schemeClr val="accent1"/>
          </a:lnRef>
          <a:fillRef idx="2">
            <a:schemeClr val="accent1"/>
          </a:fillRef>
          <a:effectRef idx="1">
            <a:schemeClr val="accent1"/>
          </a:effectRef>
          <a:fontRef idx="minor">
            <a:schemeClr val="dk1"/>
          </a:fontRef>
        </p:style>
        <p:txBody>
          <a:bodyPr vert="eaVert" wrap="none" anchor="ctr"/>
          <a:lstStyle/>
          <a:p>
            <a:endParaRPr lang="en-US" sz="1351"/>
          </a:p>
        </p:txBody>
      </p:sp>
      <p:sp>
        <p:nvSpPr>
          <p:cNvPr id="19508" name="Text Box 52"/>
          <p:cNvSpPr txBox="1">
            <a:spLocks noChangeArrowheads="1"/>
          </p:cNvSpPr>
          <p:nvPr/>
        </p:nvSpPr>
        <p:spPr bwMode="auto">
          <a:xfrm>
            <a:off x="1714501" y="5267176"/>
            <a:ext cx="6229351" cy="30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sz="1351"/>
              <a:t>* Primary key can be either </a:t>
            </a:r>
            <a:r>
              <a:rPr lang="en-US" altLang="zh-TW" sz="1351" i="1"/>
              <a:t>SID</a:t>
            </a:r>
            <a:r>
              <a:rPr lang="en-US" altLang="zh-TW" sz="1351"/>
              <a:t> or </a:t>
            </a:r>
            <a:r>
              <a:rPr lang="en-US" altLang="zh-TW" sz="1351" dirty="0" err="1"/>
              <a:t>Maj_</a:t>
            </a:r>
            <a:r>
              <a:rPr lang="en-US" altLang="zh-TW" sz="1351" i="1" dirty="0" err="1"/>
              <a:t>ID_Co</a:t>
            </a:r>
            <a:r>
              <a:rPr lang="en-US" altLang="zh-TW" sz="1351" dirty="0"/>
              <a:t> </a:t>
            </a:r>
          </a:p>
        </p:txBody>
      </p:sp>
      <p:grpSp>
        <p:nvGrpSpPr>
          <p:cNvPr id="2" name="Group 1"/>
          <p:cNvGrpSpPr/>
          <p:nvPr/>
        </p:nvGrpSpPr>
        <p:grpSpPr>
          <a:xfrm>
            <a:off x="1428749" y="1771654"/>
            <a:ext cx="6115051" cy="1993987"/>
            <a:chOff x="304800" y="990600"/>
            <a:chExt cx="8153400" cy="2658649"/>
          </a:xfrm>
        </p:grpSpPr>
        <p:sp>
          <p:nvSpPr>
            <p:cNvPr id="19477" name="Rectangle 21"/>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p>
          </p:txBody>
        </p:sp>
        <p:sp>
          <p:nvSpPr>
            <p:cNvPr id="19478" name="Text Box 22"/>
            <p:cNvSpPr txBox="1">
              <a:spLocks noChangeArrowheads="1"/>
            </p:cNvSpPr>
            <p:nvPr/>
          </p:nvSpPr>
          <p:spPr bwMode="auto">
            <a:xfrm>
              <a:off x="1524000" y="2133600"/>
              <a:ext cx="9906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t>Student</a:t>
              </a:r>
            </a:p>
          </p:txBody>
        </p:sp>
        <p:sp>
          <p:nvSpPr>
            <p:cNvPr id="19479" name="Oval 23"/>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p>
          </p:txBody>
        </p:sp>
        <p:sp>
          <p:nvSpPr>
            <p:cNvPr id="19480" name="Oval 24"/>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p>
          </p:txBody>
        </p:sp>
        <p:sp>
          <p:nvSpPr>
            <p:cNvPr id="19481" name="Oval 25"/>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p>
          </p:txBody>
        </p:sp>
        <p:sp>
          <p:nvSpPr>
            <p:cNvPr id="19482" name="Oval 26"/>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p>
          </p:txBody>
        </p:sp>
        <p:sp>
          <p:nvSpPr>
            <p:cNvPr id="19483" name="Line 27"/>
            <p:cNvSpPr>
              <a:spLocks noChangeShapeType="1"/>
            </p:cNvSpPr>
            <p:nvPr/>
          </p:nvSpPr>
          <p:spPr bwMode="auto">
            <a:xfrm>
              <a:off x="914400" y="1752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p>
          </p:txBody>
        </p:sp>
        <p:sp>
          <p:nvSpPr>
            <p:cNvPr id="19484" name="Line 28"/>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p>
          </p:txBody>
        </p:sp>
        <p:sp>
          <p:nvSpPr>
            <p:cNvPr id="19485" name="Line 29"/>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p>
          </p:txBody>
        </p:sp>
        <p:sp>
          <p:nvSpPr>
            <p:cNvPr id="19486" name="Line 30"/>
            <p:cNvSpPr>
              <a:spLocks noChangeShapeType="1"/>
            </p:cNvSpPr>
            <p:nvPr/>
          </p:nvSpPr>
          <p:spPr bwMode="auto">
            <a:xfrm flipV="1">
              <a:off x="1143000" y="25146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p>
          </p:txBody>
        </p:sp>
        <p:sp>
          <p:nvSpPr>
            <p:cNvPr id="19487" name="Text Box 31"/>
            <p:cNvSpPr txBox="1">
              <a:spLocks noChangeArrowheads="1"/>
            </p:cNvSpPr>
            <p:nvPr/>
          </p:nvSpPr>
          <p:spPr bwMode="auto">
            <a:xfrm>
              <a:off x="533401" y="1295400"/>
              <a:ext cx="762000"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u="sng"/>
                <a:t>SID</a:t>
              </a:r>
            </a:p>
          </p:txBody>
        </p:sp>
        <p:sp>
          <p:nvSpPr>
            <p:cNvPr id="19488" name="Text Box 32"/>
            <p:cNvSpPr txBox="1">
              <a:spLocks noChangeArrowheads="1"/>
            </p:cNvSpPr>
            <p:nvPr/>
          </p:nvSpPr>
          <p:spPr bwMode="auto">
            <a:xfrm>
              <a:off x="2057401" y="1295400"/>
              <a:ext cx="8382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t>Name</a:t>
              </a:r>
            </a:p>
          </p:txBody>
        </p:sp>
        <p:sp>
          <p:nvSpPr>
            <p:cNvPr id="19489" name="Text Box 33"/>
            <p:cNvSpPr txBox="1">
              <a:spLocks noChangeArrowheads="1"/>
            </p:cNvSpPr>
            <p:nvPr/>
          </p:nvSpPr>
          <p:spPr bwMode="auto">
            <a:xfrm>
              <a:off x="457200" y="2971799"/>
              <a:ext cx="762000" cy="67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t>Major</a:t>
              </a:r>
            </a:p>
          </p:txBody>
        </p:sp>
        <p:sp>
          <p:nvSpPr>
            <p:cNvPr id="19490" name="Text Box 34"/>
            <p:cNvSpPr txBox="1">
              <a:spLocks noChangeArrowheads="1"/>
            </p:cNvSpPr>
            <p:nvPr/>
          </p:nvSpPr>
          <p:spPr bwMode="auto">
            <a:xfrm>
              <a:off x="2514601" y="3048001"/>
              <a:ext cx="6858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t>GPA</a:t>
              </a:r>
            </a:p>
          </p:txBody>
        </p:sp>
        <p:sp>
          <p:nvSpPr>
            <p:cNvPr id="19491" name="AutoShape 35"/>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p>
          </p:txBody>
        </p:sp>
        <p:sp>
          <p:nvSpPr>
            <p:cNvPr id="19492" name="Rectangle 36"/>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p>
          </p:txBody>
        </p:sp>
        <p:sp>
          <p:nvSpPr>
            <p:cNvPr id="19493" name="Oval 37"/>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p>
          </p:txBody>
        </p:sp>
        <p:sp>
          <p:nvSpPr>
            <p:cNvPr id="19494" name="Text Box 38"/>
            <p:cNvSpPr txBox="1">
              <a:spLocks noChangeArrowheads="1"/>
            </p:cNvSpPr>
            <p:nvPr/>
          </p:nvSpPr>
          <p:spPr bwMode="auto">
            <a:xfrm>
              <a:off x="7315199" y="1295400"/>
              <a:ext cx="11430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sz="1351" u="sng" dirty="0" err="1"/>
                <a:t>Maj_ID</a:t>
              </a:r>
              <a:endParaRPr lang="en-US" altLang="zh-TW" sz="1351" u="sng" dirty="0"/>
            </a:p>
          </p:txBody>
        </p:sp>
        <p:sp>
          <p:nvSpPr>
            <p:cNvPr id="19497" name="Line 41"/>
            <p:cNvSpPr>
              <a:spLocks noChangeShapeType="1"/>
            </p:cNvSpPr>
            <p:nvPr/>
          </p:nvSpPr>
          <p:spPr bwMode="auto">
            <a:xfrm flipH="1">
              <a:off x="7239000" y="1752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p>
          </p:txBody>
        </p:sp>
        <p:sp>
          <p:nvSpPr>
            <p:cNvPr id="19503" name="Line 47"/>
            <p:cNvSpPr>
              <a:spLocks noChangeShapeType="1"/>
            </p:cNvSpPr>
            <p:nvPr/>
          </p:nvSpPr>
          <p:spPr bwMode="auto">
            <a:xfrm flipH="1">
              <a:off x="25908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p>
          </p:txBody>
        </p:sp>
        <p:sp>
          <p:nvSpPr>
            <p:cNvPr id="19505" name="Text Box 49"/>
            <p:cNvSpPr txBox="1">
              <a:spLocks noChangeArrowheads="1"/>
            </p:cNvSpPr>
            <p:nvPr/>
          </p:nvSpPr>
          <p:spPr bwMode="auto">
            <a:xfrm>
              <a:off x="6781800" y="2133600"/>
              <a:ext cx="762000" cy="677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t>Major</a:t>
              </a:r>
            </a:p>
          </p:txBody>
        </p:sp>
        <p:sp>
          <p:nvSpPr>
            <p:cNvPr id="19507" name="Text Box 51"/>
            <p:cNvSpPr txBox="1">
              <a:spLocks noChangeArrowheads="1"/>
            </p:cNvSpPr>
            <p:nvPr/>
          </p:nvSpPr>
          <p:spPr bwMode="auto">
            <a:xfrm>
              <a:off x="4190999" y="2133600"/>
              <a:ext cx="762000"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dirty="0"/>
                <a:t>study</a:t>
              </a:r>
            </a:p>
          </p:txBody>
        </p:sp>
        <p:sp>
          <p:nvSpPr>
            <p:cNvPr id="19509" name="Line 53"/>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p>
          </p:txBody>
        </p:sp>
        <p:sp>
          <p:nvSpPr>
            <p:cNvPr id="19510" name="Oval 54"/>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p>
          </p:txBody>
        </p:sp>
        <p:sp>
          <p:nvSpPr>
            <p:cNvPr id="19511" name="Text Box 55"/>
            <p:cNvSpPr txBox="1">
              <a:spLocks noChangeArrowheads="1"/>
            </p:cNvSpPr>
            <p:nvPr/>
          </p:nvSpPr>
          <p:spPr bwMode="auto">
            <a:xfrm>
              <a:off x="4648201" y="1066801"/>
              <a:ext cx="9906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t>Degree</a:t>
              </a:r>
            </a:p>
          </p:txBody>
        </p:sp>
        <p:sp>
          <p:nvSpPr>
            <p:cNvPr id="19513" name="Line 57"/>
            <p:cNvSpPr>
              <a:spLocks noChangeShapeType="1"/>
            </p:cNvSpPr>
            <p:nvPr/>
          </p:nvSpPr>
          <p:spPr bwMode="auto">
            <a:xfrm flipV="1">
              <a:off x="4724400" y="1524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p>
          </p:txBody>
        </p:sp>
      </p:grpSp>
      <p:cxnSp>
        <p:nvCxnSpPr>
          <p:cNvPr id="5" name="Straight Arrow Connector 4"/>
          <p:cNvCxnSpPr/>
          <p:nvPr/>
        </p:nvCxnSpPr>
        <p:spPr>
          <a:xfrm>
            <a:off x="2114551" y="2343155"/>
            <a:ext cx="1143000" cy="17430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914901" y="2343151"/>
            <a:ext cx="2266951" cy="18560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200651" y="2171701"/>
            <a:ext cx="914400" cy="20274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35157" y="4494461"/>
            <a:ext cx="1080039" cy="300210"/>
          </a:xfrm>
          <a:prstGeom prst="rect">
            <a:avLst/>
          </a:prstGeom>
          <a:noFill/>
        </p:spPr>
        <p:txBody>
          <a:bodyPr wrap="none" rtlCol="0">
            <a:spAutoFit/>
          </a:bodyPr>
          <a:lstStyle/>
          <a:p>
            <a:r>
              <a:rPr lang="en-US" sz="1351" dirty="0"/>
              <a:t>Table : Study</a:t>
            </a:r>
          </a:p>
        </p:txBody>
      </p:sp>
      <p:sp>
        <p:nvSpPr>
          <p:cNvPr id="6" name="Slide Number Placeholder 5"/>
          <p:cNvSpPr>
            <a:spLocks noGrp="1"/>
          </p:cNvSpPr>
          <p:nvPr>
            <p:ph type="sldNum" sz="quarter" idx="12"/>
          </p:nvPr>
        </p:nvSpPr>
        <p:spPr/>
        <p:txBody>
          <a:bodyPr/>
          <a:lstStyle/>
          <a:p>
            <a:fld id="{539A986C-60F1-4060-A15B-2AFB006BE996}" type="slidenum">
              <a:rPr lang="en-US" smtClean="0"/>
              <a:t>60</a:t>
            </a:fld>
            <a:endParaRPr lang="en-US"/>
          </a:p>
        </p:txBody>
      </p:sp>
    </p:spTree>
    <p:extLst>
      <p:ext uri="{BB962C8B-B14F-4D97-AF65-F5344CB8AC3E}">
        <p14:creationId xmlns:p14="http://schemas.microsoft.com/office/powerpoint/2010/main" val="4058845659"/>
      </p:ext>
    </p:extLst>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TW" smtClean="0"/>
              <a:t>Example – One-to-One Relationship Set</a:t>
            </a:r>
            <a:endParaRPr lang="en-US" altLang="zh-TW" dirty="0"/>
          </a:p>
        </p:txBody>
      </p:sp>
      <p:graphicFrame>
        <p:nvGraphicFramePr>
          <p:cNvPr id="20568" name="Group 88"/>
          <p:cNvGraphicFramePr>
            <a:graphicFrameLocks noGrp="1"/>
          </p:cNvGraphicFramePr>
          <p:nvPr>
            <p:ph sz="half" idx="1"/>
            <p:extLst/>
          </p:nvPr>
        </p:nvGraphicFramePr>
        <p:xfrm>
          <a:off x="1343025" y="4152347"/>
          <a:ext cx="6400800" cy="891546"/>
        </p:xfrm>
        <a:graphic>
          <a:graphicData uri="http://schemas.openxmlformats.org/drawingml/2006/table">
            <a:tbl>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tblGrid>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sng" strike="noStrike" cap="none" normalizeH="0" baseline="0" dirty="0" smtClean="0">
                          <a:ln>
                            <a:noFill/>
                          </a:ln>
                          <a:solidFill>
                            <a:schemeClr val="tx1"/>
                          </a:solidFill>
                          <a:effectLst/>
                          <a:latin typeface="Arial" panose="020B0604020202020204" pitchFamily="34" charset="0"/>
                          <a:ea typeface="新細明體" pitchFamily="18" charset="-120"/>
                        </a:rPr>
                        <a:t>SID</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Name</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Major</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GPA</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S/N#</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Condition</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9999</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Bart</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Economy</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-4.0</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123-456</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Own</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8888</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Lisa</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Physics</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4.0</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567-890</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Loan</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520" name="AutoShape 40"/>
          <p:cNvSpPr>
            <a:spLocks noChangeArrowheads="1"/>
          </p:cNvSpPr>
          <p:nvPr/>
        </p:nvSpPr>
        <p:spPr bwMode="auto">
          <a:xfrm>
            <a:off x="2195820" y="3002653"/>
            <a:ext cx="804561" cy="857251"/>
          </a:xfrm>
          <a:prstGeom prst="downArrow">
            <a:avLst>
              <a:gd name="adj1" fmla="val 50000"/>
              <a:gd name="adj2" fmla="val 25000"/>
            </a:avLst>
          </a:prstGeom>
          <a:solidFill>
            <a:schemeClr val="accent2"/>
          </a:solidFill>
          <a:ln w="9525">
            <a:solidFill>
              <a:schemeClr val="tx1"/>
            </a:solidFill>
            <a:miter lim="800000"/>
            <a:headEnd/>
            <a:tailEnd/>
          </a:ln>
          <a:effectLst/>
          <a:extLst/>
        </p:spPr>
        <p:txBody>
          <a:bodyPr vert="eaVert" wrap="none" anchor="ctr"/>
          <a:lstStyle/>
          <a:p>
            <a:endParaRPr lang="en-US" sz="1351"/>
          </a:p>
        </p:txBody>
      </p:sp>
      <p:sp>
        <p:nvSpPr>
          <p:cNvPr id="20524" name="Text Box 44"/>
          <p:cNvSpPr txBox="1">
            <a:spLocks noChangeArrowheads="1"/>
          </p:cNvSpPr>
          <p:nvPr/>
        </p:nvSpPr>
        <p:spPr bwMode="auto">
          <a:xfrm>
            <a:off x="1571626" y="5134612"/>
            <a:ext cx="6229351" cy="30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dirty="0"/>
              <a:t>* Primary key can be either </a:t>
            </a:r>
            <a:r>
              <a:rPr lang="en-US" altLang="zh-TW" sz="1351" i="1" dirty="0"/>
              <a:t>SID</a:t>
            </a:r>
            <a:r>
              <a:rPr lang="en-US" altLang="zh-TW" sz="1351" dirty="0"/>
              <a:t> or </a:t>
            </a:r>
            <a:r>
              <a:rPr lang="en-US" altLang="zh-TW" sz="1351" i="1" dirty="0"/>
              <a:t>LP_S/N</a:t>
            </a:r>
            <a:endParaRPr lang="en-US" altLang="zh-TW" sz="1351" dirty="0"/>
          </a:p>
        </p:txBody>
      </p:sp>
      <p:grpSp>
        <p:nvGrpSpPr>
          <p:cNvPr id="5" name="Group 4"/>
          <p:cNvGrpSpPr/>
          <p:nvPr/>
        </p:nvGrpSpPr>
        <p:grpSpPr>
          <a:xfrm>
            <a:off x="1371601" y="1600201"/>
            <a:ext cx="6229351" cy="1993989"/>
            <a:chOff x="1828800" y="990600"/>
            <a:chExt cx="8305800" cy="2658653"/>
          </a:xfrm>
        </p:grpSpPr>
        <p:sp>
          <p:nvSpPr>
            <p:cNvPr id="20501" name="Rectangle 21"/>
            <p:cNvSpPr>
              <a:spLocks noChangeArrowheads="1"/>
            </p:cNvSpPr>
            <p:nvPr/>
          </p:nvSpPr>
          <p:spPr bwMode="auto">
            <a:xfrm>
              <a:off x="2971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0502" name="Text Box 22"/>
            <p:cNvSpPr txBox="1">
              <a:spLocks noChangeArrowheads="1"/>
            </p:cNvSpPr>
            <p:nvPr/>
          </p:nvSpPr>
          <p:spPr bwMode="auto">
            <a:xfrm>
              <a:off x="3048000" y="2133602"/>
              <a:ext cx="9906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Student</a:t>
              </a:r>
            </a:p>
          </p:txBody>
        </p:sp>
        <p:sp>
          <p:nvSpPr>
            <p:cNvPr id="20503" name="Oval 23"/>
            <p:cNvSpPr>
              <a:spLocks noChangeArrowheads="1"/>
            </p:cNvSpPr>
            <p:nvPr/>
          </p:nvSpPr>
          <p:spPr bwMode="auto">
            <a:xfrm>
              <a:off x="3429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0504" name="Oval 24"/>
            <p:cNvSpPr>
              <a:spLocks noChangeArrowheads="1"/>
            </p:cNvSpPr>
            <p:nvPr/>
          </p:nvSpPr>
          <p:spPr bwMode="auto">
            <a:xfrm>
              <a:off x="18288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0505" name="Oval 25"/>
            <p:cNvSpPr>
              <a:spLocks noChangeArrowheads="1"/>
            </p:cNvSpPr>
            <p:nvPr/>
          </p:nvSpPr>
          <p:spPr bwMode="auto">
            <a:xfrm>
              <a:off x="1828800" y="2895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0506" name="Oval 26"/>
            <p:cNvSpPr>
              <a:spLocks noChangeArrowheads="1"/>
            </p:cNvSpPr>
            <p:nvPr/>
          </p:nvSpPr>
          <p:spPr bwMode="auto">
            <a:xfrm>
              <a:off x="3810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0507" name="Line 27"/>
            <p:cNvSpPr>
              <a:spLocks noChangeShapeType="1"/>
            </p:cNvSpPr>
            <p:nvPr/>
          </p:nvSpPr>
          <p:spPr bwMode="auto">
            <a:xfrm>
              <a:off x="2438400" y="1752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0508" name="Line 28"/>
            <p:cNvSpPr>
              <a:spLocks noChangeShapeType="1"/>
            </p:cNvSpPr>
            <p:nvPr/>
          </p:nvSpPr>
          <p:spPr bwMode="auto">
            <a:xfrm flipH="1">
              <a:off x="3581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0509" name="Line 29"/>
            <p:cNvSpPr>
              <a:spLocks noChangeShapeType="1"/>
            </p:cNvSpPr>
            <p:nvPr/>
          </p:nvSpPr>
          <p:spPr bwMode="auto">
            <a:xfrm flipH="1" flipV="1">
              <a:off x="3733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0510" name="Line 30"/>
            <p:cNvSpPr>
              <a:spLocks noChangeShapeType="1"/>
            </p:cNvSpPr>
            <p:nvPr/>
          </p:nvSpPr>
          <p:spPr bwMode="auto">
            <a:xfrm flipV="1">
              <a:off x="2667000" y="25146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0511" name="Text Box 31"/>
            <p:cNvSpPr txBox="1">
              <a:spLocks noChangeArrowheads="1"/>
            </p:cNvSpPr>
            <p:nvPr/>
          </p:nvSpPr>
          <p:spPr bwMode="auto">
            <a:xfrm>
              <a:off x="2057401" y="1295401"/>
              <a:ext cx="762000"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u="sng">
                  <a:solidFill>
                    <a:schemeClr val="bg1"/>
                  </a:solidFill>
                </a:rPr>
                <a:t>SID</a:t>
              </a:r>
            </a:p>
          </p:txBody>
        </p:sp>
        <p:sp>
          <p:nvSpPr>
            <p:cNvPr id="20512" name="Text Box 32"/>
            <p:cNvSpPr txBox="1">
              <a:spLocks noChangeArrowheads="1"/>
            </p:cNvSpPr>
            <p:nvPr/>
          </p:nvSpPr>
          <p:spPr bwMode="auto">
            <a:xfrm>
              <a:off x="3581401" y="1295401"/>
              <a:ext cx="8382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Name</a:t>
              </a:r>
            </a:p>
          </p:txBody>
        </p:sp>
        <p:sp>
          <p:nvSpPr>
            <p:cNvPr id="20513" name="Text Box 33"/>
            <p:cNvSpPr txBox="1">
              <a:spLocks noChangeArrowheads="1"/>
            </p:cNvSpPr>
            <p:nvPr/>
          </p:nvSpPr>
          <p:spPr bwMode="auto">
            <a:xfrm>
              <a:off x="1981200" y="2971802"/>
              <a:ext cx="762000" cy="677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Major</a:t>
              </a:r>
            </a:p>
          </p:txBody>
        </p:sp>
        <p:sp>
          <p:nvSpPr>
            <p:cNvPr id="20514" name="Text Box 34"/>
            <p:cNvSpPr txBox="1">
              <a:spLocks noChangeArrowheads="1"/>
            </p:cNvSpPr>
            <p:nvPr/>
          </p:nvSpPr>
          <p:spPr bwMode="auto">
            <a:xfrm>
              <a:off x="4038601" y="3048000"/>
              <a:ext cx="6858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GPA</a:t>
              </a:r>
            </a:p>
          </p:txBody>
        </p:sp>
        <p:sp>
          <p:nvSpPr>
            <p:cNvPr id="20515" name="AutoShape 35"/>
            <p:cNvSpPr>
              <a:spLocks noChangeArrowheads="1"/>
            </p:cNvSpPr>
            <p:nvPr/>
          </p:nvSpPr>
          <p:spPr bwMode="auto">
            <a:xfrm>
              <a:off x="5257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0516" name="Rectangle 36"/>
            <p:cNvSpPr>
              <a:spLocks noChangeArrowheads="1"/>
            </p:cNvSpPr>
            <p:nvPr/>
          </p:nvSpPr>
          <p:spPr bwMode="auto">
            <a:xfrm>
              <a:off x="8077200" y="20574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0517" name="Oval 37"/>
            <p:cNvSpPr>
              <a:spLocks noChangeArrowheads="1"/>
            </p:cNvSpPr>
            <p:nvPr/>
          </p:nvSpPr>
          <p:spPr bwMode="auto">
            <a:xfrm>
              <a:off x="8839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0518" name="Text Box 38"/>
            <p:cNvSpPr txBox="1">
              <a:spLocks noChangeArrowheads="1"/>
            </p:cNvSpPr>
            <p:nvPr/>
          </p:nvSpPr>
          <p:spPr bwMode="auto">
            <a:xfrm>
              <a:off x="8991599" y="1295401"/>
              <a:ext cx="11430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u="sng">
                  <a:solidFill>
                    <a:schemeClr val="bg1"/>
                  </a:solidFill>
                </a:rPr>
                <a:t>S/N #</a:t>
              </a:r>
            </a:p>
          </p:txBody>
        </p:sp>
        <p:sp>
          <p:nvSpPr>
            <p:cNvPr id="20519" name="Line 39"/>
            <p:cNvSpPr>
              <a:spLocks noChangeShapeType="1"/>
            </p:cNvSpPr>
            <p:nvPr/>
          </p:nvSpPr>
          <p:spPr bwMode="auto">
            <a:xfrm flipH="1">
              <a:off x="8763000" y="1752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0522" name="Text Box 42"/>
            <p:cNvSpPr txBox="1">
              <a:spLocks noChangeArrowheads="1"/>
            </p:cNvSpPr>
            <p:nvPr/>
          </p:nvSpPr>
          <p:spPr bwMode="auto">
            <a:xfrm>
              <a:off x="8153400" y="2133602"/>
              <a:ext cx="9906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Laptop</a:t>
              </a:r>
            </a:p>
          </p:txBody>
        </p:sp>
        <p:sp>
          <p:nvSpPr>
            <p:cNvPr id="20523" name="Text Box 43"/>
            <p:cNvSpPr txBox="1">
              <a:spLocks noChangeArrowheads="1"/>
            </p:cNvSpPr>
            <p:nvPr/>
          </p:nvSpPr>
          <p:spPr bwMode="auto">
            <a:xfrm>
              <a:off x="5714999" y="2133602"/>
              <a:ext cx="762000"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Have</a:t>
              </a:r>
            </a:p>
          </p:txBody>
        </p:sp>
        <p:sp>
          <p:nvSpPr>
            <p:cNvPr id="20525" name="Line 45"/>
            <p:cNvSpPr>
              <a:spLocks noChangeShapeType="1"/>
            </p:cNvSpPr>
            <p:nvPr/>
          </p:nvSpPr>
          <p:spPr bwMode="auto">
            <a:xfrm>
              <a:off x="69342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0526" name="Oval 46"/>
            <p:cNvSpPr>
              <a:spLocks noChangeArrowheads="1"/>
            </p:cNvSpPr>
            <p:nvPr/>
          </p:nvSpPr>
          <p:spPr bwMode="auto">
            <a:xfrm>
              <a:off x="60960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0527" name="Text Box 47"/>
            <p:cNvSpPr txBox="1">
              <a:spLocks noChangeArrowheads="1"/>
            </p:cNvSpPr>
            <p:nvPr/>
          </p:nvSpPr>
          <p:spPr bwMode="auto">
            <a:xfrm>
              <a:off x="6019801" y="1066801"/>
              <a:ext cx="12954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Condition</a:t>
              </a:r>
            </a:p>
          </p:txBody>
        </p:sp>
        <p:sp>
          <p:nvSpPr>
            <p:cNvPr id="20528" name="Line 48"/>
            <p:cNvSpPr>
              <a:spLocks noChangeShapeType="1"/>
            </p:cNvSpPr>
            <p:nvPr/>
          </p:nvSpPr>
          <p:spPr bwMode="auto">
            <a:xfrm flipV="1">
              <a:off x="6248400" y="1524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0531" name="Oval 51"/>
            <p:cNvSpPr>
              <a:spLocks noChangeArrowheads="1"/>
            </p:cNvSpPr>
            <p:nvPr/>
          </p:nvSpPr>
          <p:spPr bwMode="auto">
            <a:xfrm>
              <a:off x="8991600" y="3048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0532" name="Text Box 52"/>
            <p:cNvSpPr txBox="1">
              <a:spLocks noChangeArrowheads="1"/>
            </p:cNvSpPr>
            <p:nvPr/>
          </p:nvSpPr>
          <p:spPr bwMode="auto">
            <a:xfrm>
              <a:off x="9067800" y="3124202"/>
              <a:ext cx="8382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Brand</a:t>
              </a:r>
            </a:p>
          </p:txBody>
        </p:sp>
        <p:sp>
          <p:nvSpPr>
            <p:cNvPr id="20533" name="Line 53"/>
            <p:cNvSpPr>
              <a:spLocks noChangeShapeType="1"/>
            </p:cNvSpPr>
            <p:nvPr/>
          </p:nvSpPr>
          <p:spPr bwMode="auto">
            <a:xfrm>
              <a:off x="9067800" y="25908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0534" name="Line 54"/>
            <p:cNvSpPr>
              <a:spLocks noChangeShapeType="1"/>
            </p:cNvSpPr>
            <p:nvPr/>
          </p:nvSpPr>
          <p:spPr bwMode="auto">
            <a:xfrm flipH="1">
              <a:off x="4114800" y="2247378"/>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0535" name="Line 55"/>
            <p:cNvSpPr>
              <a:spLocks noChangeShapeType="1"/>
            </p:cNvSpPr>
            <p:nvPr/>
          </p:nvSpPr>
          <p:spPr bwMode="auto">
            <a:xfrm>
              <a:off x="4114800" y="22860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grpSp>
      <p:sp>
        <p:nvSpPr>
          <p:cNvPr id="20536" name="Text Box 56"/>
          <p:cNvSpPr txBox="1">
            <a:spLocks noChangeArrowheads="1"/>
          </p:cNvSpPr>
          <p:nvPr/>
        </p:nvSpPr>
        <p:spPr bwMode="auto">
          <a:xfrm>
            <a:off x="200025" y="2414421"/>
            <a:ext cx="1314451" cy="30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dirty="0"/>
              <a:t>1:1 Relationship</a:t>
            </a:r>
          </a:p>
        </p:txBody>
      </p:sp>
      <p:cxnSp>
        <p:nvCxnSpPr>
          <p:cNvPr id="4" name="Straight Arrow Connector 3"/>
          <p:cNvCxnSpPr/>
          <p:nvPr/>
        </p:nvCxnSpPr>
        <p:spPr>
          <a:xfrm flipH="1">
            <a:off x="6057901" y="2103837"/>
            <a:ext cx="571500" cy="20485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200651" y="2056544"/>
            <a:ext cx="1943100" cy="20958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nvPr>
        </p:nvGraphicFramePr>
        <p:xfrm>
          <a:off x="7600951" y="2409411"/>
          <a:ext cx="1447800" cy="822964"/>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1099693221"/>
                    </a:ext>
                  </a:extLst>
                </a:gridCol>
              </a:tblGrid>
              <a:tr h="292101">
                <a:tc>
                  <a:txBody>
                    <a:bodyPr/>
                    <a:lstStyle/>
                    <a:p>
                      <a:r>
                        <a:rPr lang="en-US" sz="1500" dirty="0" smtClean="0"/>
                        <a:t>Laptop</a:t>
                      </a:r>
                      <a:endParaRPr lang="en-US" sz="1500" dirty="0"/>
                    </a:p>
                  </a:txBody>
                  <a:tcPr marL="68580" marR="68580" marT="34291" marB="34291"/>
                </a:tc>
                <a:extLst>
                  <a:ext uri="{0D108BD9-81ED-4DB2-BD59-A6C34878D82A}">
                    <a16:rowId xmlns:a16="http://schemas.microsoft.com/office/drawing/2014/main" val="1052330280"/>
                  </a:ext>
                </a:extLst>
              </a:tr>
              <a:tr h="515621">
                <a:tc>
                  <a:txBody>
                    <a:bodyPr/>
                    <a:lstStyle/>
                    <a:p>
                      <a:r>
                        <a:rPr lang="en-US" sz="1500" dirty="0" smtClean="0"/>
                        <a:t>S/N#</a:t>
                      </a:r>
                    </a:p>
                    <a:p>
                      <a:r>
                        <a:rPr lang="en-US" sz="1500" dirty="0" smtClean="0"/>
                        <a:t>Brand</a:t>
                      </a:r>
                      <a:endParaRPr lang="en-US" sz="1500" dirty="0"/>
                    </a:p>
                  </a:txBody>
                  <a:tcPr marL="68580" marR="68580" marT="34291" marB="34291"/>
                </a:tc>
                <a:extLst>
                  <a:ext uri="{0D108BD9-81ED-4DB2-BD59-A6C34878D82A}">
                    <a16:rowId xmlns:a16="http://schemas.microsoft.com/office/drawing/2014/main" val="208244475"/>
                  </a:ext>
                </a:extLst>
              </a:tr>
            </a:tbl>
          </a:graphicData>
        </a:graphic>
      </p:graphicFrame>
      <p:sp>
        <p:nvSpPr>
          <p:cNvPr id="6" name="Slide Number Placeholder 5"/>
          <p:cNvSpPr>
            <a:spLocks noGrp="1"/>
          </p:cNvSpPr>
          <p:nvPr>
            <p:ph type="sldNum" sz="quarter" idx="12"/>
          </p:nvPr>
        </p:nvSpPr>
        <p:spPr/>
        <p:txBody>
          <a:bodyPr/>
          <a:lstStyle/>
          <a:p>
            <a:fld id="{539A986C-60F1-4060-A15B-2AFB006BE996}" type="slidenum">
              <a:rPr lang="en-US" smtClean="0"/>
              <a:t>61</a:t>
            </a:fld>
            <a:endParaRPr lang="en-US"/>
          </a:p>
        </p:txBody>
      </p:sp>
    </p:spTree>
    <p:extLst>
      <p:ext uri="{BB962C8B-B14F-4D97-AF65-F5344CB8AC3E}">
        <p14:creationId xmlns:p14="http://schemas.microsoft.com/office/powerpoint/2010/main" val="3590790305"/>
      </p:ext>
    </p:extLst>
  </p:cSld>
  <p:clrMapOvr>
    <a:masterClrMapping/>
  </p:clrMapOvr>
  <p:transition spd="slow">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altLang="zh-TW" dirty="0" smtClean="0"/>
              <a:t>Representing Relationship Set Unary/Binary Relationship</a:t>
            </a:r>
            <a:endParaRPr lang="en-US" altLang="zh-TW" dirty="0"/>
          </a:p>
        </p:txBody>
      </p:sp>
      <p:sp>
        <p:nvSpPr>
          <p:cNvPr id="21507" name="Rectangle 3"/>
          <p:cNvSpPr>
            <a:spLocks noGrp="1" noChangeArrowheads="1"/>
          </p:cNvSpPr>
          <p:nvPr>
            <p:ph type="body" idx="1"/>
          </p:nvPr>
        </p:nvSpPr>
        <p:spPr/>
        <p:txBody>
          <a:bodyPr/>
          <a:lstStyle/>
          <a:p>
            <a:r>
              <a:rPr lang="en-US" smtClean="0"/>
              <a:t>For one-to-many relationship w/out total participation </a:t>
            </a:r>
          </a:p>
          <a:p>
            <a:pPr lvl="1"/>
            <a:r>
              <a:rPr lang="en-US" smtClean="0"/>
              <a:t>Same thing as one-to-one</a:t>
            </a:r>
          </a:p>
          <a:p>
            <a:r>
              <a:rPr lang="en-US" smtClean="0"/>
              <a:t>For one-to-many/many-to-one relationship with one entity set having total participation on “many” side</a:t>
            </a:r>
          </a:p>
          <a:p>
            <a:pPr lvl="1"/>
            <a:r>
              <a:rPr lang="en-US" smtClean="0"/>
              <a:t>Augment one extra column on the right side of the table of the entity set on the “many” side, put in there the primary key of the entity set on the “one” side as per to the relationship.  </a:t>
            </a:r>
          </a:p>
          <a:p>
            <a:r>
              <a:rPr lang="en-US" smtClean="0"/>
              <a:t> </a:t>
            </a:r>
            <a:endParaRPr lang="en-US" dirty="0"/>
          </a:p>
        </p:txBody>
      </p:sp>
      <p:sp>
        <p:nvSpPr>
          <p:cNvPr id="4" name="Slide Number Placeholder 3"/>
          <p:cNvSpPr>
            <a:spLocks noGrp="1"/>
          </p:cNvSpPr>
          <p:nvPr>
            <p:ph type="sldNum" sz="quarter" idx="12"/>
          </p:nvPr>
        </p:nvSpPr>
        <p:spPr/>
        <p:txBody>
          <a:bodyPr/>
          <a:lstStyle/>
          <a:p>
            <a:fld id="{539A986C-60F1-4060-A15B-2AFB006BE996}" type="slidenum">
              <a:rPr lang="en-US" smtClean="0"/>
              <a:t>62</a:t>
            </a:fld>
            <a:endParaRPr lang="en-US"/>
          </a:p>
        </p:txBody>
      </p:sp>
    </p:spTree>
    <p:extLst>
      <p:ext uri="{BB962C8B-B14F-4D97-AF65-F5344CB8AC3E}">
        <p14:creationId xmlns:p14="http://schemas.microsoft.com/office/powerpoint/2010/main" val="4218216160"/>
      </p:ext>
    </p:extLst>
  </p:cSld>
  <p:clrMapOvr>
    <a:masterClrMapping/>
  </p:clrMapOvr>
  <p:transition spd="slow">
    <p:wip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TW" smtClean="0"/>
              <a:t>Example – Many-to-One Relationship Set</a:t>
            </a:r>
            <a:endParaRPr lang="en-US" altLang="zh-TW" dirty="0"/>
          </a:p>
        </p:txBody>
      </p:sp>
      <p:graphicFrame>
        <p:nvGraphicFramePr>
          <p:cNvPr id="22604" name="Group 76"/>
          <p:cNvGraphicFramePr>
            <a:graphicFrameLocks noGrp="1"/>
          </p:cNvGraphicFramePr>
          <p:nvPr>
            <p:ph sz="half" idx="1"/>
            <p:extLst/>
          </p:nvPr>
        </p:nvGraphicFramePr>
        <p:xfrm>
          <a:off x="2990849" y="4232699"/>
          <a:ext cx="3200400" cy="891546"/>
        </p:xfrm>
        <a:graphic>
          <a:graphicData uri="http://schemas.openxmlformats.org/drawingml/2006/table">
            <a:tbl>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tblGrid>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sng" strike="noStrike" cap="none" normalizeH="0" baseline="0" dirty="0" smtClean="0">
                          <a:ln>
                            <a:noFill/>
                          </a:ln>
                          <a:solidFill>
                            <a:schemeClr val="tx1"/>
                          </a:solidFill>
                          <a:effectLst/>
                          <a:latin typeface="Arial" panose="020B0604020202020204" pitchFamily="34" charset="0"/>
                          <a:ea typeface="新細明體" pitchFamily="18" charset="-120"/>
                        </a:rPr>
                        <a:t>SID</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sng" strike="noStrike" cap="none" normalizeH="0" baseline="0" dirty="0" smtClean="0">
                          <a:ln>
                            <a:noFill/>
                          </a:ln>
                          <a:solidFill>
                            <a:schemeClr val="tx1"/>
                          </a:solidFill>
                          <a:effectLst/>
                          <a:latin typeface="Arial" panose="020B0604020202020204" pitchFamily="34" charset="0"/>
                          <a:ea typeface="新細明體" pitchFamily="18" charset="-120"/>
                        </a:rPr>
                        <a:t>SSN</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Semester</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9999</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123-456</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Fall 2006</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8888</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567-890</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Fall 2005</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2580" name="AutoShape 52"/>
          <p:cNvSpPr>
            <a:spLocks noChangeArrowheads="1"/>
          </p:cNvSpPr>
          <p:nvPr/>
        </p:nvSpPr>
        <p:spPr bwMode="auto">
          <a:xfrm>
            <a:off x="4122744" y="2907309"/>
            <a:ext cx="936625" cy="857251"/>
          </a:xfrm>
          <a:prstGeom prst="downArrow">
            <a:avLst>
              <a:gd name="adj1" fmla="val 50000"/>
              <a:gd name="adj2" fmla="val 25000"/>
            </a:avLst>
          </a:prstGeom>
          <a:ln>
            <a:headEnd/>
            <a:tailEnd/>
          </a:ln>
          <a:extLst/>
        </p:spPr>
        <p:style>
          <a:lnRef idx="1">
            <a:schemeClr val="accent1"/>
          </a:lnRef>
          <a:fillRef idx="2">
            <a:schemeClr val="accent1"/>
          </a:fillRef>
          <a:effectRef idx="1">
            <a:schemeClr val="accent1"/>
          </a:effectRef>
          <a:fontRef idx="minor">
            <a:schemeClr val="dk1"/>
          </a:fontRef>
        </p:style>
        <p:txBody>
          <a:bodyPr vert="eaVert" wrap="none" anchor="ctr"/>
          <a:lstStyle/>
          <a:p>
            <a:endParaRPr lang="en-US" sz="1351"/>
          </a:p>
        </p:txBody>
      </p:sp>
      <p:sp>
        <p:nvSpPr>
          <p:cNvPr id="22583" name="Text Box 55"/>
          <p:cNvSpPr txBox="1">
            <a:spLocks noChangeArrowheads="1"/>
          </p:cNvSpPr>
          <p:nvPr/>
        </p:nvSpPr>
        <p:spPr bwMode="auto">
          <a:xfrm>
            <a:off x="1428750" y="5486401"/>
            <a:ext cx="6229351" cy="30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t>* Primary key of this table is </a:t>
            </a:r>
            <a:r>
              <a:rPr lang="en-US" altLang="zh-TW" sz="1351" i="1"/>
              <a:t>SID</a:t>
            </a:r>
            <a:r>
              <a:rPr lang="en-US" altLang="zh-TW" sz="1351"/>
              <a:t> </a:t>
            </a:r>
          </a:p>
        </p:txBody>
      </p:sp>
      <p:grpSp>
        <p:nvGrpSpPr>
          <p:cNvPr id="2" name="Group 1"/>
          <p:cNvGrpSpPr/>
          <p:nvPr/>
        </p:nvGrpSpPr>
        <p:grpSpPr>
          <a:xfrm>
            <a:off x="171451" y="1600205"/>
            <a:ext cx="7429501" cy="2108288"/>
            <a:chOff x="-1295400" y="990600"/>
            <a:chExt cx="9906002" cy="2811050"/>
          </a:xfrm>
        </p:grpSpPr>
        <p:sp>
          <p:nvSpPr>
            <p:cNvPr id="22561" name="Rectangle 33"/>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2562" name="Text Box 34"/>
            <p:cNvSpPr txBox="1">
              <a:spLocks noChangeArrowheads="1"/>
            </p:cNvSpPr>
            <p:nvPr/>
          </p:nvSpPr>
          <p:spPr bwMode="auto">
            <a:xfrm>
              <a:off x="1524002" y="2133601"/>
              <a:ext cx="9906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dirty="0">
                  <a:solidFill>
                    <a:schemeClr val="bg1"/>
                  </a:solidFill>
                </a:rPr>
                <a:t>Student</a:t>
              </a:r>
            </a:p>
          </p:txBody>
        </p:sp>
        <p:sp>
          <p:nvSpPr>
            <p:cNvPr id="22563" name="Oval 35"/>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2564" name="Oval 36"/>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2565" name="Oval 37"/>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2566" name="Oval 38"/>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2567" name="Line 39"/>
            <p:cNvSpPr>
              <a:spLocks noChangeShapeType="1"/>
            </p:cNvSpPr>
            <p:nvPr/>
          </p:nvSpPr>
          <p:spPr bwMode="auto">
            <a:xfrm>
              <a:off x="914400" y="1752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2568" name="Line 40"/>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2569" name="Line 41"/>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2570" name="Line 42"/>
            <p:cNvSpPr>
              <a:spLocks noChangeShapeType="1"/>
            </p:cNvSpPr>
            <p:nvPr/>
          </p:nvSpPr>
          <p:spPr bwMode="auto">
            <a:xfrm flipV="1">
              <a:off x="1143000" y="25146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2571" name="Text Box 43"/>
            <p:cNvSpPr txBox="1">
              <a:spLocks noChangeArrowheads="1"/>
            </p:cNvSpPr>
            <p:nvPr/>
          </p:nvSpPr>
          <p:spPr bwMode="auto">
            <a:xfrm>
              <a:off x="533400" y="1295400"/>
              <a:ext cx="762000"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u="sng" dirty="0">
                  <a:solidFill>
                    <a:schemeClr val="bg1"/>
                  </a:solidFill>
                </a:rPr>
                <a:t>SID</a:t>
              </a:r>
            </a:p>
          </p:txBody>
        </p:sp>
        <p:sp>
          <p:nvSpPr>
            <p:cNvPr id="22572" name="Text Box 44"/>
            <p:cNvSpPr txBox="1">
              <a:spLocks noChangeArrowheads="1"/>
            </p:cNvSpPr>
            <p:nvPr/>
          </p:nvSpPr>
          <p:spPr bwMode="auto">
            <a:xfrm>
              <a:off x="2057400" y="1295400"/>
              <a:ext cx="8382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Name</a:t>
              </a:r>
            </a:p>
          </p:txBody>
        </p:sp>
        <p:sp>
          <p:nvSpPr>
            <p:cNvPr id="22573" name="Text Box 45"/>
            <p:cNvSpPr txBox="1">
              <a:spLocks noChangeArrowheads="1"/>
            </p:cNvSpPr>
            <p:nvPr/>
          </p:nvSpPr>
          <p:spPr bwMode="auto">
            <a:xfrm>
              <a:off x="457201" y="2971800"/>
              <a:ext cx="762000" cy="67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Major</a:t>
              </a:r>
            </a:p>
          </p:txBody>
        </p:sp>
        <p:sp>
          <p:nvSpPr>
            <p:cNvPr id="22574" name="Text Box 46"/>
            <p:cNvSpPr txBox="1">
              <a:spLocks noChangeArrowheads="1"/>
            </p:cNvSpPr>
            <p:nvPr/>
          </p:nvSpPr>
          <p:spPr bwMode="auto">
            <a:xfrm>
              <a:off x="2514600" y="3048000"/>
              <a:ext cx="6858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GPA</a:t>
              </a:r>
            </a:p>
          </p:txBody>
        </p:sp>
        <p:sp>
          <p:nvSpPr>
            <p:cNvPr id="22575" name="AutoShape 4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2576" name="Rectangle 48"/>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2577" name="Oval 49"/>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2578" name="Text Box 50"/>
            <p:cNvSpPr txBox="1">
              <a:spLocks noChangeArrowheads="1"/>
            </p:cNvSpPr>
            <p:nvPr/>
          </p:nvSpPr>
          <p:spPr bwMode="auto">
            <a:xfrm>
              <a:off x="7467601" y="1295400"/>
              <a:ext cx="11430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u="sng">
                  <a:solidFill>
                    <a:schemeClr val="bg1"/>
                  </a:solidFill>
                </a:rPr>
                <a:t>SSN</a:t>
              </a:r>
            </a:p>
          </p:txBody>
        </p:sp>
        <p:sp>
          <p:nvSpPr>
            <p:cNvPr id="22579" name="Line 51"/>
            <p:cNvSpPr>
              <a:spLocks noChangeShapeType="1"/>
            </p:cNvSpPr>
            <p:nvPr/>
          </p:nvSpPr>
          <p:spPr bwMode="auto">
            <a:xfrm flipH="1">
              <a:off x="7239000" y="1752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2581" name="Text Box 53"/>
            <p:cNvSpPr txBox="1">
              <a:spLocks noChangeArrowheads="1"/>
            </p:cNvSpPr>
            <p:nvPr/>
          </p:nvSpPr>
          <p:spPr bwMode="auto">
            <a:xfrm>
              <a:off x="6629401" y="2133599"/>
              <a:ext cx="1295399"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Professor</a:t>
              </a:r>
            </a:p>
          </p:txBody>
        </p:sp>
        <p:sp>
          <p:nvSpPr>
            <p:cNvPr id="22584" name="Line 56"/>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2585" name="Oval 57"/>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2586" name="Text Box 58"/>
            <p:cNvSpPr txBox="1">
              <a:spLocks noChangeArrowheads="1"/>
            </p:cNvSpPr>
            <p:nvPr/>
          </p:nvSpPr>
          <p:spPr bwMode="auto">
            <a:xfrm>
              <a:off x="4495800" y="1066801"/>
              <a:ext cx="1295399"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Semester</a:t>
              </a:r>
            </a:p>
          </p:txBody>
        </p:sp>
        <p:sp>
          <p:nvSpPr>
            <p:cNvPr id="22587" name="Line 59"/>
            <p:cNvSpPr>
              <a:spLocks noChangeShapeType="1"/>
            </p:cNvSpPr>
            <p:nvPr/>
          </p:nvSpPr>
          <p:spPr bwMode="auto">
            <a:xfrm flipV="1">
              <a:off x="4724400" y="1524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2588" name="Oval 60"/>
            <p:cNvSpPr>
              <a:spLocks noChangeArrowheads="1"/>
            </p:cNvSpPr>
            <p:nvPr/>
          </p:nvSpPr>
          <p:spPr bwMode="auto">
            <a:xfrm>
              <a:off x="7467600" y="3048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2589" name="Text Box 61"/>
            <p:cNvSpPr txBox="1">
              <a:spLocks noChangeArrowheads="1"/>
            </p:cNvSpPr>
            <p:nvPr/>
          </p:nvSpPr>
          <p:spPr bwMode="auto">
            <a:xfrm>
              <a:off x="7543801" y="3124200"/>
              <a:ext cx="838199"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Name</a:t>
              </a:r>
            </a:p>
          </p:txBody>
        </p:sp>
        <p:sp>
          <p:nvSpPr>
            <p:cNvPr id="22590" name="Line 62"/>
            <p:cNvSpPr>
              <a:spLocks noChangeShapeType="1"/>
            </p:cNvSpPr>
            <p:nvPr/>
          </p:nvSpPr>
          <p:spPr bwMode="auto">
            <a:xfrm>
              <a:off x="7543800" y="25908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2591" name="Line 63"/>
            <p:cNvSpPr>
              <a:spLocks noChangeShapeType="1"/>
            </p:cNvSpPr>
            <p:nvPr/>
          </p:nvSpPr>
          <p:spPr bwMode="auto">
            <a:xfrm flipH="1">
              <a:off x="2590800" y="2234852"/>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2593" name="Text Box 65"/>
            <p:cNvSpPr txBox="1">
              <a:spLocks noChangeArrowheads="1"/>
            </p:cNvSpPr>
            <p:nvPr/>
          </p:nvSpPr>
          <p:spPr bwMode="auto">
            <a:xfrm>
              <a:off x="-1295400" y="2153735"/>
              <a:ext cx="1752599" cy="67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dirty="0"/>
                <a:t>N:1 Relationship</a:t>
              </a:r>
            </a:p>
          </p:txBody>
        </p:sp>
        <p:sp>
          <p:nvSpPr>
            <p:cNvPr id="22594" name="Oval 66"/>
            <p:cNvSpPr>
              <a:spLocks noChangeArrowheads="1"/>
            </p:cNvSpPr>
            <p:nvPr/>
          </p:nvSpPr>
          <p:spPr bwMode="auto">
            <a:xfrm>
              <a:off x="5943600" y="3048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2595" name="Text Box 67"/>
            <p:cNvSpPr txBox="1">
              <a:spLocks noChangeArrowheads="1"/>
            </p:cNvSpPr>
            <p:nvPr/>
          </p:nvSpPr>
          <p:spPr bwMode="auto">
            <a:xfrm>
              <a:off x="6172201" y="3124200"/>
              <a:ext cx="685799" cy="67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Dept</a:t>
              </a:r>
            </a:p>
          </p:txBody>
        </p:sp>
        <p:sp>
          <p:nvSpPr>
            <p:cNvPr id="22596" name="Line 68"/>
            <p:cNvSpPr>
              <a:spLocks noChangeShapeType="1"/>
            </p:cNvSpPr>
            <p:nvPr/>
          </p:nvSpPr>
          <p:spPr bwMode="auto">
            <a:xfrm flipH="1">
              <a:off x="6553200" y="2590800"/>
              <a:ext cx="457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2597" name="Line 69"/>
            <p:cNvSpPr>
              <a:spLocks noChangeShapeType="1"/>
            </p:cNvSpPr>
            <p:nvPr/>
          </p:nvSpPr>
          <p:spPr bwMode="auto">
            <a:xfrm>
              <a:off x="2590800" y="2324622"/>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2598" name="Text Box 70"/>
            <p:cNvSpPr txBox="1">
              <a:spLocks noChangeArrowheads="1"/>
            </p:cNvSpPr>
            <p:nvPr/>
          </p:nvSpPr>
          <p:spPr bwMode="auto">
            <a:xfrm>
              <a:off x="4114799" y="2057400"/>
              <a:ext cx="1295399"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Advisor</a:t>
              </a:r>
            </a:p>
          </p:txBody>
        </p:sp>
      </p:grpSp>
      <p:sp>
        <p:nvSpPr>
          <p:cNvPr id="43" name="TextBox 42"/>
          <p:cNvSpPr txBox="1"/>
          <p:nvPr/>
        </p:nvSpPr>
        <p:spPr>
          <a:xfrm>
            <a:off x="5638531" y="2316667"/>
            <a:ext cx="447558" cy="300210"/>
          </a:xfrm>
          <a:prstGeom prst="rect">
            <a:avLst/>
          </a:prstGeom>
          <a:noFill/>
        </p:spPr>
        <p:txBody>
          <a:bodyPr wrap="none" rtlCol="0">
            <a:spAutoFit/>
          </a:bodyPr>
          <a:lstStyle/>
          <a:p>
            <a:r>
              <a:rPr lang="en-US" sz="1351" dirty="0"/>
              <a:t>0..1</a:t>
            </a:r>
          </a:p>
        </p:txBody>
      </p:sp>
      <p:sp>
        <p:nvSpPr>
          <p:cNvPr id="5" name="TextBox 4"/>
          <p:cNvSpPr txBox="1"/>
          <p:nvPr/>
        </p:nvSpPr>
        <p:spPr>
          <a:xfrm>
            <a:off x="4000506" y="3763505"/>
            <a:ext cx="1211485" cy="300210"/>
          </a:xfrm>
          <a:prstGeom prst="rect">
            <a:avLst/>
          </a:prstGeom>
          <a:noFill/>
        </p:spPr>
        <p:txBody>
          <a:bodyPr wrap="none" rtlCol="0">
            <a:spAutoFit/>
          </a:bodyPr>
          <a:lstStyle/>
          <a:p>
            <a:r>
              <a:rPr lang="en-US" sz="1351" dirty="0"/>
              <a:t>Table : Advisor</a:t>
            </a:r>
          </a:p>
        </p:txBody>
      </p:sp>
      <p:sp>
        <p:nvSpPr>
          <p:cNvPr id="6" name="Slide Number Placeholder 5"/>
          <p:cNvSpPr>
            <a:spLocks noGrp="1"/>
          </p:cNvSpPr>
          <p:nvPr>
            <p:ph type="sldNum" sz="quarter" idx="12"/>
          </p:nvPr>
        </p:nvSpPr>
        <p:spPr/>
        <p:txBody>
          <a:bodyPr/>
          <a:lstStyle/>
          <a:p>
            <a:fld id="{539A986C-60F1-4060-A15B-2AFB006BE996}" type="slidenum">
              <a:rPr lang="en-US" smtClean="0"/>
              <a:t>63</a:t>
            </a:fld>
            <a:endParaRPr lang="en-US"/>
          </a:p>
        </p:txBody>
      </p:sp>
    </p:spTree>
    <p:extLst>
      <p:ext uri="{BB962C8B-B14F-4D97-AF65-F5344CB8AC3E}">
        <p14:creationId xmlns:p14="http://schemas.microsoft.com/office/powerpoint/2010/main" val="3744589735"/>
      </p:ext>
    </p:extLst>
  </p:cSld>
  <p:clrMapOvr>
    <a:masterClrMapping/>
  </p:clrMapOvr>
  <p:transition spd="slow">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TW" smtClean="0"/>
              <a:t>Example – Many-to-One Relationship Set</a:t>
            </a:r>
            <a:endParaRPr lang="en-US" altLang="zh-TW" dirty="0"/>
          </a:p>
        </p:txBody>
      </p:sp>
      <p:graphicFrame>
        <p:nvGraphicFramePr>
          <p:cNvPr id="22604" name="Group 76"/>
          <p:cNvGraphicFramePr>
            <a:graphicFrameLocks noGrp="1"/>
          </p:cNvGraphicFramePr>
          <p:nvPr>
            <p:ph sz="half" idx="1"/>
            <p:extLst/>
          </p:nvPr>
        </p:nvGraphicFramePr>
        <p:xfrm>
          <a:off x="1463039" y="4252170"/>
          <a:ext cx="6400800" cy="891546"/>
        </p:xfrm>
        <a:graphic>
          <a:graphicData uri="http://schemas.openxmlformats.org/drawingml/2006/table">
            <a:tbl>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tblGrid>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sng" strike="noStrike" cap="none" normalizeH="0" baseline="0" dirty="0" smtClean="0">
                          <a:ln>
                            <a:noFill/>
                          </a:ln>
                          <a:solidFill>
                            <a:schemeClr val="tx1"/>
                          </a:solidFill>
                          <a:effectLst/>
                          <a:latin typeface="Arial" panose="020B0604020202020204" pitchFamily="34" charset="0"/>
                          <a:ea typeface="新細明體" pitchFamily="18" charset="-120"/>
                        </a:rPr>
                        <a:t>SID</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Name</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Major</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GPA</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SSN</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Semester</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9999</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Bart</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Economy</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-4.0</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123-456</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Fall 2006</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8888</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Lisa</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Physics</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4.0</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567-890</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Fall 2005</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2580" name="AutoShape 52"/>
          <p:cNvSpPr>
            <a:spLocks noChangeArrowheads="1"/>
          </p:cNvSpPr>
          <p:nvPr/>
        </p:nvSpPr>
        <p:spPr bwMode="auto">
          <a:xfrm>
            <a:off x="2171705" y="3126209"/>
            <a:ext cx="936625" cy="857251"/>
          </a:xfrm>
          <a:prstGeom prst="downArrow">
            <a:avLst>
              <a:gd name="adj1" fmla="val 50000"/>
              <a:gd name="adj2" fmla="val 25000"/>
            </a:avLst>
          </a:prstGeom>
          <a:ln>
            <a:headEnd/>
            <a:tailEnd/>
          </a:ln>
          <a:extLst/>
        </p:spPr>
        <p:style>
          <a:lnRef idx="1">
            <a:schemeClr val="accent1"/>
          </a:lnRef>
          <a:fillRef idx="2">
            <a:schemeClr val="accent1"/>
          </a:fillRef>
          <a:effectRef idx="1">
            <a:schemeClr val="accent1"/>
          </a:effectRef>
          <a:fontRef idx="minor">
            <a:schemeClr val="dk1"/>
          </a:fontRef>
        </p:style>
        <p:txBody>
          <a:bodyPr vert="eaVert" wrap="none" anchor="ctr"/>
          <a:lstStyle/>
          <a:p>
            <a:endParaRPr lang="en-US" sz="1351"/>
          </a:p>
        </p:txBody>
      </p:sp>
      <p:sp>
        <p:nvSpPr>
          <p:cNvPr id="22583" name="Text Box 55"/>
          <p:cNvSpPr txBox="1">
            <a:spLocks noChangeArrowheads="1"/>
          </p:cNvSpPr>
          <p:nvPr/>
        </p:nvSpPr>
        <p:spPr bwMode="auto">
          <a:xfrm>
            <a:off x="1428750" y="5486401"/>
            <a:ext cx="6229351" cy="30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t>* Primary key of this table is </a:t>
            </a:r>
            <a:r>
              <a:rPr lang="en-US" altLang="zh-TW" sz="1351" i="1"/>
              <a:t>SID</a:t>
            </a:r>
            <a:r>
              <a:rPr lang="en-US" altLang="zh-TW" sz="1351"/>
              <a:t> </a:t>
            </a:r>
          </a:p>
        </p:txBody>
      </p:sp>
      <p:grpSp>
        <p:nvGrpSpPr>
          <p:cNvPr id="2" name="Group 1"/>
          <p:cNvGrpSpPr/>
          <p:nvPr/>
        </p:nvGrpSpPr>
        <p:grpSpPr>
          <a:xfrm>
            <a:off x="171451" y="1600205"/>
            <a:ext cx="7429501" cy="2108288"/>
            <a:chOff x="-1295400" y="990600"/>
            <a:chExt cx="9906002" cy="2811050"/>
          </a:xfrm>
        </p:grpSpPr>
        <p:sp>
          <p:nvSpPr>
            <p:cNvPr id="22561" name="Rectangle 33"/>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2562" name="Text Box 34"/>
            <p:cNvSpPr txBox="1">
              <a:spLocks noChangeArrowheads="1"/>
            </p:cNvSpPr>
            <p:nvPr/>
          </p:nvSpPr>
          <p:spPr bwMode="auto">
            <a:xfrm>
              <a:off x="1524002" y="2133601"/>
              <a:ext cx="9906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dirty="0">
                  <a:solidFill>
                    <a:schemeClr val="bg1"/>
                  </a:solidFill>
                </a:rPr>
                <a:t>Student</a:t>
              </a:r>
            </a:p>
          </p:txBody>
        </p:sp>
        <p:sp>
          <p:nvSpPr>
            <p:cNvPr id="22563" name="Oval 35"/>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2564" name="Oval 36"/>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2565" name="Oval 37"/>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2566" name="Oval 38"/>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2567" name="Line 39"/>
            <p:cNvSpPr>
              <a:spLocks noChangeShapeType="1"/>
            </p:cNvSpPr>
            <p:nvPr/>
          </p:nvSpPr>
          <p:spPr bwMode="auto">
            <a:xfrm>
              <a:off x="914400" y="1752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2568" name="Line 40"/>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2569" name="Line 41"/>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2570" name="Line 42"/>
            <p:cNvSpPr>
              <a:spLocks noChangeShapeType="1"/>
            </p:cNvSpPr>
            <p:nvPr/>
          </p:nvSpPr>
          <p:spPr bwMode="auto">
            <a:xfrm flipV="1">
              <a:off x="1143000" y="25146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2571" name="Text Box 43"/>
            <p:cNvSpPr txBox="1">
              <a:spLocks noChangeArrowheads="1"/>
            </p:cNvSpPr>
            <p:nvPr/>
          </p:nvSpPr>
          <p:spPr bwMode="auto">
            <a:xfrm>
              <a:off x="533400" y="1295400"/>
              <a:ext cx="762000"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u="sng" dirty="0">
                  <a:solidFill>
                    <a:schemeClr val="bg1"/>
                  </a:solidFill>
                </a:rPr>
                <a:t>SID</a:t>
              </a:r>
            </a:p>
          </p:txBody>
        </p:sp>
        <p:sp>
          <p:nvSpPr>
            <p:cNvPr id="22572" name="Text Box 44"/>
            <p:cNvSpPr txBox="1">
              <a:spLocks noChangeArrowheads="1"/>
            </p:cNvSpPr>
            <p:nvPr/>
          </p:nvSpPr>
          <p:spPr bwMode="auto">
            <a:xfrm>
              <a:off x="2057400" y="1295400"/>
              <a:ext cx="8382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Name</a:t>
              </a:r>
            </a:p>
          </p:txBody>
        </p:sp>
        <p:sp>
          <p:nvSpPr>
            <p:cNvPr id="22573" name="Text Box 45"/>
            <p:cNvSpPr txBox="1">
              <a:spLocks noChangeArrowheads="1"/>
            </p:cNvSpPr>
            <p:nvPr/>
          </p:nvSpPr>
          <p:spPr bwMode="auto">
            <a:xfrm>
              <a:off x="457201" y="2971800"/>
              <a:ext cx="762000" cy="67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Major</a:t>
              </a:r>
            </a:p>
          </p:txBody>
        </p:sp>
        <p:sp>
          <p:nvSpPr>
            <p:cNvPr id="22574" name="Text Box 46"/>
            <p:cNvSpPr txBox="1">
              <a:spLocks noChangeArrowheads="1"/>
            </p:cNvSpPr>
            <p:nvPr/>
          </p:nvSpPr>
          <p:spPr bwMode="auto">
            <a:xfrm>
              <a:off x="2514600" y="3048000"/>
              <a:ext cx="6858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GPA</a:t>
              </a:r>
            </a:p>
          </p:txBody>
        </p:sp>
        <p:sp>
          <p:nvSpPr>
            <p:cNvPr id="22575" name="AutoShape 4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2576" name="Rectangle 48"/>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2577" name="Oval 49"/>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2578" name="Text Box 50"/>
            <p:cNvSpPr txBox="1">
              <a:spLocks noChangeArrowheads="1"/>
            </p:cNvSpPr>
            <p:nvPr/>
          </p:nvSpPr>
          <p:spPr bwMode="auto">
            <a:xfrm>
              <a:off x="7467601" y="1295400"/>
              <a:ext cx="11430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u="sng">
                  <a:solidFill>
                    <a:schemeClr val="bg1"/>
                  </a:solidFill>
                </a:rPr>
                <a:t>SSN</a:t>
              </a:r>
            </a:p>
          </p:txBody>
        </p:sp>
        <p:sp>
          <p:nvSpPr>
            <p:cNvPr id="22579" name="Line 51"/>
            <p:cNvSpPr>
              <a:spLocks noChangeShapeType="1"/>
            </p:cNvSpPr>
            <p:nvPr/>
          </p:nvSpPr>
          <p:spPr bwMode="auto">
            <a:xfrm flipH="1">
              <a:off x="7239000" y="1752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2581" name="Text Box 53"/>
            <p:cNvSpPr txBox="1">
              <a:spLocks noChangeArrowheads="1"/>
            </p:cNvSpPr>
            <p:nvPr/>
          </p:nvSpPr>
          <p:spPr bwMode="auto">
            <a:xfrm>
              <a:off x="6629401" y="2133599"/>
              <a:ext cx="1295399"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Professor</a:t>
              </a:r>
            </a:p>
          </p:txBody>
        </p:sp>
        <p:sp>
          <p:nvSpPr>
            <p:cNvPr id="22584" name="Line 56"/>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2585" name="Oval 57"/>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2586" name="Text Box 58"/>
            <p:cNvSpPr txBox="1">
              <a:spLocks noChangeArrowheads="1"/>
            </p:cNvSpPr>
            <p:nvPr/>
          </p:nvSpPr>
          <p:spPr bwMode="auto">
            <a:xfrm>
              <a:off x="4495800" y="1066801"/>
              <a:ext cx="1295399"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Semester</a:t>
              </a:r>
            </a:p>
          </p:txBody>
        </p:sp>
        <p:sp>
          <p:nvSpPr>
            <p:cNvPr id="22587" name="Line 59"/>
            <p:cNvSpPr>
              <a:spLocks noChangeShapeType="1"/>
            </p:cNvSpPr>
            <p:nvPr/>
          </p:nvSpPr>
          <p:spPr bwMode="auto">
            <a:xfrm flipV="1">
              <a:off x="4724400" y="1524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2588" name="Oval 60"/>
            <p:cNvSpPr>
              <a:spLocks noChangeArrowheads="1"/>
            </p:cNvSpPr>
            <p:nvPr/>
          </p:nvSpPr>
          <p:spPr bwMode="auto">
            <a:xfrm>
              <a:off x="7467600" y="3048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2589" name="Text Box 61"/>
            <p:cNvSpPr txBox="1">
              <a:spLocks noChangeArrowheads="1"/>
            </p:cNvSpPr>
            <p:nvPr/>
          </p:nvSpPr>
          <p:spPr bwMode="auto">
            <a:xfrm>
              <a:off x="7543801" y="3124200"/>
              <a:ext cx="838199"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Name</a:t>
              </a:r>
            </a:p>
          </p:txBody>
        </p:sp>
        <p:sp>
          <p:nvSpPr>
            <p:cNvPr id="22590" name="Line 62"/>
            <p:cNvSpPr>
              <a:spLocks noChangeShapeType="1"/>
            </p:cNvSpPr>
            <p:nvPr/>
          </p:nvSpPr>
          <p:spPr bwMode="auto">
            <a:xfrm>
              <a:off x="7543800" y="25908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2591" name="Line 63"/>
            <p:cNvSpPr>
              <a:spLocks noChangeShapeType="1"/>
            </p:cNvSpPr>
            <p:nvPr/>
          </p:nvSpPr>
          <p:spPr bwMode="auto">
            <a:xfrm flipH="1">
              <a:off x="2590800" y="2234852"/>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2593" name="Text Box 65"/>
            <p:cNvSpPr txBox="1">
              <a:spLocks noChangeArrowheads="1"/>
            </p:cNvSpPr>
            <p:nvPr/>
          </p:nvSpPr>
          <p:spPr bwMode="auto">
            <a:xfrm>
              <a:off x="-1295400" y="2153735"/>
              <a:ext cx="1752599" cy="67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dirty="0"/>
                <a:t>N:1 Relationship</a:t>
              </a:r>
            </a:p>
          </p:txBody>
        </p:sp>
        <p:sp>
          <p:nvSpPr>
            <p:cNvPr id="22594" name="Oval 66"/>
            <p:cNvSpPr>
              <a:spLocks noChangeArrowheads="1"/>
            </p:cNvSpPr>
            <p:nvPr/>
          </p:nvSpPr>
          <p:spPr bwMode="auto">
            <a:xfrm>
              <a:off x="5943600" y="3048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2595" name="Text Box 67"/>
            <p:cNvSpPr txBox="1">
              <a:spLocks noChangeArrowheads="1"/>
            </p:cNvSpPr>
            <p:nvPr/>
          </p:nvSpPr>
          <p:spPr bwMode="auto">
            <a:xfrm>
              <a:off x="6172201" y="3124200"/>
              <a:ext cx="685799" cy="67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Dept</a:t>
              </a:r>
            </a:p>
          </p:txBody>
        </p:sp>
        <p:sp>
          <p:nvSpPr>
            <p:cNvPr id="22596" name="Line 68"/>
            <p:cNvSpPr>
              <a:spLocks noChangeShapeType="1"/>
            </p:cNvSpPr>
            <p:nvPr/>
          </p:nvSpPr>
          <p:spPr bwMode="auto">
            <a:xfrm flipH="1">
              <a:off x="6553200" y="2590800"/>
              <a:ext cx="457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2597" name="Line 69"/>
            <p:cNvSpPr>
              <a:spLocks noChangeShapeType="1"/>
            </p:cNvSpPr>
            <p:nvPr/>
          </p:nvSpPr>
          <p:spPr bwMode="auto">
            <a:xfrm>
              <a:off x="2590800" y="2324622"/>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2598" name="Text Box 70"/>
            <p:cNvSpPr txBox="1">
              <a:spLocks noChangeArrowheads="1"/>
            </p:cNvSpPr>
            <p:nvPr/>
          </p:nvSpPr>
          <p:spPr bwMode="auto">
            <a:xfrm>
              <a:off x="4114799" y="2057400"/>
              <a:ext cx="1295399"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Advisor</a:t>
              </a:r>
            </a:p>
          </p:txBody>
        </p:sp>
      </p:grpSp>
      <p:cxnSp>
        <p:nvCxnSpPr>
          <p:cNvPr id="5" name="Straight Arrow Connector 4"/>
          <p:cNvCxnSpPr/>
          <p:nvPr/>
        </p:nvCxnSpPr>
        <p:spPr>
          <a:xfrm flipH="1">
            <a:off x="6229350" y="2171702"/>
            <a:ext cx="514351" cy="19685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563834" y="3948820"/>
            <a:ext cx="1205523" cy="300210"/>
          </a:xfrm>
          <a:prstGeom prst="rect">
            <a:avLst/>
          </a:prstGeom>
          <a:noFill/>
        </p:spPr>
        <p:txBody>
          <a:bodyPr wrap="none" rtlCol="0">
            <a:spAutoFit/>
          </a:bodyPr>
          <a:lstStyle/>
          <a:p>
            <a:r>
              <a:rPr lang="en-US" sz="1351" b="1" dirty="0"/>
              <a:t>Table</a:t>
            </a:r>
            <a:r>
              <a:rPr lang="en-US" sz="1351" dirty="0"/>
              <a:t>: Student</a:t>
            </a:r>
          </a:p>
        </p:txBody>
      </p:sp>
      <p:sp>
        <p:nvSpPr>
          <p:cNvPr id="7" name="Slide Number Placeholder 6"/>
          <p:cNvSpPr>
            <a:spLocks noGrp="1"/>
          </p:cNvSpPr>
          <p:nvPr>
            <p:ph type="sldNum" sz="quarter" idx="12"/>
          </p:nvPr>
        </p:nvSpPr>
        <p:spPr/>
        <p:txBody>
          <a:bodyPr/>
          <a:lstStyle/>
          <a:p>
            <a:fld id="{539A986C-60F1-4060-A15B-2AFB006BE996}" type="slidenum">
              <a:rPr lang="en-US" smtClean="0"/>
              <a:t>64</a:t>
            </a:fld>
            <a:endParaRPr lang="en-US"/>
          </a:p>
        </p:txBody>
      </p:sp>
    </p:spTree>
    <p:extLst>
      <p:ext uri="{BB962C8B-B14F-4D97-AF65-F5344CB8AC3E}">
        <p14:creationId xmlns:p14="http://schemas.microsoft.com/office/powerpoint/2010/main" val="597785000"/>
      </p:ext>
    </p:extLst>
  </p:cSld>
  <p:clrMapOvr>
    <a:masterClrMapping/>
  </p:clrMapOvr>
  <p:transition spd="slow">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altLang="zh-TW" sz="2800" dirty="0"/>
              <a:t>Representing Relationship Set Unary/Binary Relationship</a:t>
            </a:r>
            <a:endParaRPr lang="en-US" altLang="zh-TW" sz="2800" dirty="0"/>
          </a:p>
        </p:txBody>
      </p:sp>
      <p:sp>
        <p:nvSpPr>
          <p:cNvPr id="23555" name="Rectangle 3"/>
          <p:cNvSpPr>
            <a:spLocks noGrp="1" noChangeArrowheads="1"/>
          </p:cNvSpPr>
          <p:nvPr>
            <p:ph type="body" idx="1"/>
          </p:nvPr>
        </p:nvSpPr>
        <p:spPr/>
        <p:txBody>
          <a:bodyPr/>
          <a:lstStyle/>
          <a:p>
            <a:r>
              <a:rPr lang="en-US" dirty="0" smtClean="0"/>
              <a:t>For many-to-many relationship</a:t>
            </a:r>
          </a:p>
          <a:p>
            <a:pPr lvl="1"/>
            <a:r>
              <a:rPr lang="en-US" dirty="0" smtClean="0"/>
              <a:t>Same thing as one-to-one relationship without total participation.  </a:t>
            </a:r>
          </a:p>
          <a:p>
            <a:pPr lvl="1"/>
            <a:r>
              <a:rPr lang="en-US" dirty="0" smtClean="0"/>
              <a:t>Primary key of this new schema is the union of the foreign keys of both entity sets.</a:t>
            </a:r>
          </a:p>
          <a:p>
            <a:pPr lvl="1"/>
            <a:r>
              <a:rPr lang="en-US" dirty="0" smtClean="0"/>
              <a:t>No augmentation approach possible…</a:t>
            </a:r>
          </a:p>
          <a:p>
            <a:r>
              <a:rPr lang="en-US" dirty="0" smtClean="0"/>
              <a:t> </a:t>
            </a:r>
          </a:p>
          <a:p>
            <a:endParaRPr lang="en-US" altLang="zh-TW" dirty="0"/>
          </a:p>
        </p:txBody>
      </p:sp>
      <p:sp>
        <p:nvSpPr>
          <p:cNvPr id="4" name="Slide Number Placeholder 3"/>
          <p:cNvSpPr>
            <a:spLocks noGrp="1"/>
          </p:cNvSpPr>
          <p:nvPr>
            <p:ph type="sldNum" sz="quarter" idx="12"/>
          </p:nvPr>
        </p:nvSpPr>
        <p:spPr/>
        <p:txBody>
          <a:bodyPr/>
          <a:lstStyle/>
          <a:p>
            <a:fld id="{539A986C-60F1-4060-A15B-2AFB006BE996}" type="slidenum">
              <a:rPr lang="en-US" smtClean="0"/>
              <a:t>65</a:t>
            </a:fld>
            <a:endParaRPr lang="en-US"/>
          </a:p>
        </p:txBody>
      </p:sp>
    </p:spTree>
    <p:extLst>
      <p:ext uri="{BB962C8B-B14F-4D97-AF65-F5344CB8AC3E}">
        <p14:creationId xmlns:p14="http://schemas.microsoft.com/office/powerpoint/2010/main" val="3944897356"/>
      </p:ext>
    </p:extLst>
  </p:cSld>
  <p:clrMapOvr>
    <a:masterClrMapping/>
  </p:clrMapOvr>
  <p:transition spd="slow">
    <p:wip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en-US" altLang="zh-TW" b="1" dirty="0"/>
              <a:t>Representing Relationship </a:t>
            </a:r>
            <a:r>
              <a:rPr lang="en-US" altLang="zh-TW" b="1" dirty="0" smtClean="0"/>
              <a:t>Set N-</a:t>
            </a:r>
            <a:r>
              <a:rPr lang="en-US" altLang="zh-TW" b="1" dirty="0" err="1" smtClean="0"/>
              <a:t>ary</a:t>
            </a:r>
            <a:r>
              <a:rPr lang="en-US" altLang="zh-TW" b="1" dirty="0" smtClean="0"/>
              <a:t> </a:t>
            </a:r>
            <a:r>
              <a:rPr lang="en-US" altLang="zh-TW" b="1" dirty="0"/>
              <a:t>Relationship</a:t>
            </a:r>
          </a:p>
        </p:txBody>
      </p:sp>
      <p:sp>
        <p:nvSpPr>
          <p:cNvPr id="24579" name="Rectangle 3"/>
          <p:cNvSpPr>
            <a:spLocks noGrp="1" noChangeArrowheads="1"/>
          </p:cNvSpPr>
          <p:nvPr>
            <p:ph type="body" idx="1"/>
          </p:nvPr>
        </p:nvSpPr>
        <p:spPr/>
        <p:txBody>
          <a:bodyPr>
            <a:normAutofit/>
          </a:bodyPr>
          <a:lstStyle/>
          <a:p>
            <a:r>
              <a:rPr lang="en-US" dirty="0"/>
              <a:t>Intuitively Simple</a:t>
            </a:r>
          </a:p>
          <a:p>
            <a:pPr lvl="1"/>
            <a:r>
              <a:rPr lang="en-US" dirty="0"/>
              <a:t>Build a new table with as many columns as there are attributes for the union of the primary keys of all participating entity sets.</a:t>
            </a:r>
          </a:p>
          <a:p>
            <a:pPr lvl="1"/>
            <a:r>
              <a:rPr lang="en-US" dirty="0"/>
              <a:t>Augment additional columns for descriptive attributes of the relationship set (if necessary)</a:t>
            </a:r>
          </a:p>
          <a:p>
            <a:pPr lvl="1"/>
            <a:r>
              <a:rPr lang="en-US" dirty="0"/>
              <a:t>The primary key of this table is the union of all primary keys of entity sets that are on “many” side</a:t>
            </a:r>
          </a:p>
          <a:p>
            <a:pPr lvl="1"/>
            <a:r>
              <a:rPr lang="en-US" dirty="0"/>
              <a:t>That is it, we are done.  </a:t>
            </a:r>
          </a:p>
          <a:p>
            <a:endParaRPr lang="en-US" dirty="0"/>
          </a:p>
          <a:p>
            <a:endParaRPr lang="en-US" altLang="zh-TW" dirty="0"/>
          </a:p>
        </p:txBody>
      </p:sp>
      <p:sp>
        <p:nvSpPr>
          <p:cNvPr id="4" name="Slide Number Placeholder 3"/>
          <p:cNvSpPr>
            <a:spLocks noGrp="1"/>
          </p:cNvSpPr>
          <p:nvPr>
            <p:ph type="sldNum" sz="quarter" idx="12"/>
          </p:nvPr>
        </p:nvSpPr>
        <p:spPr/>
        <p:txBody>
          <a:bodyPr/>
          <a:lstStyle/>
          <a:p>
            <a:fld id="{539A986C-60F1-4060-A15B-2AFB006BE996}" type="slidenum">
              <a:rPr lang="en-US" smtClean="0"/>
              <a:t>66</a:t>
            </a:fld>
            <a:endParaRPr lang="en-US"/>
          </a:p>
        </p:txBody>
      </p:sp>
    </p:spTree>
    <p:extLst>
      <p:ext uri="{BB962C8B-B14F-4D97-AF65-F5344CB8AC3E}">
        <p14:creationId xmlns:p14="http://schemas.microsoft.com/office/powerpoint/2010/main" val="2455491392"/>
      </p:ext>
    </p:extLst>
  </p:cSld>
  <p:clrMapOvr>
    <a:masterClrMapping/>
  </p:clrMapOvr>
  <p:transition spd="slow">
    <p:wip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TW" smtClean="0"/>
              <a:t>Example – N-ary Relationship Set</a:t>
            </a:r>
            <a:endParaRPr lang="en-US" altLang="zh-TW" dirty="0"/>
          </a:p>
        </p:txBody>
      </p:sp>
      <p:graphicFrame>
        <p:nvGraphicFramePr>
          <p:cNvPr id="25690" name="Group 90"/>
          <p:cNvGraphicFramePr>
            <a:graphicFrameLocks noGrp="1"/>
          </p:cNvGraphicFramePr>
          <p:nvPr>
            <p:ph sz="half" idx="1"/>
            <p:extLst/>
          </p:nvPr>
        </p:nvGraphicFramePr>
        <p:xfrm>
          <a:off x="2247900" y="4381223"/>
          <a:ext cx="5334000" cy="891546"/>
        </p:xfrm>
        <a:graphic>
          <a:graphicData uri="http://schemas.openxmlformats.org/drawingml/2006/table">
            <a:tbl>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tblGrid>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sng" strike="noStrike" cap="none" normalizeH="0" baseline="0" dirty="0" smtClean="0">
                          <a:ln>
                            <a:noFill/>
                          </a:ln>
                          <a:solidFill>
                            <a:schemeClr val="tx1"/>
                          </a:solidFill>
                          <a:effectLst/>
                          <a:latin typeface="Arial" panose="020B0604020202020204" pitchFamily="34" charset="0"/>
                          <a:ea typeface="新細明體" pitchFamily="18" charset="-120"/>
                        </a:rPr>
                        <a:t>P-Key1</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sng" strike="noStrike" cap="none" normalizeH="0" baseline="0" smtClean="0">
                          <a:ln>
                            <a:noFill/>
                          </a:ln>
                          <a:solidFill>
                            <a:schemeClr val="tx1"/>
                          </a:solidFill>
                          <a:effectLst/>
                          <a:latin typeface="Arial" panose="020B0604020202020204" pitchFamily="34" charset="0"/>
                          <a:ea typeface="新細明體" pitchFamily="18" charset="-120"/>
                        </a:rPr>
                        <a:t>P-Key2</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sng" strike="noStrike" cap="none" normalizeH="0" baseline="0" smtClean="0">
                          <a:ln>
                            <a:noFill/>
                          </a:ln>
                          <a:solidFill>
                            <a:schemeClr val="tx1"/>
                          </a:solidFill>
                          <a:effectLst/>
                          <a:latin typeface="Arial" panose="020B0604020202020204" pitchFamily="34" charset="0"/>
                          <a:ea typeface="新細明體" pitchFamily="18" charset="-120"/>
                        </a:rPr>
                        <a:t>P-Key3</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sng" strike="noStrike" cap="none" normalizeH="0" baseline="0" smtClean="0">
                          <a:ln>
                            <a:noFill/>
                          </a:ln>
                          <a:solidFill>
                            <a:schemeClr val="tx1"/>
                          </a:solidFill>
                          <a:effectLst/>
                          <a:latin typeface="Arial" panose="020B0604020202020204" pitchFamily="34" charset="0"/>
                          <a:ea typeface="新細明體" pitchFamily="18" charset="-120"/>
                        </a:rPr>
                        <a:t>A-Key</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D-Attribute</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9999</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8888</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7777</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6666</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Yes</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1234</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5678</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9012</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3456</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No</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5652" name="AutoShape 52"/>
          <p:cNvSpPr>
            <a:spLocks noChangeArrowheads="1"/>
          </p:cNvSpPr>
          <p:nvPr/>
        </p:nvSpPr>
        <p:spPr bwMode="auto">
          <a:xfrm>
            <a:off x="4191131" y="3246835"/>
            <a:ext cx="1428751" cy="857251"/>
          </a:xfrm>
          <a:prstGeom prst="downArrow">
            <a:avLst>
              <a:gd name="adj1" fmla="val 50000"/>
              <a:gd name="adj2" fmla="val 25000"/>
            </a:avLst>
          </a:prstGeom>
          <a:ln>
            <a:headEnd/>
            <a:tailEnd/>
          </a:ln>
          <a:extLst/>
        </p:spPr>
        <p:style>
          <a:lnRef idx="1">
            <a:schemeClr val="accent1"/>
          </a:lnRef>
          <a:fillRef idx="2">
            <a:schemeClr val="accent1"/>
          </a:fillRef>
          <a:effectRef idx="1">
            <a:schemeClr val="accent1"/>
          </a:effectRef>
          <a:fontRef idx="minor">
            <a:schemeClr val="dk1"/>
          </a:fontRef>
        </p:style>
        <p:txBody>
          <a:bodyPr vert="eaVert" wrap="none" anchor="ctr"/>
          <a:lstStyle/>
          <a:p>
            <a:endParaRPr lang="en-US" sz="1351"/>
          </a:p>
        </p:txBody>
      </p:sp>
      <p:sp>
        <p:nvSpPr>
          <p:cNvPr id="25654" name="Text Box 54"/>
          <p:cNvSpPr txBox="1">
            <a:spLocks noChangeArrowheads="1"/>
          </p:cNvSpPr>
          <p:nvPr/>
        </p:nvSpPr>
        <p:spPr bwMode="auto">
          <a:xfrm>
            <a:off x="1914526" y="5295623"/>
            <a:ext cx="6229351" cy="30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sz="1351" dirty="0"/>
              <a:t>* Primary key of this table is </a:t>
            </a:r>
            <a:r>
              <a:rPr lang="en-US" altLang="zh-TW" sz="1351" i="1" dirty="0"/>
              <a:t>P-Key1 + P-Key2 + P-Key3</a:t>
            </a:r>
            <a:r>
              <a:rPr lang="en-US" altLang="zh-TW" sz="1351" dirty="0"/>
              <a:t> </a:t>
            </a:r>
          </a:p>
        </p:txBody>
      </p:sp>
      <p:grpSp>
        <p:nvGrpSpPr>
          <p:cNvPr id="2" name="Group 1"/>
          <p:cNvGrpSpPr/>
          <p:nvPr/>
        </p:nvGrpSpPr>
        <p:grpSpPr>
          <a:xfrm>
            <a:off x="1514475" y="1657349"/>
            <a:ext cx="6057901" cy="2357609"/>
            <a:chOff x="152400" y="762000"/>
            <a:chExt cx="8077202" cy="3143478"/>
          </a:xfrm>
        </p:grpSpPr>
        <p:sp>
          <p:nvSpPr>
            <p:cNvPr id="25633" name="Rectangle 33"/>
            <p:cNvSpPr>
              <a:spLocks noChangeArrowheads="1"/>
            </p:cNvSpPr>
            <p:nvPr/>
          </p:nvSpPr>
          <p:spPr bwMode="auto">
            <a:xfrm>
              <a:off x="1447800" y="1219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5634" name="Text Box 34"/>
            <p:cNvSpPr txBox="1">
              <a:spLocks noChangeArrowheads="1"/>
            </p:cNvSpPr>
            <p:nvPr/>
          </p:nvSpPr>
          <p:spPr bwMode="auto">
            <a:xfrm>
              <a:off x="1524000" y="1295401"/>
              <a:ext cx="9906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E-Set 1</a:t>
              </a:r>
            </a:p>
          </p:txBody>
        </p:sp>
        <p:sp>
          <p:nvSpPr>
            <p:cNvPr id="25636" name="Oval 36"/>
            <p:cNvSpPr>
              <a:spLocks noChangeArrowheads="1"/>
            </p:cNvSpPr>
            <p:nvPr/>
          </p:nvSpPr>
          <p:spPr bwMode="auto">
            <a:xfrm>
              <a:off x="228600" y="762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5643" name="Text Box 43"/>
            <p:cNvSpPr txBox="1">
              <a:spLocks noChangeArrowheads="1"/>
            </p:cNvSpPr>
            <p:nvPr/>
          </p:nvSpPr>
          <p:spPr bwMode="auto">
            <a:xfrm>
              <a:off x="381001" y="838201"/>
              <a:ext cx="9906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u="sng">
                  <a:solidFill>
                    <a:schemeClr val="bg1"/>
                  </a:solidFill>
                </a:rPr>
                <a:t>P-Key1</a:t>
              </a:r>
            </a:p>
          </p:txBody>
        </p:sp>
        <p:sp>
          <p:nvSpPr>
            <p:cNvPr id="25647" name="AutoShape 4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5648" name="Rectangle 48"/>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5653" name="Text Box 53"/>
            <p:cNvSpPr txBox="1">
              <a:spLocks noChangeArrowheads="1"/>
            </p:cNvSpPr>
            <p:nvPr/>
          </p:nvSpPr>
          <p:spPr bwMode="auto">
            <a:xfrm>
              <a:off x="6477001" y="2133599"/>
              <a:ext cx="14478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Another Set</a:t>
              </a:r>
            </a:p>
          </p:txBody>
        </p:sp>
        <p:sp>
          <p:nvSpPr>
            <p:cNvPr id="25655" name="Line 55"/>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5656" name="Oval 56"/>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5657" name="Text Box 57"/>
            <p:cNvSpPr txBox="1">
              <a:spLocks noChangeArrowheads="1"/>
            </p:cNvSpPr>
            <p:nvPr/>
          </p:nvSpPr>
          <p:spPr bwMode="auto">
            <a:xfrm>
              <a:off x="4495800" y="1066800"/>
              <a:ext cx="12954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D-Attribute</a:t>
              </a:r>
            </a:p>
          </p:txBody>
        </p:sp>
        <p:sp>
          <p:nvSpPr>
            <p:cNvPr id="25658" name="Line 58"/>
            <p:cNvSpPr>
              <a:spLocks noChangeShapeType="1"/>
            </p:cNvSpPr>
            <p:nvPr/>
          </p:nvSpPr>
          <p:spPr bwMode="auto">
            <a:xfrm flipV="1">
              <a:off x="4724400" y="1524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5668" name="Text Box 68"/>
            <p:cNvSpPr txBox="1">
              <a:spLocks noChangeArrowheads="1"/>
            </p:cNvSpPr>
            <p:nvPr/>
          </p:nvSpPr>
          <p:spPr bwMode="auto">
            <a:xfrm>
              <a:off x="3886202" y="2057401"/>
              <a:ext cx="16002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A relationship</a:t>
              </a:r>
            </a:p>
          </p:txBody>
        </p:sp>
        <p:sp>
          <p:nvSpPr>
            <p:cNvPr id="25669" name="Oval 69"/>
            <p:cNvSpPr>
              <a:spLocks noChangeArrowheads="1"/>
            </p:cNvSpPr>
            <p:nvPr/>
          </p:nvSpPr>
          <p:spPr bwMode="auto">
            <a:xfrm>
              <a:off x="71628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5670" name="Text Box 70"/>
            <p:cNvSpPr txBox="1">
              <a:spLocks noChangeArrowheads="1"/>
            </p:cNvSpPr>
            <p:nvPr/>
          </p:nvSpPr>
          <p:spPr bwMode="auto">
            <a:xfrm>
              <a:off x="7239001" y="1066800"/>
              <a:ext cx="9906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u="sng">
                  <a:solidFill>
                    <a:schemeClr val="bg1"/>
                  </a:solidFill>
                </a:rPr>
                <a:t>A-Key</a:t>
              </a:r>
            </a:p>
          </p:txBody>
        </p:sp>
        <p:sp>
          <p:nvSpPr>
            <p:cNvPr id="25671" name="Line 71"/>
            <p:cNvSpPr>
              <a:spLocks noChangeShapeType="1"/>
            </p:cNvSpPr>
            <p:nvPr/>
          </p:nvSpPr>
          <p:spPr bwMode="auto">
            <a:xfrm flipH="1">
              <a:off x="7162800" y="15240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5672" name="Rectangle 72"/>
            <p:cNvSpPr>
              <a:spLocks noChangeArrowheads="1"/>
            </p:cNvSpPr>
            <p:nvPr/>
          </p:nvSpPr>
          <p:spPr bwMode="auto">
            <a:xfrm>
              <a:off x="1371600" y="2362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5673" name="Text Box 73"/>
            <p:cNvSpPr txBox="1">
              <a:spLocks noChangeArrowheads="1"/>
            </p:cNvSpPr>
            <p:nvPr/>
          </p:nvSpPr>
          <p:spPr bwMode="auto">
            <a:xfrm>
              <a:off x="1447799" y="2438399"/>
              <a:ext cx="990599"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E-Set 2</a:t>
              </a:r>
            </a:p>
          </p:txBody>
        </p:sp>
        <p:sp>
          <p:nvSpPr>
            <p:cNvPr id="25674" name="Oval 74"/>
            <p:cNvSpPr>
              <a:spLocks noChangeArrowheads="1"/>
            </p:cNvSpPr>
            <p:nvPr/>
          </p:nvSpPr>
          <p:spPr bwMode="auto">
            <a:xfrm>
              <a:off x="1524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5675" name="Text Box 75"/>
            <p:cNvSpPr txBox="1">
              <a:spLocks noChangeArrowheads="1"/>
            </p:cNvSpPr>
            <p:nvPr/>
          </p:nvSpPr>
          <p:spPr bwMode="auto">
            <a:xfrm>
              <a:off x="304800" y="1981199"/>
              <a:ext cx="990599"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u="sng">
                  <a:solidFill>
                    <a:schemeClr val="bg1"/>
                  </a:solidFill>
                </a:rPr>
                <a:t>P-Key2</a:t>
              </a:r>
            </a:p>
          </p:txBody>
        </p:sp>
        <p:sp>
          <p:nvSpPr>
            <p:cNvPr id="25676" name="Rectangle 76"/>
            <p:cNvSpPr>
              <a:spLocks noChangeArrowheads="1"/>
            </p:cNvSpPr>
            <p:nvPr/>
          </p:nvSpPr>
          <p:spPr bwMode="auto">
            <a:xfrm>
              <a:off x="1447800" y="34290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5677" name="Text Box 77"/>
            <p:cNvSpPr txBox="1">
              <a:spLocks noChangeArrowheads="1"/>
            </p:cNvSpPr>
            <p:nvPr/>
          </p:nvSpPr>
          <p:spPr bwMode="auto">
            <a:xfrm>
              <a:off x="1524000" y="3505198"/>
              <a:ext cx="990599"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E-Set 3</a:t>
              </a:r>
            </a:p>
          </p:txBody>
        </p:sp>
        <p:sp>
          <p:nvSpPr>
            <p:cNvPr id="25678" name="Oval 78"/>
            <p:cNvSpPr>
              <a:spLocks noChangeArrowheads="1"/>
            </p:cNvSpPr>
            <p:nvPr/>
          </p:nvSpPr>
          <p:spPr bwMode="auto">
            <a:xfrm>
              <a:off x="2286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5679" name="Text Box 79"/>
            <p:cNvSpPr txBox="1">
              <a:spLocks noChangeArrowheads="1"/>
            </p:cNvSpPr>
            <p:nvPr/>
          </p:nvSpPr>
          <p:spPr bwMode="auto">
            <a:xfrm>
              <a:off x="380999" y="3048000"/>
              <a:ext cx="990599"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u="sng">
                  <a:solidFill>
                    <a:schemeClr val="bg1"/>
                  </a:solidFill>
                </a:rPr>
                <a:t>P-Key3</a:t>
              </a:r>
            </a:p>
          </p:txBody>
        </p:sp>
        <p:sp>
          <p:nvSpPr>
            <p:cNvPr id="25681" name="Line 81"/>
            <p:cNvSpPr>
              <a:spLocks noChangeShapeType="1"/>
            </p:cNvSpPr>
            <p:nvPr/>
          </p:nvSpPr>
          <p:spPr bwMode="auto">
            <a:xfrm>
              <a:off x="1143000" y="12192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5683" name="Line 83"/>
            <p:cNvSpPr>
              <a:spLocks noChangeShapeType="1"/>
            </p:cNvSpPr>
            <p:nvPr/>
          </p:nvSpPr>
          <p:spPr bwMode="auto">
            <a:xfrm>
              <a:off x="1066800" y="23622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5684" name="Line 84"/>
            <p:cNvSpPr>
              <a:spLocks noChangeShapeType="1"/>
            </p:cNvSpPr>
            <p:nvPr/>
          </p:nvSpPr>
          <p:spPr bwMode="auto">
            <a:xfrm>
              <a:off x="1219200" y="33528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5685" name="Line 85"/>
            <p:cNvSpPr>
              <a:spLocks noChangeShapeType="1"/>
            </p:cNvSpPr>
            <p:nvPr/>
          </p:nvSpPr>
          <p:spPr bwMode="auto">
            <a:xfrm>
              <a:off x="2590800" y="1371600"/>
              <a:ext cx="1752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5686" name="Line 86"/>
            <p:cNvSpPr>
              <a:spLocks noChangeShapeType="1"/>
            </p:cNvSpPr>
            <p:nvPr/>
          </p:nvSpPr>
          <p:spPr bwMode="auto">
            <a:xfrm flipV="1">
              <a:off x="2514600" y="2286000"/>
              <a:ext cx="1219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5687" name="Line 87"/>
            <p:cNvSpPr>
              <a:spLocks noChangeShapeType="1"/>
            </p:cNvSpPr>
            <p:nvPr/>
          </p:nvSpPr>
          <p:spPr bwMode="auto">
            <a:xfrm flipV="1">
              <a:off x="2590800" y="2438400"/>
              <a:ext cx="1447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grpSp>
      <p:sp>
        <p:nvSpPr>
          <p:cNvPr id="5" name="Slide Number Placeholder 4"/>
          <p:cNvSpPr>
            <a:spLocks noGrp="1"/>
          </p:cNvSpPr>
          <p:nvPr>
            <p:ph type="sldNum" sz="quarter" idx="12"/>
          </p:nvPr>
        </p:nvSpPr>
        <p:spPr/>
        <p:txBody>
          <a:bodyPr/>
          <a:lstStyle/>
          <a:p>
            <a:fld id="{539A986C-60F1-4060-A15B-2AFB006BE996}" type="slidenum">
              <a:rPr lang="en-US" smtClean="0"/>
              <a:t>67</a:t>
            </a:fld>
            <a:endParaRPr lang="en-US"/>
          </a:p>
        </p:txBody>
      </p:sp>
    </p:spTree>
    <p:extLst>
      <p:ext uri="{BB962C8B-B14F-4D97-AF65-F5344CB8AC3E}">
        <p14:creationId xmlns:p14="http://schemas.microsoft.com/office/powerpoint/2010/main" val="3909298350"/>
      </p:ext>
    </p:extLst>
  </p:cSld>
  <p:clrMapOvr>
    <a:masterClrMapping/>
  </p:clrMapOvr>
  <p:transition spd="slow">
    <p:wip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r>
              <a:rPr lang="en-US" altLang="zh-TW" sz="3000" dirty="0"/>
              <a:t>Representing Composite Attribute</a:t>
            </a:r>
          </a:p>
        </p:txBody>
      </p:sp>
      <p:sp>
        <p:nvSpPr>
          <p:cNvPr id="27651" name="Rectangle 3"/>
          <p:cNvSpPr>
            <a:spLocks noGrp="1" noChangeArrowheads="1"/>
          </p:cNvSpPr>
          <p:nvPr>
            <p:ph type="body" idx="1"/>
          </p:nvPr>
        </p:nvSpPr>
        <p:spPr>
          <a:xfrm>
            <a:off x="381005" y="1679877"/>
            <a:ext cx="7272905" cy="1314451"/>
          </a:xfrm>
        </p:spPr>
        <p:txBody>
          <a:bodyPr>
            <a:noAutofit/>
          </a:bodyPr>
          <a:lstStyle/>
          <a:p>
            <a:r>
              <a:rPr lang="en-US" altLang="zh-TW" sz="1951" dirty="0"/>
              <a:t>Relational Model Indivisibility Rule Applies</a:t>
            </a:r>
          </a:p>
          <a:p>
            <a:r>
              <a:rPr lang="en-US" altLang="zh-TW" sz="1951" dirty="0"/>
              <a:t>One column for each component attribute</a:t>
            </a:r>
          </a:p>
          <a:p>
            <a:r>
              <a:rPr lang="en-US" altLang="zh-TW" sz="1951" dirty="0"/>
              <a:t>NO column for the composite attribute itself</a:t>
            </a:r>
          </a:p>
          <a:p>
            <a:endParaRPr lang="en-US" altLang="zh-TW" sz="2100" dirty="0"/>
          </a:p>
        </p:txBody>
      </p:sp>
      <p:graphicFrame>
        <p:nvGraphicFramePr>
          <p:cNvPr id="27697" name="Group 49"/>
          <p:cNvGraphicFramePr>
            <a:graphicFrameLocks noGrp="1"/>
          </p:cNvGraphicFramePr>
          <p:nvPr>
            <p:extLst/>
          </p:nvPr>
        </p:nvGraphicFramePr>
        <p:xfrm>
          <a:off x="4000500" y="3829051"/>
          <a:ext cx="3886204" cy="891546"/>
        </p:xfrm>
        <a:graphic>
          <a:graphicData uri="http://schemas.openxmlformats.org/drawingml/2006/table">
            <a:tbl>
              <a:tblPr/>
              <a:tblGrid>
                <a:gridCol w="971551">
                  <a:extLst>
                    <a:ext uri="{9D8B030D-6E8A-4147-A177-3AD203B41FA5}">
                      <a16:colId xmlns:a16="http://schemas.microsoft.com/office/drawing/2014/main" val="20000"/>
                    </a:ext>
                  </a:extLst>
                </a:gridCol>
                <a:gridCol w="971551">
                  <a:extLst>
                    <a:ext uri="{9D8B030D-6E8A-4147-A177-3AD203B41FA5}">
                      <a16:colId xmlns:a16="http://schemas.microsoft.com/office/drawing/2014/main" val="20001"/>
                    </a:ext>
                  </a:extLst>
                </a:gridCol>
                <a:gridCol w="971551">
                  <a:extLst>
                    <a:ext uri="{9D8B030D-6E8A-4147-A177-3AD203B41FA5}">
                      <a16:colId xmlns:a16="http://schemas.microsoft.com/office/drawing/2014/main" val="20002"/>
                    </a:ext>
                  </a:extLst>
                </a:gridCol>
                <a:gridCol w="971551">
                  <a:extLst>
                    <a:ext uri="{9D8B030D-6E8A-4147-A177-3AD203B41FA5}">
                      <a16:colId xmlns:a16="http://schemas.microsoft.com/office/drawing/2014/main" val="20003"/>
                    </a:ext>
                  </a:extLst>
                </a:gridCol>
              </a:tblGrid>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sng" strike="noStrike" cap="none" normalizeH="0" baseline="0" dirty="0" smtClean="0">
                          <a:ln>
                            <a:noFill/>
                          </a:ln>
                          <a:solidFill>
                            <a:schemeClr val="tx1"/>
                          </a:solidFill>
                          <a:effectLst/>
                          <a:latin typeface="Arial" panose="020B0604020202020204" pitchFamily="34" charset="0"/>
                          <a:ea typeface="新細明體" pitchFamily="18" charset="-120"/>
                        </a:rPr>
                        <a:t>SSN</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Name</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Street</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City</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9999</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Dr. Smith</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50 1</a:t>
                      </a:r>
                      <a:r>
                        <a:rPr kumimoji="1" lang="en-US" altLang="zh-TW" sz="1500" b="0" i="0" u="none" strike="noStrike" cap="none" normalizeH="0" baseline="30000" smtClean="0">
                          <a:ln>
                            <a:noFill/>
                          </a:ln>
                          <a:solidFill>
                            <a:schemeClr val="tx1"/>
                          </a:solidFill>
                          <a:effectLst/>
                          <a:latin typeface="Arial" panose="020B0604020202020204" pitchFamily="34" charset="0"/>
                          <a:ea typeface="新細明體" pitchFamily="18" charset="-120"/>
                        </a:rPr>
                        <a:t>st</a:t>
                      </a: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 St.</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Fake City</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8888</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Dr. Lee</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1 B St.</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San Jose</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 name="Group 1"/>
          <p:cNvGrpSpPr/>
          <p:nvPr/>
        </p:nvGrpSpPr>
        <p:grpSpPr>
          <a:xfrm>
            <a:off x="1614488" y="3314701"/>
            <a:ext cx="2228851" cy="2286001"/>
            <a:chOff x="609600" y="3429000"/>
            <a:chExt cx="2971800" cy="3048000"/>
          </a:xfrm>
        </p:grpSpPr>
        <p:sp>
          <p:nvSpPr>
            <p:cNvPr id="27652" name="Rectangle 4"/>
            <p:cNvSpPr>
              <a:spLocks noChangeArrowheads="1"/>
            </p:cNvSpPr>
            <p:nvPr/>
          </p:nvSpPr>
          <p:spPr bwMode="auto">
            <a:xfrm>
              <a:off x="990600" y="4267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7653" name="Text Box 5"/>
            <p:cNvSpPr txBox="1">
              <a:spLocks noChangeArrowheads="1"/>
            </p:cNvSpPr>
            <p:nvPr/>
          </p:nvSpPr>
          <p:spPr bwMode="auto">
            <a:xfrm>
              <a:off x="990601" y="4343400"/>
              <a:ext cx="1219199"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Professor</a:t>
              </a:r>
            </a:p>
          </p:txBody>
        </p:sp>
        <p:sp>
          <p:nvSpPr>
            <p:cNvPr id="27655" name="Oval 7"/>
            <p:cNvSpPr>
              <a:spLocks noChangeArrowheads="1"/>
            </p:cNvSpPr>
            <p:nvPr/>
          </p:nvSpPr>
          <p:spPr bwMode="auto">
            <a:xfrm>
              <a:off x="609600" y="3429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7656" name="Text Box 8"/>
            <p:cNvSpPr txBox="1">
              <a:spLocks noChangeArrowheads="1"/>
            </p:cNvSpPr>
            <p:nvPr/>
          </p:nvSpPr>
          <p:spPr bwMode="auto">
            <a:xfrm>
              <a:off x="762000" y="3505201"/>
              <a:ext cx="762000"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u="sng">
                  <a:solidFill>
                    <a:schemeClr val="bg1"/>
                  </a:solidFill>
                </a:rPr>
                <a:t>SSN</a:t>
              </a:r>
            </a:p>
          </p:txBody>
        </p:sp>
        <p:sp>
          <p:nvSpPr>
            <p:cNvPr id="27657" name="Oval 9"/>
            <p:cNvSpPr>
              <a:spLocks noChangeArrowheads="1"/>
            </p:cNvSpPr>
            <p:nvPr/>
          </p:nvSpPr>
          <p:spPr bwMode="auto">
            <a:xfrm>
              <a:off x="1905000" y="3429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7658" name="Text Box 10"/>
            <p:cNvSpPr txBox="1">
              <a:spLocks noChangeArrowheads="1"/>
            </p:cNvSpPr>
            <p:nvPr/>
          </p:nvSpPr>
          <p:spPr bwMode="auto">
            <a:xfrm>
              <a:off x="2057399" y="3505201"/>
              <a:ext cx="8382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dirty="0">
                  <a:solidFill>
                    <a:schemeClr val="bg1"/>
                  </a:solidFill>
                </a:rPr>
                <a:t>Name</a:t>
              </a:r>
            </a:p>
          </p:txBody>
        </p:sp>
        <p:sp>
          <p:nvSpPr>
            <p:cNvPr id="27659" name="Oval 11"/>
            <p:cNvSpPr>
              <a:spLocks noChangeArrowheads="1"/>
            </p:cNvSpPr>
            <p:nvPr/>
          </p:nvSpPr>
          <p:spPr bwMode="auto">
            <a:xfrm>
              <a:off x="2057400" y="502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7660" name="Text Box 12"/>
            <p:cNvSpPr txBox="1">
              <a:spLocks noChangeArrowheads="1"/>
            </p:cNvSpPr>
            <p:nvPr/>
          </p:nvSpPr>
          <p:spPr bwMode="auto">
            <a:xfrm>
              <a:off x="2057399" y="5105400"/>
              <a:ext cx="1066800"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dirty="0">
                  <a:solidFill>
                    <a:schemeClr val="bg1"/>
                  </a:solidFill>
                </a:rPr>
                <a:t>Address</a:t>
              </a:r>
            </a:p>
          </p:txBody>
        </p:sp>
        <p:sp>
          <p:nvSpPr>
            <p:cNvPr id="27663" name="Line 15"/>
            <p:cNvSpPr>
              <a:spLocks noChangeShapeType="1"/>
            </p:cNvSpPr>
            <p:nvPr/>
          </p:nvSpPr>
          <p:spPr bwMode="auto">
            <a:xfrm flipH="1" flipV="1">
              <a:off x="1905000" y="4724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7683" name="Line 35"/>
            <p:cNvSpPr>
              <a:spLocks noChangeShapeType="1"/>
            </p:cNvSpPr>
            <p:nvPr/>
          </p:nvSpPr>
          <p:spPr bwMode="auto">
            <a:xfrm>
              <a:off x="1219200" y="39624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7684" name="Line 36"/>
            <p:cNvSpPr>
              <a:spLocks noChangeShapeType="1"/>
            </p:cNvSpPr>
            <p:nvPr/>
          </p:nvSpPr>
          <p:spPr bwMode="auto">
            <a:xfrm flipH="1">
              <a:off x="1828800" y="3962400"/>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7685" name="Oval 37"/>
            <p:cNvSpPr>
              <a:spLocks noChangeArrowheads="1"/>
            </p:cNvSpPr>
            <p:nvPr/>
          </p:nvSpPr>
          <p:spPr bwMode="auto">
            <a:xfrm>
              <a:off x="609600" y="5943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7686" name="Text Box 38"/>
            <p:cNvSpPr txBox="1">
              <a:spLocks noChangeArrowheads="1"/>
            </p:cNvSpPr>
            <p:nvPr/>
          </p:nvSpPr>
          <p:spPr bwMode="auto">
            <a:xfrm>
              <a:off x="762000" y="6019801"/>
              <a:ext cx="8382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Street</a:t>
              </a:r>
            </a:p>
          </p:txBody>
        </p:sp>
        <p:sp>
          <p:nvSpPr>
            <p:cNvPr id="27687" name="Oval 39"/>
            <p:cNvSpPr>
              <a:spLocks noChangeArrowheads="1"/>
            </p:cNvSpPr>
            <p:nvPr/>
          </p:nvSpPr>
          <p:spPr bwMode="auto">
            <a:xfrm>
              <a:off x="2514600" y="5943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7688" name="Text Box 40"/>
            <p:cNvSpPr txBox="1">
              <a:spLocks noChangeArrowheads="1"/>
            </p:cNvSpPr>
            <p:nvPr/>
          </p:nvSpPr>
          <p:spPr bwMode="auto">
            <a:xfrm>
              <a:off x="2667000" y="6019801"/>
              <a:ext cx="762000"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u="sng">
                  <a:solidFill>
                    <a:schemeClr val="bg1"/>
                  </a:solidFill>
                </a:rPr>
                <a:t>City</a:t>
              </a:r>
            </a:p>
          </p:txBody>
        </p:sp>
        <p:sp>
          <p:nvSpPr>
            <p:cNvPr id="27689" name="Line 41"/>
            <p:cNvSpPr>
              <a:spLocks noChangeShapeType="1"/>
            </p:cNvSpPr>
            <p:nvPr/>
          </p:nvSpPr>
          <p:spPr bwMode="auto">
            <a:xfrm flipH="1">
              <a:off x="1295400" y="5562600"/>
              <a:ext cx="1219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7690" name="Line 42"/>
            <p:cNvSpPr>
              <a:spLocks noChangeShapeType="1"/>
            </p:cNvSpPr>
            <p:nvPr/>
          </p:nvSpPr>
          <p:spPr bwMode="auto">
            <a:xfrm>
              <a:off x="2514600" y="5562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grpSp>
      <p:sp>
        <p:nvSpPr>
          <p:cNvPr id="27698" name="AutoShape 50"/>
          <p:cNvSpPr>
            <a:spLocks noChangeArrowheads="1"/>
          </p:cNvSpPr>
          <p:nvPr/>
        </p:nvSpPr>
        <p:spPr bwMode="auto">
          <a:xfrm>
            <a:off x="3257550" y="4057651"/>
            <a:ext cx="514351" cy="342900"/>
          </a:xfrm>
          <a:prstGeom prst="rightArrow">
            <a:avLst>
              <a:gd name="adj1" fmla="val 50000"/>
              <a:gd name="adj2" fmla="val 37500"/>
            </a:avLst>
          </a:prstGeom>
          <a:ln>
            <a:headEnd/>
            <a:tailEnd/>
          </a:ln>
          <a:extLst/>
        </p:spPr>
        <p:style>
          <a:lnRef idx="0">
            <a:schemeClr val="accent6"/>
          </a:lnRef>
          <a:fillRef idx="3">
            <a:schemeClr val="accent6"/>
          </a:fillRef>
          <a:effectRef idx="3">
            <a:schemeClr val="accent6"/>
          </a:effectRef>
          <a:fontRef idx="minor">
            <a:schemeClr val="lt1"/>
          </a:fontRef>
        </p:style>
        <p:txBody>
          <a:bodyPr wrap="none" anchor="ctr"/>
          <a:lstStyle/>
          <a:p>
            <a:endParaRPr lang="en-US" sz="1351"/>
          </a:p>
        </p:txBody>
      </p:sp>
      <p:cxnSp>
        <p:nvCxnSpPr>
          <p:cNvPr id="5" name="Straight Connector 4"/>
          <p:cNvCxnSpPr/>
          <p:nvPr/>
        </p:nvCxnSpPr>
        <p:spPr>
          <a:xfrm>
            <a:off x="2984501" y="4337055"/>
            <a:ext cx="401639" cy="7556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641606" y="4514849"/>
            <a:ext cx="793751" cy="4000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414588" y="4057650"/>
            <a:ext cx="3713163" cy="1200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843339" y="4000501"/>
            <a:ext cx="3275012" cy="12573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39A986C-60F1-4060-A15B-2AFB006BE996}" type="slidenum">
              <a:rPr lang="en-US" smtClean="0"/>
              <a:t>68</a:t>
            </a:fld>
            <a:endParaRPr lang="en-US"/>
          </a:p>
        </p:txBody>
      </p:sp>
    </p:spTree>
    <p:extLst>
      <p:ext uri="{BB962C8B-B14F-4D97-AF65-F5344CB8AC3E}">
        <p14:creationId xmlns:p14="http://schemas.microsoft.com/office/powerpoint/2010/main" val="829907419"/>
      </p:ext>
    </p:extLst>
  </p:cSld>
  <p:clrMapOvr>
    <a:masterClrMapping/>
  </p:clrMapOvr>
  <p:transition spd="slow">
    <p:wip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US" altLang="zh-TW" sz="3000"/>
              <a:t>Representing Multivalue Attribute</a:t>
            </a:r>
            <a:endParaRPr lang="en-US" altLang="zh-TW" sz="3000" dirty="0"/>
          </a:p>
        </p:txBody>
      </p:sp>
      <p:sp>
        <p:nvSpPr>
          <p:cNvPr id="28675" name="Rectangle 3"/>
          <p:cNvSpPr>
            <a:spLocks noGrp="1" noChangeArrowheads="1"/>
          </p:cNvSpPr>
          <p:nvPr>
            <p:ph type="body" idx="1"/>
          </p:nvPr>
        </p:nvSpPr>
        <p:spPr/>
        <p:txBody>
          <a:bodyPr/>
          <a:lstStyle/>
          <a:p>
            <a:r>
              <a:rPr lang="en-US" altLang="zh-TW" sz="2100"/>
              <a:t>For each multivalue attribute in an entity set/relationship set</a:t>
            </a:r>
          </a:p>
          <a:p>
            <a:pPr lvl="1"/>
            <a:r>
              <a:rPr lang="en-US" altLang="zh-TW" sz="1800"/>
              <a:t>Build a new relation schema with two columns</a:t>
            </a:r>
          </a:p>
          <a:p>
            <a:pPr lvl="1"/>
            <a:r>
              <a:rPr lang="en-US" altLang="zh-TW" sz="1800"/>
              <a:t>One column for the primary keys of the entity set/relationship set that has the multivalue attribute</a:t>
            </a:r>
          </a:p>
          <a:p>
            <a:pPr lvl="1"/>
            <a:r>
              <a:rPr lang="en-US" altLang="zh-TW" sz="1800"/>
              <a:t>Another column for the multivalue attributes.  Each cell of this column holds only one value.  So each value is represented as an unique tuple </a:t>
            </a:r>
          </a:p>
          <a:p>
            <a:pPr lvl="1"/>
            <a:r>
              <a:rPr lang="en-US" altLang="zh-TW" sz="1800"/>
              <a:t>Primary key for this schema is the union of all attributes</a:t>
            </a:r>
            <a:endParaRPr lang="en-US" altLang="zh-TW" sz="1800" dirty="0"/>
          </a:p>
        </p:txBody>
      </p:sp>
      <p:sp>
        <p:nvSpPr>
          <p:cNvPr id="4" name="Slide Number Placeholder 3"/>
          <p:cNvSpPr>
            <a:spLocks noGrp="1"/>
          </p:cNvSpPr>
          <p:nvPr>
            <p:ph type="sldNum" sz="quarter" idx="12"/>
          </p:nvPr>
        </p:nvSpPr>
        <p:spPr/>
        <p:txBody>
          <a:bodyPr/>
          <a:lstStyle/>
          <a:p>
            <a:fld id="{539A986C-60F1-4060-A15B-2AFB006BE996}" type="slidenum">
              <a:rPr lang="en-US" smtClean="0"/>
              <a:t>69</a:t>
            </a:fld>
            <a:endParaRPr lang="en-US"/>
          </a:p>
        </p:txBody>
      </p:sp>
    </p:spTree>
    <p:extLst>
      <p:ext uri="{BB962C8B-B14F-4D97-AF65-F5344CB8AC3E}">
        <p14:creationId xmlns:p14="http://schemas.microsoft.com/office/powerpoint/2010/main" val="169141953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Single value  and Multivalued Attribute</a:t>
            </a:r>
            <a:endParaRPr lang="en-US" dirty="0"/>
          </a:p>
        </p:txBody>
      </p:sp>
      <p:sp>
        <p:nvSpPr>
          <p:cNvPr id="3" name="Content Placeholder 2"/>
          <p:cNvSpPr>
            <a:spLocks noGrp="1"/>
          </p:cNvSpPr>
          <p:nvPr>
            <p:ph sz="half" idx="1"/>
          </p:nvPr>
        </p:nvSpPr>
        <p:spPr/>
        <p:txBody>
          <a:bodyPr/>
          <a:lstStyle/>
          <a:p>
            <a:r>
              <a:rPr lang="en-US" smtClean="0"/>
              <a:t>SSN attribute for a specific person entity refers to only one Person number. Such attributes are said to be single valued </a:t>
            </a:r>
          </a:p>
          <a:p>
            <a:r>
              <a:rPr lang="en-US" smtClean="0"/>
              <a:t>Person may have zero, one, or several favorite_colors, and different Person may have different favorite colors. This type of attribute is said to be multivalued </a:t>
            </a:r>
            <a:endParaRPr lang="en-US" dirty="0"/>
          </a:p>
        </p:txBody>
      </p:sp>
      <p:pic>
        <p:nvPicPr>
          <p:cNvPr id="2050" name="Picture 2" descr="http://www.enggpedia.com/answers/?qa=blob&amp;qa_blobid=1257075345502386345"/>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18006" r="54178"/>
          <a:stretch/>
        </p:blipFill>
        <p:spPr>
          <a:xfrm>
            <a:off x="4241528" y="2166925"/>
            <a:ext cx="4671736" cy="4054415"/>
          </a:xfrm>
        </p:spPr>
      </p:pic>
      <p:sp>
        <p:nvSpPr>
          <p:cNvPr id="5" name="TextBox 4"/>
          <p:cNvSpPr txBox="1"/>
          <p:nvPr/>
        </p:nvSpPr>
        <p:spPr>
          <a:xfrm>
            <a:off x="6229268" y="2002996"/>
            <a:ext cx="1030090" cy="300210"/>
          </a:xfrm>
          <a:prstGeom prst="rect">
            <a:avLst/>
          </a:prstGeom>
          <a:noFill/>
        </p:spPr>
        <p:txBody>
          <a:bodyPr wrap="none" rtlCol="0">
            <a:spAutoFit/>
          </a:bodyPr>
          <a:lstStyle/>
          <a:p>
            <a:r>
              <a:rPr lang="en-US" sz="1351" dirty="0">
                <a:solidFill>
                  <a:srgbClr val="FF0000"/>
                </a:solidFill>
              </a:rPr>
              <a:t>Multivalued</a:t>
            </a:r>
          </a:p>
        </p:txBody>
      </p:sp>
      <p:cxnSp>
        <p:nvCxnSpPr>
          <p:cNvPr id="7" name="Straight Arrow Connector 6"/>
          <p:cNvCxnSpPr>
            <a:stCxn id="5" idx="2"/>
          </p:cNvCxnSpPr>
          <p:nvPr/>
        </p:nvCxnSpPr>
        <p:spPr>
          <a:xfrm flipH="1">
            <a:off x="6657591" y="2303206"/>
            <a:ext cx="86722" cy="30143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4744528" y="3441940"/>
            <a:ext cx="305675" cy="500001"/>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373086" y="3156817"/>
            <a:ext cx="1048557" cy="300210"/>
          </a:xfrm>
          <a:prstGeom prst="rect">
            <a:avLst/>
          </a:prstGeom>
          <a:noFill/>
        </p:spPr>
        <p:txBody>
          <a:bodyPr wrap="none" rtlCol="0">
            <a:spAutoFit/>
          </a:bodyPr>
          <a:lstStyle/>
          <a:p>
            <a:r>
              <a:rPr lang="en-US" sz="1351" dirty="0" smtClean="0">
                <a:solidFill>
                  <a:srgbClr val="FF0000"/>
                </a:solidFill>
              </a:rPr>
              <a:t>Key </a:t>
            </a:r>
            <a:r>
              <a:rPr lang="en-US" sz="1351" dirty="0" err="1" smtClean="0">
                <a:solidFill>
                  <a:srgbClr val="FF0000"/>
                </a:solidFill>
              </a:rPr>
              <a:t>Attibute</a:t>
            </a:r>
            <a:endParaRPr lang="en-US" sz="1351" dirty="0">
              <a:solidFill>
                <a:srgbClr val="FF0000"/>
              </a:solidFill>
            </a:endParaRPr>
          </a:p>
        </p:txBody>
      </p:sp>
      <p:sp>
        <p:nvSpPr>
          <p:cNvPr id="10" name="Slide Number Placeholder 9"/>
          <p:cNvSpPr>
            <a:spLocks noGrp="1"/>
          </p:cNvSpPr>
          <p:nvPr>
            <p:ph type="sldNum" sz="quarter" idx="12"/>
          </p:nvPr>
        </p:nvSpPr>
        <p:spPr/>
        <p:txBody>
          <a:bodyPr/>
          <a:lstStyle/>
          <a:p>
            <a:fld id="{539A986C-60F1-4060-A15B-2AFB006BE996}" type="slidenum">
              <a:rPr lang="en-US" smtClean="0"/>
              <a:t>7</a:t>
            </a:fld>
            <a:endParaRPr lang="en-US"/>
          </a:p>
        </p:txBody>
      </p:sp>
    </p:spTree>
    <p:extLst>
      <p:ext uri="{BB962C8B-B14F-4D97-AF65-F5344CB8AC3E}">
        <p14:creationId xmlns:p14="http://schemas.microsoft.com/office/powerpoint/2010/main" val="1157555282"/>
      </p:ext>
    </p:extLst>
  </p:cSld>
  <p:clrMapOvr>
    <a:masterClrMapping/>
  </p:clrMapOvr>
  <p:transition spd="slow">
    <p:wip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TW" smtClean="0"/>
              <a:t>Example – Multivalue attribute</a:t>
            </a:r>
            <a:endParaRPr lang="en-US" altLang="zh-TW" dirty="0"/>
          </a:p>
        </p:txBody>
      </p:sp>
      <p:graphicFrame>
        <p:nvGraphicFramePr>
          <p:cNvPr id="29791" name="Group 95"/>
          <p:cNvGraphicFramePr>
            <a:graphicFrameLocks noGrp="1"/>
          </p:cNvGraphicFramePr>
          <p:nvPr>
            <p:ph sz="half" idx="1"/>
            <p:extLst/>
          </p:nvPr>
        </p:nvGraphicFramePr>
        <p:xfrm>
          <a:off x="857251" y="4483101"/>
          <a:ext cx="2914652" cy="891546"/>
        </p:xfrm>
        <a:graphic>
          <a:graphicData uri="http://schemas.openxmlformats.org/drawingml/2006/table">
            <a:tbl>
              <a:tblPr/>
              <a:tblGrid>
                <a:gridCol w="728663">
                  <a:extLst>
                    <a:ext uri="{9D8B030D-6E8A-4147-A177-3AD203B41FA5}">
                      <a16:colId xmlns:a16="http://schemas.microsoft.com/office/drawing/2014/main" val="20000"/>
                    </a:ext>
                  </a:extLst>
                </a:gridCol>
                <a:gridCol w="728663">
                  <a:extLst>
                    <a:ext uri="{9D8B030D-6E8A-4147-A177-3AD203B41FA5}">
                      <a16:colId xmlns:a16="http://schemas.microsoft.com/office/drawing/2014/main" val="20001"/>
                    </a:ext>
                  </a:extLst>
                </a:gridCol>
                <a:gridCol w="728663">
                  <a:extLst>
                    <a:ext uri="{9D8B030D-6E8A-4147-A177-3AD203B41FA5}">
                      <a16:colId xmlns:a16="http://schemas.microsoft.com/office/drawing/2014/main" val="20002"/>
                    </a:ext>
                  </a:extLst>
                </a:gridCol>
                <a:gridCol w="728663">
                  <a:extLst>
                    <a:ext uri="{9D8B030D-6E8A-4147-A177-3AD203B41FA5}">
                      <a16:colId xmlns:a16="http://schemas.microsoft.com/office/drawing/2014/main" val="20003"/>
                    </a:ext>
                  </a:extLst>
                </a:gridCol>
              </a:tblGrid>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sng" strike="noStrike" cap="none" normalizeH="0" baseline="0" dirty="0" smtClean="0">
                          <a:ln>
                            <a:noFill/>
                          </a:ln>
                          <a:solidFill>
                            <a:schemeClr val="tx1"/>
                          </a:solidFill>
                          <a:effectLst/>
                          <a:latin typeface="Arial" panose="020B0604020202020204" pitchFamily="34" charset="0"/>
                          <a:ea typeface="新細明體" pitchFamily="18" charset="-120"/>
                        </a:rPr>
                        <a:t>SID</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Name</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Major</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GPA</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1234</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John</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CS</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2.8</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5678</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Homer</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EE</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3.6</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9789" name="Group 93"/>
          <p:cNvGraphicFramePr>
            <a:graphicFrameLocks noGrp="1"/>
          </p:cNvGraphicFramePr>
          <p:nvPr>
            <p:ph sz="half" idx="2"/>
            <p:extLst/>
          </p:nvPr>
        </p:nvGraphicFramePr>
        <p:xfrm>
          <a:off x="4733530" y="3821907"/>
          <a:ext cx="1943102" cy="1783092"/>
        </p:xfrm>
        <a:graphic>
          <a:graphicData uri="http://schemas.openxmlformats.org/drawingml/2006/table">
            <a:tbl>
              <a:tblPr/>
              <a:tblGrid>
                <a:gridCol w="971551">
                  <a:extLst>
                    <a:ext uri="{9D8B030D-6E8A-4147-A177-3AD203B41FA5}">
                      <a16:colId xmlns:a16="http://schemas.microsoft.com/office/drawing/2014/main" val="20000"/>
                    </a:ext>
                  </a:extLst>
                </a:gridCol>
                <a:gridCol w="971551">
                  <a:extLst>
                    <a:ext uri="{9D8B030D-6E8A-4147-A177-3AD203B41FA5}">
                      <a16:colId xmlns:a16="http://schemas.microsoft.com/office/drawing/2014/main" val="20001"/>
                    </a:ext>
                  </a:extLst>
                </a:gridCol>
              </a:tblGrid>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sng" strike="noStrike" cap="none" normalizeH="0" baseline="0" dirty="0" smtClean="0">
                          <a:ln>
                            <a:noFill/>
                          </a:ln>
                          <a:solidFill>
                            <a:schemeClr val="tx1"/>
                          </a:solidFill>
                          <a:effectLst/>
                          <a:latin typeface="Arial" panose="020B0604020202020204" pitchFamily="34" charset="0"/>
                          <a:ea typeface="新細明體" pitchFamily="18" charset="-120"/>
                        </a:rPr>
                        <a:t>SID</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err="1" smtClean="0">
                          <a:ln>
                            <a:noFill/>
                          </a:ln>
                          <a:solidFill>
                            <a:schemeClr val="tx1"/>
                          </a:solidFill>
                          <a:effectLst/>
                          <a:latin typeface="Arial" panose="020B0604020202020204" pitchFamily="34" charset="0"/>
                          <a:ea typeface="新細明體" pitchFamily="18" charset="-120"/>
                        </a:rPr>
                        <a:t>Tel_No</a:t>
                      </a:r>
                      <a:endPar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endParaRP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1234</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4491595</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1234</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4258236</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5678</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6658425</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5678</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568541</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5678</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5536254</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9735" name="AutoShape 39"/>
          <p:cNvSpPr>
            <a:spLocks noChangeArrowheads="1"/>
          </p:cNvSpPr>
          <p:nvPr/>
        </p:nvSpPr>
        <p:spPr bwMode="auto">
          <a:xfrm>
            <a:off x="1885951" y="3543300"/>
            <a:ext cx="1143000" cy="857251"/>
          </a:xfrm>
          <a:prstGeom prst="downArrow">
            <a:avLst>
              <a:gd name="adj1" fmla="val 50000"/>
              <a:gd name="adj2" fmla="val 25000"/>
            </a:avLst>
          </a:prstGeom>
          <a:ln>
            <a:headEnd/>
            <a:tailEnd/>
          </a:ln>
          <a:extLst/>
        </p:spPr>
        <p:style>
          <a:lnRef idx="1">
            <a:schemeClr val="accent1"/>
          </a:lnRef>
          <a:fillRef idx="2">
            <a:schemeClr val="accent1"/>
          </a:fillRef>
          <a:effectRef idx="1">
            <a:schemeClr val="accent1"/>
          </a:effectRef>
          <a:fontRef idx="minor">
            <a:schemeClr val="dk1"/>
          </a:fontRef>
        </p:style>
        <p:txBody>
          <a:bodyPr vert="eaVert" wrap="none" anchor="ctr"/>
          <a:lstStyle/>
          <a:p>
            <a:endParaRPr lang="en-US" sz="1351"/>
          </a:p>
        </p:txBody>
      </p:sp>
      <p:sp>
        <p:nvSpPr>
          <p:cNvPr id="29751" name="AutoShape 55"/>
          <p:cNvSpPr>
            <a:spLocks noChangeArrowheads="1"/>
          </p:cNvSpPr>
          <p:nvPr/>
        </p:nvSpPr>
        <p:spPr bwMode="auto">
          <a:xfrm>
            <a:off x="4468667" y="3007526"/>
            <a:ext cx="1178719" cy="707231"/>
          </a:xfrm>
          <a:prstGeom prst="downArrow">
            <a:avLst>
              <a:gd name="adj1" fmla="val 50000"/>
              <a:gd name="adj2" fmla="val 25000"/>
            </a:avLst>
          </a:prstGeom>
          <a:ln>
            <a:headEnd/>
            <a:tailEnd/>
          </a:ln>
          <a:extLst/>
        </p:spPr>
        <p:style>
          <a:lnRef idx="1">
            <a:schemeClr val="accent1"/>
          </a:lnRef>
          <a:fillRef idx="2">
            <a:schemeClr val="accent1"/>
          </a:fillRef>
          <a:effectRef idx="1">
            <a:schemeClr val="accent1"/>
          </a:effectRef>
          <a:fontRef idx="minor">
            <a:schemeClr val="dk1"/>
          </a:fontRef>
        </p:style>
        <p:txBody>
          <a:bodyPr vert="eaVert" wrap="none" anchor="ctr"/>
          <a:lstStyle/>
          <a:p>
            <a:endParaRPr lang="en-US" sz="1351"/>
          </a:p>
        </p:txBody>
      </p:sp>
      <p:grpSp>
        <p:nvGrpSpPr>
          <p:cNvPr id="5" name="Group 4"/>
          <p:cNvGrpSpPr/>
          <p:nvPr/>
        </p:nvGrpSpPr>
        <p:grpSpPr>
          <a:xfrm>
            <a:off x="1371600" y="1771651"/>
            <a:ext cx="4114800" cy="1822538"/>
            <a:chOff x="1828800" y="1219200"/>
            <a:chExt cx="5486400" cy="2430051"/>
          </a:xfrm>
        </p:grpSpPr>
        <p:sp>
          <p:nvSpPr>
            <p:cNvPr id="29721" name="Rectangle 25"/>
            <p:cNvSpPr>
              <a:spLocks noChangeArrowheads="1"/>
            </p:cNvSpPr>
            <p:nvPr/>
          </p:nvSpPr>
          <p:spPr bwMode="auto">
            <a:xfrm>
              <a:off x="2971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9722" name="Text Box 26"/>
            <p:cNvSpPr txBox="1">
              <a:spLocks noChangeArrowheads="1"/>
            </p:cNvSpPr>
            <p:nvPr/>
          </p:nvSpPr>
          <p:spPr bwMode="auto">
            <a:xfrm>
              <a:off x="3048000" y="2133602"/>
              <a:ext cx="9906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Student</a:t>
              </a:r>
            </a:p>
          </p:txBody>
        </p:sp>
        <p:sp>
          <p:nvSpPr>
            <p:cNvPr id="29723" name="Oval 27"/>
            <p:cNvSpPr>
              <a:spLocks noChangeArrowheads="1"/>
            </p:cNvSpPr>
            <p:nvPr/>
          </p:nvSpPr>
          <p:spPr bwMode="auto">
            <a:xfrm>
              <a:off x="3429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9724" name="Oval 28"/>
            <p:cNvSpPr>
              <a:spLocks noChangeArrowheads="1"/>
            </p:cNvSpPr>
            <p:nvPr/>
          </p:nvSpPr>
          <p:spPr bwMode="auto">
            <a:xfrm>
              <a:off x="18288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9725" name="Oval 29"/>
            <p:cNvSpPr>
              <a:spLocks noChangeArrowheads="1"/>
            </p:cNvSpPr>
            <p:nvPr/>
          </p:nvSpPr>
          <p:spPr bwMode="auto">
            <a:xfrm>
              <a:off x="1828800" y="2895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9726" name="Oval 30"/>
            <p:cNvSpPr>
              <a:spLocks noChangeArrowheads="1"/>
            </p:cNvSpPr>
            <p:nvPr/>
          </p:nvSpPr>
          <p:spPr bwMode="auto">
            <a:xfrm>
              <a:off x="3810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9727" name="Line 31"/>
            <p:cNvSpPr>
              <a:spLocks noChangeShapeType="1"/>
            </p:cNvSpPr>
            <p:nvPr/>
          </p:nvSpPr>
          <p:spPr bwMode="auto">
            <a:xfrm>
              <a:off x="2438400" y="1752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9728" name="Line 32"/>
            <p:cNvSpPr>
              <a:spLocks noChangeShapeType="1"/>
            </p:cNvSpPr>
            <p:nvPr/>
          </p:nvSpPr>
          <p:spPr bwMode="auto">
            <a:xfrm flipH="1">
              <a:off x="3581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9729" name="Line 33"/>
            <p:cNvSpPr>
              <a:spLocks noChangeShapeType="1"/>
            </p:cNvSpPr>
            <p:nvPr/>
          </p:nvSpPr>
          <p:spPr bwMode="auto">
            <a:xfrm flipH="1" flipV="1">
              <a:off x="3733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9730" name="Line 34"/>
            <p:cNvSpPr>
              <a:spLocks noChangeShapeType="1"/>
            </p:cNvSpPr>
            <p:nvPr/>
          </p:nvSpPr>
          <p:spPr bwMode="auto">
            <a:xfrm flipV="1">
              <a:off x="2667000" y="25146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29731" name="Text Box 35"/>
            <p:cNvSpPr txBox="1">
              <a:spLocks noChangeArrowheads="1"/>
            </p:cNvSpPr>
            <p:nvPr/>
          </p:nvSpPr>
          <p:spPr bwMode="auto">
            <a:xfrm>
              <a:off x="2057401" y="1295401"/>
              <a:ext cx="762000"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u="sng">
                  <a:solidFill>
                    <a:schemeClr val="bg1"/>
                  </a:solidFill>
                </a:rPr>
                <a:t>SID</a:t>
              </a:r>
            </a:p>
          </p:txBody>
        </p:sp>
        <p:sp>
          <p:nvSpPr>
            <p:cNvPr id="29732" name="Text Box 36"/>
            <p:cNvSpPr txBox="1">
              <a:spLocks noChangeArrowheads="1"/>
            </p:cNvSpPr>
            <p:nvPr/>
          </p:nvSpPr>
          <p:spPr bwMode="auto">
            <a:xfrm>
              <a:off x="3581401" y="1295401"/>
              <a:ext cx="8382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Name</a:t>
              </a:r>
            </a:p>
          </p:txBody>
        </p:sp>
        <p:sp>
          <p:nvSpPr>
            <p:cNvPr id="29733" name="Text Box 37"/>
            <p:cNvSpPr txBox="1">
              <a:spLocks noChangeArrowheads="1"/>
            </p:cNvSpPr>
            <p:nvPr/>
          </p:nvSpPr>
          <p:spPr bwMode="auto">
            <a:xfrm>
              <a:off x="1981200" y="2971800"/>
              <a:ext cx="762000" cy="677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Major</a:t>
              </a:r>
            </a:p>
          </p:txBody>
        </p:sp>
        <p:sp>
          <p:nvSpPr>
            <p:cNvPr id="29734" name="Text Box 38"/>
            <p:cNvSpPr txBox="1">
              <a:spLocks noChangeArrowheads="1"/>
            </p:cNvSpPr>
            <p:nvPr/>
          </p:nvSpPr>
          <p:spPr bwMode="auto">
            <a:xfrm>
              <a:off x="4038601" y="3048002"/>
              <a:ext cx="6858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GPA</a:t>
              </a:r>
            </a:p>
          </p:txBody>
        </p:sp>
        <p:sp>
          <p:nvSpPr>
            <p:cNvPr id="29772" name="Oval 76"/>
            <p:cNvSpPr>
              <a:spLocks noChangeArrowheads="1"/>
            </p:cNvSpPr>
            <p:nvPr/>
          </p:nvSpPr>
          <p:spPr bwMode="auto">
            <a:xfrm>
              <a:off x="5943600" y="1828800"/>
              <a:ext cx="13716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9770" name="Oval 74"/>
            <p:cNvSpPr>
              <a:spLocks noChangeArrowheads="1"/>
            </p:cNvSpPr>
            <p:nvPr/>
          </p:nvSpPr>
          <p:spPr bwMode="auto">
            <a:xfrm>
              <a:off x="60960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29771" name="Text Box 75"/>
            <p:cNvSpPr txBox="1">
              <a:spLocks noChangeArrowheads="1"/>
            </p:cNvSpPr>
            <p:nvPr/>
          </p:nvSpPr>
          <p:spPr bwMode="auto">
            <a:xfrm>
              <a:off x="6096000" y="1981201"/>
              <a:ext cx="1066800"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dirty="0" err="1">
                  <a:solidFill>
                    <a:schemeClr val="bg1"/>
                  </a:solidFill>
                </a:rPr>
                <a:t>Tel_No</a:t>
              </a:r>
              <a:endParaRPr lang="en-US" altLang="zh-TW" sz="1351" dirty="0">
                <a:solidFill>
                  <a:schemeClr val="bg1"/>
                </a:solidFill>
              </a:endParaRPr>
            </a:p>
          </p:txBody>
        </p:sp>
        <p:sp>
          <p:nvSpPr>
            <p:cNvPr id="29773" name="Line 77"/>
            <p:cNvSpPr>
              <a:spLocks noChangeShapeType="1"/>
            </p:cNvSpPr>
            <p:nvPr/>
          </p:nvSpPr>
          <p:spPr bwMode="auto">
            <a:xfrm flipH="1">
              <a:off x="4114800" y="2209800"/>
              <a:ext cx="1828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grpSp>
      <p:sp>
        <p:nvSpPr>
          <p:cNvPr id="29792" name="Text Box 96"/>
          <p:cNvSpPr txBox="1">
            <a:spLocks noChangeArrowheads="1"/>
          </p:cNvSpPr>
          <p:nvPr/>
        </p:nvSpPr>
        <p:spPr bwMode="auto">
          <a:xfrm>
            <a:off x="5772151" y="1771657"/>
            <a:ext cx="2057400" cy="715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dirty="0"/>
              <a:t>The primary key for this table is SID + </a:t>
            </a:r>
            <a:r>
              <a:rPr lang="en-US" altLang="zh-TW" sz="1351" dirty="0" err="1"/>
              <a:t>tel_no</a:t>
            </a:r>
            <a:r>
              <a:rPr lang="en-US" altLang="zh-TW" sz="1351" dirty="0"/>
              <a:t>, the union of all attributes</a:t>
            </a:r>
          </a:p>
        </p:txBody>
      </p:sp>
      <p:sp>
        <p:nvSpPr>
          <p:cNvPr id="29793" name="Line 97"/>
          <p:cNvSpPr>
            <a:spLocks noChangeShapeType="1"/>
          </p:cNvSpPr>
          <p:nvPr/>
        </p:nvSpPr>
        <p:spPr bwMode="auto">
          <a:xfrm flipH="1">
            <a:off x="6172200" y="2457449"/>
            <a:ext cx="685800" cy="13144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p>
        </p:txBody>
      </p:sp>
      <p:cxnSp>
        <p:nvCxnSpPr>
          <p:cNvPr id="4" name="Straight Arrow Connector 3"/>
          <p:cNvCxnSpPr/>
          <p:nvPr/>
        </p:nvCxnSpPr>
        <p:spPr>
          <a:xfrm>
            <a:off x="2114555" y="2103840"/>
            <a:ext cx="2618979" cy="18077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39A986C-60F1-4060-A15B-2AFB006BE996}" type="slidenum">
              <a:rPr lang="en-US" smtClean="0"/>
              <a:t>70</a:t>
            </a:fld>
            <a:endParaRPr lang="en-US"/>
          </a:p>
        </p:txBody>
      </p:sp>
    </p:spTree>
    <p:extLst>
      <p:ext uri="{BB962C8B-B14F-4D97-AF65-F5344CB8AC3E}">
        <p14:creationId xmlns:p14="http://schemas.microsoft.com/office/powerpoint/2010/main" val="3302711297"/>
      </p:ext>
    </p:extLst>
  </p:cSld>
  <p:clrMapOvr>
    <a:masterClrMapping/>
  </p:clrMapOvr>
  <p:transition spd="slow">
    <p:wip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TW" smtClean="0"/>
              <a:t>Representing Class Hierarchy</a:t>
            </a:r>
            <a:endParaRPr lang="en-US" altLang="zh-TW" dirty="0"/>
          </a:p>
        </p:txBody>
      </p:sp>
      <p:sp>
        <p:nvSpPr>
          <p:cNvPr id="30723" name="Rectangle 3"/>
          <p:cNvSpPr>
            <a:spLocks noGrp="1" noChangeArrowheads="1"/>
          </p:cNvSpPr>
          <p:nvPr>
            <p:ph type="body" idx="1"/>
          </p:nvPr>
        </p:nvSpPr>
        <p:spPr/>
        <p:txBody>
          <a:bodyPr/>
          <a:lstStyle/>
          <a:p>
            <a:r>
              <a:rPr lang="en-US" altLang="zh-TW" dirty="0" smtClean="0"/>
              <a:t>Two general approaches depending on </a:t>
            </a:r>
            <a:r>
              <a:rPr lang="en-US" altLang="zh-TW" dirty="0" err="1" smtClean="0"/>
              <a:t>disjointness</a:t>
            </a:r>
            <a:r>
              <a:rPr lang="en-US" altLang="zh-TW" dirty="0" smtClean="0"/>
              <a:t> and completeness</a:t>
            </a:r>
          </a:p>
          <a:p>
            <a:pPr lvl="1"/>
            <a:r>
              <a:rPr lang="en-US" altLang="zh-TW" dirty="0" smtClean="0"/>
              <a:t>For non-disjoint and/or non-complete class hierarchy: </a:t>
            </a:r>
          </a:p>
          <a:p>
            <a:pPr lvl="2"/>
            <a:r>
              <a:rPr lang="en-US" altLang="zh-TW" dirty="0" smtClean="0"/>
              <a:t>create a table for each super class entity set according to normal entity set translation method. </a:t>
            </a:r>
          </a:p>
          <a:p>
            <a:pPr lvl="2"/>
            <a:r>
              <a:rPr lang="en-US" altLang="zh-TW" dirty="0" smtClean="0"/>
              <a:t>Create a table for each subclass entity set with a column for each of the attributes of that entity set plus one for each attributes of the primary key of the super class entity set </a:t>
            </a:r>
          </a:p>
          <a:p>
            <a:pPr lvl="2"/>
            <a:r>
              <a:rPr lang="en-US" altLang="zh-TW" dirty="0" smtClean="0"/>
              <a:t>This primary key from super class entity set is also used as the primary key for this new table</a:t>
            </a:r>
          </a:p>
          <a:p>
            <a:pPr lvl="1"/>
            <a:endParaRPr lang="en-US" altLang="zh-TW" dirty="0"/>
          </a:p>
        </p:txBody>
      </p:sp>
      <p:sp>
        <p:nvSpPr>
          <p:cNvPr id="4" name="Slide Number Placeholder 3"/>
          <p:cNvSpPr>
            <a:spLocks noGrp="1"/>
          </p:cNvSpPr>
          <p:nvPr>
            <p:ph type="sldNum" sz="quarter" idx="12"/>
          </p:nvPr>
        </p:nvSpPr>
        <p:spPr/>
        <p:txBody>
          <a:bodyPr/>
          <a:lstStyle/>
          <a:p>
            <a:fld id="{539A986C-60F1-4060-A15B-2AFB006BE996}" type="slidenum">
              <a:rPr lang="en-US" smtClean="0"/>
              <a:t>71</a:t>
            </a:fld>
            <a:endParaRPr lang="en-US"/>
          </a:p>
        </p:txBody>
      </p:sp>
    </p:spTree>
    <p:extLst>
      <p:ext uri="{BB962C8B-B14F-4D97-AF65-F5344CB8AC3E}">
        <p14:creationId xmlns:p14="http://schemas.microsoft.com/office/powerpoint/2010/main" val="2486119140"/>
      </p:ext>
    </p:extLst>
  </p:cSld>
  <p:clrMapOvr>
    <a:masterClrMapping/>
  </p:clrMapOvr>
  <p:transition spd="slow">
    <p:wip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graphicFrame>
        <p:nvGraphicFramePr>
          <p:cNvPr id="31854" name="Group 110"/>
          <p:cNvGraphicFramePr>
            <a:graphicFrameLocks noGrp="1"/>
          </p:cNvGraphicFramePr>
          <p:nvPr>
            <p:ph sz="half" idx="1"/>
            <p:extLst/>
          </p:nvPr>
        </p:nvGraphicFramePr>
        <p:xfrm>
          <a:off x="1085855" y="4639866"/>
          <a:ext cx="3543305" cy="891546"/>
        </p:xfrm>
        <a:graphic>
          <a:graphicData uri="http://schemas.openxmlformats.org/drawingml/2006/table">
            <a:tbl>
              <a:tblPr/>
              <a:tblGrid>
                <a:gridCol w="708423">
                  <a:extLst>
                    <a:ext uri="{9D8B030D-6E8A-4147-A177-3AD203B41FA5}">
                      <a16:colId xmlns:a16="http://schemas.microsoft.com/office/drawing/2014/main" val="20000"/>
                    </a:ext>
                  </a:extLst>
                </a:gridCol>
                <a:gridCol w="708423">
                  <a:extLst>
                    <a:ext uri="{9D8B030D-6E8A-4147-A177-3AD203B41FA5}">
                      <a16:colId xmlns:a16="http://schemas.microsoft.com/office/drawing/2014/main" val="20001"/>
                    </a:ext>
                  </a:extLst>
                </a:gridCol>
                <a:gridCol w="709613">
                  <a:extLst>
                    <a:ext uri="{9D8B030D-6E8A-4147-A177-3AD203B41FA5}">
                      <a16:colId xmlns:a16="http://schemas.microsoft.com/office/drawing/2014/main" val="20002"/>
                    </a:ext>
                  </a:extLst>
                </a:gridCol>
                <a:gridCol w="708423">
                  <a:extLst>
                    <a:ext uri="{9D8B030D-6E8A-4147-A177-3AD203B41FA5}">
                      <a16:colId xmlns:a16="http://schemas.microsoft.com/office/drawing/2014/main" val="20003"/>
                    </a:ext>
                  </a:extLst>
                </a:gridCol>
                <a:gridCol w="708423">
                  <a:extLst>
                    <a:ext uri="{9D8B030D-6E8A-4147-A177-3AD203B41FA5}">
                      <a16:colId xmlns:a16="http://schemas.microsoft.com/office/drawing/2014/main" val="20004"/>
                    </a:ext>
                  </a:extLst>
                </a:gridCol>
              </a:tblGrid>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sng" strike="noStrike" cap="none" normalizeH="0" baseline="0" dirty="0" smtClean="0">
                          <a:ln>
                            <a:noFill/>
                          </a:ln>
                          <a:solidFill>
                            <a:schemeClr val="tx1"/>
                          </a:solidFill>
                          <a:effectLst/>
                          <a:latin typeface="Arial" panose="020B0604020202020204" pitchFamily="34" charset="0"/>
                          <a:ea typeface="新細明體" pitchFamily="18" charset="-120"/>
                        </a:rPr>
                        <a:t>SSN</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SID</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Status</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Major</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GPA</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1234</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9999</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Full</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CS</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2.8</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5678</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8888</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Part</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EE</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3.6</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1839" name="Group 95"/>
          <p:cNvGraphicFramePr>
            <a:graphicFrameLocks noGrp="1"/>
          </p:cNvGraphicFramePr>
          <p:nvPr>
            <p:ph sz="half" idx="2"/>
            <p:extLst/>
          </p:nvPr>
        </p:nvGraphicFramePr>
        <p:xfrm>
          <a:off x="5229225" y="4000501"/>
          <a:ext cx="2914653" cy="891546"/>
        </p:xfrm>
        <a:graphic>
          <a:graphicData uri="http://schemas.openxmlformats.org/drawingml/2006/table">
            <a:tbl>
              <a:tblPr/>
              <a:tblGrid>
                <a:gridCol w="971551">
                  <a:extLst>
                    <a:ext uri="{9D8B030D-6E8A-4147-A177-3AD203B41FA5}">
                      <a16:colId xmlns:a16="http://schemas.microsoft.com/office/drawing/2014/main" val="20000"/>
                    </a:ext>
                  </a:extLst>
                </a:gridCol>
                <a:gridCol w="971551">
                  <a:extLst>
                    <a:ext uri="{9D8B030D-6E8A-4147-A177-3AD203B41FA5}">
                      <a16:colId xmlns:a16="http://schemas.microsoft.com/office/drawing/2014/main" val="20001"/>
                    </a:ext>
                  </a:extLst>
                </a:gridCol>
                <a:gridCol w="971551">
                  <a:extLst>
                    <a:ext uri="{9D8B030D-6E8A-4147-A177-3AD203B41FA5}">
                      <a16:colId xmlns:a16="http://schemas.microsoft.com/office/drawing/2014/main" val="20002"/>
                    </a:ext>
                  </a:extLst>
                </a:gridCol>
              </a:tblGrid>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sng" strike="noStrike" cap="none" normalizeH="0" baseline="0" dirty="0" smtClean="0">
                          <a:ln>
                            <a:noFill/>
                          </a:ln>
                          <a:solidFill>
                            <a:schemeClr val="tx1"/>
                          </a:solidFill>
                          <a:effectLst/>
                          <a:latin typeface="Arial" panose="020B0604020202020204" pitchFamily="34" charset="0"/>
                          <a:ea typeface="新細明體" pitchFamily="18" charset="-120"/>
                        </a:rPr>
                        <a:t>SSN</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Name</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Gender</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1234</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Homer</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Male</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5678</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Marge</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Female</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783" name="AutoShape 39"/>
          <p:cNvSpPr>
            <a:spLocks noChangeArrowheads="1"/>
          </p:cNvSpPr>
          <p:nvPr/>
        </p:nvSpPr>
        <p:spPr bwMode="auto">
          <a:xfrm>
            <a:off x="2071511" y="3850709"/>
            <a:ext cx="1028700" cy="628651"/>
          </a:xfrm>
          <a:prstGeom prst="downArrow">
            <a:avLst>
              <a:gd name="adj1" fmla="val 50000"/>
              <a:gd name="adj2" fmla="val 25000"/>
            </a:avLst>
          </a:prstGeom>
          <a:ln>
            <a:headEnd/>
            <a:tailEnd/>
          </a:ln>
          <a:extLst/>
        </p:spPr>
        <p:style>
          <a:lnRef idx="1">
            <a:schemeClr val="accent1"/>
          </a:lnRef>
          <a:fillRef idx="2">
            <a:schemeClr val="accent1"/>
          </a:fillRef>
          <a:effectRef idx="1">
            <a:schemeClr val="accent1"/>
          </a:effectRef>
          <a:fontRef idx="minor">
            <a:schemeClr val="dk1"/>
          </a:fontRef>
        </p:style>
        <p:txBody>
          <a:bodyPr vert="eaVert" wrap="none" anchor="ctr"/>
          <a:lstStyle/>
          <a:p>
            <a:endParaRPr lang="en-US" sz="1351"/>
          </a:p>
        </p:txBody>
      </p:sp>
      <p:sp>
        <p:nvSpPr>
          <p:cNvPr id="31784" name="AutoShape 40"/>
          <p:cNvSpPr>
            <a:spLocks noChangeArrowheads="1"/>
          </p:cNvSpPr>
          <p:nvPr/>
        </p:nvSpPr>
        <p:spPr bwMode="auto">
          <a:xfrm>
            <a:off x="6183041" y="2875359"/>
            <a:ext cx="1028700" cy="503636"/>
          </a:xfrm>
          <a:prstGeom prst="downArrow">
            <a:avLst>
              <a:gd name="adj1" fmla="val 50000"/>
              <a:gd name="adj2" fmla="val 25000"/>
            </a:avLst>
          </a:prstGeom>
          <a:ln>
            <a:headEnd/>
            <a:tailEnd/>
          </a:ln>
          <a:extLst/>
        </p:spPr>
        <p:style>
          <a:lnRef idx="1">
            <a:schemeClr val="accent1"/>
          </a:lnRef>
          <a:fillRef idx="2">
            <a:schemeClr val="accent1"/>
          </a:fillRef>
          <a:effectRef idx="1">
            <a:schemeClr val="accent1"/>
          </a:effectRef>
          <a:fontRef idx="minor">
            <a:schemeClr val="dk1"/>
          </a:fontRef>
        </p:style>
        <p:txBody>
          <a:bodyPr vert="eaVert" wrap="none" anchor="ctr"/>
          <a:lstStyle/>
          <a:p>
            <a:endParaRPr lang="en-US" sz="1351"/>
          </a:p>
        </p:txBody>
      </p:sp>
      <p:grpSp>
        <p:nvGrpSpPr>
          <p:cNvPr id="6" name="Group 5"/>
          <p:cNvGrpSpPr/>
          <p:nvPr/>
        </p:nvGrpSpPr>
        <p:grpSpPr>
          <a:xfrm>
            <a:off x="1416051" y="1600201"/>
            <a:ext cx="5899151" cy="2558345"/>
            <a:chOff x="1888067" y="990600"/>
            <a:chExt cx="7865533" cy="3411126"/>
          </a:xfrm>
        </p:grpSpPr>
        <p:sp>
          <p:nvSpPr>
            <p:cNvPr id="31830" name="Line 86"/>
            <p:cNvSpPr>
              <a:spLocks noChangeShapeType="1"/>
            </p:cNvSpPr>
            <p:nvPr/>
          </p:nvSpPr>
          <p:spPr bwMode="auto">
            <a:xfrm flipV="1">
              <a:off x="6019458" y="1870768"/>
              <a:ext cx="2209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grpSp>
          <p:nvGrpSpPr>
            <p:cNvPr id="5" name="Group 4"/>
            <p:cNvGrpSpPr/>
            <p:nvPr/>
          </p:nvGrpSpPr>
          <p:grpSpPr>
            <a:xfrm>
              <a:off x="1888067" y="990600"/>
              <a:ext cx="7865533" cy="3411126"/>
              <a:chOff x="2209800" y="533400"/>
              <a:chExt cx="7543800" cy="3898430"/>
            </a:xfrm>
          </p:grpSpPr>
          <p:sp>
            <p:nvSpPr>
              <p:cNvPr id="31769" name="Rectangle 25"/>
              <p:cNvSpPr>
                <a:spLocks noChangeArrowheads="1"/>
              </p:cNvSpPr>
              <p:nvPr/>
            </p:nvSpPr>
            <p:spPr bwMode="auto">
              <a:xfrm>
                <a:off x="33528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1770" name="Text Box 26"/>
              <p:cNvSpPr txBox="1">
                <a:spLocks noChangeArrowheads="1"/>
              </p:cNvSpPr>
              <p:nvPr/>
            </p:nvSpPr>
            <p:spPr bwMode="auto">
              <a:xfrm>
                <a:off x="3429001" y="2819401"/>
                <a:ext cx="990600" cy="45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Student</a:t>
                </a:r>
              </a:p>
            </p:txBody>
          </p:sp>
          <p:sp>
            <p:nvSpPr>
              <p:cNvPr id="31771" name="Oval 27"/>
              <p:cNvSpPr>
                <a:spLocks noChangeArrowheads="1"/>
              </p:cNvSpPr>
              <p:nvPr/>
            </p:nvSpPr>
            <p:spPr bwMode="auto">
              <a:xfrm>
                <a:off x="38100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1772" name="Oval 28"/>
              <p:cNvSpPr>
                <a:spLocks noChangeArrowheads="1"/>
              </p:cNvSpPr>
              <p:nvPr/>
            </p:nvSpPr>
            <p:spPr bwMode="auto">
              <a:xfrm>
                <a:off x="22098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1773" name="Oval 29"/>
              <p:cNvSpPr>
                <a:spLocks noChangeArrowheads="1"/>
              </p:cNvSpPr>
              <p:nvPr/>
            </p:nvSpPr>
            <p:spPr bwMode="auto">
              <a:xfrm>
                <a:off x="22098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1774" name="Oval 30"/>
              <p:cNvSpPr>
                <a:spLocks noChangeArrowheads="1"/>
              </p:cNvSpPr>
              <p:nvPr/>
            </p:nvSpPr>
            <p:spPr bwMode="auto">
              <a:xfrm>
                <a:off x="4191000" y="3657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1775" name="Line 31"/>
              <p:cNvSpPr>
                <a:spLocks noChangeShapeType="1"/>
              </p:cNvSpPr>
              <p:nvPr/>
            </p:nvSpPr>
            <p:spPr bwMode="auto">
              <a:xfrm>
                <a:off x="2819400" y="2438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31776" name="Line 32"/>
              <p:cNvSpPr>
                <a:spLocks noChangeShapeType="1"/>
              </p:cNvSpPr>
              <p:nvPr/>
            </p:nvSpPr>
            <p:spPr bwMode="auto">
              <a:xfrm flipH="1">
                <a:off x="3962400" y="2438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31777" name="Line 33"/>
              <p:cNvSpPr>
                <a:spLocks noChangeShapeType="1"/>
              </p:cNvSpPr>
              <p:nvPr/>
            </p:nvSpPr>
            <p:spPr bwMode="auto">
              <a:xfrm flipH="1" flipV="1">
                <a:off x="4114800" y="3200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31778" name="Line 34"/>
              <p:cNvSpPr>
                <a:spLocks noChangeShapeType="1"/>
              </p:cNvSpPr>
              <p:nvPr/>
            </p:nvSpPr>
            <p:spPr bwMode="auto">
              <a:xfrm flipV="1">
                <a:off x="30480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31779" name="Text Box 35"/>
              <p:cNvSpPr txBox="1">
                <a:spLocks noChangeArrowheads="1"/>
              </p:cNvSpPr>
              <p:nvPr/>
            </p:nvSpPr>
            <p:spPr bwMode="auto">
              <a:xfrm>
                <a:off x="2438401" y="1981201"/>
                <a:ext cx="761999" cy="45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SID</a:t>
                </a:r>
              </a:p>
            </p:txBody>
          </p:sp>
          <p:sp>
            <p:nvSpPr>
              <p:cNvPr id="31780" name="Text Box 36"/>
              <p:cNvSpPr txBox="1">
                <a:spLocks noChangeArrowheads="1"/>
              </p:cNvSpPr>
              <p:nvPr/>
            </p:nvSpPr>
            <p:spPr bwMode="auto">
              <a:xfrm>
                <a:off x="3962401" y="1981201"/>
                <a:ext cx="838200" cy="45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Status</a:t>
                </a:r>
              </a:p>
            </p:txBody>
          </p:sp>
          <p:sp>
            <p:nvSpPr>
              <p:cNvPr id="31781" name="Text Box 37"/>
              <p:cNvSpPr txBox="1">
                <a:spLocks noChangeArrowheads="1"/>
              </p:cNvSpPr>
              <p:nvPr/>
            </p:nvSpPr>
            <p:spPr bwMode="auto">
              <a:xfrm>
                <a:off x="2362200" y="3657601"/>
                <a:ext cx="761999" cy="774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Major</a:t>
                </a:r>
              </a:p>
            </p:txBody>
          </p:sp>
          <p:sp>
            <p:nvSpPr>
              <p:cNvPr id="31782" name="Text Box 38"/>
              <p:cNvSpPr txBox="1">
                <a:spLocks noChangeArrowheads="1"/>
              </p:cNvSpPr>
              <p:nvPr/>
            </p:nvSpPr>
            <p:spPr bwMode="auto">
              <a:xfrm>
                <a:off x="4419601" y="3733800"/>
                <a:ext cx="685799" cy="45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GPA</a:t>
                </a:r>
              </a:p>
            </p:txBody>
          </p:sp>
          <p:sp>
            <p:nvSpPr>
              <p:cNvPr id="31814" name="Rectangle 70"/>
              <p:cNvSpPr>
                <a:spLocks noChangeArrowheads="1"/>
              </p:cNvSpPr>
              <p:nvPr/>
            </p:nvSpPr>
            <p:spPr bwMode="auto">
              <a:xfrm>
                <a:off x="8305800" y="13716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1815" name="Text Box 71"/>
              <p:cNvSpPr txBox="1">
                <a:spLocks noChangeArrowheads="1"/>
              </p:cNvSpPr>
              <p:nvPr/>
            </p:nvSpPr>
            <p:spPr bwMode="auto">
              <a:xfrm>
                <a:off x="8381999" y="1447801"/>
                <a:ext cx="990600" cy="45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Person</a:t>
                </a:r>
              </a:p>
            </p:txBody>
          </p:sp>
          <p:sp>
            <p:nvSpPr>
              <p:cNvPr id="31816" name="Oval 72"/>
              <p:cNvSpPr>
                <a:spLocks noChangeArrowheads="1"/>
              </p:cNvSpPr>
              <p:nvPr/>
            </p:nvSpPr>
            <p:spPr bwMode="auto">
              <a:xfrm>
                <a:off x="7162800" y="2209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1818" name="Line 74"/>
              <p:cNvSpPr>
                <a:spLocks noChangeShapeType="1"/>
              </p:cNvSpPr>
              <p:nvPr/>
            </p:nvSpPr>
            <p:spPr bwMode="auto">
              <a:xfrm>
                <a:off x="7772400" y="10668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31819" name="Line 75"/>
              <p:cNvSpPr>
                <a:spLocks noChangeShapeType="1"/>
              </p:cNvSpPr>
              <p:nvPr/>
            </p:nvSpPr>
            <p:spPr bwMode="auto">
              <a:xfrm flipH="1">
                <a:off x="8915400" y="1066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31821" name="Line 77"/>
              <p:cNvSpPr>
                <a:spLocks noChangeShapeType="1"/>
              </p:cNvSpPr>
              <p:nvPr/>
            </p:nvSpPr>
            <p:spPr bwMode="auto">
              <a:xfrm flipV="1">
                <a:off x="8001000" y="18288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31824" name="Text Box 80"/>
              <p:cNvSpPr txBox="1">
                <a:spLocks noChangeArrowheads="1"/>
              </p:cNvSpPr>
              <p:nvPr/>
            </p:nvSpPr>
            <p:spPr bwMode="auto">
              <a:xfrm>
                <a:off x="7315200" y="2286000"/>
                <a:ext cx="1066800" cy="45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dirty="0">
                    <a:solidFill>
                      <a:schemeClr val="bg1"/>
                    </a:solidFill>
                  </a:rPr>
                  <a:t>Gender</a:t>
                </a:r>
              </a:p>
            </p:txBody>
          </p:sp>
          <p:sp>
            <p:nvSpPr>
              <p:cNvPr id="31826" name="Oval 82"/>
              <p:cNvSpPr>
                <a:spLocks noChangeArrowheads="1"/>
              </p:cNvSpPr>
              <p:nvPr/>
            </p:nvSpPr>
            <p:spPr bwMode="auto">
              <a:xfrm>
                <a:off x="7239000" y="533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1822" name="Text Box 78"/>
              <p:cNvSpPr txBox="1">
                <a:spLocks noChangeArrowheads="1"/>
              </p:cNvSpPr>
              <p:nvPr/>
            </p:nvSpPr>
            <p:spPr bwMode="auto">
              <a:xfrm>
                <a:off x="7391399" y="609601"/>
                <a:ext cx="761999" cy="45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u="sng">
                    <a:solidFill>
                      <a:schemeClr val="bg1"/>
                    </a:solidFill>
                  </a:rPr>
                  <a:t>SSN</a:t>
                </a:r>
              </a:p>
            </p:txBody>
          </p:sp>
          <p:sp>
            <p:nvSpPr>
              <p:cNvPr id="31827" name="Oval 83"/>
              <p:cNvSpPr>
                <a:spLocks noChangeArrowheads="1"/>
              </p:cNvSpPr>
              <p:nvPr/>
            </p:nvSpPr>
            <p:spPr bwMode="auto">
              <a:xfrm>
                <a:off x="8686800" y="533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1823" name="Text Box 79"/>
              <p:cNvSpPr txBox="1">
                <a:spLocks noChangeArrowheads="1"/>
              </p:cNvSpPr>
              <p:nvPr/>
            </p:nvSpPr>
            <p:spPr bwMode="auto">
              <a:xfrm>
                <a:off x="8763000" y="609601"/>
                <a:ext cx="838200" cy="45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Name</a:t>
                </a:r>
              </a:p>
            </p:txBody>
          </p:sp>
          <p:sp>
            <p:nvSpPr>
              <p:cNvPr id="31828" name="AutoShape 84"/>
              <p:cNvSpPr>
                <a:spLocks noChangeArrowheads="1"/>
              </p:cNvSpPr>
              <p:nvPr/>
            </p:nvSpPr>
            <p:spPr bwMode="auto">
              <a:xfrm>
                <a:off x="5638800" y="2209800"/>
                <a:ext cx="914400" cy="7620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1829" name="Text Box 85"/>
              <p:cNvSpPr txBox="1">
                <a:spLocks noChangeArrowheads="1"/>
              </p:cNvSpPr>
              <p:nvPr/>
            </p:nvSpPr>
            <p:spPr bwMode="auto">
              <a:xfrm>
                <a:off x="5791201" y="2514601"/>
                <a:ext cx="838200" cy="45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ISA</a:t>
                </a:r>
              </a:p>
            </p:txBody>
          </p:sp>
          <p:sp>
            <p:nvSpPr>
              <p:cNvPr id="31831" name="Line 87"/>
              <p:cNvSpPr>
                <a:spLocks noChangeShapeType="1"/>
              </p:cNvSpPr>
              <p:nvPr/>
            </p:nvSpPr>
            <p:spPr bwMode="auto">
              <a:xfrm flipH="1">
                <a:off x="4495800" y="2971800"/>
                <a:ext cx="1143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grpSp>
      </p:grpSp>
      <p:cxnSp>
        <p:nvCxnSpPr>
          <p:cNvPr id="7" name="Straight Arrow Connector 6"/>
          <p:cNvCxnSpPr/>
          <p:nvPr/>
        </p:nvCxnSpPr>
        <p:spPr>
          <a:xfrm flipH="1">
            <a:off x="1416055" y="1950248"/>
            <a:ext cx="4051941" cy="26896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539A986C-60F1-4060-A15B-2AFB006BE996}" type="slidenum">
              <a:rPr lang="en-US" smtClean="0"/>
              <a:t>72</a:t>
            </a:fld>
            <a:endParaRPr lang="en-US"/>
          </a:p>
        </p:txBody>
      </p:sp>
    </p:spTree>
    <p:extLst>
      <p:ext uri="{BB962C8B-B14F-4D97-AF65-F5344CB8AC3E}">
        <p14:creationId xmlns:p14="http://schemas.microsoft.com/office/powerpoint/2010/main" val="3966517833"/>
      </p:ext>
    </p:extLst>
  </p:cSld>
  <p:clrMapOvr>
    <a:masterClrMapping/>
  </p:clrMapOvr>
  <p:transition spd="slow">
    <p:wip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r>
              <a:rPr lang="en-US" altLang="zh-TW" b="1" dirty="0"/>
              <a:t>Representing Class Hierarchy</a:t>
            </a:r>
          </a:p>
        </p:txBody>
      </p:sp>
      <p:sp>
        <p:nvSpPr>
          <p:cNvPr id="32771" name="Rectangle 3"/>
          <p:cNvSpPr>
            <a:spLocks noGrp="1" noChangeArrowheads="1"/>
          </p:cNvSpPr>
          <p:nvPr>
            <p:ph type="body" idx="1"/>
          </p:nvPr>
        </p:nvSpPr>
        <p:spPr/>
        <p:txBody>
          <a:bodyPr/>
          <a:lstStyle/>
          <a:p>
            <a:r>
              <a:rPr lang="en-US" altLang="zh-TW" sz="2100" dirty="0"/>
              <a:t>Two general approaches depending on </a:t>
            </a:r>
            <a:r>
              <a:rPr lang="en-US" altLang="zh-TW" sz="2100" dirty="0" err="1"/>
              <a:t>disjointness</a:t>
            </a:r>
            <a:r>
              <a:rPr lang="en-US" altLang="zh-TW" sz="2100" dirty="0"/>
              <a:t> and completeness</a:t>
            </a:r>
          </a:p>
          <a:p>
            <a:pPr lvl="1"/>
            <a:r>
              <a:rPr lang="en-US" altLang="zh-TW" sz="1800" dirty="0"/>
              <a:t>For disjoint </a:t>
            </a:r>
            <a:r>
              <a:rPr lang="en-US" altLang="zh-TW" sz="1800" b="1" dirty="0"/>
              <a:t>AND</a:t>
            </a:r>
            <a:r>
              <a:rPr lang="en-US" altLang="zh-TW" sz="1800" dirty="0"/>
              <a:t> complete mapping class hierarchy: </a:t>
            </a:r>
          </a:p>
          <a:p>
            <a:pPr lvl="1"/>
            <a:r>
              <a:rPr lang="en-US" altLang="zh-TW" sz="1800" dirty="0"/>
              <a:t>DO NOT create a table for the super class entity set</a:t>
            </a:r>
          </a:p>
          <a:p>
            <a:pPr lvl="1"/>
            <a:r>
              <a:rPr lang="en-US" altLang="zh-TW" sz="1800" dirty="0"/>
              <a:t>Create a table for each subclass entity set include all attributes of that subclass entity set and attributes of the superclass entity set</a:t>
            </a:r>
          </a:p>
        </p:txBody>
      </p:sp>
      <p:sp>
        <p:nvSpPr>
          <p:cNvPr id="4" name="Slide Number Placeholder 3"/>
          <p:cNvSpPr>
            <a:spLocks noGrp="1"/>
          </p:cNvSpPr>
          <p:nvPr>
            <p:ph type="sldNum" sz="quarter" idx="12"/>
          </p:nvPr>
        </p:nvSpPr>
        <p:spPr/>
        <p:txBody>
          <a:bodyPr/>
          <a:lstStyle/>
          <a:p>
            <a:fld id="{539A986C-60F1-4060-A15B-2AFB006BE996}" type="slidenum">
              <a:rPr lang="en-US" smtClean="0"/>
              <a:t>73</a:t>
            </a:fld>
            <a:endParaRPr lang="en-US"/>
          </a:p>
        </p:txBody>
      </p:sp>
    </p:spTree>
    <p:extLst>
      <p:ext uri="{BB962C8B-B14F-4D97-AF65-F5344CB8AC3E}">
        <p14:creationId xmlns:p14="http://schemas.microsoft.com/office/powerpoint/2010/main" val="2162852869"/>
      </p:ext>
    </p:extLst>
  </p:cSld>
  <p:clrMapOvr>
    <a:masterClrMapping/>
  </p:clrMapOvr>
  <p:transition spd="slow">
    <p:wip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94" name="Group 102"/>
          <p:cNvGraphicFramePr>
            <a:graphicFrameLocks noGrp="1"/>
          </p:cNvGraphicFramePr>
          <p:nvPr>
            <p:ph sz="half" idx="4294967295"/>
            <p:extLst/>
          </p:nvPr>
        </p:nvGraphicFramePr>
        <p:xfrm>
          <a:off x="1157290" y="4651851"/>
          <a:ext cx="3257551" cy="891546"/>
        </p:xfrm>
        <a:graphic>
          <a:graphicData uri="http://schemas.openxmlformats.org/drawingml/2006/table">
            <a:tbl>
              <a:tblPr/>
              <a:tblGrid>
                <a:gridCol w="651511">
                  <a:extLst>
                    <a:ext uri="{9D8B030D-6E8A-4147-A177-3AD203B41FA5}">
                      <a16:colId xmlns:a16="http://schemas.microsoft.com/office/drawing/2014/main" val="20000"/>
                    </a:ext>
                  </a:extLst>
                </a:gridCol>
                <a:gridCol w="651509">
                  <a:extLst>
                    <a:ext uri="{9D8B030D-6E8A-4147-A177-3AD203B41FA5}">
                      <a16:colId xmlns:a16="http://schemas.microsoft.com/office/drawing/2014/main" val="20001"/>
                    </a:ext>
                  </a:extLst>
                </a:gridCol>
                <a:gridCol w="651511">
                  <a:extLst>
                    <a:ext uri="{9D8B030D-6E8A-4147-A177-3AD203B41FA5}">
                      <a16:colId xmlns:a16="http://schemas.microsoft.com/office/drawing/2014/main" val="20002"/>
                    </a:ext>
                  </a:extLst>
                </a:gridCol>
                <a:gridCol w="651509">
                  <a:extLst>
                    <a:ext uri="{9D8B030D-6E8A-4147-A177-3AD203B41FA5}">
                      <a16:colId xmlns:a16="http://schemas.microsoft.com/office/drawing/2014/main" val="20003"/>
                    </a:ext>
                  </a:extLst>
                </a:gridCol>
                <a:gridCol w="651511">
                  <a:extLst>
                    <a:ext uri="{9D8B030D-6E8A-4147-A177-3AD203B41FA5}">
                      <a16:colId xmlns:a16="http://schemas.microsoft.com/office/drawing/2014/main" val="20004"/>
                    </a:ext>
                  </a:extLst>
                </a:gridCol>
              </a:tblGrid>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sng" strike="noStrike" cap="none" normalizeH="0" baseline="0" dirty="0" smtClean="0">
                          <a:ln>
                            <a:noFill/>
                          </a:ln>
                          <a:solidFill>
                            <a:schemeClr val="tx1"/>
                          </a:solidFill>
                          <a:effectLst/>
                          <a:latin typeface="Arial" panose="020B0604020202020204" pitchFamily="34" charset="0"/>
                          <a:ea typeface="新細明體" pitchFamily="18" charset="-120"/>
                        </a:rPr>
                        <a:t>SSN</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Name</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SID</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Major</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GPA</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1234</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John</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9999</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CS</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2.8</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5678</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Mary</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8888</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EE</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3.6</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3837" name="Group 45"/>
          <p:cNvGraphicFramePr>
            <a:graphicFrameLocks noGrp="1"/>
          </p:cNvGraphicFramePr>
          <p:nvPr>
            <p:ph sz="half" idx="4294967295"/>
            <p:extLst/>
          </p:nvPr>
        </p:nvGraphicFramePr>
        <p:xfrm>
          <a:off x="5343525" y="4525566"/>
          <a:ext cx="2743200" cy="891546"/>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sng" strike="noStrike" cap="none" normalizeH="0" baseline="0" dirty="0" smtClean="0">
                          <a:ln>
                            <a:noFill/>
                          </a:ln>
                          <a:solidFill>
                            <a:schemeClr val="tx1"/>
                          </a:solidFill>
                          <a:effectLst/>
                          <a:latin typeface="Arial" panose="020B0604020202020204" pitchFamily="34" charset="0"/>
                          <a:ea typeface="新細明體" pitchFamily="18" charset="-120"/>
                        </a:rPr>
                        <a:t>SSN</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Name</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err="1" smtClean="0">
                          <a:ln>
                            <a:noFill/>
                          </a:ln>
                          <a:solidFill>
                            <a:schemeClr val="tx1"/>
                          </a:solidFill>
                          <a:effectLst/>
                          <a:latin typeface="Arial" panose="020B0604020202020204" pitchFamily="34" charset="0"/>
                          <a:ea typeface="新細明體" pitchFamily="18" charset="-120"/>
                        </a:rPr>
                        <a:t>Dept</a:t>
                      </a:r>
                      <a:endPar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endParaRP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1234</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Homer</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C.S.</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5678</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Marge</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Math</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26" name="Oval 34"/>
          <p:cNvSpPr>
            <a:spLocks noChangeArrowheads="1"/>
          </p:cNvSpPr>
          <p:nvPr/>
        </p:nvSpPr>
        <p:spPr bwMode="auto">
          <a:xfrm>
            <a:off x="3143251" y="3600449"/>
            <a:ext cx="800100" cy="4000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p>
        </p:txBody>
      </p:sp>
      <p:sp>
        <p:nvSpPr>
          <p:cNvPr id="33835" name="AutoShape 43"/>
          <p:cNvSpPr>
            <a:spLocks noChangeArrowheads="1"/>
          </p:cNvSpPr>
          <p:nvPr/>
        </p:nvSpPr>
        <p:spPr bwMode="auto">
          <a:xfrm>
            <a:off x="2057401" y="3943349"/>
            <a:ext cx="1428751" cy="628651"/>
          </a:xfrm>
          <a:prstGeom prst="downArrow">
            <a:avLst>
              <a:gd name="adj1" fmla="val 50000"/>
              <a:gd name="adj2" fmla="val 25000"/>
            </a:avLst>
          </a:prstGeom>
          <a:ln>
            <a:headEnd/>
            <a:tailEnd/>
          </a:ln>
          <a:extLst/>
        </p:spPr>
        <p:style>
          <a:lnRef idx="1">
            <a:schemeClr val="accent1"/>
          </a:lnRef>
          <a:fillRef idx="2">
            <a:schemeClr val="accent1"/>
          </a:fillRef>
          <a:effectRef idx="1">
            <a:schemeClr val="accent1"/>
          </a:effectRef>
          <a:fontRef idx="minor">
            <a:schemeClr val="dk1"/>
          </a:fontRef>
        </p:style>
        <p:txBody>
          <a:bodyPr vert="eaVert" wrap="none" anchor="ctr"/>
          <a:lstStyle/>
          <a:p>
            <a:endParaRPr lang="en-US" sz="1351"/>
          </a:p>
        </p:txBody>
      </p:sp>
      <p:sp>
        <p:nvSpPr>
          <p:cNvPr id="33836" name="AutoShape 44"/>
          <p:cNvSpPr>
            <a:spLocks noChangeArrowheads="1"/>
          </p:cNvSpPr>
          <p:nvPr/>
        </p:nvSpPr>
        <p:spPr bwMode="auto">
          <a:xfrm>
            <a:off x="5829301" y="3943355"/>
            <a:ext cx="1428751" cy="514351"/>
          </a:xfrm>
          <a:prstGeom prst="downArrow">
            <a:avLst>
              <a:gd name="adj1" fmla="val 50000"/>
              <a:gd name="adj2" fmla="val 25000"/>
            </a:avLst>
          </a:prstGeom>
          <a:ln>
            <a:headEnd/>
            <a:tailEnd/>
          </a:ln>
          <a:extLst/>
        </p:spPr>
        <p:style>
          <a:lnRef idx="1">
            <a:schemeClr val="accent1"/>
          </a:lnRef>
          <a:fillRef idx="2">
            <a:schemeClr val="accent1"/>
          </a:fillRef>
          <a:effectRef idx="1">
            <a:schemeClr val="accent1"/>
          </a:effectRef>
          <a:fontRef idx="minor">
            <a:schemeClr val="dk1"/>
          </a:fontRef>
        </p:style>
        <p:txBody>
          <a:bodyPr vert="eaVert" wrap="none" anchor="ctr"/>
          <a:lstStyle/>
          <a:p>
            <a:endParaRPr lang="en-US" sz="1351"/>
          </a:p>
        </p:txBody>
      </p:sp>
      <p:grpSp>
        <p:nvGrpSpPr>
          <p:cNvPr id="2" name="Group 1"/>
          <p:cNvGrpSpPr/>
          <p:nvPr/>
        </p:nvGrpSpPr>
        <p:grpSpPr>
          <a:xfrm>
            <a:off x="1371601" y="971551"/>
            <a:ext cx="5772151" cy="3136990"/>
            <a:chOff x="1828800" y="152400"/>
            <a:chExt cx="7696200" cy="4182651"/>
          </a:xfrm>
        </p:grpSpPr>
        <p:sp>
          <p:nvSpPr>
            <p:cNvPr id="33821" name="Rectangle 29"/>
            <p:cNvSpPr>
              <a:spLocks noChangeArrowheads="1"/>
            </p:cNvSpPr>
            <p:nvPr/>
          </p:nvSpPr>
          <p:spPr bwMode="auto">
            <a:xfrm>
              <a:off x="33528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3822" name="Text Box 30"/>
            <p:cNvSpPr txBox="1">
              <a:spLocks noChangeArrowheads="1"/>
            </p:cNvSpPr>
            <p:nvPr/>
          </p:nvSpPr>
          <p:spPr bwMode="auto">
            <a:xfrm>
              <a:off x="3429001" y="2819400"/>
              <a:ext cx="9906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Student</a:t>
              </a:r>
            </a:p>
          </p:txBody>
        </p:sp>
        <p:sp>
          <p:nvSpPr>
            <p:cNvPr id="33824" name="Oval 32"/>
            <p:cNvSpPr>
              <a:spLocks noChangeArrowheads="1"/>
            </p:cNvSpPr>
            <p:nvPr/>
          </p:nvSpPr>
          <p:spPr bwMode="auto">
            <a:xfrm>
              <a:off x="1828800" y="2590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3825" name="Oval 33"/>
            <p:cNvSpPr>
              <a:spLocks noChangeArrowheads="1"/>
            </p:cNvSpPr>
            <p:nvPr/>
          </p:nvSpPr>
          <p:spPr bwMode="auto">
            <a:xfrm>
              <a:off x="22098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3829" name="Line 37"/>
            <p:cNvSpPr>
              <a:spLocks noChangeShapeType="1"/>
            </p:cNvSpPr>
            <p:nvPr/>
          </p:nvSpPr>
          <p:spPr bwMode="auto">
            <a:xfrm flipH="1" flipV="1">
              <a:off x="4114800" y="3200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33830" name="Line 38"/>
            <p:cNvSpPr>
              <a:spLocks noChangeShapeType="1"/>
            </p:cNvSpPr>
            <p:nvPr/>
          </p:nvSpPr>
          <p:spPr bwMode="auto">
            <a:xfrm flipV="1">
              <a:off x="30480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33831" name="Text Box 39"/>
            <p:cNvSpPr txBox="1">
              <a:spLocks noChangeArrowheads="1"/>
            </p:cNvSpPr>
            <p:nvPr/>
          </p:nvSpPr>
          <p:spPr bwMode="auto">
            <a:xfrm>
              <a:off x="2057401" y="2667000"/>
              <a:ext cx="762000"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u="sng">
                  <a:solidFill>
                    <a:schemeClr val="bg1"/>
                  </a:solidFill>
                </a:rPr>
                <a:t>SID</a:t>
              </a:r>
            </a:p>
          </p:txBody>
        </p:sp>
        <p:sp>
          <p:nvSpPr>
            <p:cNvPr id="33833" name="Text Box 41"/>
            <p:cNvSpPr txBox="1">
              <a:spLocks noChangeArrowheads="1"/>
            </p:cNvSpPr>
            <p:nvPr/>
          </p:nvSpPr>
          <p:spPr bwMode="auto">
            <a:xfrm>
              <a:off x="2362201" y="3657601"/>
              <a:ext cx="762000" cy="67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Major</a:t>
              </a:r>
            </a:p>
          </p:txBody>
        </p:sp>
        <p:sp>
          <p:nvSpPr>
            <p:cNvPr id="33834" name="Text Box 42"/>
            <p:cNvSpPr txBox="1">
              <a:spLocks noChangeArrowheads="1"/>
            </p:cNvSpPr>
            <p:nvPr/>
          </p:nvSpPr>
          <p:spPr bwMode="auto">
            <a:xfrm>
              <a:off x="4419600" y="3733801"/>
              <a:ext cx="6858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GPA</a:t>
              </a:r>
            </a:p>
          </p:txBody>
        </p:sp>
        <p:sp>
          <p:nvSpPr>
            <p:cNvPr id="33855" name="Rectangle 63"/>
            <p:cNvSpPr>
              <a:spLocks noChangeArrowheads="1"/>
            </p:cNvSpPr>
            <p:nvPr/>
          </p:nvSpPr>
          <p:spPr bwMode="auto">
            <a:xfrm>
              <a:off x="5562600" y="9906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3856" name="Text Box 64"/>
            <p:cNvSpPr txBox="1">
              <a:spLocks noChangeArrowheads="1"/>
            </p:cNvSpPr>
            <p:nvPr/>
          </p:nvSpPr>
          <p:spPr bwMode="auto">
            <a:xfrm>
              <a:off x="5638799" y="1066802"/>
              <a:ext cx="1371600"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TW" sz="1351" dirty="0">
                  <a:solidFill>
                    <a:schemeClr val="bg1"/>
                  </a:solidFill>
                </a:rPr>
                <a:t>people</a:t>
              </a:r>
            </a:p>
          </p:txBody>
        </p:sp>
        <p:sp>
          <p:nvSpPr>
            <p:cNvPr id="33858" name="Line 66"/>
            <p:cNvSpPr>
              <a:spLocks noChangeShapeType="1"/>
            </p:cNvSpPr>
            <p:nvPr/>
          </p:nvSpPr>
          <p:spPr bwMode="auto">
            <a:xfrm>
              <a:off x="5029200" y="6858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33859" name="Line 67"/>
            <p:cNvSpPr>
              <a:spLocks noChangeShapeType="1"/>
            </p:cNvSpPr>
            <p:nvPr/>
          </p:nvSpPr>
          <p:spPr bwMode="auto">
            <a:xfrm flipH="1">
              <a:off x="6172200" y="685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33862" name="Oval 70"/>
            <p:cNvSpPr>
              <a:spLocks noChangeArrowheads="1"/>
            </p:cNvSpPr>
            <p:nvPr/>
          </p:nvSpPr>
          <p:spPr bwMode="auto">
            <a:xfrm>
              <a:off x="4495800" y="152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3863" name="Text Box 71"/>
            <p:cNvSpPr txBox="1">
              <a:spLocks noChangeArrowheads="1"/>
            </p:cNvSpPr>
            <p:nvPr/>
          </p:nvSpPr>
          <p:spPr bwMode="auto">
            <a:xfrm>
              <a:off x="4648201" y="228601"/>
              <a:ext cx="762000"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u="sng">
                  <a:solidFill>
                    <a:schemeClr val="bg1"/>
                  </a:solidFill>
                </a:rPr>
                <a:t>SSN</a:t>
              </a:r>
            </a:p>
          </p:txBody>
        </p:sp>
        <p:sp>
          <p:nvSpPr>
            <p:cNvPr id="33864" name="Oval 72"/>
            <p:cNvSpPr>
              <a:spLocks noChangeArrowheads="1"/>
            </p:cNvSpPr>
            <p:nvPr/>
          </p:nvSpPr>
          <p:spPr bwMode="auto">
            <a:xfrm>
              <a:off x="5943600" y="152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3865" name="Text Box 73"/>
            <p:cNvSpPr txBox="1">
              <a:spLocks noChangeArrowheads="1"/>
            </p:cNvSpPr>
            <p:nvPr/>
          </p:nvSpPr>
          <p:spPr bwMode="auto">
            <a:xfrm>
              <a:off x="6019801" y="228601"/>
              <a:ext cx="8382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Name</a:t>
              </a:r>
            </a:p>
          </p:txBody>
        </p:sp>
        <p:sp>
          <p:nvSpPr>
            <p:cNvPr id="33866" name="AutoShape 74"/>
            <p:cNvSpPr>
              <a:spLocks noChangeArrowheads="1"/>
            </p:cNvSpPr>
            <p:nvPr/>
          </p:nvSpPr>
          <p:spPr bwMode="auto">
            <a:xfrm>
              <a:off x="5638800" y="2209800"/>
              <a:ext cx="914400" cy="7620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3867" name="Text Box 75"/>
            <p:cNvSpPr txBox="1">
              <a:spLocks noChangeArrowheads="1"/>
            </p:cNvSpPr>
            <p:nvPr/>
          </p:nvSpPr>
          <p:spPr bwMode="auto">
            <a:xfrm>
              <a:off x="5791201" y="2514600"/>
              <a:ext cx="8382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ISA</a:t>
              </a:r>
            </a:p>
          </p:txBody>
        </p:sp>
        <p:sp>
          <p:nvSpPr>
            <p:cNvPr id="33869" name="Line 77"/>
            <p:cNvSpPr>
              <a:spLocks noChangeShapeType="1"/>
            </p:cNvSpPr>
            <p:nvPr/>
          </p:nvSpPr>
          <p:spPr bwMode="auto">
            <a:xfrm flipH="1">
              <a:off x="4495800" y="2971800"/>
              <a:ext cx="1143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33870" name="Line 78"/>
            <p:cNvSpPr>
              <a:spLocks noChangeShapeType="1"/>
            </p:cNvSpPr>
            <p:nvPr/>
          </p:nvSpPr>
          <p:spPr bwMode="auto">
            <a:xfrm>
              <a:off x="2895600" y="28956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33871" name="Line 79"/>
            <p:cNvSpPr>
              <a:spLocks noChangeShapeType="1"/>
            </p:cNvSpPr>
            <p:nvPr/>
          </p:nvSpPr>
          <p:spPr bwMode="auto">
            <a:xfrm flipH="1">
              <a:off x="6096000" y="14478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33872" name="Rectangle 80"/>
            <p:cNvSpPr>
              <a:spLocks noChangeArrowheads="1"/>
            </p:cNvSpPr>
            <p:nvPr/>
          </p:nvSpPr>
          <p:spPr bwMode="auto">
            <a:xfrm>
              <a:off x="83820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3873" name="Text Box 81"/>
            <p:cNvSpPr txBox="1">
              <a:spLocks noChangeArrowheads="1"/>
            </p:cNvSpPr>
            <p:nvPr/>
          </p:nvSpPr>
          <p:spPr bwMode="auto">
            <a:xfrm>
              <a:off x="8458200" y="2819400"/>
              <a:ext cx="9906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Faculty</a:t>
              </a:r>
            </a:p>
          </p:txBody>
        </p:sp>
        <p:sp>
          <p:nvSpPr>
            <p:cNvPr id="33875" name="Oval 83"/>
            <p:cNvSpPr>
              <a:spLocks noChangeArrowheads="1"/>
            </p:cNvSpPr>
            <p:nvPr/>
          </p:nvSpPr>
          <p:spPr bwMode="auto">
            <a:xfrm>
              <a:off x="72390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3878" name="Line 86"/>
            <p:cNvSpPr>
              <a:spLocks noChangeShapeType="1"/>
            </p:cNvSpPr>
            <p:nvPr/>
          </p:nvSpPr>
          <p:spPr bwMode="auto">
            <a:xfrm flipV="1">
              <a:off x="80772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33880" name="Text Box 88"/>
            <p:cNvSpPr txBox="1">
              <a:spLocks noChangeArrowheads="1"/>
            </p:cNvSpPr>
            <p:nvPr/>
          </p:nvSpPr>
          <p:spPr bwMode="auto">
            <a:xfrm>
              <a:off x="7391400" y="3657602"/>
              <a:ext cx="762000"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Dept</a:t>
              </a:r>
            </a:p>
          </p:txBody>
        </p:sp>
        <p:sp>
          <p:nvSpPr>
            <p:cNvPr id="33883" name="Line 91"/>
            <p:cNvSpPr>
              <a:spLocks noChangeShapeType="1"/>
            </p:cNvSpPr>
            <p:nvPr/>
          </p:nvSpPr>
          <p:spPr bwMode="auto">
            <a:xfrm>
              <a:off x="6553200" y="29718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grpSp>
      <p:sp>
        <p:nvSpPr>
          <p:cNvPr id="33884" name="Text Box 92"/>
          <p:cNvSpPr txBox="1">
            <a:spLocks noChangeArrowheads="1"/>
          </p:cNvSpPr>
          <p:nvPr/>
        </p:nvSpPr>
        <p:spPr bwMode="auto">
          <a:xfrm>
            <a:off x="3829050" y="3143257"/>
            <a:ext cx="1657351" cy="50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t>Disjoint and Complete mapping</a:t>
            </a:r>
          </a:p>
        </p:txBody>
      </p:sp>
      <p:sp>
        <p:nvSpPr>
          <p:cNvPr id="33895" name="Text Box 103"/>
          <p:cNvSpPr txBox="1">
            <a:spLocks noChangeArrowheads="1"/>
          </p:cNvSpPr>
          <p:nvPr/>
        </p:nvSpPr>
        <p:spPr bwMode="auto">
          <a:xfrm>
            <a:off x="5543551" y="1143004"/>
            <a:ext cx="2286000" cy="50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t>No table created for superclass entity set</a:t>
            </a:r>
          </a:p>
        </p:txBody>
      </p:sp>
      <p:cxnSp>
        <p:nvCxnSpPr>
          <p:cNvPr id="6" name="Straight Arrow Connector 5"/>
          <p:cNvCxnSpPr/>
          <p:nvPr/>
        </p:nvCxnSpPr>
        <p:spPr>
          <a:xfrm flipH="1">
            <a:off x="1485900" y="1371600"/>
            <a:ext cx="2133600" cy="3200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2057400" y="1303741"/>
            <a:ext cx="2457451" cy="32682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695701" y="1371606"/>
            <a:ext cx="1962151" cy="31539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213350" y="1371606"/>
            <a:ext cx="1682751" cy="31539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39A986C-60F1-4060-A15B-2AFB006BE996}" type="slidenum">
              <a:rPr lang="en-US" smtClean="0"/>
              <a:t>74</a:t>
            </a:fld>
            <a:endParaRPr lang="en-US"/>
          </a:p>
        </p:txBody>
      </p:sp>
    </p:spTree>
    <p:extLst>
      <p:ext uri="{BB962C8B-B14F-4D97-AF65-F5344CB8AC3E}">
        <p14:creationId xmlns:p14="http://schemas.microsoft.com/office/powerpoint/2010/main" val="1062303325"/>
      </p:ext>
    </p:extLst>
  </p:cSld>
  <p:clrMapOvr>
    <a:masterClrMapping/>
  </p:clrMapOvr>
  <p:transition spd="slow">
    <p:wip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26199" y="984251"/>
            <a:ext cx="8229600" cy="383484"/>
          </a:xfrm>
        </p:spPr>
        <p:txBody>
          <a:bodyPr>
            <a:normAutofit fontScale="90000"/>
          </a:bodyPr>
          <a:lstStyle/>
          <a:p>
            <a:r>
              <a:rPr lang="en-US" altLang="zh-TW" dirty="0" smtClean="0"/>
              <a:t>Representing Aggregation</a:t>
            </a:r>
            <a:endParaRPr lang="en-US" altLang="zh-TW" dirty="0"/>
          </a:p>
        </p:txBody>
      </p:sp>
      <p:graphicFrame>
        <p:nvGraphicFramePr>
          <p:cNvPr id="34887" name="Group 71"/>
          <p:cNvGraphicFramePr>
            <a:graphicFrameLocks noGrp="1"/>
          </p:cNvGraphicFramePr>
          <p:nvPr>
            <p:ph idx="1"/>
            <p:extLst/>
          </p:nvPr>
        </p:nvGraphicFramePr>
        <p:xfrm>
          <a:off x="4061499" y="4758525"/>
          <a:ext cx="1514478" cy="891546"/>
        </p:xfrm>
        <a:graphic>
          <a:graphicData uri="http://schemas.openxmlformats.org/drawingml/2006/table">
            <a:tbl>
              <a:tblPr/>
              <a:tblGrid>
                <a:gridCol w="757239">
                  <a:extLst>
                    <a:ext uri="{9D8B030D-6E8A-4147-A177-3AD203B41FA5}">
                      <a16:colId xmlns:a16="http://schemas.microsoft.com/office/drawing/2014/main" val="20000"/>
                    </a:ext>
                  </a:extLst>
                </a:gridCol>
                <a:gridCol w="757239">
                  <a:extLst>
                    <a:ext uri="{9D8B030D-6E8A-4147-A177-3AD203B41FA5}">
                      <a16:colId xmlns:a16="http://schemas.microsoft.com/office/drawing/2014/main" val="20001"/>
                    </a:ext>
                  </a:extLst>
                </a:gridCol>
              </a:tblGrid>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sng" strike="noStrike" cap="none" normalizeH="0" baseline="0" dirty="0" smtClean="0">
                          <a:ln>
                            <a:noFill/>
                          </a:ln>
                          <a:solidFill>
                            <a:schemeClr val="tx1"/>
                          </a:solidFill>
                          <a:effectLst/>
                          <a:latin typeface="Arial" panose="020B0604020202020204" pitchFamily="34" charset="0"/>
                          <a:ea typeface="新細明體" pitchFamily="18" charset="-120"/>
                        </a:rPr>
                        <a:t>SID</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sng" strike="noStrike" cap="none" normalizeH="0" baseline="0" dirty="0" smtClean="0">
                          <a:ln>
                            <a:noFill/>
                          </a:ln>
                          <a:solidFill>
                            <a:schemeClr val="tx1"/>
                          </a:solidFill>
                          <a:effectLst/>
                          <a:latin typeface="Arial" panose="020B0604020202020204" pitchFamily="34" charset="0"/>
                          <a:ea typeface="新細明體" pitchFamily="18" charset="-120"/>
                        </a:rPr>
                        <a:t>Code</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1234</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04</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180">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Arial" panose="020B0604020202020204" pitchFamily="34" charset="0"/>
                          <a:ea typeface="新細明體" pitchFamily="18" charset="-120"/>
                        </a:rPr>
                        <a:t>5678</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itchFamily="18" charset="-120"/>
                        </a:defRPr>
                      </a:lvl1pPr>
                      <a:lvl2pPr>
                        <a:spcBef>
                          <a:spcPct val="20000"/>
                        </a:spcBef>
                        <a:defRPr kumimoji="1" sz="2400">
                          <a:solidFill>
                            <a:schemeClr val="tx1"/>
                          </a:solidFill>
                          <a:latin typeface="Arial" panose="020B0604020202020204" pitchFamily="34" charset="0"/>
                          <a:ea typeface="新細明體" pitchFamily="18" charset="-120"/>
                        </a:defRPr>
                      </a:lvl2pPr>
                      <a:lvl3pPr>
                        <a:spcBef>
                          <a:spcPct val="20000"/>
                        </a:spcBef>
                        <a:defRPr kumimoji="1" sz="2000">
                          <a:solidFill>
                            <a:schemeClr val="tx1"/>
                          </a:solidFill>
                          <a:latin typeface="Arial" panose="020B0604020202020204" pitchFamily="34" charset="0"/>
                          <a:ea typeface="新細明體" pitchFamily="18" charset="-120"/>
                        </a:defRPr>
                      </a:lvl3pPr>
                      <a:lvl4pPr>
                        <a:spcBef>
                          <a:spcPct val="20000"/>
                        </a:spcBef>
                        <a:defRPr kumimoji="1">
                          <a:solidFill>
                            <a:schemeClr val="tx1"/>
                          </a:solidFill>
                          <a:latin typeface="Arial" panose="020B0604020202020204" pitchFamily="34" charset="0"/>
                          <a:ea typeface="新細明體" pitchFamily="18" charset="-120"/>
                        </a:defRPr>
                      </a:lvl4pPr>
                      <a:lvl5pPr>
                        <a:spcBef>
                          <a:spcPct val="20000"/>
                        </a:spcBef>
                        <a:defRPr kumimoji="1">
                          <a:solidFill>
                            <a:schemeClr val="tx1"/>
                          </a:solidFill>
                          <a:latin typeface="Arial" panose="020B0604020202020204" pitchFamily="34" charset="0"/>
                          <a:ea typeface="新細明體"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Arial" panose="020B0604020202020204" pitchFamily="34" charset="0"/>
                          <a:ea typeface="新細明體" pitchFamily="18" charset="-120"/>
                        </a:rPr>
                        <a:t>08</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4885" name="AutoShape 69"/>
          <p:cNvSpPr>
            <a:spLocks noChangeArrowheads="1"/>
          </p:cNvSpPr>
          <p:nvPr/>
        </p:nvSpPr>
        <p:spPr bwMode="auto">
          <a:xfrm>
            <a:off x="4614799" y="4176118"/>
            <a:ext cx="473903" cy="514351"/>
          </a:xfrm>
          <a:prstGeom prst="downArrow">
            <a:avLst>
              <a:gd name="adj1" fmla="val 50000"/>
              <a:gd name="adj2" fmla="val 28125"/>
            </a:avLst>
          </a:prstGeom>
          <a:ln>
            <a:headEnd/>
            <a:tailEnd/>
          </a:ln>
          <a:extLst/>
        </p:spPr>
        <p:style>
          <a:lnRef idx="1">
            <a:schemeClr val="accent1"/>
          </a:lnRef>
          <a:fillRef idx="2">
            <a:schemeClr val="accent1"/>
          </a:fillRef>
          <a:effectRef idx="1">
            <a:schemeClr val="accent1"/>
          </a:effectRef>
          <a:fontRef idx="minor">
            <a:schemeClr val="dk1"/>
          </a:fontRef>
        </p:style>
        <p:txBody>
          <a:bodyPr vert="eaVert" wrap="none" anchor="ctr"/>
          <a:lstStyle/>
          <a:p>
            <a:endParaRPr lang="en-US" sz="1351"/>
          </a:p>
        </p:txBody>
      </p:sp>
      <p:sp>
        <p:nvSpPr>
          <p:cNvPr id="34890" name="Text Box 74"/>
          <p:cNvSpPr txBox="1">
            <a:spLocks noChangeArrowheads="1"/>
          </p:cNvSpPr>
          <p:nvPr/>
        </p:nvSpPr>
        <p:spPr bwMode="auto">
          <a:xfrm>
            <a:off x="1789425" y="4380896"/>
            <a:ext cx="1943100" cy="30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dirty="0"/>
              <a:t>Primary Key of </a:t>
            </a:r>
            <a:r>
              <a:rPr lang="en-US" altLang="zh-TW" sz="1351" i="1" dirty="0"/>
              <a:t>Advisor</a:t>
            </a:r>
            <a:endParaRPr lang="en-US" altLang="zh-TW" sz="1351" dirty="0"/>
          </a:p>
        </p:txBody>
      </p:sp>
      <p:sp>
        <p:nvSpPr>
          <p:cNvPr id="34892" name="Text Box 76"/>
          <p:cNvSpPr txBox="1">
            <a:spLocks noChangeArrowheads="1"/>
          </p:cNvSpPr>
          <p:nvPr/>
        </p:nvSpPr>
        <p:spPr bwMode="auto">
          <a:xfrm>
            <a:off x="5767389" y="4979092"/>
            <a:ext cx="1657351" cy="30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dirty="0"/>
              <a:t>Primary key of </a:t>
            </a:r>
            <a:r>
              <a:rPr lang="en-US" altLang="zh-TW" sz="1351" i="1" dirty="0" err="1"/>
              <a:t>Dept</a:t>
            </a:r>
            <a:endParaRPr lang="en-US" altLang="zh-TW" sz="1351" i="1" dirty="0"/>
          </a:p>
        </p:txBody>
      </p:sp>
      <p:grpSp>
        <p:nvGrpSpPr>
          <p:cNvPr id="6" name="Group 5"/>
          <p:cNvGrpSpPr/>
          <p:nvPr/>
        </p:nvGrpSpPr>
        <p:grpSpPr>
          <a:xfrm>
            <a:off x="1252540" y="1644457"/>
            <a:ext cx="6400801" cy="3393227"/>
            <a:chOff x="2133600" y="1616870"/>
            <a:chExt cx="8534402" cy="4524303"/>
          </a:xfrm>
        </p:grpSpPr>
        <p:grpSp>
          <p:nvGrpSpPr>
            <p:cNvPr id="2" name="Group 1"/>
            <p:cNvGrpSpPr/>
            <p:nvPr/>
          </p:nvGrpSpPr>
          <p:grpSpPr>
            <a:xfrm>
              <a:off x="2133600" y="1616870"/>
              <a:ext cx="8077200" cy="2285999"/>
              <a:chOff x="647700" y="1052513"/>
              <a:chExt cx="8077200" cy="2514600"/>
            </a:xfrm>
          </p:grpSpPr>
          <p:sp>
            <p:nvSpPr>
              <p:cNvPr id="34860" name="Rectangle 44"/>
              <p:cNvSpPr>
                <a:spLocks noChangeArrowheads="1"/>
              </p:cNvSpPr>
              <p:nvPr/>
            </p:nvSpPr>
            <p:spPr bwMode="auto">
              <a:xfrm>
                <a:off x="647700" y="1052513"/>
                <a:ext cx="8077200" cy="2514600"/>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4821" name="Rectangle 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4822" name="Text Box 6"/>
              <p:cNvSpPr txBox="1">
                <a:spLocks noChangeArrowheads="1"/>
              </p:cNvSpPr>
              <p:nvPr/>
            </p:nvSpPr>
            <p:spPr bwMode="auto">
              <a:xfrm>
                <a:off x="1524000" y="2133601"/>
                <a:ext cx="990601" cy="440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Student</a:t>
                </a:r>
              </a:p>
            </p:txBody>
          </p:sp>
          <p:sp>
            <p:nvSpPr>
              <p:cNvPr id="34823" name="Oval 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4824" name="Oval 8"/>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4826" name="Line 10"/>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34827" name="Line 11"/>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34830" name="Text Box 14"/>
              <p:cNvSpPr txBox="1">
                <a:spLocks noChangeArrowheads="1"/>
              </p:cNvSpPr>
              <p:nvPr/>
            </p:nvSpPr>
            <p:spPr bwMode="auto">
              <a:xfrm>
                <a:off x="2057400" y="1295400"/>
                <a:ext cx="838201" cy="440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Name</a:t>
                </a:r>
              </a:p>
            </p:txBody>
          </p:sp>
          <p:sp>
            <p:nvSpPr>
              <p:cNvPr id="34832" name="Text Box 16"/>
              <p:cNvSpPr txBox="1">
                <a:spLocks noChangeArrowheads="1"/>
              </p:cNvSpPr>
              <p:nvPr/>
            </p:nvSpPr>
            <p:spPr bwMode="auto">
              <a:xfrm>
                <a:off x="2514600" y="3048000"/>
                <a:ext cx="685801" cy="440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u="sng">
                    <a:solidFill>
                      <a:schemeClr val="bg1"/>
                    </a:solidFill>
                  </a:rPr>
                  <a:t>SID</a:t>
                </a:r>
              </a:p>
            </p:txBody>
          </p:sp>
          <p:sp>
            <p:nvSpPr>
              <p:cNvPr id="34833" name="AutoShape 1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4834" name="Text Box 18"/>
              <p:cNvSpPr txBox="1">
                <a:spLocks noChangeArrowheads="1"/>
              </p:cNvSpPr>
              <p:nvPr/>
            </p:nvSpPr>
            <p:spPr bwMode="auto">
              <a:xfrm>
                <a:off x="4114800" y="2057402"/>
                <a:ext cx="990601" cy="440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Advisor</a:t>
                </a:r>
              </a:p>
            </p:txBody>
          </p:sp>
          <p:sp>
            <p:nvSpPr>
              <p:cNvPr id="34835" name="Line 19"/>
              <p:cNvSpPr>
                <a:spLocks noChangeShapeType="1"/>
              </p:cNvSpPr>
              <p:nvPr/>
            </p:nvSpPr>
            <p:spPr bwMode="auto">
              <a:xfrm>
                <a:off x="2590800" y="22860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34836" name="Rectangle 20"/>
              <p:cNvSpPr>
                <a:spLocks noChangeArrowheads="1"/>
              </p:cNvSpPr>
              <p:nvPr/>
            </p:nvSpPr>
            <p:spPr bwMode="auto">
              <a:xfrm>
                <a:off x="65532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4837" name="Text Box 21"/>
              <p:cNvSpPr txBox="1">
                <a:spLocks noChangeArrowheads="1"/>
              </p:cNvSpPr>
              <p:nvPr/>
            </p:nvSpPr>
            <p:spPr bwMode="auto">
              <a:xfrm>
                <a:off x="6553200" y="2133601"/>
                <a:ext cx="1219200" cy="440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Professor</a:t>
                </a:r>
              </a:p>
            </p:txBody>
          </p:sp>
          <p:sp>
            <p:nvSpPr>
              <p:cNvPr id="34838" name="Line 22"/>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34839" name="Oval 23"/>
              <p:cNvSpPr>
                <a:spLocks noChangeArrowheads="1"/>
              </p:cNvSpPr>
              <p:nvPr/>
            </p:nvSpPr>
            <p:spPr bwMode="auto">
              <a:xfrm>
                <a:off x="5410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4840" name="Text Box 24"/>
              <p:cNvSpPr txBox="1">
                <a:spLocks noChangeArrowheads="1"/>
              </p:cNvSpPr>
              <p:nvPr/>
            </p:nvSpPr>
            <p:spPr bwMode="auto">
              <a:xfrm>
                <a:off x="5638800" y="1295400"/>
                <a:ext cx="762000" cy="440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u="sng">
                    <a:solidFill>
                      <a:schemeClr val="bg1"/>
                    </a:solidFill>
                  </a:rPr>
                  <a:t>SSN</a:t>
                </a:r>
              </a:p>
            </p:txBody>
          </p:sp>
          <p:sp>
            <p:nvSpPr>
              <p:cNvPr id="34841" name="Oval 25"/>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4842" name="Text Box 26"/>
              <p:cNvSpPr txBox="1">
                <a:spLocks noChangeArrowheads="1"/>
              </p:cNvSpPr>
              <p:nvPr/>
            </p:nvSpPr>
            <p:spPr bwMode="auto">
              <a:xfrm>
                <a:off x="7467600" y="1295400"/>
                <a:ext cx="838201" cy="440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Name</a:t>
                </a:r>
              </a:p>
            </p:txBody>
          </p:sp>
          <p:sp>
            <p:nvSpPr>
              <p:cNvPr id="34843" name="Oval 27"/>
              <p:cNvSpPr>
                <a:spLocks noChangeArrowheads="1"/>
              </p:cNvSpPr>
              <p:nvPr/>
            </p:nvSpPr>
            <p:spPr bwMode="auto">
              <a:xfrm>
                <a:off x="7620000" y="2819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4844" name="Text Box 28"/>
              <p:cNvSpPr txBox="1">
                <a:spLocks noChangeArrowheads="1"/>
              </p:cNvSpPr>
              <p:nvPr/>
            </p:nvSpPr>
            <p:spPr bwMode="auto">
              <a:xfrm>
                <a:off x="7772400" y="2895602"/>
                <a:ext cx="762000" cy="440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Dept</a:t>
                </a:r>
              </a:p>
            </p:txBody>
          </p:sp>
          <p:sp>
            <p:nvSpPr>
              <p:cNvPr id="34845" name="Line 29"/>
              <p:cNvSpPr>
                <a:spLocks noChangeShapeType="1"/>
              </p:cNvSpPr>
              <p:nvPr/>
            </p:nvSpPr>
            <p:spPr bwMode="auto">
              <a:xfrm>
                <a:off x="6172200" y="1752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34846" name="Line 30"/>
              <p:cNvSpPr>
                <a:spLocks noChangeShapeType="1"/>
              </p:cNvSpPr>
              <p:nvPr/>
            </p:nvSpPr>
            <p:spPr bwMode="auto">
              <a:xfrm flipH="1">
                <a:off x="7239000" y="1752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34847" name="Line 31"/>
              <p:cNvSpPr>
                <a:spLocks noChangeShapeType="1"/>
              </p:cNvSpPr>
              <p:nvPr/>
            </p:nvSpPr>
            <p:spPr bwMode="auto">
              <a:xfrm flipH="1" flipV="1">
                <a:off x="7467600" y="2514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grpSp>
        <p:sp>
          <p:nvSpPr>
            <p:cNvPr id="34848" name="Rectangle 32"/>
            <p:cNvSpPr>
              <a:spLocks noChangeArrowheads="1"/>
            </p:cNvSpPr>
            <p:nvPr/>
          </p:nvSpPr>
          <p:spPr bwMode="auto">
            <a:xfrm>
              <a:off x="8229600" y="4648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4849" name="Text Box 33"/>
            <p:cNvSpPr txBox="1">
              <a:spLocks noChangeArrowheads="1"/>
            </p:cNvSpPr>
            <p:nvPr/>
          </p:nvSpPr>
          <p:spPr bwMode="auto">
            <a:xfrm>
              <a:off x="8305800" y="4724401"/>
              <a:ext cx="9906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a:solidFill>
                    <a:schemeClr val="bg1"/>
                  </a:solidFill>
                </a:rPr>
                <a:t>Dept</a:t>
              </a:r>
            </a:p>
          </p:txBody>
        </p:sp>
        <p:sp>
          <p:nvSpPr>
            <p:cNvPr id="34850" name="Oval 34"/>
            <p:cNvSpPr>
              <a:spLocks noChangeArrowheads="1"/>
            </p:cNvSpPr>
            <p:nvPr/>
          </p:nvSpPr>
          <p:spPr bwMode="auto">
            <a:xfrm>
              <a:off x="9144000" y="5562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351" dirty="0">
                  <a:solidFill>
                    <a:schemeClr val="bg1"/>
                  </a:solidFill>
                </a:rPr>
                <a:t>Name</a:t>
              </a:r>
              <a:endParaRPr lang="en-US" sz="1351" dirty="0">
                <a:solidFill>
                  <a:schemeClr val="bg1"/>
                </a:solidFill>
              </a:endParaRPr>
            </a:p>
          </p:txBody>
        </p:sp>
        <p:sp>
          <p:nvSpPr>
            <p:cNvPr id="34851" name="Oval 35"/>
            <p:cNvSpPr>
              <a:spLocks noChangeArrowheads="1"/>
            </p:cNvSpPr>
            <p:nvPr/>
          </p:nvSpPr>
          <p:spPr bwMode="auto">
            <a:xfrm>
              <a:off x="9601200" y="4822425"/>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4855" name="Text Box 39"/>
            <p:cNvSpPr txBox="1">
              <a:spLocks noChangeArrowheads="1"/>
            </p:cNvSpPr>
            <p:nvPr/>
          </p:nvSpPr>
          <p:spPr bwMode="auto">
            <a:xfrm>
              <a:off x="9829801" y="4872689"/>
              <a:ext cx="838201"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u="sng" dirty="0">
                  <a:solidFill>
                    <a:schemeClr val="bg1"/>
                  </a:solidFill>
                </a:rPr>
                <a:t>Code</a:t>
              </a:r>
            </a:p>
          </p:txBody>
        </p:sp>
        <p:sp>
          <p:nvSpPr>
            <p:cNvPr id="34857" name="AutoShape 41"/>
            <p:cNvSpPr>
              <a:spLocks noChangeArrowheads="1"/>
            </p:cNvSpPr>
            <p:nvPr/>
          </p:nvSpPr>
          <p:spPr bwMode="auto">
            <a:xfrm>
              <a:off x="5981700" y="4112322"/>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1">
                <a:solidFill>
                  <a:schemeClr val="bg1"/>
                </a:solidFill>
              </a:endParaRPr>
            </a:p>
          </p:txBody>
        </p:sp>
        <p:sp>
          <p:nvSpPr>
            <p:cNvPr id="34858" name="Text Box 42"/>
            <p:cNvSpPr txBox="1">
              <a:spLocks noChangeArrowheads="1"/>
            </p:cNvSpPr>
            <p:nvPr/>
          </p:nvSpPr>
          <p:spPr bwMode="auto">
            <a:xfrm>
              <a:off x="6317031" y="4264725"/>
              <a:ext cx="1142999" cy="4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351" dirty="0">
                  <a:solidFill>
                    <a:schemeClr val="bg1"/>
                  </a:solidFill>
                </a:rPr>
                <a:t>member</a:t>
              </a:r>
            </a:p>
          </p:txBody>
        </p:sp>
        <p:sp>
          <p:nvSpPr>
            <p:cNvPr id="34889" name="Line 73"/>
            <p:cNvSpPr>
              <a:spLocks noChangeShapeType="1"/>
            </p:cNvSpPr>
            <p:nvPr/>
          </p:nvSpPr>
          <p:spPr bwMode="auto">
            <a:xfrm>
              <a:off x="4721088" y="5640715"/>
              <a:ext cx="1119210" cy="3224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sp>
          <p:nvSpPr>
            <p:cNvPr id="34891" name="Line 75"/>
            <p:cNvSpPr>
              <a:spLocks noChangeShapeType="1"/>
            </p:cNvSpPr>
            <p:nvPr/>
          </p:nvSpPr>
          <p:spPr bwMode="auto">
            <a:xfrm flipH="1" flipV="1">
              <a:off x="7942194" y="5912573"/>
              <a:ext cx="1066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1">
                <a:solidFill>
                  <a:schemeClr val="bg1"/>
                </a:solidFill>
              </a:endParaRPr>
            </a:p>
          </p:txBody>
        </p:sp>
        <p:cxnSp>
          <p:nvCxnSpPr>
            <p:cNvPr id="4" name="Straight Connector 3"/>
            <p:cNvCxnSpPr>
              <a:stCxn id="34857" idx="0"/>
              <a:endCxn id="34833" idx="2"/>
            </p:cNvCxnSpPr>
            <p:nvPr/>
          </p:nvCxnSpPr>
          <p:spPr>
            <a:xfrm flipH="1" flipV="1">
              <a:off x="6057900" y="3084586"/>
              <a:ext cx="762000" cy="102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34848" idx="1"/>
              <a:endCxn id="34857" idx="3"/>
            </p:cNvCxnSpPr>
            <p:nvPr/>
          </p:nvCxnSpPr>
          <p:spPr>
            <a:xfrm flipH="1" flipV="1">
              <a:off x="7658100" y="4493322"/>
              <a:ext cx="571500" cy="3834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4850" idx="1"/>
              <a:endCxn id="34848" idx="2"/>
            </p:cNvCxnSpPr>
            <p:nvPr/>
          </p:nvCxnSpPr>
          <p:spPr>
            <a:xfrm flipH="1" flipV="1">
              <a:off x="8801101" y="5105401"/>
              <a:ext cx="499129" cy="535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34851" idx="2"/>
              <a:endCxn id="34848" idx="3"/>
            </p:cNvCxnSpPr>
            <p:nvPr/>
          </p:nvCxnSpPr>
          <p:spPr>
            <a:xfrm flipH="1" flipV="1">
              <a:off x="9372600" y="4876801"/>
              <a:ext cx="228600" cy="212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Slide Number Placeholder 6"/>
          <p:cNvSpPr>
            <a:spLocks noGrp="1"/>
          </p:cNvSpPr>
          <p:nvPr>
            <p:ph type="sldNum" sz="quarter" idx="12"/>
          </p:nvPr>
        </p:nvSpPr>
        <p:spPr/>
        <p:txBody>
          <a:bodyPr/>
          <a:lstStyle/>
          <a:p>
            <a:fld id="{8F1E7648-7F39-4B82-87EB-E4B124AC50C1}" type="slidenum">
              <a:rPr lang="en-US" altLang="zh-TW" smtClean="0"/>
              <a:pPr/>
              <a:t>75</a:t>
            </a:fld>
            <a:endParaRPr lang="en-US" altLang="zh-TW"/>
          </a:p>
        </p:txBody>
      </p:sp>
    </p:spTree>
    <p:extLst>
      <p:ext uri="{BB962C8B-B14F-4D97-AF65-F5344CB8AC3E}">
        <p14:creationId xmlns:p14="http://schemas.microsoft.com/office/powerpoint/2010/main" val="323958236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ER-Diagram Example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0317695"/>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 :</a:t>
            </a:r>
          </a:p>
        </p:txBody>
      </p:sp>
      <p:sp>
        <p:nvSpPr>
          <p:cNvPr id="3" name="Content Placeholder 2"/>
          <p:cNvSpPr>
            <a:spLocks noGrp="1"/>
          </p:cNvSpPr>
          <p:nvPr>
            <p:ph idx="1"/>
          </p:nvPr>
        </p:nvSpPr>
        <p:spPr/>
        <p:txBody>
          <a:bodyPr>
            <a:normAutofit lnSpcReduction="10000"/>
          </a:bodyPr>
          <a:lstStyle/>
          <a:p>
            <a:r>
              <a:rPr lang="en-US" dirty="0" smtClean="0"/>
              <a:t>Suppose </a:t>
            </a:r>
            <a:r>
              <a:rPr lang="en-US" dirty="0"/>
              <a:t>you are given the following requirements for a simple database for the National Hockey League (NHL):</a:t>
            </a:r>
          </a:p>
          <a:p>
            <a:pPr lvl="1"/>
            <a:r>
              <a:rPr lang="en-US" dirty="0"/>
              <a:t>the NHL has many teams,</a:t>
            </a:r>
          </a:p>
          <a:p>
            <a:pPr lvl="1"/>
            <a:r>
              <a:rPr lang="en-US" dirty="0"/>
              <a:t>each team has a name, a city, a coach, a captain, and a set of players,</a:t>
            </a:r>
          </a:p>
          <a:p>
            <a:pPr lvl="1"/>
            <a:r>
              <a:rPr lang="en-US" dirty="0"/>
              <a:t>each player belongs to only one team,</a:t>
            </a:r>
          </a:p>
          <a:p>
            <a:pPr lvl="1"/>
            <a:r>
              <a:rPr lang="en-US" dirty="0"/>
              <a:t>each player has a name, a position (such as left wing or goalie), a skill level, and a set of injury records,</a:t>
            </a:r>
          </a:p>
          <a:p>
            <a:pPr lvl="1"/>
            <a:r>
              <a:rPr lang="en-US" dirty="0"/>
              <a:t>a team captain is also a player,</a:t>
            </a:r>
          </a:p>
          <a:p>
            <a:pPr lvl="1"/>
            <a:r>
              <a:rPr lang="en-US" dirty="0"/>
              <a:t>a game is played between two teams (referred to as </a:t>
            </a:r>
            <a:r>
              <a:rPr lang="en-US" dirty="0" err="1"/>
              <a:t>host_team</a:t>
            </a:r>
            <a:r>
              <a:rPr lang="en-US" dirty="0"/>
              <a:t> and </a:t>
            </a:r>
            <a:r>
              <a:rPr lang="en-US" dirty="0" err="1"/>
              <a:t>guest_team</a:t>
            </a:r>
            <a:r>
              <a:rPr lang="en-US" dirty="0"/>
              <a:t>) and has a date (such as May 11th, 1999) and a score (such as 4 to 2).</a:t>
            </a:r>
          </a:p>
          <a:p>
            <a:r>
              <a:rPr lang="en-US" dirty="0"/>
              <a:t>Construct a clean and concise ER diagram for the NHL database.</a:t>
            </a:r>
          </a:p>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77</a:t>
            </a:fld>
            <a:endParaRPr lang="en-US" dirty="0"/>
          </a:p>
        </p:txBody>
      </p:sp>
    </p:spTree>
    <p:extLst>
      <p:ext uri="{BB962C8B-B14F-4D97-AF65-F5344CB8AC3E}">
        <p14:creationId xmlns:p14="http://schemas.microsoft.com/office/powerpoint/2010/main" val="1887778108"/>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78</a:t>
            </a:fld>
            <a:endParaRPr lang="en-US" dirty="0"/>
          </a:p>
        </p:txBody>
      </p:sp>
      <p:pic>
        <p:nvPicPr>
          <p:cNvPr id="1026" name="Picture 2" descr="https://i1.wp.com/www.edugrabs.com/wp-content/uploads/2015/07/ERD-Q1A-er-diagram-questions-with-solution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368" y="1948270"/>
            <a:ext cx="8680461" cy="3783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940594"/>
      </p:ext>
    </p:extLst>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Content Placeholder 2"/>
          <p:cNvSpPr>
            <a:spLocks noGrp="1"/>
          </p:cNvSpPr>
          <p:nvPr>
            <p:ph idx="1"/>
          </p:nvPr>
        </p:nvSpPr>
        <p:spPr/>
        <p:txBody>
          <a:bodyPr>
            <a:normAutofit fontScale="92500"/>
          </a:bodyPr>
          <a:lstStyle/>
          <a:p>
            <a:r>
              <a:rPr lang="en-US" dirty="0" smtClean="0"/>
              <a:t>A </a:t>
            </a:r>
            <a:r>
              <a:rPr lang="en-US" dirty="0"/>
              <a:t>university </a:t>
            </a:r>
            <a:r>
              <a:rPr lang="en-US" dirty="0" err="1"/>
              <a:t>registrars</a:t>
            </a:r>
            <a:r>
              <a:rPr lang="en-US" dirty="0"/>
              <a:t> office maintains data about the following entities:</a:t>
            </a:r>
          </a:p>
          <a:p>
            <a:pPr lvl="1"/>
            <a:r>
              <a:rPr lang="en-US" b="1" dirty="0"/>
              <a:t>courses</a:t>
            </a:r>
            <a:r>
              <a:rPr lang="en-US" dirty="0"/>
              <a:t>, including number, title, credits, syllabus, and prerequisites;</a:t>
            </a:r>
          </a:p>
          <a:p>
            <a:pPr lvl="1"/>
            <a:r>
              <a:rPr lang="en-US" b="1" dirty="0"/>
              <a:t>course offerings</a:t>
            </a:r>
            <a:r>
              <a:rPr lang="en-US" dirty="0"/>
              <a:t>, including course number, year, semester, section number, instructor(s), timings, and classroom;</a:t>
            </a:r>
          </a:p>
          <a:p>
            <a:pPr lvl="1"/>
            <a:r>
              <a:rPr lang="en-US" b="1" dirty="0"/>
              <a:t>students</a:t>
            </a:r>
            <a:r>
              <a:rPr lang="en-US" dirty="0"/>
              <a:t>, including student-id, name, and program;</a:t>
            </a:r>
          </a:p>
          <a:p>
            <a:pPr lvl="1"/>
            <a:r>
              <a:rPr lang="en-US" b="1" dirty="0"/>
              <a:t>instructors</a:t>
            </a:r>
            <a:r>
              <a:rPr lang="en-US" dirty="0"/>
              <a:t>, including </a:t>
            </a:r>
            <a:r>
              <a:rPr lang="en-US" dirty="0" smtClean="0"/>
              <a:t>identification </a:t>
            </a:r>
            <a:r>
              <a:rPr lang="en-US" dirty="0"/>
              <a:t>number, name, department, and title.</a:t>
            </a:r>
          </a:p>
          <a:p>
            <a:r>
              <a:rPr lang="en-US" dirty="0"/>
              <a:t>Further, the enrollment of students in courses and grades awarded to students in each course they are enrolled for must be appropriately modeled. Construct an E-R diagram for the </a:t>
            </a:r>
            <a:r>
              <a:rPr lang="en-US" dirty="0" smtClean="0"/>
              <a:t>registrar’s office. Document </a:t>
            </a:r>
            <a:r>
              <a:rPr lang="en-US" dirty="0"/>
              <a:t>all assumptions that you make about the mapping constraints.</a:t>
            </a:r>
          </a:p>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79</a:t>
            </a:fld>
            <a:endParaRPr lang="en-US" dirty="0"/>
          </a:p>
        </p:txBody>
      </p:sp>
    </p:spTree>
    <p:extLst>
      <p:ext uri="{BB962C8B-B14F-4D97-AF65-F5344CB8AC3E}">
        <p14:creationId xmlns:p14="http://schemas.microsoft.com/office/powerpoint/2010/main" val="386915857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 Derived attribute</a:t>
            </a:r>
            <a:endParaRPr lang="en-US" dirty="0"/>
          </a:p>
        </p:txBody>
      </p:sp>
      <p:sp>
        <p:nvSpPr>
          <p:cNvPr id="3" name="Content Placeholder 2"/>
          <p:cNvSpPr>
            <a:spLocks noGrp="1"/>
          </p:cNvSpPr>
          <p:nvPr>
            <p:ph idx="1"/>
          </p:nvPr>
        </p:nvSpPr>
        <p:spPr/>
        <p:txBody>
          <a:bodyPr/>
          <a:lstStyle/>
          <a:p>
            <a:r>
              <a:rPr lang="en-US" smtClean="0"/>
              <a:t>The value for this type of attribute can be derived from the values of other related attributes or entities. </a:t>
            </a:r>
            <a:endParaRPr lang="en-US" dirty="0"/>
          </a:p>
        </p:txBody>
      </p:sp>
      <p:grpSp>
        <p:nvGrpSpPr>
          <p:cNvPr id="5" name="Group 4"/>
          <p:cNvGrpSpPr/>
          <p:nvPr/>
        </p:nvGrpSpPr>
        <p:grpSpPr>
          <a:xfrm>
            <a:off x="2172202" y="2810681"/>
            <a:ext cx="4791207" cy="1493729"/>
            <a:chOff x="3052176" y="3832964"/>
            <a:chExt cx="6388274" cy="1991639"/>
          </a:xfrm>
        </p:grpSpPr>
        <p:sp>
          <p:nvSpPr>
            <p:cNvPr id="11" name="Rectangle 10"/>
            <p:cNvSpPr/>
            <p:nvPr/>
          </p:nvSpPr>
          <p:spPr>
            <a:xfrm>
              <a:off x="4906027" y="3832964"/>
              <a:ext cx="2730674" cy="63882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51" dirty="0"/>
                <a:t>STUDENT</a:t>
              </a:r>
            </a:p>
          </p:txBody>
        </p:sp>
        <p:sp>
          <p:nvSpPr>
            <p:cNvPr id="12" name="Oval 11"/>
            <p:cNvSpPr/>
            <p:nvPr/>
          </p:nvSpPr>
          <p:spPr>
            <a:xfrm>
              <a:off x="3052176" y="5160723"/>
              <a:ext cx="2304789" cy="663880"/>
            </a:xfrm>
            <a:prstGeom prst="ellipse">
              <a:avLst/>
            </a:prstGeom>
            <a:noFill/>
            <a:ln>
              <a:solidFill>
                <a:schemeClr val="tx1">
                  <a:lumMod val="9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351" dirty="0">
                  <a:solidFill>
                    <a:schemeClr val="tx1">
                      <a:lumMod val="85000"/>
                      <a:lumOff val="15000"/>
                    </a:schemeClr>
                  </a:solidFill>
                </a:rPr>
                <a:t>DOB</a:t>
              </a:r>
            </a:p>
          </p:txBody>
        </p:sp>
        <p:sp>
          <p:nvSpPr>
            <p:cNvPr id="14" name="Oval 13"/>
            <p:cNvSpPr/>
            <p:nvPr/>
          </p:nvSpPr>
          <p:spPr>
            <a:xfrm>
              <a:off x="7135661" y="5160723"/>
              <a:ext cx="2304789" cy="663880"/>
            </a:xfrm>
            <a:prstGeom prst="ellipse">
              <a:avLst/>
            </a:prstGeom>
            <a:noFill/>
            <a:ln>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1" dirty="0">
                  <a:solidFill>
                    <a:schemeClr val="tx1">
                      <a:lumMod val="85000"/>
                      <a:lumOff val="15000"/>
                    </a:schemeClr>
                  </a:solidFill>
                </a:rPr>
                <a:t>AGE</a:t>
              </a:r>
            </a:p>
          </p:txBody>
        </p:sp>
        <p:cxnSp>
          <p:nvCxnSpPr>
            <p:cNvPr id="16" name="Straight Connector 15"/>
            <p:cNvCxnSpPr>
              <a:stCxn id="12" idx="7"/>
            </p:cNvCxnSpPr>
            <p:nvPr/>
          </p:nvCxnSpPr>
          <p:spPr>
            <a:xfrm flipV="1">
              <a:off x="5019435" y="4471792"/>
              <a:ext cx="625964" cy="7861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947771" y="4471793"/>
              <a:ext cx="802339" cy="688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Slide Number Placeholder 6"/>
          <p:cNvSpPr>
            <a:spLocks noGrp="1"/>
          </p:cNvSpPr>
          <p:nvPr>
            <p:ph type="sldNum" sz="quarter" idx="12"/>
          </p:nvPr>
        </p:nvSpPr>
        <p:spPr/>
        <p:txBody>
          <a:bodyPr/>
          <a:lstStyle/>
          <a:p>
            <a:fld id="{539A986C-60F1-4060-A15B-2AFB006BE996}" type="slidenum">
              <a:rPr lang="en-US" smtClean="0"/>
              <a:t>8</a:t>
            </a:fld>
            <a:endParaRPr lang="en-US"/>
          </a:p>
        </p:txBody>
      </p:sp>
    </p:spTree>
    <p:extLst>
      <p:ext uri="{BB962C8B-B14F-4D97-AF65-F5344CB8AC3E}">
        <p14:creationId xmlns:p14="http://schemas.microsoft.com/office/powerpoint/2010/main" val="2541639103"/>
      </p:ext>
    </p:extLst>
  </p:cSld>
  <p:clrMapOvr>
    <a:masterClrMapping/>
  </p:clrMapOvr>
  <p:transition spd="slow">
    <p:wip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2:</a:t>
            </a:r>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80</a:t>
            </a:fld>
            <a:endParaRPr lang="en-US" dirty="0"/>
          </a:p>
        </p:txBody>
      </p:sp>
      <p:pic>
        <p:nvPicPr>
          <p:cNvPr id="3074" name="Picture 2" descr="https://i1.wp.com/www.edugrabs.com/wp-content/uploads/2015/07/ERD-Q2A-er-diagram-questions-with-solution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199" y="1085647"/>
            <a:ext cx="7574507" cy="5772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10097"/>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sp>
        <p:nvSpPr>
          <p:cNvPr id="3" name="Content Placeholder 2"/>
          <p:cNvSpPr>
            <a:spLocks noGrp="1"/>
          </p:cNvSpPr>
          <p:nvPr>
            <p:ph idx="1"/>
          </p:nvPr>
        </p:nvSpPr>
        <p:spPr/>
        <p:txBody>
          <a:bodyPr>
            <a:normAutofit/>
          </a:bodyPr>
          <a:lstStyle/>
          <a:p>
            <a:pPr marL="514338" indent="-514338">
              <a:buFont typeface="+mj-lt"/>
              <a:buAutoNum type="alphaUcPeriod"/>
            </a:pPr>
            <a:r>
              <a:rPr lang="en-US" dirty="0" smtClean="0"/>
              <a:t>Construct </a:t>
            </a:r>
            <a:r>
              <a:rPr lang="en-US" dirty="0"/>
              <a:t>an E-R diagram for a car-insurance company whose customers own one or more cars each. Each car has associated with it zero to any </a:t>
            </a:r>
            <a:r>
              <a:rPr lang="en-US" dirty="0" smtClean="0"/>
              <a:t>number </a:t>
            </a:r>
            <a:r>
              <a:rPr lang="en-US" dirty="0"/>
              <a:t>of recorded accidents</a:t>
            </a:r>
            <a:r>
              <a:rPr lang="en-US" dirty="0" smtClean="0"/>
              <a:t>.</a:t>
            </a:r>
          </a:p>
          <a:p>
            <a:pPr marL="514338" indent="-514338">
              <a:buFont typeface="+mj-lt"/>
              <a:buAutoNum type="alphaUcPeriod"/>
            </a:pPr>
            <a:r>
              <a:rPr lang="en-US" dirty="0"/>
              <a:t>Construct appropriate tables for the above ER Diagram </a:t>
            </a:r>
            <a:r>
              <a:rPr lang="en-US" dirty="0" smtClean="0"/>
              <a:t>?</a:t>
            </a:r>
          </a:p>
          <a:p>
            <a:pPr marL="514338" indent="-514338">
              <a:buFont typeface="+mj-lt"/>
              <a:buAutoNum type="alphaUcPeriod"/>
            </a:pPr>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81</a:t>
            </a:fld>
            <a:endParaRPr lang="en-US" dirty="0"/>
          </a:p>
        </p:txBody>
      </p:sp>
      <p:sp>
        <p:nvSpPr>
          <p:cNvPr id="6" name="Rectangle 2"/>
          <p:cNvSpPr>
            <a:spLocks noChangeArrowheads="1"/>
          </p:cNvSpPr>
          <p:nvPr/>
        </p:nvSpPr>
        <p:spPr bwMode="auto">
          <a:xfrm>
            <a:off x="0" y="-44509"/>
            <a:ext cx="65" cy="546219"/>
          </a:xfrm>
          <a:prstGeom prst="rect">
            <a:avLst/>
          </a:prstGeom>
          <a:solidFill>
            <a:srgbClr val="EAE8E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defTabSz="914377"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3342234099"/>
      </p:ext>
    </p:extLst>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3 A:</a:t>
            </a:r>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82</a:t>
            </a:fld>
            <a:endParaRPr lang="en-US" dirty="0"/>
          </a:p>
        </p:txBody>
      </p:sp>
      <p:pic>
        <p:nvPicPr>
          <p:cNvPr id="4098" name="Picture 2" descr="https://i2.wp.com/www.edugrabs.com/wp-content/uploads/2015/07/ERD-Q3A-er-diagram-questions-with-solution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073" y="2078038"/>
            <a:ext cx="8734779" cy="3831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514187"/>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3 B:</a:t>
            </a:r>
            <a:endParaRPr lang="en-US" dirty="0"/>
          </a:p>
        </p:txBody>
      </p:sp>
      <p:sp>
        <p:nvSpPr>
          <p:cNvPr id="3" name="Content Placeholder 2"/>
          <p:cNvSpPr>
            <a:spLocks noGrp="1"/>
          </p:cNvSpPr>
          <p:nvPr>
            <p:ph idx="1"/>
          </p:nvPr>
        </p:nvSpPr>
        <p:spPr/>
        <p:txBody>
          <a:bodyPr/>
          <a:lstStyle/>
          <a:p>
            <a:r>
              <a:rPr lang="en-US" altLang="en-US" dirty="0">
                <a:solidFill>
                  <a:srgbClr val="000000"/>
                </a:solidFill>
                <a:latin typeface="Menlo"/>
              </a:rPr>
              <a:t>Car insurance tables: </a:t>
            </a:r>
          </a:p>
          <a:p>
            <a:pPr lvl="1"/>
            <a:r>
              <a:rPr lang="en-US" altLang="en-US" dirty="0">
                <a:solidFill>
                  <a:srgbClr val="000000"/>
                </a:solidFill>
                <a:latin typeface="Menlo"/>
              </a:rPr>
              <a:t>person (</a:t>
            </a:r>
            <a:r>
              <a:rPr lang="en-US" altLang="en-US" u="sng" dirty="0">
                <a:solidFill>
                  <a:srgbClr val="000000"/>
                </a:solidFill>
                <a:latin typeface="Menlo"/>
              </a:rPr>
              <a:t>driver-id</a:t>
            </a:r>
            <a:r>
              <a:rPr lang="en-US" altLang="en-US" dirty="0">
                <a:solidFill>
                  <a:srgbClr val="000000"/>
                </a:solidFill>
                <a:latin typeface="Menlo"/>
              </a:rPr>
              <a:t>, name, address) </a:t>
            </a:r>
          </a:p>
          <a:p>
            <a:pPr lvl="1"/>
            <a:r>
              <a:rPr lang="en-US" altLang="en-US" dirty="0">
                <a:solidFill>
                  <a:srgbClr val="000000"/>
                </a:solidFill>
                <a:latin typeface="Menlo"/>
              </a:rPr>
              <a:t>car (</a:t>
            </a:r>
            <a:r>
              <a:rPr lang="en-US" altLang="en-US" u="sng" dirty="0">
                <a:solidFill>
                  <a:srgbClr val="000000"/>
                </a:solidFill>
                <a:latin typeface="Menlo"/>
              </a:rPr>
              <a:t>license</a:t>
            </a:r>
            <a:r>
              <a:rPr lang="en-US" altLang="en-US" dirty="0">
                <a:solidFill>
                  <a:srgbClr val="000000"/>
                </a:solidFill>
                <a:latin typeface="Menlo"/>
              </a:rPr>
              <a:t>, </a:t>
            </a:r>
            <a:r>
              <a:rPr lang="en-US" altLang="en-US" dirty="0" err="1">
                <a:solidFill>
                  <a:srgbClr val="000000"/>
                </a:solidFill>
                <a:latin typeface="Menlo"/>
              </a:rPr>
              <a:t>year,model</a:t>
            </a:r>
            <a:r>
              <a:rPr lang="en-US" altLang="en-US" dirty="0">
                <a:solidFill>
                  <a:srgbClr val="000000"/>
                </a:solidFill>
                <a:latin typeface="Menlo"/>
              </a:rPr>
              <a:t>) </a:t>
            </a:r>
          </a:p>
          <a:p>
            <a:pPr lvl="1"/>
            <a:r>
              <a:rPr lang="en-US" altLang="en-US" dirty="0">
                <a:solidFill>
                  <a:srgbClr val="000000"/>
                </a:solidFill>
                <a:latin typeface="Menlo"/>
              </a:rPr>
              <a:t>accident (</a:t>
            </a:r>
            <a:r>
              <a:rPr lang="en-US" altLang="en-US" u="sng" dirty="0">
                <a:solidFill>
                  <a:srgbClr val="000000"/>
                </a:solidFill>
                <a:latin typeface="Menlo"/>
              </a:rPr>
              <a:t>report-number</a:t>
            </a:r>
            <a:r>
              <a:rPr lang="en-US" altLang="en-US" dirty="0">
                <a:solidFill>
                  <a:srgbClr val="000000"/>
                </a:solidFill>
                <a:latin typeface="Menlo"/>
              </a:rPr>
              <a:t>, date, location) </a:t>
            </a:r>
          </a:p>
          <a:p>
            <a:pPr lvl="1"/>
            <a:r>
              <a:rPr lang="en-US" altLang="en-US" dirty="0">
                <a:solidFill>
                  <a:srgbClr val="000000"/>
                </a:solidFill>
                <a:latin typeface="Menlo"/>
              </a:rPr>
              <a:t>participated(</a:t>
            </a:r>
            <a:r>
              <a:rPr lang="en-US" altLang="en-US" u="sng" dirty="0">
                <a:solidFill>
                  <a:srgbClr val="000000"/>
                </a:solidFill>
                <a:latin typeface="Menlo"/>
              </a:rPr>
              <a:t>driver-id</a:t>
            </a:r>
            <a:r>
              <a:rPr lang="en-US" altLang="en-US" dirty="0">
                <a:solidFill>
                  <a:srgbClr val="000000"/>
                </a:solidFill>
                <a:latin typeface="Menlo"/>
              </a:rPr>
              <a:t>, </a:t>
            </a:r>
            <a:r>
              <a:rPr lang="en-US" altLang="en-US" u="sng" dirty="0">
                <a:solidFill>
                  <a:srgbClr val="000000"/>
                </a:solidFill>
                <a:latin typeface="Menlo"/>
              </a:rPr>
              <a:t>license</a:t>
            </a:r>
            <a:r>
              <a:rPr lang="en-US" altLang="en-US" dirty="0">
                <a:solidFill>
                  <a:srgbClr val="000000"/>
                </a:solidFill>
                <a:latin typeface="Menlo"/>
              </a:rPr>
              <a:t>, </a:t>
            </a:r>
            <a:r>
              <a:rPr lang="en-US" altLang="en-US" u="sng" dirty="0">
                <a:solidFill>
                  <a:srgbClr val="000000"/>
                </a:solidFill>
                <a:latin typeface="Menlo"/>
              </a:rPr>
              <a:t>report-number</a:t>
            </a:r>
            <a:r>
              <a:rPr lang="en-US" altLang="en-US" dirty="0">
                <a:solidFill>
                  <a:srgbClr val="000000"/>
                </a:solidFill>
                <a:latin typeface="Menlo"/>
              </a:rPr>
              <a:t>, damage-amount)</a:t>
            </a:r>
            <a:r>
              <a:rPr lang="en-US" altLang="en-US" sz="2000" dirty="0">
                <a:solidFill>
                  <a:schemeClr val="tx1"/>
                </a:solidFill>
              </a:rPr>
              <a:t> </a:t>
            </a:r>
            <a:endParaRPr lang="en-US" altLang="en-US" sz="5600" dirty="0">
              <a:solidFill>
                <a:schemeClr val="tx1"/>
              </a:solidFill>
              <a:latin typeface="Arial" panose="020B0604020202020204" pitchFamily="34" charset="0"/>
            </a:endParaRPr>
          </a:p>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83</a:t>
            </a:fld>
            <a:endParaRPr lang="en-US" dirty="0"/>
          </a:p>
        </p:txBody>
      </p:sp>
    </p:spTree>
    <p:extLst>
      <p:ext uri="{BB962C8B-B14F-4D97-AF65-F5344CB8AC3E}">
        <p14:creationId xmlns:p14="http://schemas.microsoft.com/office/powerpoint/2010/main" val="705162122"/>
      </p:ext>
    </p:extLst>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4:</a:t>
            </a:r>
            <a:endParaRPr lang="en-US" dirty="0"/>
          </a:p>
        </p:txBody>
      </p:sp>
      <p:sp>
        <p:nvSpPr>
          <p:cNvPr id="3" name="Content Placeholder 2"/>
          <p:cNvSpPr>
            <a:spLocks noGrp="1"/>
          </p:cNvSpPr>
          <p:nvPr>
            <p:ph idx="1"/>
          </p:nvPr>
        </p:nvSpPr>
        <p:spPr/>
        <p:txBody>
          <a:bodyPr>
            <a:normAutofit/>
          </a:bodyPr>
          <a:lstStyle/>
          <a:p>
            <a:r>
              <a:rPr lang="en-US" dirty="0" smtClean="0"/>
              <a:t>Consider </a:t>
            </a:r>
            <a:r>
              <a:rPr lang="en-US" dirty="0"/>
              <a:t>a database used to record the marks that students get in different exams of different course </a:t>
            </a:r>
            <a:r>
              <a:rPr lang="en-US" dirty="0" smtClean="0"/>
              <a:t>offerings.</a:t>
            </a:r>
          </a:p>
          <a:p>
            <a:pPr lvl="1"/>
            <a:r>
              <a:rPr lang="en-US" b="1" dirty="0" smtClean="0"/>
              <a:t>a</a:t>
            </a:r>
            <a:r>
              <a:rPr lang="en-US" b="1" dirty="0"/>
              <a:t>)</a:t>
            </a:r>
            <a:r>
              <a:rPr lang="en-US" dirty="0"/>
              <a:t> Construct an E-R diagram that models exams as entities, and uses a ternary relationship, for the above database</a:t>
            </a:r>
            <a:r>
              <a:rPr lang="en-US" dirty="0" smtClean="0"/>
              <a:t>.</a:t>
            </a:r>
          </a:p>
          <a:p>
            <a:pPr lvl="1"/>
            <a:r>
              <a:rPr lang="en-US" b="1" dirty="0"/>
              <a:t>b)</a:t>
            </a:r>
            <a:r>
              <a:rPr lang="en-US" dirty="0"/>
              <a:t> Construct an alternative E-R diagram that uses only a binary relationship between students and course-offerings. Make sure that only one relationship exists between a particular student and course-offering pair, yet you can represent the marks that a student gets in different exams of a course offering.</a:t>
            </a:r>
          </a:p>
        </p:txBody>
      </p:sp>
      <p:sp>
        <p:nvSpPr>
          <p:cNvPr id="4" name="Slide Number Placeholder 3"/>
          <p:cNvSpPr>
            <a:spLocks noGrp="1"/>
          </p:cNvSpPr>
          <p:nvPr>
            <p:ph type="sldNum" sz="quarter" idx="12"/>
          </p:nvPr>
        </p:nvSpPr>
        <p:spPr/>
        <p:txBody>
          <a:bodyPr/>
          <a:lstStyle/>
          <a:p>
            <a:fld id="{71766878-3199-4EAB-94E7-2D6D11070E14}" type="slidenum">
              <a:rPr lang="en-US" smtClean="0"/>
              <a:t>84</a:t>
            </a:fld>
            <a:endParaRPr lang="en-US" dirty="0"/>
          </a:p>
        </p:txBody>
      </p:sp>
    </p:spTree>
    <p:extLst>
      <p:ext uri="{BB962C8B-B14F-4D97-AF65-F5344CB8AC3E}">
        <p14:creationId xmlns:p14="http://schemas.microsoft.com/office/powerpoint/2010/main" val="2549442783"/>
      </p:ext>
    </p:extLst>
  </p:cSld>
  <p:clrMapOvr>
    <a:masterClrMapping/>
  </p:clrMapOvr>
  <p:transition spd="slow">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4 a:</a:t>
            </a:r>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85</a:t>
            </a:fld>
            <a:endParaRPr lang="en-US" dirty="0"/>
          </a:p>
        </p:txBody>
      </p:sp>
      <p:pic>
        <p:nvPicPr>
          <p:cNvPr id="5122" name="Picture 2" descr="https://i0.wp.com/www.edugrabs.com/wp-content/uploads/2015/07/ERD-Q5aA-er-diagram-questions-with-solution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843" y="1487489"/>
            <a:ext cx="7574720" cy="5177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805378"/>
      </p:ext>
    </p:extLst>
  </p:cSld>
  <p:clrMapOvr>
    <a:masterClrMapping/>
  </p:clrMapOvr>
  <p:transition spd="slow">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4 b:</a:t>
            </a:r>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86</a:t>
            </a:fld>
            <a:endParaRPr lang="en-US" dirty="0"/>
          </a:p>
        </p:txBody>
      </p:sp>
      <p:pic>
        <p:nvPicPr>
          <p:cNvPr id="6146" name="Picture 2" descr="https://i1.wp.com/www.edugrabs.com/wp-content/uploads/2015/07/ERD-Q5bA-er-diagram-questions-with-solution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0787" y="1146228"/>
            <a:ext cx="7284919" cy="5568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16212"/>
      </p:ext>
    </p:extLst>
  </p:cSld>
  <p:clrMapOvr>
    <a:masterClrMapping/>
  </p:clrMapOvr>
  <p:transition spd="slow">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a:t>
            </a:r>
            <a:r>
              <a:rPr lang="en-US" dirty="0" smtClean="0"/>
              <a:t>:</a:t>
            </a:r>
            <a:endParaRPr lang="en-US" dirty="0"/>
          </a:p>
        </p:txBody>
      </p:sp>
      <p:sp>
        <p:nvSpPr>
          <p:cNvPr id="3" name="Content Placeholder 2"/>
          <p:cNvSpPr>
            <a:spLocks noGrp="1"/>
          </p:cNvSpPr>
          <p:nvPr>
            <p:ph idx="1"/>
          </p:nvPr>
        </p:nvSpPr>
        <p:spPr/>
        <p:txBody>
          <a:bodyPr/>
          <a:lstStyle/>
          <a:p>
            <a:pPr marL="514338" indent="-514338">
              <a:buFont typeface="+mj-lt"/>
              <a:buAutoNum type="alphaUcPeriod"/>
            </a:pPr>
            <a:r>
              <a:rPr lang="en-US" dirty="0" smtClean="0"/>
              <a:t>Design </a:t>
            </a:r>
            <a:r>
              <a:rPr lang="en-US" dirty="0"/>
              <a:t>an E-R diagram for keeping track of the exploits of your favorite sports team. You should store the matches played, the scores in each match, the players in each match and individual player statistics for each match. Summary statistics should be modeled as derived attributes</a:t>
            </a:r>
            <a:r>
              <a:rPr lang="en-US" dirty="0" smtClean="0"/>
              <a:t>.</a:t>
            </a:r>
          </a:p>
          <a:p>
            <a:pPr marL="514338" indent="-514338">
              <a:buFont typeface="+mj-lt"/>
              <a:buAutoNum type="alphaUcPeriod"/>
            </a:pPr>
            <a:r>
              <a:rPr lang="en-US" dirty="0"/>
              <a:t>Extend the E-R diagram of the previous question to track the same information for all teams in a league.</a:t>
            </a:r>
          </a:p>
          <a:p>
            <a:pPr marL="514338" indent="-514338">
              <a:buFont typeface="+mj-lt"/>
              <a:buAutoNum type="alphaUcPeriod"/>
            </a:pPr>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87</a:t>
            </a:fld>
            <a:endParaRPr lang="en-US" dirty="0"/>
          </a:p>
        </p:txBody>
      </p:sp>
    </p:spTree>
    <p:extLst>
      <p:ext uri="{BB962C8B-B14F-4D97-AF65-F5344CB8AC3E}">
        <p14:creationId xmlns:p14="http://schemas.microsoft.com/office/powerpoint/2010/main" val="2810071947"/>
      </p:ext>
    </p:extLst>
  </p:cSld>
  <p:clrMapOvr>
    <a:masterClrMapping/>
  </p:clrMapOvr>
  <p:transition spd="slow">
    <p:wip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5 a:</a:t>
            </a:r>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88</a:t>
            </a:fld>
            <a:endParaRPr lang="en-US" dirty="0"/>
          </a:p>
        </p:txBody>
      </p:sp>
      <p:pic>
        <p:nvPicPr>
          <p:cNvPr id="7170" name="Picture 2" descr="https://i2.wp.com/www.edugrabs.com/wp-content/uploads/2015/07/ERD-Q6A-er-diagram-questions-with-solution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238" y="1883391"/>
            <a:ext cx="8493620" cy="3534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179206"/>
      </p:ext>
    </p:extLst>
  </p:cSld>
  <p:clrMapOvr>
    <a:masterClrMapping/>
  </p:clrMapOvr>
  <p:transition spd="slow">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t>
            </a:r>
            <a:r>
              <a:rPr lang="en-US" dirty="0" smtClean="0"/>
              <a:t>5 b:</a:t>
            </a:r>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89</a:t>
            </a:fld>
            <a:endParaRPr lang="en-US" dirty="0"/>
          </a:p>
        </p:txBody>
      </p:sp>
      <p:pic>
        <p:nvPicPr>
          <p:cNvPr id="8194" name="Picture 2" descr="https://i1.wp.com/www.edugrabs.com/wp-content/uploads/2015/07/ERD-Q7A-er-diagram-questions-with-solution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835" y="1172213"/>
            <a:ext cx="7544867" cy="5444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11860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 Null Attribute</a:t>
            </a:r>
            <a:endParaRPr lang="en-US" dirty="0"/>
          </a:p>
        </p:txBody>
      </p:sp>
      <p:sp>
        <p:nvSpPr>
          <p:cNvPr id="5" name="Content Placeholder 4"/>
          <p:cNvSpPr>
            <a:spLocks noGrp="1"/>
          </p:cNvSpPr>
          <p:nvPr>
            <p:ph idx="1"/>
          </p:nvPr>
        </p:nvSpPr>
        <p:spPr/>
        <p:txBody>
          <a:bodyPr/>
          <a:lstStyle/>
          <a:p>
            <a:r>
              <a:rPr lang="en-US" dirty="0" smtClean="0"/>
              <a:t>An attribute takes a </a:t>
            </a:r>
            <a:r>
              <a:rPr lang="en-US" b="1" dirty="0" smtClean="0"/>
              <a:t>null value</a:t>
            </a:r>
            <a:r>
              <a:rPr lang="en-US" dirty="0" smtClean="0"/>
              <a:t> when an entity does not have a value for it. The </a:t>
            </a:r>
            <a:r>
              <a:rPr lang="en-US" i="1" dirty="0" smtClean="0"/>
              <a:t>null </a:t>
            </a:r>
            <a:r>
              <a:rPr lang="en-US" dirty="0" smtClean="0"/>
              <a:t>value may indicate “not applicable”—that is, that the value does not exist for the entity </a:t>
            </a:r>
            <a:endParaRPr lang="en-US" dirty="0"/>
          </a:p>
        </p:txBody>
      </p:sp>
      <p:sp>
        <p:nvSpPr>
          <p:cNvPr id="6" name="Slide Number Placeholder 5"/>
          <p:cNvSpPr>
            <a:spLocks noGrp="1"/>
          </p:cNvSpPr>
          <p:nvPr>
            <p:ph type="sldNum" sz="quarter" idx="12"/>
          </p:nvPr>
        </p:nvSpPr>
        <p:spPr/>
        <p:txBody>
          <a:bodyPr/>
          <a:lstStyle/>
          <a:p>
            <a:fld id="{539A986C-60F1-4060-A15B-2AFB006BE996}" type="slidenum">
              <a:rPr lang="en-US" smtClean="0"/>
              <a:t>9</a:t>
            </a:fld>
            <a:endParaRPr lang="en-US"/>
          </a:p>
        </p:txBody>
      </p:sp>
    </p:spTree>
    <p:extLst>
      <p:ext uri="{BB962C8B-B14F-4D97-AF65-F5344CB8AC3E}">
        <p14:creationId xmlns:p14="http://schemas.microsoft.com/office/powerpoint/2010/main" val="3111935033"/>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2829</TotalTime>
  <Words>3938</Words>
  <Application>Microsoft Office PowerPoint</Application>
  <PresentationFormat>On-screen Show (4:3)</PresentationFormat>
  <Paragraphs>800</Paragraphs>
  <Slides>89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89</vt:i4>
      </vt:variant>
    </vt:vector>
  </HeadingPairs>
  <TitlesOfParts>
    <vt:vector size="96" baseType="lpstr">
      <vt:lpstr>Arial</vt:lpstr>
      <vt:lpstr>Calibri</vt:lpstr>
      <vt:lpstr>Calibri Light</vt:lpstr>
      <vt:lpstr>Menlo</vt:lpstr>
      <vt:lpstr>新細明體</vt:lpstr>
      <vt:lpstr>Times New Roman</vt:lpstr>
      <vt:lpstr>Retrospect</vt:lpstr>
      <vt:lpstr> DATA MODELS </vt:lpstr>
      <vt:lpstr>  Basic Concepts </vt:lpstr>
      <vt:lpstr>Entity vs Entity set</vt:lpstr>
      <vt:lpstr>Attributes</vt:lpstr>
      <vt:lpstr>1. Simple attributes </vt:lpstr>
      <vt:lpstr>2. Composite attributes</vt:lpstr>
      <vt:lpstr>3. Single value  and Multivalued Attribute</vt:lpstr>
      <vt:lpstr>4. Derived attribute</vt:lpstr>
      <vt:lpstr>5. Null Attribute</vt:lpstr>
      <vt:lpstr>Find types of attributes.</vt:lpstr>
      <vt:lpstr>Mapping Cardinalities &amp; connectivity </vt:lpstr>
      <vt:lpstr>One to one</vt:lpstr>
      <vt:lpstr>One to many</vt:lpstr>
      <vt:lpstr>Many to one</vt:lpstr>
      <vt:lpstr>Many to many</vt:lpstr>
      <vt:lpstr>Connectivity</vt:lpstr>
      <vt:lpstr>Participation Constraints </vt:lpstr>
      <vt:lpstr>Degree of a relationship</vt:lpstr>
      <vt:lpstr>1) Unary relationship </vt:lpstr>
      <vt:lpstr>2) Binary relationship </vt:lpstr>
      <vt:lpstr>3) N-Array relationship</vt:lpstr>
      <vt:lpstr>PowerPoint Presentation</vt:lpstr>
      <vt:lpstr>Keys </vt:lpstr>
      <vt:lpstr>Types of keys </vt:lpstr>
      <vt:lpstr>PowerPoint Presentation</vt:lpstr>
      <vt:lpstr>Types of keys</vt:lpstr>
      <vt:lpstr>PowerPoint Presentation</vt:lpstr>
      <vt:lpstr>Primary Key  and Foreign Key</vt:lpstr>
      <vt:lpstr>PowerPoint Presentation</vt:lpstr>
      <vt:lpstr>Design issues</vt:lpstr>
      <vt:lpstr>a) Use of Entity Sets versus Attributes </vt:lpstr>
      <vt:lpstr>PowerPoint Presentation</vt:lpstr>
      <vt:lpstr>b) Use of Entity Sets versus Relationship Sets </vt:lpstr>
      <vt:lpstr>Placement of Relationship Attributes </vt:lpstr>
      <vt:lpstr>Entity-Relationship Diagram </vt:lpstr>
      <vt:lpstr>Basic ER-Diagram</vt:lpstr>
      <vt:lpstr>Attributes in ER-Diagram</vt:lpstr>
      <vt:lpstr>E-R diagram with role indicators. </vt:lpstr>
      <vt:lpstr>Cardinality limits on relationship sets</vt:lpstr>
      <vt:lpstr>Weak Entity Sets </vt:lpstr>
      <vt:lpstr>Extended E-R Features </vt:lpstr>
      <vt:lpstr>Specialization </vt:lpstr>
      <vt:lpstr>Generalization </vt:lpstr>
      <vt:lpstr>Generalization  And Specialization</vt:lpstr>
      <vt:lpstr>Attribute Inheritance </vt:lpstr>
      <vt:lpstr>Aggregation </vt:lpstr>
      <vt:lpstr>E-R diagram with redundant relationships. </vt:lpstr>
      <vt:lpstr>E-R diagram with aggregation. </vt:lpstr>
      <vt:lpstr>Case Studies</vt:lpstr>
      <vt:lpstr>Design of an  E-R Database Schema </vt:lpstr>
      <vt:lpstr>Design of an E-R Database Schema </vt:lpstr>
      <vt:lpstr>PowerPoint Presentation</vt:lpstr>
      <vt:lpstr>ER- Diagram with examples</vt:lpstr>
      <vt:lpstr>Reduction of an E-R Schema to Tables </vt:lpstr>
      <vt:lpstr>Tabular Representation of Strong Entity Sets </vt:lpstr>
      <vt:lpstr>Example – Strong Entity Set</vt:lpstr>
      <vt:lpstr>Representation of Weak Entity Set</vt:lpstr>
      <vt:lpstr>Example – Weak Entity Set</vt:lpstr>
      <vt:lpstr>Representing Relationship Set Unary/Binary Relationship</vt:lpstr>
      <vt:lpstr>Example – One-to-One Relationship Set</vt:lpstr>
      <vt:lpstr>Example – One-to-One Relationship Set</vt:lpstr>
      <vt:lpstr>Representing Relationship Set Unary/Binary Relationship</vt:lpstr>
      <vt:lpstr>Example – Many-to-One Relationship Set</vt:lpstr>
      <vt:lpstr>Example – Many-to-One Relationship Set</vt:lpstr>
      <vt:lpstr>Representing Relationship Set Unary/Binary Relationship</vt:lpstr>
      <vt:lpstr>Representing Relationship Set N-ary Relationship</vt:lpstr>
      <vt:lpstr>Example – N-ary Relationship Set</vt:lpstr>
      <vt:lpstr>Representing Composite Attribute</vt:lpstr>
      <vt:lpstr>Representing Multivalue Attribute</vt:lpstr>
      <vt:lpstr>Example – Multivalue attribute</vt:lpstr>
      <vt:lpstr>Representing Class Hierarchy</vt:lpstr>
      <vt:lpstr>PowerPoint Presentation</vt:lpstr>
      <vt:lpstr>Representing Class Hierarchy</vt:lpstr>
      <vt:lpstr>PowerPoint Presentation</vt:lpstr>
      <vt:lpstr>Representing Aggregation</vt:lpstr>
      <vt:lpstr>ER-Diagram Example</vt:lpstr>
      <vt:lpstr>Question 1 :</vt:lpstr>
      <vt:lpstr>Solution</vt:lpstr>
      <vt:lpstr>Question 2:</vt:lpstr>
      <vt:lpstr>Solution 2:</vt:lpstr>
      <vt:lpstr>Question 3:</vt:lpstr>
      <vt:lpstr>Solution 3 A:</vt:lpstr>
      <vt:lpstr>Solution 3 B:</vt:lpstr>
      <vt:lpstr>Question 4:</vt:lpstr>
      <vt:lpstr>Solution 4 a:</vt:lpstr>
      <vt:lpstr>Solution 4 b:</vt:lpstr>
      <vt:lpstr>Question 5:</vt:lpstr>
      <vt:lpstr>Solution 5 a:</vt:lpstr>
      <vt:lpstr>Solution 5 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lohala</dc:creator>
  <cp:lastModifiedBy>kumar lohala</cp:lastModifiedBy>
  <cp:revision>50</cp:revision>
  <dcterms:created xsi:type="dcterms:W3CDTF">2016-05-25T00:32:27Z</dcterms:created>
  <dcterms:modified xsi:type="dcterms:W3CDTF">2022-01-25T02:00:45Z</dcterms:modified>
</cp:coreProperties>
</file>