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Canva Sans" charset="1" panose="020B0503030501040103"/>
      <p:regular r:id="rId20"/>
    </p:embeddedFont>
    <p:embeddedFont>
      <p:font typeface="Canva Sans Bold" charset="1" panose="020B0803030501040103"/>
      <p:regular r:id="rId21"/>
    </p:embeddedFont>
    <p:embeddedFont>
      <p:font typeface="DM Sans" charset="1" panose="00000000000000000000"/>
      <p:regular r:id="rId22"/>
    </p:embeddedFont>
    <p:embeddedFont>
      <p:font typeface="Oswald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28.jpe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16" Target="../media/image31.png" Type="http://schemas.openxmlformats.org/officeDocument/2006/relationships/image"/><Relationship Id="rId17" Target="../media/image3.png" Type="http://schemas.openxmlformats.org/officeDocument/2006/relationships/image"/><Relationship Id="rId18" Target="../media/image4.svg" Type="http://schemas.openxmlformats.org/officeDocument/2006/relationships/image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32.jpeg" Type="http://schemas.openxmlformats.org/officeDocument/2006/relationships/image"/><Relationship Id="rId6" Target="../media/image33.png" Type="http://schemas.openxmlformats.org/officeDocument/2006/relationships/image"/><Relationship Id="rId7" Target="../media/image34.jpeg" Type="http://schemas.openxmlformats.org/officeDocument/2006/relationships/image"/><Relationship Id="rId8" Target="../media/image3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0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3.pn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53568" y="400846"/>
            <a:ext cx="12934733" cy="2794830"/>
            <a:chOff x="0" y="0"/>
            <a:chExt cx="17246311" cy="372643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85725"/>
              <a:ext cx="17246311" cy="998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51"/>
                </a:lnSpc>
              </a:pPr>
              <a:r>
                <a:rPr lang="en-US" sz="4536">
                  <a:solidFill>
                    <a:srgbClr val="231F20"/>
                  </a:solidFill>
                  <a:latin typeface="Canva Sans"/>
                </a:rPr>
                <a:t>Minor Project Proposal Defence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5176447" y="2033732"/>
              <a:ext cx="6306707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231F20"/>
                  </a:solidFill>
                  <a:latin typeface="Canva Sans Bold"/>
                </a:rPr>
                <a:t> E-learning platfrom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7382723" y="817910"/>
              <a:ext cx="1240433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231F20"/>
                  </a:solidFill>
                  <a:latin typeface="Canva Sans"/>
                </a:rPr>
                <a:t>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176047" y="2974811"/>
              <a:ext cx="1062216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231F20"/>
                  </a:solidFill>
                  <a:latin typeface="Canva Sans"/>
                </a:rPr>
                <a:t>‘Innovative Online Education Solution’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077896" y="6912549"/>
            <a:ext cx="3332523" cy="2959436"/>
            <a:chOff x="0" y="0"/>
            <a:chExt cx="4443364" cy="39459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909447" y="0"/>
              <a:ext cx="2379485" cy="1827538"/>
            </a:xfrm>
            <a:custGeom>
              <a:avLst/>
              <a:gdLst/>
              <a:ahLst/>
              <a:cxnLst/>
              <a:rect r="r" b="b" t="t" l="l"/>
              <a:pathLst>
                <a:path h="1827538" w="2379485">
                  <a:moveTo>
                    <a:pt x="0" y="0"/>
                  </a:moveTo>
                  <a:lnTo>
                    <a:pt x="2379486" y="0"/>
                  </a:lnTo>
                  <a:lnTo>
                    <a:pt x="2379486" y="1827538"/>
                  </a:lnTo>
                  <a:lnTo>
                    <a:pt x="0" y="18275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8304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06408" y="2420838"/>
              <a:ext cx="4091972" cy="918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42"/>
                </a:lnSpc>
              </a:pPr>
              <a:r>
                <a:rPr lang="en-US" sz="2030">
                  <a:solidFill>
                    <a:srgbClr val="231F20"/>
                  </a:solidFill>
                  <a:latin typeface="Canva Sans Bold"/>
                </a:rPr>
                <a:t>Nepal college of Information Technology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384415" y="3442784"/>
              <a:ext cx="3535958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231F20"/>
                  </a:solidFill>
                  <a:latin typeface="Canva Sans"/>
                </a:rPr>
                <a:t>Balkumari ,Lalitpur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951363"/>
              <a:ext cx="4198380" cy="364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Canva Sans"/>
                </a:rPr>
                <a:t>Department of IT Engineering</a:t>
              </a:r>
            </a:p>
          </p:txBody>
        </p:sp>
        <p:sp>
          <p:nvSpPr>
            <p:cNvPr name="AutoShape 13" id="13"/>
            <p:cNvSpPr/>
            <p:nvPr/>
          </p:nvSpPr>
          <p:spPr>
            <a:xfrm flipV="true">
              <a:off x="0" y="3490453"/>
              <a:ext cx="4443364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4" id="14"/>
          <p:cNvSpPr/>
          <p:nvPr/>
        </p:nvSpPr>
        <p:spPr>
          <a:xfrm flipH="false" flipV="false" rot="887923">
            <a:off x="14466403" y="-2851227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1" y="0"/>
                </a:lnTo>
                <a:lnTo>
                  <a:pt x="7032581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9183097">
            <a:off x="-2404539" y="6365893"/>
            <a:ext cx="5339886" cy="5479361"/>
          </a:xfrm>
          <a:custGeom>
            <a:avLst/>
            <a:gdLst/>
            <a:ahLst/>
            <a:cxnLst/>
            <a:rect r="r" b="b" t="t" l="l"/>
            <a:pathLst>
              <a:path h="5479361" w="5339886">
                <a:moveTo>
                  <a:pt x="0" y="0"/>
                </a:moveTo>
                <a:lnTo>
                  <a:pt x="5339886" y="0"/>
                </a:lnTo>
                <a:lnTo>
                  <a:pt x="5339886" y="5479361"/>
                </a:lnTo>
                <a:lnTo>
                  <a:pt x="0" y="54793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941143" y="6280165"/>
            <a:ext cx="3510260" cy="3510260"/>
          </a:xfrm>
          <a:custGeom>
            <a:avLst/>
            <a:gdLst/>
            <a:ahLst/>
            <a:cxnLst/>
            <a:rect r="r" b="b" t="t" l="l"/>
            <a:pathLst>
              <a:path h="3510260" w="3510260">
                <a:moveTo>
                  <a:pt x="0" y="0"/>
                </a:moveTo>
                <a:lnTo>
                  <a:pt x="3510260" y="0"/>
                </a:lnTo>
                <a:lnTo>
                  <a:pt x="3510260" y="3510260"/>
                </a:lnTo>
                <a:lnTo>
                  <a:pt x="0" y="35102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7259300" y="9187574"/>
            <a:ext cx="903424" cy="684410"/>
            <a:chOff x="0" y="0"/>
            <a:chExt cx="812800" cy="61575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615756"/>
            </a:xfrm>
            <a:custGeom>
              <a:avLst/>
              <a:gdLst/>
              <a:ahLst/>
              <a:cxnLst/>
              <a:rect r="r" b="b" t="t" l="l"/>
              <a:pathLst>
                <a:path h="615756" w="812800">
                  <a:moveTo>
                    <a:pt x="406400" y="0"/>
                  </a:moveTo>
                  <a:cubicBezTo>
                    <a:pt x="181951" y="0"/>
                    <a:pt x="0" y="137842"/>
                    <a:pt x="0" y="307878"/>
                  </a:cubicBezTo>
                  <a:cubicBezTo>
                    <a:pt x="0" y="477914"/>
                    <a:pt x="181951" y="615756"/>
                    <a:pt x="406400" y="615756"/>
                  </a:cubicBezTo>
                  <a:cubicBezTo>
                    <a:pt x="630849" y="615756"/>
                    <a:pt x="812800" y="477914"/>
                    <a:pt x="812800" y="307878"/>
                  </a:cubicBezTo>
                  <a:cubicBezTo>
                    <a:pt x="812800" y="13784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7727"/>
              <a:ext cx="660400" cy="500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4"/>
                </a:lnSpc>
              </a:pPr>
              <a:r>
                <a:rPr lang="en-US" sz="2453" spc="122">
                  <a:solidFill>
                    <a:srgbClr val="000000"/>
                  </a:solidFill>
                  <a:latin typeface="DM Sans"/>
                </a:rPr>
                <a:t>1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231450" y="4626627"/>
            <a:ext cx="3178969" cy="1653538"/>
            <a:chOff x="0" y="0"/>
            <a:chExt cx="4238625" cy="2204717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69406" y="-57150"/>
              <a:ext cx="3810397" cy="6667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231F20"/>
                  </a:solidFill>
                  <a:latin typeface="Canva Sans Bold"/>
                </a:rPr>
                <a:t>Team Members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571498"/>
              <a:ext cx="4238625" cy="16332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231F20"/>
                  </a:solidFill>
                  <a:latin typeface="Canva Sans"/>
                </a:rPr>
                <a:t>Asim Paudel- 201541</a:t>
              </a:r>
            </a:p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231F20"/>
                  </a:solidFill>
                  <a:latin typeface="Canva Sans"/>
                </a:rPr>
                <a:t>Bijaya Dulal- 201542</a:t>
              </a:r>
            </a:p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231F20"/>
                  </a:solidFill>
                  <a:latin typeface="Canva Sans"/>
                </a:rPr>
                <a:t>Bikram Khatri-201543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42987" y="9349628"/>
            <a:ext cx="1145013" cy="937372"/>
            <a:chOff x="0" y="0"/>
            <a:chExt cx="812800" cy="6654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65404"/>
            </a:xfrm>
            <a:custGeom>
              <a:avLst/>
              <a:gdLst/>
              <a:ahLst/>
              <a:cxnLst/>
              <a:rect r="r" b="b" t="t" l="l"/>
              <a:pathLst>
                <a:path h="665404" w="812800">
                  <a:moveTo>
                    <a:pt x="406400" y="0"/>
                  </a:moveTo>
                  <a:cubicBezTo>
                    <a:pt x="181951" y="0"/>
                    <a:pt x="0" y="148956"/>
                    <a:pt x="0" y="332702"/>
                  </a:cubicBezTo>
                  <a:cubicBezTo>
                    <a:pt x="0" y="516448"/>
                    <a:pt x="181951" y="665404"/>
                    <a:pt x="406400" y="665404"/>
                  </a:cubicBezTo>
                  <a:cubicBezTo>
                    <a:pt x="630849" y="665404"/>
                    <a:pt x="812800" y="516448"/>
                    <a:pt x="812800" y="332702"/>
                  </a:cubicBezTo>
                  <a:cubicBezTo>
                    <a:pt x="812800" y="14895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62382"/>
              <a:ext cx="660400" cy="540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4"/>
                </a:lnSpc>
              </a:pPr>
              <a:r>
                <a:rPr lang="en-US" sz="2753" spc="137">
                  <a:solidFill>
                    <a:srgbClr val="000000"/>
                  </a:solidFill>
                  <a:latin typeface="DM Sans"/>
                </a:rPr>
                <a:t>10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00773" y="3057004"/>
            <a:ext cx="13569186" cy="4738669"/>
          </a:xfrm>
          <a:custGeom>
            <a:avLst/>
            <a:gdLst/>
            <a:ahLst/>
            <a:cxnLst/>
            <a:rect r="r" b="b" t="t" l="l"/>
            <a:pathLst>
              <a:path h="4738669" w="13569186">
                <a:moveTo>
                  <a:pt x="0" y="0"/>
                </a:moveTo>
                <a:lnTo>
                  <a:pt x="13569186" y="0"/>
                </a:lnTo>
                <a:lnTo>
                  <a:pt x="13569186" y="4738669"/>
                </a:lnTo>
                <a:lnTo>
                  <a:pt x="0" y="47386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06873" y="572373"/>
            <a:ext cx="825579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Time schedule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610351">
            <a:off x="15379468" y="-246637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3758978" y="7934760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29637" y="3103201"/>
            <a:ext cx="12746816" cy="4004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</a:p>
          <a:p>
            <a:pPr algn="l" marL="820563" indent="-410281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231F20"/>
                </a:solidFill>
                <a:latin typeface="Canva Sans Semi-Bold"/>
              </a:rPr>
              <a:t>Web Application </a:t>
            </a:r>
          </a:p>
          <a:p>
            <a:pPr algn="l" marL="820563" indent="-410281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231F20"/>
                </a:solidFill>
                <a:latin typeface="Canva Sans Semi-Bold"/>
              </a:rPr>
              <a:t>Fully functional platform with comprehensive course management and real-time video sessions</a:t>
            </a:r>
          </a:p>
          <a:p>
            <a:pPr algn="l" marL="820563" indent="-410281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231F20"/>
                </a:solidFill>
                <a:latin typeface="Canva Sans Semi-Bold"/>
              </a:rPr>
              <a:t>Course recommendation System.</a:t>
            </a:r>
          </a:p>
          <a:p>
            <a:pPr algn="l">
              <a:lnSpc>
                <a:spcPts val="532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7282851" y="9258300"/>
            <a:ext cx="1145013" cy="937372"/>
            <a:chOff x="0" y="0"/>
            <a:chExt cx="812800" cy="6654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665404"/>
            </a:xfrm>
            <a:custGeom>
              <a:avLst/>
              <a:gdLst/>
              <a:ahLst/>
              <a:cxnLst/>
              <a:rect r="r" b="b" t="t" l="l"/>
              <a:pathLst>
                <a:path h="665404" w="812800">
                  <a:moveTo>
                    <a:pt x="406400" y="0"/>
                  </a:moveTo>
                  <a:cubicBezTo>
                    <a:pt x="181951" y="0"/>
                    <a:pt x="0" y="148956"/>
                    <a:pt x="0" y="332702"/>
                  </a:cubicBezTo>
                  <a:cubicBezTo>
                    <a:pt x="0" y="516448"/>
                    <a:pt x="181951" y="665404"/>
                    <a:pt x="406400" y="665404"/>
                  </a:cubicBezTo>
                  <a:cubicBezTo>
                    <a:pt x="630849" y="665404"/>
                    <a:pt x="812800" y="516448"/>
                    <a:pt x="812800" y="332702"/>
                  </a:cubicBezTo>
                  <a:cubicBezTo>
                    <a:pt x="812800" y="14895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62382"/>
              <a:ext cx="660400" cy="540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4"/>
                </a:lnSpc>
              </a:pPr>
              <a:r>
                <a:rPr lang="en-US" sz="2753" spc="137">
                  <a:solidFill>
                    <a:srgbClr val="000000"/>
                  </a:solidFill>
                  <a:latin typeface="DM Sans"/>
                </a:rPr>
                <a:t>11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435251" y="9410700"/>
            <a:ext cx="1145013" cy="937372"/>
            <a:chOff x="0" y="0"/>
            <a:chExt cx="812800" cy="6654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665404"/>
            </a:xfrm>
            <a:custGeom>
              <a:avLst/>
              <a:gdLst/>
              <a:ahLst/>
              <a:cxnLst/>
              <a:rect r="r" b="b" t="t" l="l"/>
              <a:pathLst>
                <a:path h="665404" w="812800">
                  <a:moveTo>
                    <a:pt x="406400" y="0"/>
                  </a:moveTo>
                  <a:cubicBezTo>
                    <a:pt x="181951" y="0"/>
                    <a:pt x="0" y="148956"/>
                    <a:pt x="0" y="332702"/>
                  </a:cubicBezTo>
                  <a:cubicBezTo>
                    <a:pt x="0" y="516448"/>
                    <a:pt x="181951" y="665404"/>
                    <a:pt x="406400" y="665404"/>
                  </a:cubicBezTo>
                  <a:cubicBezTo>
                    <a:pt x="630849" y="665404"/>
                    <a:pt x="812800" y="516448"/>
                    <a:pt x="812800" y="332702"/>
                  </a:cubicBezTo>
                  <a:cubicBezTo>
                    <a:pt x="812800" y="14895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62382"/>
              <a:ext cx="660400" cy="540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4"/>
                </a:lnSpc>
              </a:pPr>
              <a:r>
                <a:rPr lang="en-US" sz="2753" spc="137">
                  <a:solidFill>
                    <a:srgbClr val="000000"/>
                  </a:solidFill>
                  <a:latin typeface="DM Sans"/>
                </a:rPr>
                <a:t>11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964418" y="857250"/>
            <a:ext cx="1235916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231F20"/>
                </a:solidFill>
                <a:latin typeface="Canva Sans Bold"/>
              </a:rPr>
              <a:t>Proposed Deliverable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6068365">
            <a:off x="15262617" y="-287904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6100" y="5944372"/>
            <a:ext cx="2940709" cy="2049168"/>
            <a:chOff x="0" y="0"/>
            <a:chExt cx="1166429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6429" cy="812800"/>
            </a:xfrm>
            <a:custGeom>
              <a:avLst/>
              <a:gdLst/>
              <a:ahLst/>
              <a:cxnLst/>
              <a:rect r="r" b="b" t="t" l="l"/>
              <a:pathLst>
                <a:path h="812800" w="1166429">
                  <a:moveTo>
                    <a:pt x="583214" y="0"/>
                  </a:moveTo>
                  <a:cubicBezTo>
                    <a:pt x="261114" y="0"/>
                    <a:pt x="0" y="181951"/>
                    <a:pt x="0" y="406400"/>
                  </a:cubicBezTo>
                  <a:cubicBezTo>
                    <a:pt x="0" y="630849"/>
                    <a:pt x="261114" y="812800"/>
                    <a:pt x="583214" y="812800"/>
                  </a:cubicBezTo>
                  <a:cubicBezTo>
                    <a:pt x="905315" y="812800"/>
                    <a:pt x="1166429" y="630849"/>
                    <a:pt x="1166429" y="406400"/>
                  </a:cubicBezTo>
                  <a:cubicBezTo>
                    <a:pt x="1166429" y="181951"/>
                    <a:pt x="905315" y="0"/>
                    <a:pt x="583214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9353" y="19050"/>
              <a:ext cx="947723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706647" y="2992381"/>
            <a:ext cx="2085764" cy="2049168"/>
            <a:chOff x="0" y="0"/>
            <a:chExt cx="827316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27315" cy="812800"/>
            </a:xfrm>
            <a:custGeom>
              <a:avLst/>
              <a:gdLst/>
              <a:ahLst/>
              <a:cxnLst/>
              <a:rect r="r" b="b" t="t" l="l"/>
              <a:pathLst>
                <a:path h="812800" w="827315">
                  <a:moveTo>
                    <a:pt x="413658" y="0"/>
                  </a:moveTo>
                  <a:cubicBezTo>
                    <a:pt x="185201" y="0"/>
                    <a:pt x="0" y="181951"/>
                    <a:pt x="0" y="406400"/>
                  </a:cubicBezTo>
                  <a:cubicBezTo>
                    <a:pt x="0" y="630849"/>
                    <a:pt x="185201" y="812800"/>
                    <a:pt x="413658" y="812800"/>
                  </a:cubicBezTo>
                  <a:cubicBezTo>
                    <a:pt x="642115" y="812800"/>
                    <a:pt x="827315" y="630849"/>
                    <a:pt x="827315" y="406400"/>
                  </a:cubicBezTo>
                  <a:cubicBezTo>
                    <a:pt x="827315" y="181951"/>
                    <a:pt x="642115" y="0"/>
                    <a:pt x="413658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7561" y="19050"/>
              <a:ext cx="672194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643847" y="2992381"/>
            <a:ext cx="2049168" cy="204916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732628" y="4016965"/>
            <a:ext cx="1211702" cy="1322294"/>
          </a:xfrm>
          <a:custGeom>
            <a:avLst/>
            <a:gdLst/>
            <a:ahLst/>
            <a:cxnLst/>
            <a:rect r="r" b="b" t="t" l="l"/>
            <a:pathLst>
              <a:path h="1322294" w="1211702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146100" y="3094332"/>
            <a:ext cx="2049168" cy="204916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144000" y="3447264"/>
            <a:ext cx="1280860" cy="1273874"/>
          </a:xfrm>
          <a:custGeom>
            <a:avLst/>
            <a:gdLst/>
            <a:ahLst/>
            <a:cxnLst/>
            <a:rect r="r" b="b" t="t" l="l"/>
            <a:pathLst>
              <a:path h="1273874" w="1280860">
                <a:moveTo>
                  <a:pt x="0" y="0"/>
                </a:moveTo>
                <a:lnTo>
                  <a:pt x="1280860" y="0"/>
                </a:lnTo>
                <a:lnTo>
                  <a:pt x="1280860" y="1273873"/>
                </a:lnTo>
                <a:lnTo>
                  <a:pt x="0" y="12738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616756" y="3456987"/>
            <a:ext cx="1107855" cy="1264150"/>
          </a:xfrm>
          <a:custGeom>
            <a:avLst/>
            <a:gdLst/>
            <a:ahLst/>
            <a:cxnLst/>
            <a:rect r="r" b="b" t="t" l="l"/>
            <a:pathLst>
              <a:path h="1264150" w="1107855">
                <a:moveTo>
                  <a:pt x="0" y="0"/>
                </a:moveTo>
                <a:lnTo>
                  <a:pt x="1107855" y="0"/>
                </a:lnTo>
                <a:lnTo>
                  <a:pt x="1107855" y="1264150"/>
                </a:lnTo>
                <a:lnTo>
                  <a:pt x="0" y="1264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951132" y="3447264"/>
            <a:ext cx="1434597" cy="1343305"/>
          </a:xfrm>
          <a:custGeom>
            <a:avLst/>
            <a:gdLst/>
            <a:ahLst/>
            <a:cxnLst/>
            <a:rect r="r" b="b" t="t" l="l"/>
            <a:pathLst>
              <a:path h="1343305" w="1434597">
                <a:moveTo>
                  <a:pt x="0" y="0"/>
                </a:moveTo>
                <a:lnTo>
                  <a:pt x="1434598" y="0"/>
                </a:lnTo>
                <a:lnTo>
                  <a:pt x="1434598" y="1343304"/>
                </a:lnTo>
                <a:lnTo>
                  <a:pt x="0" y="13433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487132" y="6169640"/>
            <a:ext cx="2258644" cy="1289480"/>
          </a:xfrm>
          <a:custGeom>
            <a:avLst/>
            <a:gdLst/>
            <a:ahLst/>
            <a:cxnLst/>
            <a:rect r="r" b="b" t="t" l="l"/>
            <a:pathLst>
              <a:path h="1289480" w="2258644">
                <a:moveTo>
                  <a:pt x="0" y="0"/>
                </a:moveTo>
                <a:lnTo>
                  <a:pt x="2258644" y="0"/>
                </a:lnTo>
                <a:lnTo>
                  <a:pt x="2258644" y="1289480"/>
                </a:lnTo>
                <a:lnTo>
                  <a:pt x="0" y="12894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643847" y="5944372"/>
            <a:ext cx="2049168" cy="204916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3951132" y="6168084"/>
            <a:ext cx="1296845" cy="1277311"/>
          </a:xfrm>
          <a:custGeom>
            <a:avLst/>
            <a:gdLst/>
            <a:ahLst/>
            <a:cxnLst/>
            <a:rect r="r" b="b" t="t" l="l"/>
            <a:pathLst>
              <a:path h="1277311" w="1296845">
                <a:moveTo>
                  <a:pt x="0" y="0"/>
                </a:moveTo>
                <a:lnTo>
                  <a:pt x="1296845" y="0"/>
                </a:lnTo>
                <a:lnTo>
                  <a:pt x="1296845" y="1277311"/>
                </a:lnTo>
                <a:lnTo>
                  <a:pt x="0" y="127731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41530" t="0" r="-15111" b="-30283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858454" y="7781814"/>
            <a:ext cx="2974893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</a:rPr>
              <a:t>STRATEGY N°1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1533944">
            <a:off x="-7455916" y="5820943"/>
            <a:ext cx="19446278" cy="8344221"/>
          </a:xfrm>
          <a:custGeom>
            <a:avLst/>
            <a:gdLst/>
            <a:ahLst/>
            <a:cxnLst/>
            <a:rect r="r" b="b" t="t" l="l"/>
            <a:pathLst>
              <a:path h="8344221" w="19446278">
                <a:moveTo>
                  <a:pt x="0" y="0"/>
                </a:moveTo>
                <a:lnTo>
                  <a:pt x="19446277" y="0"/>
                </a:lnTo>
                <a:lnTo>
                  <a:pt x="19446277" y="8344221"/>
                </a:lnTo>
                <a:lnTo>
                  <a:pt x="0" y="834422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8706647" y="6021635"/>
            <a:ext cx="2049168" cy="2049168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8948640" y="6405789"/>
            <a:ext cx="1565182" cy="1280860"/>
          </a:xfrm>
          <a:custGeom>
            <a:avLst/>
            <a:gdLst/>
            <a:ahLst/>
            <a:cxnLst/>
            <a:rect r="r" b="b" t="t" l="l"/>
            <a:pathLst>
              <a:path h="1280860" w="1565182">
                <a:moveTo>
                  <a:pt x="0" y="0"/>
                </a:moveTo>
                <a:lnTo>
                  <a:pt x="1565183" y="0"/>
                </a:lnTo>
                <a:lnTo>
                  <a:pt x="1565183" y="1280860"/>
                </a:lnTo>
                <a:lnTo>
                  <a:pt x="0" y="128086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-11098" r="0" b="-11098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950315">
            <a:off x="12205706" y="-893122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6958524" y="9258300"/>
            <a:ext cx="1145013" cy="937372"/>
            <a:chOff x="0" y="0"/>
            <a:chExt cx="812800" cy="66540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665404"/>
            </a:xfrm>
            <a:custGeom>
              <a:avLst/>
              <a:gdLst/>
              <a:ahLst/>
              <a:cxnLst/>
              <a:rect r="r" b="b" t="t" l="l"/>
              <a:pathLst>
                <a:path h="665404" w="812800">
                  <a:moveTo>
                    <a:pt x="406400" y="0"/>
                  </a:moveTo>
                  <a:cubicBezTo>
                    <a:pt x="181951" y="0"/>
                    <a:pt x="0" y="148956"/>
                    <a:pt x="0" y="332702"/>
                  </a:cubicBezTo>
                  <a:cubicBezTo>
                    <a:pt x="0" y="516448"/>
                    <a:pt x="181951" y="665404"/>
                    <a:pt x="406400" y="665404"/>
                  </a:cubicBezTo>
                  <a:cubicBezTo>
                    <a:pt x="630849" y="665404"/>
                    <a:pt x="812800" y="516448"/>
                    <a:pt x="812800" y="332702"/>
                  </a:cubicBezTo>
                  <a:cubicBezTo>
                    <a:pt x="812800" y="14895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62382"/>
              <a:ext cx="660400" cy="540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4"/>
                </a:lnSpc>
              </a:pPr>
              <a:r>
                <a:rPr lang="en-US" sz="2753" spc="137">
                  <a:solidFill>
                    <a:srgbClr val="000000"/>
                  </a:solidFill>
                  <a:latin typeface="DM Sans"/>
                </a:rPr>
                <a:t>12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4170684" y="857250"/>
            <a:ext cx="888253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Technical Tools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6937517" y="-874735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80377">
            <a:off x="12488091" y="4077472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3" y="0"/>
                </a:lnTo>
                <a:lnTo>
                  <a:pt x="12102933" y="12419056"/>
                </a:lnTo>
                <a:lnTo>
                  <a:pt x="0" y="12419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01654" y="876300"/>
            <a:ext cx="13617940" cy="1551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696"/>
              </a:lnSpc>
              <a:spcBef>
                <a:spcPct val="0"/>
              </a:spcBef>
            </a:pPr>
            <a:r>
              <a:rPr lang="en-US" sz="9200" spc="901">
                <a:solidFill>
                  <a:srgbClr val="231F20"/>
                </a:solidFill>
                <a:latin typeface="Canva Sans Bold"/>
              </a:rPr>
              <a:t>Our Team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416119" y="4821179"/>
            <a:ext cx="3145217" cy="3434885"/>
            <a:chOff x="0" y="0"/>
            <a:chExt cx="862412" cy="9418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860187" y="6558496"/>
            <a:ext cx="225708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Asim Paudel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93324" y="7142141"/>
            <a:ext cx="230209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Frontend,</a:t>
            </a:r>
          </a:p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and</a:t>
            </a:r>
          </a:p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Design   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3603406" y="3655690"/>
            <a:ext cx="2706695" cy="2696122"/>
            <a:chOff x="0" y="0"/>
            <a:chExt cx="6502400" cy="6477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223" t="0" r="223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571796" y="4821179"/>
            <a:ext cx="3145217" cy="3434885"/>
            <a:chOff x="0" y="0"/>
            <a:chExt cx="862412" cy="9418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809703" y="6558496"/>
            <a:ext cx="240971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Bikram Khatri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960430" y="7241903"/>
            <a:ext cx="230209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Design , </a:t>
            </a:r>
          </a:p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and </a:t>
            </a:r>
          </a:p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Backend 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809703" y="3500645"/>
            <a:ext cx="2668595" cy="266859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7790653" y="3500645"/>
            <a:ext cx="2687645" cy="2677146"/>
            <a:chOff x="0" y="0"/>
            <a:chExt cx="6502400" cy="6477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t="-323" r="223" b="-323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1726664" y="4821179"/>
            <a:ext cx="3145217" cy="3434885"/>
            <a:chOff x="0" y="0"/>
            <a:chExt cx="862412" cy="94183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1964789" y="6558496"/>
            <a:ext cx="2907092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Bijaya Dulal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104005" y="7488242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Backend  </a:t>
            </a:r>
          </a:p>
        </p:txBody>
      </p: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11917164" y="3473118"/>
            <a:ext cx="2706695" cy="2696122"/>
            <a:chOff x="0" y="0"/>
            <a:chExt cx="6502400" cy="6477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223" t="-846" r="223" b="-846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33" id="33"/>
          <p:cNvSpPr/>
          <p:nvPr/>
        </p:nvSpPr>
        <p:spPr>
          <a:xfrm flipH="false" flipV="false" rot="0">
            <a:off x="3416119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7571796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1726664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17142987" y="9349628"/>
            <a:ext cx="1145013" cy="937372"/>
            <a:chOff x="0" y="0"/>
            <a:chExt cx="812800" cy="665404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665404"/>
            </a:xfrm>
            <a:custGeom>
              <a:avLst/>
              <a:gdLst/>
              <a:ahLst/>
              <a:cxnLst/>
              <a:rect r="r" b="b" t="t" l="l"/>
              <a:pathLst>
                <a:path h="665404" w="812800">
                  <a:moveTo>
                    <a:pt x="406400" y="0"/>
                  </a:moveTo>
                  <a:cubicBezTo>
                    <a:pt x="181951" y="0"/>
                    <a:pt x="0" y="148956"/>
                    <a:pt x="0" y="332702"/>
                  </a:cubicBezTo>
                  <a:cubicBezTo>
                    <a:pt x="0" y="516448"/>
                    <a:pt x="181951" y="665404"/>
                    <a:pt x="406400" y="665404"/>
                  </a:cubicBezTo>
                  <a:cubicBezTo>
                    <a:pt x="630849" y="665404"/>
                    <a:pt x="812800" y="516448"/>
                    <a:pt x="812800" y="332702"/>
                  </a:cubicBezTo>
                  <a:cubicBezTo>
                    <a:pt x="812800" y="14895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62382"/>
              <a:ext cx="660400" cy="540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4"/>
                </a:lnSpc>
              </a:pPr>
              <a:r>
                <a:rPr lang="en-US" sz="2753" spc="137">
                  <a:solidFill>
                    <a:srgbClr val="000000"/>
                  </a:solidFill>
                  <a:latin typeface="DM Sans"/>
                </a:rPr>
                <a:t>13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405951">
            <a:off x="14483941" y="-1523538"/>
            <a:ext cx="11123167" cy="11413698"/>
          </a:xfrm>
          <a:custGeom>
            <a:avLst/>
            <a:gdLst/>
            <a:ahLst/>
            <a:cxnLst/>
            <a:rect r="r" b="b" t="t" l="l"/>
            <a:pathLst>
              <a:path h="11413698" w="11123167">
                <a:moveTo>
                  <a:pt x="0" y="0"/>
                </a:moveTo>
                <a:lnTo>
                  <a:pt x="11123167" y="0"/>
                </a:lnTo>
                <a:lnTo>
                  <a:pt x="11123167" y="11413697"/>
                </a:lnTo>
                <a:lnTo>
                  <a:pt x="0" y="114136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52229" y="2770979"/>
            <a:ext cx="8097687" cy="1551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696"/>
              </a:lnSpc>
              <a:spcBef>
                <a:spcPct val="0"/>
              </a:spcBef>
            </a:pPr>
            <a:r>
              <a:rPr lang="en-US" sz="9200" spc="901">
                <a:solidFill>
                  <a:srgbClr val="231F20"/>
                </a:solidFill>
                <a:latin typeface="Canva Sans Bold"/>
              </a:rPr>
              <a:t>Thank You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12348" y="4451473"/>
            <a:ext cx="5364168" cy="97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4"/>
              </a:lnSpc>
            </a:pPr>
          </a:p>
          <a:p>
            <a:pPr algn="ctr">
              <a:lnSpc>
                <a:spcPts val="3904"/>
              </a:lnSpc>
            </a:pPr>
            <a:r>
              <a:rPr lang="en-US" sz="2789">
                <a:solidFill>
                  <a:srgbClr val="231F20"/>
                </a:solidFill>
                <a:latin typeface="Canva Sans"/>
              </a:rPr>
              <a:t>"Any suggestions or feedback?”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9210799">
            <a:off x="-7705412" y="-2122842"/>
            <a:ext cx="11635235" cy="11939140"/>
          </a:xfrm>
          <a:custGeom>
            <a:avLst/>
            <a:gdLst/>
            <a:ahLst/>
            <a:cxnLst/>
            <a:rect r="r" b="b" t="t" l="l"/>
            <a:pathLst>
              <a:path h="11939140" w="11635235">
                <a:moveTo>
                  <a:pt x="0" y="0"/>
                </a:moveTo>
                <a:lnTo>
                  <a:pt x="11635234" y="0"/>
                </a:lnTo>
                <a:lnTo>
                  <a:pt x="11635234" y="11939140"/>
                </a:lnTo>
                <a:lnTo>
                  <a:pt x="0" y="11939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686793" y="9478714"/>
            <a:ext cx="1145013" cy="937372"/>
            <a:chOff x="0" y="0"/>
            <a:chExt cx="812800" cy="6654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665404"/>
            </a:xfrm>
            <a:custGeom>
              <a:avLst/>
              <a:gdLst/>
              <a:ahLst/>
              <a:cxnLst/>
              <a:rect r="r" b="b" t="t" l="l"/>
              <a:pathLst>
                <a:path h="665404" w="812800">
                  <a:moveTo>
                    <a:pt x="406400" y="0"/>
                  </a:moveTo>
                  <a:cubicBezTo>
                    <a:pt x="181951" y="0"/>
                    <a:pt x="0" y="148956"/>
                    <a:pt x="0" y="332702"/>
                  </a:cubicBezTo>
                  <a:cubicBezTo>
                    <a:pt x="0" y="516448"/>
                    <a:pt x="181951" y="665404"/>
                    <a:pt x="406400" y="665404"/>
                  </a:cubicBezTo>
                  <a:cubicBezTo>
                    <a:pt x="630849" y="665404"/>
                    <a:pt x="812800" y="516448"/>
                    <a:pt x="812800" y="332702"/>
                  </a:cubicBezTo>
                  <a:cubicBezTo>
                    <a:pt x="812800" y="14895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62382"/>
              <a:ext cx="660400" cy="540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4"/>
                </a:lnSpc>
              </a:pPr>
              <a:r>
                <a:rPr lang="en-US" sz="2753" spc="137">
                  <a:solidFill>
                    <a:srgbClr val="000000"/>
                  </a:solidFill>
                  <a:latin typeface="DM Sans"/>
                </a:rPr>
                <a:t>14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354928">
            <a:off x="15297818" y="6074788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945374">
            <a:off x="-2238619" y="-1227100"/>
            <a:ext cx="9816796" cy="2454199"/>
          </a:xfrm>
          <a:custGeom>
            <a:avLst/>
            <a:gdLst/>
            <a:ahLst/>
            <a:cxnLst/>
            <a:rect r="r" b="b" t="t" l="l"/>
            <a:pathLst>
              <a:path h="2454199" w="9816796">
                <a:moveTo>
                  <a:pt x="0" y="0"/>
                </a:moveTo>
                <a:lnTo>
                  <a:pt x="9816797" y="0"/>
                </a:lnTo>
                <a:lnTo>
                  <a:pt x="9816797" y="2454200"/>
                </a:lnTo>
                <a:lnTo>
                  <a:pt x="0" y="2454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10611" y="5630741"/>
            <a:ext cx="3627559" cy="3627559"/>
          </a:xfrm>
          <a:custGeom>
            <a:avLst/>
            <a:gdLst/>
            <a:ahLst/>
            <a:cxnLst/>
            <a:rect r="r" b="b" t="t" l="l"/>
            <a:pathLst>
              <a:path h="3627559" w="3627559">
                <a:moveTo>
                  <a:pt x="0" y="0"/>
                </a:moveTo>
                <a:lnTo>
                  <a:pt x="3627559" y="0"/>
                </a:lnTo>
                <a:lnTo>
                  <a:pt x="3627559" y="3627559"/>
                </a:lnTo>
                <a:lnTo>
                  <a:pt x="0" y="36275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48871" y="5733650"/>
            <a:ext cx="2770882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231F20"/>
                </a:solidFill>
                <a:latin typeface="Canva Sans Bold"/>
              </a:rPr>
              <a:t>Key Features: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94097" y="6536690"/>
            <a:ext cx="540379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</a:rPr>
              <a:t>1.Live Video chatting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02437" y="7120988"/>
            <a:ext cx="411153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</a:rPr>
              <a:t>2.Video Courses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40537" y="7764145"/>
            <a:ext cx="591390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</a:rPr>
              <a:t>3.Course Recomendation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3361886"/>
            <a:ext cx="18288000" cy="2268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31F20"/>
                </a:solidFill>
                <a:latin typeface="Canva Sans"/>
              </a:rPr>
              <a:t>Aims to revolutionize online education by offering high-quality video course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31F20"/>
                </a:solidFill>
                <a:latin typeface="Canva Sans"/>
              </a:rPr>
              <a:t>Real-time video chat for for effective doubt clearing enhanced learning engagements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31F20"/>
                </a:solidFill>
                <a:latin typeface="Canva Sans"/>
              </a:rPr>
              <a:t>It bridges the gap in online education by providing real-time interaction between students and teachers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7259300" y="9258300"/>
            <a:ext cx="903424" cy="739594"/>
            <a:chOff x="0" y="0"/>
            <a:chExt cx="812800" cy="66540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665404"/>
            </a:xfrm>
            <a:custGeom>
              <a:avLst/>
              <a:gdLst/>
              <a:ahLst/>
              <a:cxnLst/>
              <a:rect r="r" b="b" t="t" l="l"/>
              <a:pathLst>
                <a:path h="665404" w="812800">
                  <a:moveTo>
                    <a:pt x="406400" y="0"/>
                  </a:moveTo>
                  <a:cubicBezTo>
                    <a:pt x="181951" y="0"/>
                    <a:pt x="0" y="148956"/>
                    <a:pt x="0" y="332702"/>
                  </a:cubicBezTo>
                  <a:cubicBezTo>
                    <a:pt x="0" y="516448"/>
                    <a:pt x="181951" y="665404"/>
                    <a:pt x="406400" y="665404"/>
                  </a:cubicBezTo>
                  <a:cubicBezTo>
                    <a:pt x="630849" y="665404"/>
                    <a:pt x="812800" y="516448"/>
                    <a:pt x="812800" y="332702"/>
                  </a:cubicBezTo>
                  <a:cubicBezTo>
                    <a:pt x="812800" y="14895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2382"/>
              <a:ext cx="660400" cy="540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4"/>
                </a:lnSpc>
              </a:pPr>
              <a:r>
                <a:rPr lang="en-US" sz="2753" spc="137">
                  <a:solidFill>
                    <a:srgbClr val="000000"/>
                  </a:solidFill>
                  <a:latin typeface="DM Sans"/>
                </a:rPr>
                <a:t>2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147439" y="857250"/>
            <a:ext cx="726007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231F20"/>
                </a:solidFill>
                <a:latin typeface="Canva Sans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342050">
            <a:off x="-2779578" y="6090146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73196" y="6774623"/>
            <a:ext cx="6107974" cy="3346835"/>
          </a:xfrm>
          <a:custGeom>
            <a:avLst/>
            <a:gdLst/>
            <a:ahLst/>
            <a:cxnLst/>
            <a:rect r="r" b="b" t="t" l="l"/>
            <a:pathLst>
              <a:path h="3346835" w="6107974">
                <a:moveTo>
                  <a:pt x="0" y="0"/>
                </a:moveTo>
                <a:lnTo>
                  <a:pt x="6107975" y="0"/>
                </a:lnTo>
                <a:lnTo>
                  <a:pt x="6107975" y="3346835"/>
                </a:lnTo>
                <a:lnTo>
                  <a:pt x="0" y="33468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73699" y="3936721"/>
            <a:ext cx="14566367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31F20"/>
                </a:solidFill>
                <a:latin typeface="Canva Sans"/>
              </a:rPr>
              <a:t>Lack of access to  education due to geographical barriers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31F20"/>
                </a:solidFill>
                <a:latin typeface="Canva Sans"/>
              </a:rPr>
              <a:t>Lack of access to education due to physical disabilities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31F20"/>
                </a:solidFill>
                <a:latin typeface="Canva Sans"/>
              </a:rPr>
              <a:t>Low interest in traditional learning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31F20"/>
                </a:solidFill>
                <a:latin typeface="Canva Sans"/>
              </a:rPr>
              <a:t>Conventional classrooms have limited capacity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31F20"/>
                </a:solidFill>
                <a:latin typeface="Canva Sans"/>
              </a:rPr>
              <a:t>Inconveniences due to fix class schedule</a:t>
            </a:r>
          </a:p>
          <a:p>
            <a:pPr algn="l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7259300" y="9258300"/>
            <a:ext cx="903424" cy="739594"/>
            <a:chOff x="0" y="0"/>
            <a:chExt cx="812800" cy="6654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665404"/>
            </a:xfrm>
            <a:custGeom>
              <a:avLst/>
              <a:gdLst/>
              <a:ahLst/>
              <a:cxnLst/>
              <a:rect r="r" b="b" t="t" l="l"/>
              <a:pathLst>
                <a:path h="665404" w="812800">
                  <a:moveTo>
                    <a:pt x="406400" y="0"/>
                  </a:moveTo>
                  <a:cubicBezTo>
                    <a:pt x="181951" y="0"/>
                    <a:pt x="0" y="148956"/>
                    <a:pt x="0" y="332702"/>
                  </a:cubicBezTo>
                  <a:cubicBezTo>
                    <a:pt x="0" y="516448"/>
                    <a:pt x="181951" y="665404"/>
                    <a:pt x="406400" y="665404"/>
                  </a:cubicBezTo>
                  <a:cubicBezTo>
                    <a:pt x="630849" y="665404"/>
                    <a:pt x="812800" y="516448"/>
                    <a:pt x="812800" y="332702"/>
                  </a:cubicBezTo>
                  <a:cubicBezTo>
                    <a:pt x="812800" y="14895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62382"/>
              <a:ext cx="660400" cy="540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4"/>
                </a:lnSpc>
              </a:pPr>
              <a:r>
                <a:rPr lang="en-US" sz="2753" spc="137">
                  <a:solidFill>
                    <a:srgbClr val="000000"/>
                  </a:solidFill>
                  <a:latin typeface="DM Sans"/>
                </a:rPr>
                <a:t>3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377554" y="857250"/>
            <a:ext cx="1119080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231F20"/>
                </a:solidFill>
                <a:latin typeface="Canva Sans Bold"/>
              </a:rPr>
              <a:t>Problem Statement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342050">
            <a:off x="14479722" y="-3143185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24655" y="514350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176364">
            <a:off x="-4643230" y="-249086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18867" y="5506671"/>
            <a:ext cx="5353994" cy="5029317"/>
          </a:xfrm>
          <a:custGeom>
            <a:avLst/>
            <a:gdLst/>
            <a:ahLst/>
            <a:cxnLst/>
            <a:rect r="r" b="b" t="t" l="l"/>
            <a:pathLst>
              <a:path h="5029317" w="5353994">
                <a:moveTo>
                  <a:pt x="0" y="0"/>
                </a:moveTo>
                <a:lnTo>
                  <a:pt x="5353994" y="0"/>
                </a:lnTo>
                <a:lnTo>
                  <a:pt x="5353994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227" r="0" b="-322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65369" y="3827661"/>
            <a:ext cx="14957262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31F20"/>
                </a:solidFill>
                <a:latin typeface="Canva Sans"/>
              </a:rPr>
              <a:t>Access to education regardless of geographical location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31F20"/>
                </a:solidFill>
                <a:latin typeface="Canva Sans"/>
              </a:rPr>
              <a:t>Flexibility to learn at own pace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31F20"/>
                </a:solidFill>
                <a:latin typeface="Canva Sans"/>
              </a:rPr>
              <a:t>To enable real-time video interactions.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31F20"/>
                </a:solidFill>
                <a:latin typeface="Canva Sans"/>
              </a:rPr>
              <a:t>To offer customized, on-demand courses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31F20"/>
                </a:solidFill>
                <a:latin typeface="Canva Sans"/>
              </a:rPr>
              <a:t>Recommendation of related courses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16319" y="857250"/>
            <a:ext cx="610254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231F20"/>
                </a:solidFill>
                <a:latin typeface="Canva Sans Bold"/>
              </a:rPr>
              <a:t>Objectives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7259300" y="9258300"/>
            <a:ext cx="903424" cy="739594"/>
            <a:chOff x="0" y="0"/>
            <a:chExt cx="812800" cy="6654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65404"/>
            </a:xfrm>
            <a:custGeom>
              <a:avLst/>
              <a:gdLst/>
              <a:ahLst/>
              <a:cxnLst/>
              <a:rect r="r" b="b" t="t" l="l"/>
              <a:pathLst>
                <a:path h="665404" w="812800">
                  <a:moveTo>
                    <a:pt x="406400" y="0"/>
                  </a:moveTo>
                  <a:cubicBezTo>
                    <a:pt x="181951" y="0"/>
                    <a:pt x="0" y="148956"/>
                    <a:pt x="0" y="332702"/>
                  </a:cubicBezTo>
                  <a:cubicBezTo>
                    <a:pt x="0" y="516448"/>
                    <a:pt x="181951" y="665404"/>
                    <a:pt x="406400" y="665404"/>
                  </a:cubicBezTo>
                  <a:cubicBezTo>
                    <a:pt x="630849" y="665404"/>
                    <a:pt x="812800" y="516448"/>
                    <a:pt x="812800" y="332702"/>
                  </a:cubicBezTo>
                  <a:cubicBezTo>
                    <a:pt x="812800" y="14895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62382"/>
              <a:ext cx="660400" cy="540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4"/>
                </a:lnSpc>
              </a:pPr>
              <a:r>
                <a:rPr lang="en-US" sz="2753" spc="137">
                  <a:solidFill>
                    <a:srgbClr val="000000"/>
                  </a:solidFill>
                  <a:latin typeface="DM Sans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573015" y="514350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28010" y="-3413715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89818" y="6499848"/>
            <a:ext cx="3866224" cy="3600733"/>
          </a:xfrm>
          <a:custGeom>
            <a:avLst/>
            <a:gdLst/>
            <a:ahLst/>
            <a:cxnLst/>
            <a:rect r="r" b="b" t="t" l="l"/>
            <a:pathLst>
              <a:path h="3600733" w="3866224">
                <a:moveTo>
                  <a:pt x="0" y="0"/>
                </a:moveTo>
                <a:lnTo>
                  <a:pt x="3866225" y="0"/>
                </a:lnTo>
                <a:lnTo>
                  <a:pt x="3866225" y="3600733"/>
                </a:lnTo>
                <a:lnTo>
                  <a:pt x="0" y="36007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90745" y="1195086"/>
            <a:ext cx="795718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Project Scope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22465" y="3028950"/>
            <a:ext cx="13864674" cy="2688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2857" indent="-331429" lvl="1">
              <a:lnSpc>
                <a:spcPts val="4298"/>
              </a:lnSpc>
              <a:buFont typeface="Arial"/>
              <a:buChar char="•"/>
            </a:pPr>
            <a:r>
              <a:rPr lang="en-US" sz="3070">
                <a:solidFill>
                  <a:srgbClr val="000000"/>
                </a:solidFill>
                <a:latin typeface="Canva Sans"/>
              </a:rPr>
              <a:t> A</a:t>
            </a:r>
            <a:r>
              <a:rPr lang="en-US" sz="3070">
                <a:solidFill>
                  <a:srgbClr val="000000"/>
                </a:solidFill>
                <a:latin typeface="Canva Sans"/>
              </a:rPr>
              <a:t>ims to offer courses in different forms(video lectures,assignment)  </a:t>
            </a:r>
          </a:p>
          <a:p>
            <a:pPr algn="l" marL="662857" indent="-331429" lvl="1">
              <a:lnSpc>
                <a:spcPts val="4298"/>
              </a:lnSpc>
              <a:buFont typeface="Arial"/>
              <a:buChar char="•"/>
            </a:pPr>
            <a:r>
              <a:rPr lang="en-US" sz="3070">
                <a:solidFill>
                  <a:srgbClr val="000000"/>
                </a:solidFill>
                <a:latin typeface="Canva Sans"/>
              </a:rPr>
              <a:t>Real-time video interactions will enhance student engagement</a:t>
            </a:r>
          </a:p>
          <a:p>
            <a:pPr algn="l" marL="662857" indent="-331429" lvl="1">
              <a:lnSpc>
                <a:spcPts val="4298"/>
              </a:lnSpc>
              <a:buFont typeface="Arial"/>
              <a:buChar char="•"/>
            </a:pPr>
            <a:r>
              <a:rPr lang="en-US" sz="3070">
                <a:solidFill>
                  <a:srgbClr val="000000"/>
                </a:solidFill>
                <a:latin typeface="Canva Sans"/>
              </a:rPr>
              <a:t>Employing a recommendation system for personalized learning</a:t>
            </a:r>
          </a:p>
          <a:p>
            <a:pPr algn="l" marL="662857" indent="-331429" lvl="1">
              <a:lnSpc>
                <a:spcPts val="4298"/>
              </a:lnSpc>
              <a:buFont typeface="Arial"/>
              <a:buChar char="•"/>
            </a:pPr>
            <a:r>
              <a:rPr lang="en-US" sz="3070">
                <a:solidFill>
                  <a:srgbClr val="000000"/>
                </a:solidFill>
                <a:latin typeface="Canva Sans"/>
              </a:rPr>
              <a:t>Skill development across various subjects</a:t>
            </a:r>
          </a:p>
          <a:p>
            <a:pPr algn="l" marL="662857" indent="-331429" lvl="1">
              <a:lnSpc>
                <a:spcPts val="4298"/>
              </a:lnSpc>
              <a:buFont typeface="Arial"/>
              <a:buChar char="•"/>
            </a:pPr>
            <a:r>
              <a:rPr lang="en-US" sz="3070">
                <a:solidFill>
                  <a:srgbClr val="000000"/>
                </a:solidFill>
                <a:latin typeface="Canva Sans"/>
              </a:rPr>
              <a:t>Provision of learning in regional language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7384576" y="9360987"/>
            <a:ext cx="903424" cy="739594"/>
            <a:chOff x="0" y="0"/>
            <a:chExt cx="812800" cy="66540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665404"/>
            </a:xfrm>
            <a:custGeom>
              <a:avLst/>
              <a:gdLst/>
              <a:ahLst/>
              <a:cxnLst/>
              <a:rect r="r" b="b" t="t" l="l"/>
              <a:pathLst>
                <a:path h="665404" w="812800">
                  <a:moveTo>
                    <a:pt x="406400" y="0"/>
                  </a:moveTo>
                  <a:cubicBezTo>
                    <a:pt x="181951" y="0"/>
                    <a:pt x="0" y="148956"/>
                    <a:pt x="0" y="332702"/>
                  </a:cubicBezTo>
                  <a:cubicBezTo>
                    <a:pt x="0" y="516448"/>
                    <a:pt x="181951" y="665404"/>
                    <a:pt x="406400" y="665404"/>
                  </a:cubicBezTo>
                  <a:cubicBezTo>
                    <a:pt x="630849" y="665404"/>
                    <a:pt x="812800" y="516448"/>
                    <a:pt x="812800" y="332702"/>
                  </a:cubicBezTo>
                  <a:cubicBezTo>
                    <a:pt x="812800" y="14895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62382"/>
              <a:ext cx="660400" cy="540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4"/>
                </a:lnSpc>
              </a:pPr>
              <a:r>
                <a:rPr lang="en-US" sz="2753" spc="137">
                  <a:solidFill>
                    <a:srgbClr val="000000"/>
                  </a:solidFill>
                  <a:latin typeface="DM Sans"/>
                </a:rPr>
                <a:t>5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2945374">
            <a:off x="4400858" y="12215274"/>
            <a:ext cx="9816796" cy="2454199"/>
          </a:xfrm>
          <a:custGeom>
            <a:avLst/>
            <a:gdLst/>
            <a:ahLst/>
            <a:cxnLst/>
            <a:rect r="r" b="b" t="t" l="l"/>
            <a:pathLst>
              <a:path h="2454199" w="9816796">
                <a:moveTo>
                  <a:pt x="0" y="0"/>
                </a:moveTo>
                <a:lnTo>
                  <a:pt x="9816797" y="0"/>
                </a:lnTo>
                <a:lnTo>
                  <a:pt x="9816797" y="2454199"/>
                </a:lnTo>
                <a:lnTo>
                  <a:pt x="0" y="24541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00000">
            <a:off x="-3507597" y="-3361982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86797" y="6476615"/>
            <a:ext cx="3536767" cy="3536767"/>
          </a:xfrm>
          <a:custGeom>
            <a:avLst/>
            <a:gdLst/>
            <a:ahLst/>
            <a:cxnLst/>
            <a:rect r="r" b="b" t="t" l="l"/>
            <a:pathLst>
              <a:path h="3536767" w="3536767">
                <a:moveTo>
                  <a:pt x="0" y="0"/>
                </a:moveTo>
                <a:lnTo>
                  <a:pt x="3536767" y="0"/>
                </a:lnTo>
                <a:lnTo>
                  <a:pt x="3536767" y="3536767"/>
                </a:lnTo>
                <a:lnTo>
                  <a:pt x="0" y="35367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93037" y="857250"/>
            <a:ext cx="647057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Limitations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619817"/>
            <a:ext cx="15447025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Internet connectivity issues and device compatibility challenges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Quality and accuracy of user-generated content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Real-time video interactions have limitations compared to in-person interactions</a:t>
            </a:r>
          </a:p>
          <a:p>
            <a:pPr algn="just">
              <a:lnSpc>
                <a:spcPts val="4759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7372391" y="9273788"/>
            <a:ext cx="971438" cy="739594"/>
            <a:chOff x="0" y="0"/>
            <a:chExt cx="873991" cy="6654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73991" cy="665404"/>
            </a:xfrm>
            <a:custGeom>
              <a:avLst/>
              <a:gdLst/>
              <a:ahLst/>
              <a:cxnLst/>
              <a:rect r="r" b="b" t="t" l="l"/>
              <a:pathLst>
                <a:path h="665404" w="873991">
                  <a:moveTo>
                    <a:pt x="436996" y="0"/>
                  </a:moveTo>
                  <a:cubicBezTo>
                    <a:pt x="195650" y="0"/>
                    <a:pt x="0" y="148956"/>
                    <a:pt x="0" y="332702"/>
                  </a:cubicBezTo>
                  <a:cubicBezTo>
                    <a:pt x="0" y="516448"/>
                    <a:pt x="195650" y="665404"/>
                    <a:pt x="436996" y="665404"/>
                  </a:cubicBezTo>
                  <a:cubicBezTo>
                    <a:pt x="678342" y="665404"/>
                    <a:pt x="873991" y="516448"/>
                    <a:pt x="873991" y="332702"/>
                  </a:cubicBezTo>
                  <a:cubicBezTo>
                    <a:pt x="873991" y="148956"/>
                    <a:pt x="678342" y="0"/>
                    <a:pt x="436996" y="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81937" y="62382"/>
              <a:ext cx="710118" cy="540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4"/>
                </a:lnSpc>
              </a:pPr>
              <a:r>
                <a:rPr lang="en-US" sz="2753" spc="137">
                  <a:solidFill>
                    <a:srgbClr val="000000"/>
                  </a:solidFill>
                  <a:latin typeface="DM Sans"/>
                </a:rPr>
                <a:t>6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8100000">
            <a:off x="14049832" y="4925232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411700" y="9410700"/>
            <a:ext cx="903424" cy="739594"/>
            <a:chOff x="0" y="0"/>
            <a:chExt cx="812800" cy="6654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665404"/>
            </a:xfrm>
            <a:custGeom>
              <a:avLst/>
              <a:gdLst/>
              <a:ahLst/>
              <a:cxnLst/>
              <a:rect r="r" b="b" t="t" l="l"/>
              <a:pathLst>
                <a:path h="665404" w="812800">
                  <a:moveTo>
                    <a:pt x="406400" y="0"/>
                  </a:moveTo>
                  <a:cubicBezTo>
                    <a:pt x="181951" y="0"/>
                    <a:pt x="0" y="148956"/>
                    <a:pt x="0" y="332702"/>
                  </a:cubicBezTo>
                  <a:cubicBezTo>
                    <a:pt x="0" y="516448"/>
                    <a:pt x="181951" y="665404"/>
                    <a:pt x="406400" y="665404"/>
                  </a:cubicBezTo>
                  <a:cubicBezTo>
                    <a:pt x="630849" y="665404"/>
                    <a:pt x="812800" y="516448"/>
                    <a:pt x="812800" y="332702"/>
                  </a:cubicBezTo>
                  <a:cubicBezTo>
                    <a:pt x="812800" y="14895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62382"/>
              <a:ext cx="660400" cy="540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4"/>
                </a:lnSpc>
              </a:pPr>
              <a:r>
                <a:rPr lang="en-US" sz="2753" spc="137">
                  <a:solidFill>
                    <a:srgbClr val="000000"/>
                  </a:solidFill>
                  <a:latin typeface="DM Sans"/>
                </a:rPr>
                <a:t>7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825640" y="451847"/>
            <a:ext cx="1009724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Literature Review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64675" y="2646947"/>
            <a:ext cx="15447025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Udemy: Wide range of user-generated courses, quality maintenance challenges.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Khan Academy: Free STEM content, lacks personalized learning pathways.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Vedantu: Live tutoring enhances interaction, scalability and user experience issues.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5881005">
            <a:off x="-2223071" y="-1252436"/>
            <a:ext cx="4446142" cy="4562272"/>
          </a:xfrm>
          <a:custGeom>
            <a:avLst/>
            <a:gdLst/>
            <a:ahLst/>
            <a:cxnLst/>
            <a:rect r="r" b="b" t="t" l="l"/>
            <a:pathLst>
              <a:path h="4562272" w="4446142">
                <a:moveTo>
                  <a:pt x="0" y="0"/>
                </a:moveTo>
                <a:lnTo>
                  <a:pt x="4446142" y="0"/>
                </a:lnTo>
                <a:lnTo>
                  <a:pt x="4446142" y="4562272"/>
                </a:lnTo>
                <a:lnTo>
                  <a:pt x="0" y="45622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804554">
            <a:off x="14926948" y="5957171"/>
            <a:ext cx="5924450" cy="6079193"/>
          </a:xfrm>
          <a:custGeom>
            <a:avLst/>
            <a:gdLst/>
            <a:ahLst/>
            <a:cxnLst/>
            <a:rect r="r" b="b" t="t" l="l"/>
            <a:pathLst>
              <a:path h="6079193" w="5924450">
                <a:moveTo>
                  <a:pt x="0" y="0"/>
                </a:moveTo>
                <a:lnTo>
                  <a:pt x="5924450" y="0"/>
                </a:lnTo>
                <a:lnTo>
                  <a:pt x="5924450" y="6079193"/>
                </a:lnTo>
                <a:lnTo>
                  <a:pt x="0" y="60791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757438" y="-768512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87923">
            <a:off x="-6433097" y="4640606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89573" y="3667029"/>
            <a:ext cx="12308854" cy="5043717"/>
          </a:xfrm>
          <a:custGeom>
            <a:avLst/>
            <a:gdLst/>
            <a:ahLst/>
            <a:cxnLst/>
            <a:rect r="r" b="b" t="t" l="l"/>
            <a:pathLst>
              <a:path h="5043717" w="12308854">
                <a:moveTo>
                  <a:pt x="0" y="0"/>
                </a:moveTo>
                <a:lnTo>
                  <a:pt x="12308854" y="0"/>
                </a:lnTo>
                <a:lnTo>
                  <a:pt x="12308854" y="5043717"/>
                </a:lnTo>
                <a:lnTo>
                  <a:pt x="0" y="50437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384576" y="9547406"/>
            <a:ext cx="903424" cy="739594"/>
            <a:chOff x="0" y="0"/>
            <a:chExt cx="812800" cy="6654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665404"/>
            </a:xfrm>
            <a:custGeom>
              <a:avLst/>
              <a:gdLst/>
              <a:ahLst/>
              <a:cxnLst/>
              <a:rect r="r" b="b" t="t" l="l"/>
              <a:pathLst>
                <a:path h="665404" w="812800">
                  <a:moveTo>
                    <a:pt x="406400" y="0"/>
                  </a:moveTo>
                  <a:cubicBezTo>
                    <a:pt x="181951" y="0"/>
                    <a:pt x="0" y="148956"/>
                    <a:pt x="0" y="332702"/>
                  </a:cubicBezTo>
                  <a:cubicBezTo>
                    <a:pt x="0" y="516448"/>
                    <a:pt x="181951" y="665404"/>
                    <a:pt x="406400" y="665404"/>
                  </a:cubicBezTo>
                  <a:cubicBezTo>
                    <a:pt x="630849" y="665404"/>
                    <a:pt x="812800" y="516448"/>
                    <a:pt x="812800" y="332702"/>
                  </a:cubicBezTo>
                  <a:cubicBezTo>
                    <a:pt x="812800" y="14895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62382"/>
              <a:ext cx="660400" cy="540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4"/>
                </a:lnSpc>
              </a:pPr>
              <a:r>
                <a:rPr lang="en-US" sz="2753" spc="137">
                  <a:solidFill>
                    <a:srgbClr val="000000"/>
                  </a:solidFill>
                  <a:latin typeface="DM Sans"/>
                </a:rPr>
                <a:t>8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817712" y="857250"/>
            <a:ext cx="762631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Methodology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43007" y="1028700"/>
            <a:ext cx="9670934" cy="8567896"/>
          </a:xfrm>
          <a:custGeom>
            <a:avLst/>
            <a:gdLst/>
            <a:ahLst/>
            <a:cxnLst/>
            <a:rect r="r" b="b" t="t" l="l"/>
            <a:pathLst>
              <a:path h="8567896" w="9670934">
                <a:moveTo>
                  <a:pt x="0" y="0"/>
                </a:moveTo>
                <a:lnTo>
                  <a:pt x="9670934" y="0"/>
                </a:lnTo>
                <a:lnTo>
                  <a:pt x="9670934" y="8567896"/>
                </a:lnTo>
                <a:lnTo>
                  <a:pt x="0" y="85678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92" r="0" b="-13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10455" y="2678"/>
            <a:ext cx="6204793" cy="116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000000"/>
                </a:solidFill>
                <a:latin typeface="Canva Sans Bold"/>
              </a:rPr>
              <a:t>System Design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30376" y="9529921"/>
            <a:ext cx="176495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Fig: UCD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7142987" y="9384768"/>
            <a:ext cx="1145013" cy="937372"/>
            <a:chOff x="0" y="0"/>
            <a:chExt cx="812800" cy="6654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665404"/>
            </a:xfrm>
            <a:custGeom>
              <a:avLst/>
              <a:gdLst/>
              <a:ahLst/>
              <a:cxnLst/>
              <a:rect r="r" b="b" t="t" l="l"/>
              <a:pathLst>
                <a:path h="665404" w="812800">
                  <a:moveTo>
                    <a:pt x="406400" y="0"/>
                  </a:moveTo>
                  <a:cubicBezTo>
                    <a:pt x="181951" y="0"/>
                    <a:pt x="0" y="148956"/>
                    <a:pt x="0" y="332702"/>
                  </a:cubicBezTo>
                  <a:cubicBezTo>
                    <a:pt x="0" y="516448"/>
                    <a:pt x="181951" y="665404"/>
                    <a:pt x="406400" y="665404"/>
                  </a:cubicBezTo>
                  <a:cubicBezTo>
                    <a:pt x="630849" y="665404"/>
                    <a:pt x="812800" y="516448"/>
                    <a:pt x="812800" y="332702"/>
                  </a:cubicBezTo>
                  <a:cubicBezTo>
                    <a:pt x="812800" y="14895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62382"/>
              <a:ext cx="660400" cy="540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4"/>
                </a:lnSpc>
              </a:pPr>
              <a:r>
                <a:rPr lang="en-US" sz="2753" spc="137">
                  <a:solidFill>
                    <a:srgbClr val="000000"/>
                  </a:solidFill>
                  <a:latin typeface="DM Sans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95387" y="9537168"/>
            <a:ext cx="1145013" cy="937372"/>
            <a:chOff x="0" y="0"/>
            <a:chExt cx="812800" cy="66540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665404"/>
            </a:xfrm>
            <a:custGeom>
              <a:avLst/>
              <a:gdLst/>
              <a:ahLst/>
              <a:cxnLst/>
              <a:rect r="r" b="b" t="t" l="l"/>
              <a:pathLst>
                <a:path h="665404" w="812800">
                  <a:moveTo>
                    <a:pt x="406400" y="0"/>
                  </a:moveTo>
                  <a:cubicBezTo>
                    <a:pt x="181951" y="0"/>
                    <a:pt x="0" y="148956"/>
                    <a:pt x="0" y="332702"/>
                  </a:cubicBezTo>
                  <a:cubicBezTo>
                    <a:pt x="0" y="516448"/>
                    <a:pt x="181951" y="665404"/>
                    <a:pt x="406400" y="665404"/>
                  </a:cubicBezTo>
                  <a:cubicBezTo>
                    <a:pt x="630849" y="665404"/>
                    <a:pt x="812800" y="516448"/>
                    <a:pt x="812800" y="332702"/>
                  </a:cubicBezTo>
                  <a:cubicBezTo>
                    <a:pt x="812800" y="14895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62382"/>
              <a:ext cx="660400" cy="540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4"/>
                </a:lnSpc>
              </a:pPr>
              <a:r>
                <a:rPr lang="en-US" sz="2753" spc="137">
                  <a:solidFill>
                    <a:srgbClr val="000000"/>
                  </a:solidFill>
                  <a:latin typeface="DM Sans"/>
                </a:rPr>
                <a:t>9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4214741" y="-3278621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066341">
            <a:off x="-3545791" y="5104876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DAGFf3cXynA</dc:identifier>
  <dcterms:modified xsi:type="dcterms:W3CDTF">2011-08-01T06:04:30Z</dcterms:modified>
  <cp:revision>1</cp:revision>
  <dc:title>Bikram PariChakra ### Slide 1: Title Slide *Content:* - Title: "Proposal for E-Learning Platform" - Subtitle: "Innovative Online Education Solution" - Your Name(s) - Date</dc:title>
</cp:coreProperties>
</file>