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2182E7-5AE6-44A8-A81B-4FCC3F78ED6C}">
          <p14:sldIdLst>
            <p14:sldId id="256"/>
          </p14:sldIdLst>
        </p14:section>
        <p14:section name="Untitled Section" id="{C699379D-1572-4738-B9BB-80188B1F1065}">
          <p14:sldIdLst>
            <p14:sldId id="257"/>
            <p14:sldId id="258"/>
            <p14:sldId id="259"/>
            <p14:sldId id="260"/>
            <p14:sldId id="261"/>
            <p14:sldId id="262"/>
            <p14:sldId id="263"/>
            <p14:sldId id="264"/>
            <p14:sldId id="266"/>
            <p14:sldId id="265"/>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sika Khandual" initials="BK" lastIdx="2" clrIdx="0">
    <p:extLst>
      <p:ext uri="{19B8F6BF-5375-455C-9EA6-DF929625EA0E}">
        <p15:presenceInfo xmlns:p15="http://schemas.microsoft.com/office/powerpoint/2012/main" userId="Bansika Khandu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2522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4772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47349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7E0CF6C-748E-4B7A-BC8B-3011EF78ED13}" type="datetime1">
              <a:rPr lang="en-US" smtClean="0"/>
              <a:pPr/>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116985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2786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561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933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845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74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439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16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341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49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7E0CF6C-748E-4B7A-BC8B-3011EF78ED13}" type="datetime1">
              <a:rPr lang="en-US" smtClean="0"/>
              <a:pPr/>
              <a:t>8/4/2021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858439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7E0CF6C-748E-4B7A-BC8B-3011EF78ED13}" type="datetime1">
              <a:rPr lang="en-US" smtClean="0"/>
              <a:pPr/>
              <a:t>8/4/2021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265487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Close up of water droplets">
            <a:extLst>
              <a:ext uri="{FF2B5EF4-FFF2-40B4-BE49-F238E27FC236}">
                <a16:creationId xmlns:a16="http://schemas.microsoft.com/office/drawing/2014/main" id="{0C519362-BF9C-45EC-9A02-D4E7C2D890AA}"/>
              </a:ext>
            </a:extLst>
          </p:cNvPr>
          <p:cNvPicPr>
            <a:picLocks noChangeAspect="1"/>
          </p:cNvPicPr>
          <p:nvPr/>
        </p:nvPicPr>
        <p:blipFill rotWithShape="1">
          <a:blip r:embed="rId2">
            <a:alphaModFix amt="70000"/>
          </a:blip>
          <a:srcRect t="14554" r="-1" b="10442"/>
          <a:stretch/>
        </p:blipFill>
        <p:spPr>
          <a:xfrm>
            <a:off x="-414036" y="0"/>
            <a:ext cx="12606036" cy="6856614"/>
          </a:xfrm>
          <a:prstGeom prst="rect">
            <a:avLst/>
          </a:prstGeom>
        </p:spPr>
      </p:pic>
      <p:sp>
        <p:nvSpPr>
          <p:cNvPr id="2" name="Title 1">
            <a:extLst>
              <a:ext uri="{FF2B5EF4-FFF2-40B4-BE49-F238E27FC236}">
                <a16:creationId xmlns:a16="http://schemas.microsoft.com/office/drawing/2014/main" id="{1A1375F0-D24B-4770-80CE-3E120F96863C}"/>
              </a:ext>
            </a:extLst>
          </p:cNvPr>
          <p:cNvSpPr>
            <a:spLocks noGrp="1"/>
          </p:cNvSpPr>
          <p:nvPr>
            <p:ph type="ctrTitle"/>
          </p:nvPr>
        </p:nvSpPr>
        <p:spPr>
          <a:xfrm>
            <a:off x="996275" y="1287263"/>
            <a:ext cx="10190071" cy="1411510"/>
          </a:xfrm>
        </p:spPr>
        <p:txBody>
          <a:bodyPr anchor="b">
            <a:normAutofit/>
          </a:bodyPr>
          <a:lstStyle/>
          <a:p>
            <a:pPr algn="ctr"/>
            <a:r>
              <a:rPr lang="en-US" sz="4000" b="0" i="0" dirty="0">
                <a:solidFill>
                  <a:srgbClr val="292929"/>
                </a:solidFill>
                <a:effectLst/>
                <a:latin typeface="fell"/>
              </a:rPr>
              <a:t>Back Order Prediction</a:t>
            </a:r>
            <a:br>
              <a:rPr lang="en-US" sz="3200" b="0" i="0" dirty="0">
                <a:solidFill>
                  <a:srgbClr val="292929"/>
                </a:solidFill>
                <a:effectLst/>
                <a:latin typeface="fell"/>
              </a:rPr>
            </a:br>
            <a:endParaRPr lang="en-US" sz="3200" dirty="0">
              <a:solidFill>
                <a:srgbClr val="FFFFFF"/>
              </a:solidFill>
            </a:endParaRPr>
          </a:p>
        </p:txBody>
      </p:sp>
      <p:sp>
        <p:nvSpPr>
          <p:cNvPr id="3" name="Subtitle 2">
            <a:extLst>
              <a:ext uri="{FF2B5EF4-FFF2-40B4-BE49-F238E27FC236}">
                <a16:creationId xmlns:a16="http://schemas.microsoft.com/office/drawing/2014/main" id="{AA038AD4-76EE-451F-8AB9-691C8597EF31}"/>
              </a:ext>
            </a:extLst>
          </p:cNvPr>
          <p:cNvSpPr>
            <a:spLocks noGrp="1"/>
          </p:cNvSpPr>
          <p:nvPr>
            <p:ph type="subTitle" idx="1"/>
          </p:nvPr>
        </p:nvSpPr>
        <p:spPr>
          <a:xfrm>
            <a:off x="488272" y="3429000"/>
            <a:ext cx="10511763" cy="2697397"/>
          </a:xfrm>
        </p:spPr>
        <p:txBody>
          <a:bodyPr anchor="t">
            <a:normAutofit/>
          </a:bodyPr>
          <a:lstStyle/>
          <a:p>
            <a:pPr algn="ctr"/>
            <a:r>
              <a:rPr lang="en-GB" sz="2400" dirty="0">
                <a:solidFill>
                  <a:schemeClr val="bg1"/>
                </a:solidFill>
                <a:latin typeface="fell"/>
              </a:rPr>
              <a:t>      Machine Learning Project</a:t>
            </a:r>
          </a:p>
          <a:p>
            <a:r>
              <a:rPr lang="en-GB" sz="2400" dirty="0">
                <a:solidFill>
                  <a:schemeClr val="bg1"/>
                </a:solidFill>
                <a:latin typeface="fell"/>
              </a:rPr>
              <a:t>                                                                 Bijayalaxmi kar</a:t>
            </a:r>
          </a:p>
          <a:p>
            <a:endParaRPr lang="en-US" sz="2400" dirty="0">
              <a:solidFill>
                <a:schemeClr val="tx1"/>
              </a:solidFill>
              <a:latin typeface="Abadi" panose="020B0604020202020204" pitchFamily="34" charset="0"/>
            </a:endParaRPr>
          </a:p>
        </p:txBody>
      </p:sp>
    </p:spTree>
    <p:extLst>
      <p:ext uri="{BB962C8B-B14F-4D97-AF65-F5344CB8AC3E}">
        <p14:creationId xmlns:p14="http://schemas.microsoft.com/office/powerpoint/2010/main" val="227416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22A3-FCD4-49AC-8C14-E7DB0A58746B}"/>
              </a:ext>
            </a:extLst>
          </p:cNvPr>
          <p:cNvSpPr>
            <a:spLocks noGrp="1"/>
          </p:cNvSpPr>
          <p:nvPr>
            <p:ph type="title"/>
          </p:nvPr>
        </p:nvSpPr>
        <p:spPr>
          <a:xfrm>
            <a:off x="810000" y="807868"/>
            <a:ext cx="10571998" cy="609770"/>
          </a:xfrm>
        </p:spPr>
        <p:txBody>
          <a:bodyPr>
            <a:normAutofit/>
          </a:bodyPr>
          <a:lstStyle/>
          <a:p>
            <a:r>
              <a:rPr lang="en-GB" sz="2400" dirty="0"/>
              <a:t>Prediction:</a:t>
            </a:r>
            <a:endParaRPr lang="en-US" sz="2400" dirty="0"/>
          </a:p>
        </p:txBody>
      </p:sp>
      <p:sp>
        <p:nvSpPr>
          <p:cNvPr id="3" name="Content Placeholder 2">
            <a:extLst>
              <a:ext uri="{FF2B5EF4-FFF2-40B4-BE49-F238E27FC236}">
                <a16:creationId xmlns:a16="http://schemas.microsoft.com/office/drawing/2014/main" id="{B13581E3-9D57-43BC-9B5E-4290FD58C21A}"/>
              </a:ext>
            </a:extLst>
          </p:cNvPr>
          <p:cNvSpPr>
            <a:spLocks noGrp="1"/>
          </p:cNvSpPr>
          <p:nvPr>
            <p:ph idx="1"/>
          </p:nvPr>
        </p:nvSpPr>
        <p:spPr>
          <a:xfrm>
            <a:off x="1015753" y="2911876"/>
            <a:ext cx="9850515" cy="1757778"/>
          </a:xfrm>
        </p:spPr>
        <p:txBody>
          <a:bodyPr/>
          <a:lstStyle/>
          <a:p>
            <a:r>
              <a:rPr lang="en-GB" dirty="0"/>
              <a:t>The testing files are shared in   batches  and we perform the same validation operations, data transformation and data insertion on them.</a:t>
            </a:r>
          </a:p>
          <a:p>
            <a:r>
              <a:rPr lang="en-GB" dirty="0"/>
              <a:t>The accumulated data from </a:t>
            </a:r>
            <a:r>
              <a:rPr lang="en-GB" dirty="0" err="1"/>
              <a:t>db</a:t>
            </a:r>
            <a:r>
              <a:rPr lang="en-GB" dirty="0"/>
              <a:t> is exported in csv format for prediction.</a:t>
            </a:r>
          </a:p>
          <a:p>
            <a:r>
              <a:rPr lang="en-GB" dirty="0"/>
              <a:t>We perform data pre-processing techniques in it.</a:t>
            </a:r>
          </a:p>
          <a:p>
            <a:pPr marL="0" indent="0">
              <a:buNone/>
            </a:pPr>
            <a:endParaRPr lang="en-US" dirty="0"/>
          </a:p>
        </p:txBody>
      </p:sp>
      <p:sp>
        <p:nvSpPr>
          <p:cNvPr id="6" name="Rectangle 3">
            <a:extLst>
              <a:ext uri="{FF2B5EF4-FFF2-40B4-BE49-F238E27FC236}">
                <a16:creationId xmlns:a16="http://schemas.microsoft.com/office/drawing/2014/main" id="{CBF5FFE3-7E91-4AE6-8AFF-C52DD161A734}"/>
              </a:ext>
            </a:extLst>
          </p:cNvPr>
          <p:cNvSpPr>
            <a:spLocks noChangeArrowheads="1"/>
          </p:cNvSpPr>
          <p:nvPr/>
        </p:nvSpPr>
        <p:spPr bwMode="auto">
          <a:xfrm>
            <a:off x="0" y="-184666"/>
            <a:ext cx="11420887"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79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5EC2-EA66-426D-8376-0F88DC254CA7}"/>
              </a:ext>
            </a:extLst>
          </p:cNvPr>
          <p:cNvSpPr>
            <a:spLocks noGrp="1"/>
          </p:cNvSpPr>
          <p:nvPr>
            <p:ph type="title"/>
          </p:nvPr>
        </p:nvSpPr>
        <p:spPr>
          <a:xfrm>
            <a:off x="810000" y="788894"/>
            <a:ext cx="10571998" cy="628744"/>
          </a:xfrm>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82DE4402-20CA-4E2C-ADC0-CBFD3E51B422}"/>
              </a:ext>
            </a:extLst>
          </p:cNvPr>
          <p:cNvSpPr>
            <a:spLocks noGrp="1"/>
          </p:cNvSpPr>
          <p:nvPr>
            <p:ph idx="1"/>
          </p:nvPr>
        </p:nvSpPr>
        <p:spPr>
          <a:xfrm>
            <a:off x="577049" y="2196352"/>
            <a:ext cx="10776751" cy="4160059"/>
          </a:xfrm>
        </p:spPr>
        <p:txBody>
          <a:bodyPr>
            <a:normAutofit/>
          </a:bodyPr>
          <a:lstStyle/>
          <a:p>
            <a:pPr marL="0" indent="0">
              <a:buNone/>
            </a:pPr>
            <a:r>
              <a:rPr lang="en-GB" sz="2400" dirty="0">
                <a:latin typeface="charter"/>
              </a:rPr>
              <a:t>Q1:Explain about the Project and your day to  day task :</a:t>
            </a:r>
          </a:p>
          <a:p>
            <a:pPr marL="0" indent="0">
              <a:buNone/>
            </a:pPr>
            <a:r>
              <a:rPr lang="en-GB" sz="2400" b="0" i="0" dirty="0">
                <a:effectLst/>
                <a:latin typeface="charter"/>
              </a:rPr>
              <a:t>A:</a:t>
            </a:r>
            <a:r>
              <a:rPr lang="en-US" b="0" i="0" dirty="0">
                <a:effectLst/>
                <a:latin typeface="charter"/>
              </a:rPr>
              <a:t>Product backorder may be the result of strong sales performance (e.g. the product is in such high demand that production cannot keep up with sales). However, backorders can upset consumers, lead to canceled orders and decreased customer loyalty. Companies want to avoid backorders, but also avoid overstocking every product (leading to higher inventory costs).</a:t>
            </a:r>
          </a:p>
          <a:p>
            <a:pPr marL="0" indent="0">
              <a:buNone/>
            </a:pPr>
            <a:r>
              <a:rPr lang="en-GB" dirty="0">
                <a:latin typeface="charter"/>
              </a:rPr>
              <a:t>As a data scientist I am involving in each an every phase of the project. My responsibility consisted of gathering the dataset ,labelling the data for the </a:t>
            </a:r>
            <a:r>
              <a:rPr lang="en-GB" dirty="0" err="1">
                <a:latin typeface="charter"/>
              </a:rPr>
              <a:t>model,training</a:t>
            </a:r>
            <a:r>
              <a:rPr lang="en-GB" dirty="0">
                <a:latin typeface="charter"/>
              </a:rPr>
              <a:t> the model on the prepared </a:t>
            </a:r>
            <a:r>
              <a:rPr lang="en-GB" dirty="0" err="1">
                <a:latin typeface="charter"/>
              </a:rPr>
              <a:t>dataset,deploying</a:t>
            </a:r>
            <a:r>
              <a:rPr lang="en-GB" dirty="0">
                <a:latin typeface="charter"/>
              </a:rPr>
              <a:t> the </a:t>
            </a:r>
            <a:r>
              <a:rPr lang="en-GB" dirty="0" err="1">
                <a:latin typeface="charter"/>
              </a:rPr>
              <a:t>traing</a:t>
            </a:r>
            <a:r>
              <a:rPr lang="en-GB" dirty="0">
                <a:latin typeface="charter"/>
              </a:rPr>
              <a:t> model to the </a:t>
            </a:r>
            <a:r>
              <a:rPr lang="en-GB" dirty="0" err="1">
                <a:latin typeface="charter"/>
              </a:rPr>
              <a:t>cloud,monitoring</a:t>
            </a:r>
            <a:r>
              <a:rPr lang="en-GB" dirty="0">
                <a:latin typeface="charter"/>
              </a:rPr>
              <a:t> the deployed model for any issues.</a:t>
            </a:r>
            <a:r>
              <a:rPr lang="en-US" b="0" i="0" dirty="0">
                <a:effectLst/>
                <a:latin typeface="charter"/>
              </a:rPr>
              <a:t> Mixed in are calls, stand ups and the attending</a:t>
            </a:r>
          </a:p>
          <a:p>
            <a:pPr marL="0" indent="0">
              <a:buNone/>
            </a:pPr>
            <a:r>
              <a:rPr lang="en-GB" dirty="0">
                <a:latin typeface="charter"/>
              </a:rPr>
              <a:t>Scrum meeting.</a:t>
            </a:r>
          </a:p>
          <a:p>
            <a:pPr marL="0" indent="0">
              <a:buNone/>
            </a:pPr>
            <a:endParaRPr lang="en-US" b="0" i="0" dirty="0">
              <a:effectLst/>
            </a:endParaRPr>
          </a:p>
          <a:p>
            <a:pPr marL="0" indent="0">
              <a:buNone/>
            </a:pPr>
            <a:endParaRPr lang="en-US" dirty="0"/>
          </a:p>
        </p:txBody>
      </p:sp>
    </p:spTree>
    <p:extLst>
      <p:ext uri="{BB962C8B-B14F-4D97-AF65-F5344CB8AC3E}">
        <p14:creationId xmlns:p14="http://schemas.microsoft.com/office/powerpoint/2010/main" val="341975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6D46-0CFD-4712-8FED-1BD0C60EF5E3}"/>
              </a:ext>
            </a:extLst>
          </p:cNvPr>
          <p:cNvSpPr>
            <a:spLocks noGrp="1"/>
          </p:cNvSpPr>
          <p:nvPr>
            <p:ph type="title"/>
          </p:nvPr>
        </p:nvSpPr>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4BCE5088-45B1-4381-B465-A3C8B33D59F0}"/>
              </a:ext>
            </a:extLst>
          </p:cNvPr>
          <p:cNvSpPr>
            <a:spLocks noGrp="1"/>
          </p:cNvSpPr>
          <p:nvPr>
            <p:ph idx="1"/>
          </p:nvPr>
        </p:nvSpPr>
        <p:spPr>
          <a:xfrm>
            <a:off x="838200" y="1784412"/>
            <a:ext cx="10515600" cy="4190260"/>
          </a:xfrm>
        </p:spPr>
        <p:txBody>
          <a:bodyPr>
            <a:normAutofit/>
          </a:bodyPr>
          <a:lstStyle/>
          <a:p>
            <a:r>
              <a:rPr lang="en-GB" sz="2000" dirty="0">
                <a:latin typeface="charter"/>
              </a:rPr>
              <a:t>Q2:What is the source and size of data</a:t>
            </a:r>
          </a:p>
          <a:p>
            <a:pPr marL="0" indent="0">
              <a:buNone/>
            </a:pPr>
            <a:r>
              <a:rPr lang="en-GB" sz="2000" dirty="0">
                <a:latin typeface="charter"/>
              </a:rPr>
              <a:t>     A:The data for train is provided by client in </a:t>
            </a:r>
            <a:r>
              <a:rPr lang="en-GB" sz="2000" dirty="0" err="1">
                <a:latin typeface="charter"/>
              </a:rPr>
              <a:t>batches.Size</a:t>
            </a:r>
            <a:r>
              <a:rPr lang="en-GB" sz="2000" dirty="0">
                <a:latin typeface="charter"/>
              </a:rPr>
              <a:t> of the data usually in MB.</a:t>
            </a:r>
          </a:p>
          <a:p>
            <a:r>
              <a:rPr lang="en-GB" sz="2000" dirty="0">
                <a:latin typeface="charter"/>
              </a:rPr>
              <a:t>Q3:What was the team size</a:t>
            </a:r>
          </a:p>
          <a:p>
            <a:pPr marL="0" indent="0">
              <a:buNone/>
            </a:pPr>
            <a:r>
              <a:rPr lang="en-GB" sz="2000" dirty="0">
                <a:latin typeface="charter"/>
              </a:rPr>
              <a:t>      A:It  is the size of 10 with manager ,solution </a:t>
            </a:r>
            <a:r>
              <a:rPr lang="en-GB" sz="2000" dirty="0" err="1">
                <a:latin typeface="charter"/>
              </a:rPr>
              <a:t>archtech,Developers,Datascintist</a:t>
            </a:r>
            <a:r>
              <a:rPr lang="en-GB" sz="2000" dirty="0">
                <a:latin typeface="charter"/>
              </a:rPr>
              <a:t>.</a:t>
            </a:r>
          </a:p>
          <a:p>
            <a:r>
              <a:rPr lang="en-GB" sz="2000" dirty="0">
                <a:latin typeface="charter"/>
              </a:rPr>
              <a:t>Q4:How were u creating and maintaining the log:</a:t>
            </a:r>
          </a:p>
          <a:p>
            <a:pPr marL="0" indent="0">
              <a:buNone/>
            </a:pPr>
            <a:r>
              <a:rPr lang="en-GB" sz="2000" dirty="0">
                <a:latin typeface="charter"/>
              </a:rPr>
              <a:t>A:The Logs </a:t>
            </a:r>
            <a:r>
              <a:rPr lang="en-GB" sz="2000" dirty="0" err="1">
                <a:latin typeface="charter"/>
              </a:rPr>
              <a:t>ar</a:t>
            </a:r>
            <a:r>
              <a:rPr lang="en-GB" sz="2000" dirty="0">
                <a:latin typeface="charter"/>
              </a:rPr>
              <a:t> e used in Casandra. L</a:t>
            </a:r>
            <a:r>
              <a:rPr lang="en-US" sz="2000" b="0" i="0" dirty="0" err="1">
                <a:effectLst/>
                <a:latin typeface="charter"/>
              </a:rPr>
              <a:t>ogs</a:t>
            </a:r>
            <a:r>
              <a:rPr lang="en-US" sz="2000" b="0" i="0" dirty="0">
                <a:effectLst/>
                <a:latin typeface="charter"/>
              </a:rPr>
              <a:t> are an essential part of troubleshooting application and infrastructure performa</a:t>
            </a:r>
            <a:r>
              <a:rPr lang="en-US" sz="2400" b="0" i="0" dirty="0">
                <a:effectLst/>
                <a:latin typeface="charter"/>
              </a:rPr>
              <a:t>nce</a:t>
            </a:r>
            <a:r>
              <a:rPr lang="en-US" sz="2000" b="0" i="0" dirty="0">
                <a:effectLst/>
                <a:latin typeface="charter"/>
              </a:rPr>
              <a:t>.</a:t>
            </a:r>
            <a:r>
              <a:rPr lang="en-US" sz="2000" b="0" i="0" dirty="0">
                <a:solidFill>
                  <a:srgbClr val="000000"/>
                </a:solidFill>
                <a:effectLst/>
                <a:latin typeface="charter"/>
              </a:rPr>
              <a:t> </a:t>
            </a:r>
            <a:r>
              <a:rPr lang="en-US" sz="2000" b="0" i="0" dirty="0">
                <a:effectLst/>
                <a:latin typeface="charter"/>
              </a:rPr>
              <a:t>Logs  are not only to capture the state of our program but also to discover possible exceptions and errors.</a:t>
            </a:r>
            <a:endParaRPr lang="en-GB" sz="2000" dirty="0">
              <a:latin typeface="charter"/>
            </a:endParaRPr>
          </a:p>
          <a:p>
            <a:endParaRPr lang="en-US" dirty="0"/>
          </a:p>
        </p:txBody>
      </p:sp>
    </p:spTree>
    <p:extLst>
      <p:ext uri="{BB962C8B-B14F-4D97-AF65-F5344CB8AC3E}">
        <p14:creationId xmlns:p14="http://schemas.microsoft.com/office/powerpoint/2010/main" val="5502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FDCE-F329-4589-8219-EA4EE6D413E1}"/>
              </a:ext>
            </a:extLst>
          </p:cNvPr>
          <p:cNvSpPr>
            <a:spLocks noGrp="1"/>
          </p:cNvSpPr>
          <p:nvPr>
            <p:ph type="title"/>
          </p:nvPr>
        </p:nvSpPr>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B3A44B45-CB67-4458-B7B4-D56D1C00057E}"/>
              </a:ext>
            </a:extLst>
          </p:cNvPr>
          <p:cNvSpPr>
            <a:spLocks noGrp="1"/>
          </p:cNvSpPr>
          <p:nvPr>
            <p:ph idx="1"/>
          </p:nvPr>
        </p:nvSpPr>
        <p:spPr/>
        <p:txBody>
          <a:bodyPr>
            <a:normAutofit/>
          </a:bodyPr>
          <a:lstStyle/>
          <a:p>
            <a:r>
              <a:rPr lang="en-GB" sz="2000" dirty="0"/>
              <a:t>Q5:What techniques r you using for data </a:t>
            </a:r>
            <a:r>
              <a:rPr lang="en-GB" sz="2000" dirty="0" err="1"/>
              <a:t>preprocessing</a:t>
            </a:r>
            <a:endParaRPr lang="en-GB" sz="2000" dirty="0"/>
          </a:p>
          <a:p>
            <a:r>
              <a:rPr lang="en-GB" sz="2000" dirty="0"/>
              <a:t>A:Removing unwanted attributes.</a:t>
            </a:r>
          </a:p>
          <a:p>
            <a:r>
              <a:rPr lang="en-GB" sz="2000" dirty="0"/>
              <a:t>Visualizing relation of independent variables with each other and with dependent variable.</a:t>
            </a:r>
          </a:p>
          <a:p>
            <a:r>
              <a:rPr lang="en-GB" sz="2000" dirty="0"/>
              <a:t>Removing Outliers.</a:t>
            </a:r>
          </a:p>
          <a:p>
            <a:r>
              <a:rPr lang="en-GB" sz="2000" dirty="0"/>
              <a:t>Cleaning data and imputing if null values are present.</a:t>
            </a:r>
          </a:p>
          <a:p>
            <a:r>
              <a:rPr lang="en-GB" sz="2000" dirty="0" err="1"/>
              <a:t>Convering</a:t>
            </a:r>
            <a:r>
              <a:rPr lang="en-GB" sz="2000" dirty="0"/>
              <a:t> Categorical data to </a:t>
            </a:r>
            <a:r>
              <a:rPr lang="en-GB" sz="2000" dirty="0" err="1"/>
              <a:t>neumerical</a:t>
            </a:r>
            <a:r>
              <a:rPr lang="en-GB" sz="2000" dirty="0"/>
              <a:t> data.</a:t>
            </a:r>
          </a:p>
          <a:p>
            <a:r>
              <a:rPr lang="en-GB" sz="2000" dirty="0"/>
              <a:t>Scaling the data.</a:t>
            </a:r>
            <a:endParaRPr lang="en-US" sz="2000" dirty="0"/>
          </a:p>
        </p:txBody>
      </p:sp>
    </p:spTree>
    <p:extLst>
      <p:ext uri="{BB962C8B-B14F-4D97-AF65-F5344CB8AC3E}">
        <p14:creationId xmlns:p14="http://schemas.microsoft.com/office/powerpoint/2010/main" val="137795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5745-A2BC-461F-BD98-40EF1A093BAD}"/>
              </a:ext>
            </a:extLst>
          </p:cNvPr>
          <p:cNvSpPr>
            <a:spLocks noGrp="1"/>
          </p:cNvSpPr>
          <p:nvPr>
            <p:ph type="title"/>
          </p:nvPr>
        </p:nvSpPr>
        <p:spPr>
          <a:xfrm>
            <a:off x="838200" y="365760"/>
            <a:ext cx="10515600" cy="681805"/>
          </a:xfrm>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D0081E8A-C818-42A1-A375-B4768DBF71C9}"/>
              </a:ext>
            </a:extLst>
          </p:cNvPr>
          <p:cNvSpPr>
            <a:spLocks noGrp="1"/>
          </p:cNvSpPr>
          <p:nvPr>
            <p:ph idx="1"/>
          </p:nvPr>
        </p:nvSpPr>
        <p:spPr>
          <a:xfrm>
            <a:off x="838200" y="1047566"/>
            <a:ext cx="10515600" cy="5097648"/>
          </a:xfrm>
        </p:spPr>
        <p:txBody>
          <a:bodyPr>
            <a:normAutofit/>
          </a:bodyPr>
          <a:lstStyle/>
          <a:p>
            <a:r>
              <a:rPr lang="en-GB" dirty="0">
                <a:latin typeface="charter"/>
              </a:rPr>
              <a:t>Q6:</a:t>
            </a:r>
            <a:r>
              <a:rPr lang="en-GB" sz="2000" dirty="0">
                <a:latin typeface="charter"/>
              </a:rPr>
              <a:t>How were you maintain the failure cases?</a:t>
            </a:r>
          </a:p>
          <a:p>
            <a:pPr marL="0" indent="0">
              <a:buNone/>
            </a:pPr>
            <a:r>
              <a:rPr lang="en-GB" sz="2000" dirty="0">
                <a:latin typeface="charter"/>
              </a:rPr>
              <a:t>    A:If our model is not predicting correctly for data then that dataset goes to database . There will be a report triggered to the  support team at the end of the day with all failure scenarios where they can inspect the failure. Once we have a sufficient number of cases we can label and include those data while retraining the model for better performance</a:t>
            </a:r>
            <a:r>
              <a:rPr lang="en-GB" dirty="0">
                <a:latin typeface="charter"/>
              </a:rPr>
              <a:t>.</a:t>
            </a:r>
          </a:p>
          <a:p>
            <a:r>
              <a:rPr lang="en-GB" sz="2000" dirty="0">
                <a:latin typeface="charter"/>
              </a:rPr>
              <a:t>Q7:In which technology you are most comfortable?</a:t>
            </a:r>
          </a:p>
          <a:p>
            <a:pPr marL="0" indent="0">
              <a:buNone/>
            </a:pPr>
            <a:r>
              <a:rPr lang="en-US" sz="2000" dirty="0">
                <a:latin typeface="charter"/>
              </a:rPr>
              <a:t>     A:I have worked in almost all the fields like machine learning Deep learning and NLP. But    personally  I prefer deep learning. </a:t>
            </a:r>
          </a:p>
          <a:p>
            <a:r>
              <a:rPr lang="en-US" sz="2000" dirty="0">
                <a:latin typeface="charter"/>
              </a:rPr>
              <a:t>Q8:What Kind of challenges have u faced during the project?</a:t>
            </a:r>
          </a:p>
          <a:p>
            <a:pPr marL="0" indent="0">
              <a:buNone/>
            </a:pPr>
            <a:r>
              <a:rPr lang="en-US" sz="2000" dirty="0">
                <a:latin typeface="charter"/>
              </a:rPr>
              <a:t>    A:The biggest challenge I face in project is in obtaining good </a:t>
            </a:r>
            <a:r>
              <a:rPr lang="en-US" sz="2000" dirty="0" err="1">
                <a:latin typeface="charter"/>
              </a:rPr>
              <a:t>dataset,cleaning</a:t>
            </a:r>
            <a:r>
              <a:rPr lang="en-US" sz="2000" dirty="0">
                <a:latin typeface="charter"/>
              </a:rPr>
              <a:t> it to be fit for model and then labeling prepared </a:t>
            </a:r>
            <a:r>
              <a:rPr lang="en-US" sz="2000" dirty="0" err="1">
                <a:latin typeface="charter"/>
              </a:rPr>
              <a:t>dataset.Labeling</a:t>
            </a:r>
            <a:r>
              <a:rPr lang="en-US" sz="2000" dirty="0">
                <a:latin typeface="charter"/>
              </a:rPr>
              <a:t> is a time consuming task and it takes lots of </a:t>
            </a:r>
            <a:r>
              <a:rPr lang="en-US" sz="2000" dirty="0" err="1">
                <a:latin typeface="charter"/>
              </a:rPr>
              <a:t>our.Then</a:t>
            </a:r>
            <a:r>
              <a:rPr lang="en-US" sz="2000" dirty="0">
                <a:latin typeface="charter"/>
              </a:rPr>
              <a:t> comes the task of finding the correct algorithm to be used for  business case.</a:t>
            </a:r>
          </a:p>
        </p:txBody>
      </p:sp>
    </p:spTree>
    <p:extLst>
      <p:ext uri="{BB962C8B-B14F-4D97-AF65-F5344CB8AC3E}">
        <p14:creationId xmlns:p14="http://schemas.microsoft.com/office/powerpoint/2010/main" val="308322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F932-DB02-446E-8AC9-2F1918ECE477}"/>
              </a:ext>
            </a:extLst>
          </p:cNvPr>
          <p:cNvSpPr>
            <a:spLocks noGrp="1"/>
          </p:cNvSpPr>
          <p:nvPr>
            <p:ph type="title"/>
          </p:nvPr>
        </p:nvSpPr>
        <p:spPr>
          <a:xfrm>
            <a:off x="838200" y="365760"/>
            <a:ext cx="10515600" cy="832725"/>
          </a:xfrm>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53A36FDB-5563-43BF-8604-8E0D0814D2BC}"/>
              </a:ext>
            </a:extLst>
          </p:cNvPr>
          <p:cNvSpPr>
            <a:spLocks noGrp="1"/>
          </p:cNvSpPr>
          <p:nvPr>
            <p:ph idx="1"/>
          </p:nvPr>
        </p:nvSpPr>
        <p:spPr>
          <a:xfrm>
            <a:off x="687280" y="999540"/>
            <a:ext cx="10515600" cy="4195763"/>
          </a:xfrm>
        </p:spPr>
        <p:txBody>
          <a:bodyPr/>
          <a:lstStyle/>
          <a:p>
            <a:r>
              <a:rPr lang="en-GB" dirty="0">
                <a:latin typeface="charter"/>
              </a:rPr>
              <a:t>Q9:What will be your expectations?</a:t>
            </a:r>
          </a:p>
          <a:p>
            <a:pPr marL="0" indent="0">
              <a:buNone/>
            </a:pPr>
            <a:r>
              <a:rPr lang="en-GB" dirty="0">
                <a:latin typeface="charter"/>
              </a:rPr>
              <a:t>    A:I expect to work on different projects to enhance my technical skill and  learn new things simultaneously.</a:t>
            </a:r>
          </a:p>
          <a:p>
            <a:r>
              <a:rPr lang="en-GB" dirty="0">
                <a:latin typeface="charter"/>
              </a:rPr>
              <a:t>Q10:What is your future objective?</a:t>
            </a:r>
          </a:p>
          <a:p>
            <a:pPr marL="0" indent="0">
              <a:buNone/>
            </a:pPr>
            <a:r>
              <a:rPr lang="en-GB" dirty="0">
                <a:latin typeface="charter"/>
              </a:rPr>
              <a:t>   A:My future objective is to learn new things in AI field because it changes  continuously  and my aim is to </a:t>
            </a:r>
            <a:r>
              <a:rPr lang="en-GB" dirty="0" err="1">
                <a:latin typeface="charter"/>
              </a:rPr>
              <a:t>parsue</a:t>
            </a:r>
            <a:r>
              <a:rPr lang="en-GB" dirty="0">
                <a:latin typeface="charter"/>
              </a:rPr>
              <a:t> my </a:t>
            </a:r>
            <a:r>
              <a:rPr lang="en-GB" dirty="0" err="1">
                <a:latin typeface="charter"/>
              </a:rPr>
              <a:t>carrer</a:t>
            </a:r>
            <a:r>
              <a:rPr lang="en-GB" dirty="0">
                <a:latin typeface="charter"/>
              </a:rPr>
              <a:t> as  a solution architect near future.</a:t>
            </a:r>
          </a:p>
          <a:p>
            <a:endParaRPr lang="en-US" dirty="0"/>
          </a:p>
        </p:txBody>
      </p:sp>
    </p:spTree>
    <p:extLst>
      <p:ext uri="{BB962C8B-B14F-4D97-AF65-F5344CB8AC3E}">
        <p14:creationId xmlns:p14="http://schemas.microsoft.com/office/powerpoint/2010/main" val="3941899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1A2B-D7C9-439A-AD7A-73944887538D}"/>
              </a:ext>
            </a:extLst>
          </p:cNvPr>
          <p:cNvSpPr>
            <a:spLocks noGrp="1"/>
          </p:cNvSpPr>
          <p:nvPr>
            <p:ph type="title"/>
          </p:nvPr>
        </p:nvSpPr>
        <p:spPr/>
        <p:txBody>
          <a:bodyPr/>
          <a:lstStyle/>
          <a:p>
            <a:pPr algn="ctr"/>
            <a:r>
              <a:rPr lang="en-GB" dirty="0"/>
              <a:t>Q&amp;A</a:t>
            </a:r>
            <a:endParaRPr lang="en-US" dirty="0"/>
          </a:p>
        </p:txBody>
      </p:sp>
      <p:sp>
        <p:nvSpPr>
          <p:cNvPr id="3" name="Content Placeholder 2">
            <a:extLst>
              <a:ext uri="{FF2B5EF4-FFF2-40B4-BE49-F238E27FC236}">
                <a16:creationId xmlns:a16="http://schemas.microsoft.com/office/drawing/2014/main" id="{A6D5FB3F-D0FA-47F2-A6DC-539E34678216}"/>
              </a:ext>
            </a:extLst>
          </p:cNvPr>
          <p:cNvSpPr>
            <a:spLocks noGrp="1"/>
          </p:cNvSpPr>
          <p:nvPr>
            <p:ph idx="1"/>
          </p:nvPr>
        </p:nvSpPr>
        <p:spPr/>
        <p:txBody>
          <a:bodyPr>
            <a:normAutofit lnSpcReduction="10000"/>
          </a:bodyPr>
          <a:lstStyle/>
          <a:p>
            <a:r>
              <a:rPr lang="en-GB" dirty="0"/>
              <a:t>Q11: How did you optimize your solution?</a:t>
            </a:r>
          </a:p>
          <a:p>
            <a:pPr marL="0" indent="0">
              <a:buNone/>
            </a:pPr>
            <a:r>
              <a:rPr lang="en-GB" dirty="0"/>
              <a:t>      A:Model optimization  depends on various factors</a:t>
            </a:r>
          </a:p>
          <a:p>
            <a:pPr marL="0" indent="0">
              <a:buNone/>
            </a:pPr>
            <a:r>
              <a:rPr lang="en-GB" dirty="0"/>
              <a:t>         Train with better data or do data </a:t>
            </a:r>
            <a:r>
              <a:rPr lang="en-GB" dirty="0" err="1"/>
              <a:t>preprocessing</a:t>
            </a:r>
            <a:r>
              <a:rPr lang="en-GB" dirty="0"/>
              <a:t> in efficient way.</a:t>
            </a:r>
          </a:p>
          <a:p>
            <a:pPr marL="0" indent="0">
              <a:buNone/>
            </a:pPr>
            <a:r>
              <a:rPr lang="en-GB" dirty="0"/>
              <a:t>          Increase the quantity of  training data etc.</a:t>
            </a:r>
          </a:p>
          <a:p>
            <a:pPr marL="0" indent="0">
              <a:buNone/>
            </a:pPr>
            <a:r>
              <a:rPr lang="en-GB" dirty="0"/>
              <a:t>          Try and use multithreaded approaches</a:t>
            </a:r>
          </a:p>
          <a:p>
            <a:pPr marL="0" indent="0">
              <a:buNone/>
            </a:pPr>
            <a:endParaRPr lang="en-GB" dirty="0"/>
          </a:p>
          <a:p>
            <a:pPr marL="0" indent="0">
              <a:buNone/>
            </a:pPr>
            <a:r>
              <a:rPr lang="en-GB" dirty="0"/>
              <a:t>Q12:At what frequency are u retraining and updating your model?</a:t>
            </a:r>
          </a:p>
          <a:p>
            <a:pPr marL="0" indent="0">
              <a:buNone/>
            </a:pPr>
            <a:r>
              <a:rPr lang="en-GB" dirty="0"/>
              <a:t>A:The model gets retrained every 30 days</a:t>
            </a:r>
          </a:p>
          <a:p>
            <a:pPr marL="0" indent="0">
              <a:buNone/>
            </a:pPr>
            <a:r>
              <a:rPr lang="en-GB" dirty="0"/>
              <a:t>       </a:t>
            </a:r>
          </a:p>
          <a:p>
            <a:pPr marL="0" indent="0">
              <a:buNone/>
            </a:pPr>
            <a:endParaRPr lang="en-US" dirty="0"/>
          </a:p>
        </p:txBody>
      </p:sp>
    </p:spTree>
    <p:extLst>
      <p:ext uri="{BB962C8B-B14F-4D97-AF65-F5344CB8AC3E}">
        <p14:creationId xmlns:p14="http://schemas.microsoft.com/office/powerpoint/2010/main" val="278152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2DD9-2189-4259-AAAA-09231DC57C05}"/>
              </a:ext>
            </a:extLst>
          </p:cNvPr>
          <p:cNvSpPr>
            <a:spLocks noGrp="1"/>
          </p:cNvSpPr>
          <p:nvPr>
            <p:ph type="title"/>
          </p:nvPr>
        </p:nvSpPr>
        <p:spPr/>
        <p:txBody>
          <a:bodyPr/>
          <a:lstStyle/>
          <a:p>
            <a:pPr algn="ctr"/>
            <a:r>
              <a:rPr lang="en-GB" sz="1800" dirty="0"/>
              <a:t>Q&amp;A</a:t>
            </a:r>
            <a:endParaRPr lang="en-US" sz="1800" dirty="0"/>
          </a:p>
        </p:txBody>
      </p:sp>
      <p:sp>
        <p:nvSpPr>
          <p:cNvPr id="3" name="Content Placeholder 2">
            <a:extLst>
              <a:ext uri="{FF2B5EF4-FFF2-40B4-BE49-F238E27FC236}">
                <a16:creationId xmlns:a16="http://schemas.microsoft.com/office/drawing/2014/main" id="{CC27D971-3705-4BD5-AC20-BDEFE027B09A}"/>
              </a:ext>
            </a:extLst>
          </p:cNvPr>
          <p:cNvSpPr>
            <a:spLocks noGrp="1"/>
          </p:cNvSpPr>
          <p:nvPr>
            <p:ph idx="1"/>
          </p:nvPr>
        </p:nvSpPr>
        <p:spPr>
          <a:xfrm>
            <a:off x="818712" y="2133600"/>
            <a:ext cx="10554574" cy="4043082"/>
          </a:xfrm>
        </p:spPr>
        <p:txBody>
          <a:bodyPr>
            <a:normAutofit fontScale="32500" lnSpcReduction="20000"/>
          </a:bodyPr>
          <a:lstStyle/>
          <a:p>
            <a:r>
              <a:rPr lang="en-US" sz="5500" b="0" i="0" dirty="0">
                <a:effectLst/>
                <a:latin typeface="charter"/>
              </a:rPr>
              <a:t>Q13:What is Overfitting, and How Can You Avoid It?</a:t>
            </a:r>
          </a:p>
          <a:p>
            <a:pPr algn="l"/>
            <a:r>
              <a:rPr lang="en-US" sz="5500" dirty="0">
                <a:latin typeface="charter"/>
              </a:rPr>
              <a:t>     A:</a:t>
            </a:r>
            <a:r>
              <a:rPr lang="en-US" sz="5500" b="0" i="0" dirty="0">
                <a:effectLst/>
                <a:latin typeface="charter"/>
              </a:rPr>
              <a:t>Overfitting is a situation that occurs when a model learns the training set too well, taking up random fluctuations in the training data as concepts. These impact the model’s ability to generalize and don’t apply to new data. </a:t>
            </a:r>
          </a:p>
          <a:p>
            <a:pPr algn="l"/>
            <a:r>
              <a:rPr lang="en-US" sz="5500" b="0" i="0" dirty="0">
                <a:effectLst/>
                <a:latin typeface="charter"/>
              </a:rPr>
              <a:t>When a model is given the training data, it shows 100 percent accuracy—technically a slight loss. But, when we use the test data, there may be an error and low efficiency. This condition is known as overfitting.</a:t>
            </a:r>
          </a:p>
          <a:p>
            <a:pPr algn="l"/>
            <a:r>
              <a:rPr lang="en-US" sz="5500" b="0" i="0" dirty="0">
                <a:effectLst/>
                <a:latin typeface="charter"/>
              </a:rPr>
              <a:t>There are multiple ways of avoiding overfitting, such as:</a:t>
            </a:r>
          </a:p>
          <a:p>
            <a:pPr algn="l">
              <a:buFont typeface="Arial" panose="020B0604020202020204" pitchFamily="34" charset="0"/>
              <a:buChar char="•"/>
            </a:pPr>
            <a:r>
              <a:rPr lang="en-US" sz="5500" b="0" i="0" dirty="0">
                <a:effectLst/>
                <a:latin typeface="charter"/>
              </a:rPr>
              <a:t>Regularization. It involves a cost term for the features involved with the objective function</a:t>
            </a:r>
          </a:p>
          <a:p>
            <a:pPr algn="l">
              <a:buFont typeface="Arial" panose="020B0604020202020204" pitchFamily="34" charset="0"/>
              <a:buChar char="•"/>
            </a:pPr>
            <a:r>
              <a:rPr lang="en-US" sz="5500" b="0" i="0" dirty="0">
                <a:effectLst/>
                <a:latin typeface="charter"/>
              </a:rPr>
              <a:t>Making a simple model. With lesser variables and parameters, the variance can be reduced </a:t>
            </a:r>
          </a:p>
          <a:p>
            <a:pPr algn="l">
              <a:buFont typeface="Arial" panose="020B0604020202020204" pitchFamily="34" charset="0"/>
              <a:buChar char="•"/>
            </a:pPr>
            <a:r>
              <a:rPr lang="en-US" sz="5500" b="0" i="0" dirty="0">
                <a:effectLst/>
                <a:latin typeface="charter"/>
              </a:rPr>
              <a:t>Cross-validation methods like k-folds can also be used</a:t>
            </a:r>
          </a:p>
          <a:p>
            <a:pPr algn="l">
              <a:buFont typeface="Arial" panose="020B0604020202020204" pitchFamily="34" charset="0"/>
              <a:buChar char="•"/>
            </a:pPr>
            <a:r>
              <a:rPr lang="en-US" sz="5500" b="0" i="0" dirty="0">
                <a:effectLst/>
                <a:latin typeface="charter"/>
              </a:rPr>
              <a:t>If some model parameters are likely to cause overfitting, techniques for regularization like LASSO can be used that penalize these parameters</a:t>
            </a:r>
          </a:p>
          <a:p>
            <a:pPr marL="0" indent="0">
              <a:buNone/>
            </a:pPr>
            <a:endParaRPr lang="en-US" sz="4500" b="0" i="0" dirty="0">
              <a:effectLst/>
              <a:latin typeface="charter"/>
            </a:endParaRPr>
          </a:p>
          <a:p>
            <a:endParaRPr lang="en-US" dirty="0"/>
          </a:p>
        </p:txBody>
      </p:sp>
    </p:spTree>
    <p:extLst>
      <p:ext uri="{BB962C8B-B14F-4D97-AF65-F5344CB8AC3E}">
        <p14:creationId xmlns:p14="http://schemas.microsoft.com/office/powerpoint/2010/main" val="260468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6F37-B69F-4247-9039-F5899E7C7965}"/>
              </a:ext>
            </a:extLst>
          </p:cNvPr>
          <p:cNvSpPr>
            <a:spLocks noGrp="1"/>
          </p:cNvSpPr>
          <p:nvPr>
            <p:ph type="title"/>
          </p:nvPr>
        </p:nvSpPr>
        <p:spPr>
          <a:xfrm>
            <a:off x="810000" y="790112"/>
            <a:ext cx="10571998" cy="627525"/>
          </a:xfrm>
        </p:spPr>
        <p:txBody>
          <a:bodyPr/>
          <a:lstStyle/>
          <a:p>
            <a:pPr algn="ctr"/>
            <a:r>
              <a:rPr lang="en-GB" sz="1800" dirty="0">
                <a:latin typeface="charter"/>
              </a:rPr>
              <a:t>Q&amp;A</a:t>
            </a:r>
            <a:endParaRPr lang="en-US" sz="1800" dirty="0">
              <a:latin typeface="charter"/>
            </a:endParaRPr>
          </a:p>
        </p:txBody>
      </p:sp>
      <p:sp>
        <p:nvSpPr>
          <p:cNvPr id="3" name="Content Placeholder 2">
            <a:extLst>
              <a:ext uri="{FF2B5EF4-FFF2-40B4-BE49-F238E27FC236}">
                <a16:creationId xmlns:a16="http://schemas.microsoft.com/office/drawing/2014/main" id="{81712076-0E3B-4EB3-8E18-991EEEDC3DC4}"/>
              </a:ext>
            </a:extLst>
          </p:cNvPr>
          <p:cNvSpPr>
            <a:spLocks noGrp="1"/>
          </p:cNvSpPr>
          <p:nvPr>
            <p:ph idx="1"/>
          </p:nvPr>
        </p:nvSpPr>
        <p:spPr>
          <a:xfrm>
            <a:off x="818712" y="2334828"/>
            <a:ext cx="10554574" cy="4953740"/>
          </a:xfrm>
        </p:spPr>
        <p:txBody>
          <a:bodyPr>
            <a:normAutofit lnSpcReduction="10000"/>
          </a:bodyPr>
          <a:lstStyle/>
          <a:p>
            <a:r>
              <a:rPr lang="en-US" b="0" i="0" dirty="0">
                <a:effectLst/>
                <a:latin typeface="charter"/>
              </a:rPr>
              <a:t>Q14:Explain the Confusion Matrix with Respect to Machine Learning Algorithms.</a:t>
            </a:r>
          </a:p>
          <a:p>
            <a:pPr algn="l"/>
            <a:r>
              <a:rPr lang="en-US" dirty="0">
                <a:latin typeface="charter"/>
              </a:rPr>
              <a:t>A:</a:t>
            </a:r>
            <a:r>
              <a:rPr lang="en-US" b="0" i="0" dirty="0">
                <a:effectLst/>
                <a:latin typeface="charter"/>
              </a:rPr>
              <a:t>A confusion matrix (or error matrix) is a specific table that is used to measure the performance of an algorithm. It is mostly used in supervised learning; in unsupervised learning, it’s called the matching matrix.</a:t>
            </a:r>
          </a:p>
          <a:p>
            <a:pPr algn="l"/>
            <a:r>
              <a:rPr lang="en-US" b="0" i="0" dirty="0">
                <a:effectLst/>
                <a:latin typeface="charter"/>
              </a:rPr>
              <a:t>The confusion matrix has two parameters:</a:t>
            </a:r>
          </a:p>
          <a:p>
            <a:pPr algn="l">
              <a:buFont typeface="Arial" panose="020B0604020202020204" pitchFamily="34" charset="0"/>
              <a:buChar char="•"/>
            </a:pPr>
            <a:r>
              <a:rPr lang="en-US" b="0" i="0" dirty="0">
                <a:effectLst/>
                <a:latin typeface="charter"/>
              </a:rPr>
              <a:t>Actual</a:t>
            </a:r>
          </a:p>
          <a:p>
            <a:pPr algn="l">
              <a:buFont typeface="Arial" panose="020B0604020202020204" pitchFamily="34" charset="0"/>
              <a:buChar char="•"/>
            </a:pPr>
            <a:r>
              <a:rPr lang="en-US" b="0" i="0" dirty="0">
                <a:effectLst/>
                <a:latin typeface="charter"/>
              </a:rPr>
              <a:t>Predicted </a:t>
            </a:r>
          </a:p>
          <a:p>
            <a:pPr algn="l"/>
            <a:r>
              <a:rPr lang="en-US" b="0" i="0" dirty="0">
                <a:effectLst/>
                <a:latin typeface="charter"/>
              </a:rPr>
              <a:t>It also has identical sets of features in both of these dimensions.</a:t>
            </a:r>
          </a:p>
          <a:p>
            <a:pPr algn="l"/>
            <a:r>
              <a:rPr lang="en-US" dirty="0">
                <a:latin typeface="charter"/>
              </a:rPr>
              <a:t>Q15:</a:t>
            </a:r>
            <a:r>
              <a:rPr lang="en-US" b="0" i="0" dirty="0">
                <a:effectLst/>
                <a:latin typeface="charter"/>
              </a:rPr>
              <a:t>How Will You Know Which Machine Learning Algorithm to Choose for Your Classification Problem</a:t>
            </a:r>
            <a:r>
              <a:rPr lang="en-US" b="0" i="0" dirty="0">
                <a:solidFill>
                  <a:srgbClr val="272C37"/>
                </a:solidFill>
                <a:effectLst/>
                <a:latin typeface="charter"/>
              </a:rPr>
              <a:t>?</a:t>
            </a:r>
          </a:p>
          <a:p>
            <a:pPr algn="l"/>
            <a:r>
              <a:rPr lang="en-US" b="0" i="0" dirty="0">
                <a:effectLst/>
                <a:latin typeface="charter"/>
              </a:rPr>
              <a:t>While there is no fixed rule to choose an algorithm for a classification problem, you can follow these guidelines:</a:t>
            </a:r>
          </a:p>
          <a:p>
            <a:pPr algn="l">
              <a:buFont typeface="Arial" panose="020B0604020202020204" pitchFamily="34" charset="0"/>
              <a:buChar char="•"/>
            </a:pPr>
            <a:r>
              <a:rPr lang="en-US" b="0" i="0" dirty="0">
                <a:effectLst/>
                <a:latin typeface="charter"/>
              </a:rPr>
              <a:t>If accuracy is a concern, test different algorithms and cross-validate them</a:t>
            </a:r>
          </a:p>
          <a:p>
            <a:pPr algn="l">
              <a:buFont typeface="Arial" panose="020B0604020202020204" pitchFamily="34" charset="0"/>
              <a:buChar char="•"/>
            </a:pPr>
            <a:r>
              <a:rPr lang="en-US" b="0" i="0" dirty="0">
                <a:effectLst/>
                <a:latin typeface="charter"/>
              </a:rPr>
              <a:t>If the training dataset is small, use models that have low variance and high bias</a:t>
            </a:r>
          </a:p>
          <a:p>
            <a:pPr algn="l">
              <a:buFont typeface="Arial" panose="020B0604020202020204" pitchFamily="34" charset="0"/>
              <a:buChar char="•"/>
            </a:pPr>
            <a:r>
              <a:rPr lang="en-US" b="0" i="0" dirty="0">
                <a:effectLst/>
                <a:latin typeface="charter"/>
              </a:rPr>
              <a:t>If the training dataset is large, use models that have high variance and little bias</a:t>
            </a:r>
          </a:p>
          <a:p>
            <a:pPr algn="l"/>
            <a:endParaRPr lang="en-US" b="0" i="0" dirty="0">
              <a:effectLst/>
              <a:latin typeface="charter"/>
            </a:endParaRPr>
          </a:p>
          <a:p>
            <a:endParaRPr lang="en-US" b="0" i="0" dirty="0">
              <a:effectLst/>
              <a:latin typeface="charter"/>
            </a:endParaRPr>
          </a:p>
          <a:p>
            <a:endParaRPr lang="en-US" dirty="0">
              <a:latin typeface="charter"/>
            </a:endParaRPr>
          </a:p>
        </p:txBody>
      </p:sp>
    </p:spTree>
    <p:extLst>
      <p:ext uri="{BB962C8B-B14F-4D97-AF65-F5344CB8AC3E}">
        <p14:creationId xmlns:p14="http://schemas.microsoft.com/office/powerpoint/2010/main" val="400735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93C6-8023-4769-8EC1-90178AE53877}"/>
              </a:ext>
            </a:extLst>
          </p:cNvPr>
          <p:cNvSpPr>
            <a:spLocks noGrp="1"/>
          </p:cNvSpPr>
          <p:nvPr>
            <p:ph type="title"/>
          </p:nvPr>
        </p:nvSpPr>
        <p:spPr/>
        <p:txBody>
          <a:bodyPr/>
          <a:lstStyle/>
          <a:p>
            <a:pPr algn="ctr"/>
            <a:r>
              <a:rPr lang="en-GB" sz="1800">
                <a:latin typeface="charter"/>
              </a:rPr>
              <a:t>Q&amp;A</a:t>
            </a:r>
            <a:endParaRPr lang="en-US" sz="1800" dirty="0">
              <a:latin typeface="charter"/>
            </a:endParaRPr>
          </a:p>
        </p:txBody>
      </p:sp>
      <p:sp>
        <p:nvSpPr>
          <p:cNvPr id="4" name="Content Placeholder 3">
            <a:extLst>
              <a:ext uri="{FF2B5EF4-FFF2-40B4-BE49-F238E27FC236}">
                <a16:creationId xmlns:a16="http://schemas.microsoft.com/office/drawing/2014/main" id="{BA60159C-8027-42D2-9FCA-04A37F2C9085}"/>
              </a:ext>
            </a:extLst>
          </p:cNvPr>
          <p:cNvSpPr>
            <a:spLocks noGrp="1"/>
          </p:cNvSpPr>
          <p:nvPr>
            <p:ph idx="1"/>
          </p:nvPr>
        </p:nvSpPr>
        <p:spPr>
          <a:xfrm>
            <a:off x="818712" y="2222286"/>
            <a:ext cx="10554574" cy="4635713"/>
          </a:xfrm>
        </p:spPr>
        <p:txBody>
          <a:bodyPr>
            <a:normAutofit fontScale="70000" lnSpcReduction="20000"/>
          </a:bodyPr>
          <a:lstStyle/>
          <a:p>
            <a:pPr algn="l"/>
            <a:r>
              <a:rPr lang="en-US" sz="2300" b="1" i="0" dirty="0">
                <a:effectLst/>
                <a:latin typeface="charter"/>
              </a:rPr>
              <a:t>Q16:What do you understand by selection bias?</a:t>
            </a:r>
            <a:endParaRPr lang="en-US" sz="2300" b="0" i="0" dirty="0">
              <a:effectLst/>
              <a:latin typeface="charter"/>
            </a:endParaRPr>
          </a:p>
          <a:p>
            <a:pPr algn="just">
              <a:buFont typeface="Arial" panose="020B0604020202020204" pitchFamily="34" charset="0"/>
              <a:buChar char="•"/>
            </a:pPr>
            <a:r>
              <a:rPr lang="en-US" sz="2300" b="0" i="0" dirty="0">
                <a:effectLst/>
                <a:latin typeface="charter"/>
              </a:rPr>
              <a:t>It is a statistical error that causes a bias in the sampling portion of an experiment.</a:t>
            </a:r>
          </a:p>
          <a:p>
            <a:pPr algn="just">
              <a:buFont typeface="Arial" panose="020B0604020202020204" pitchFamily="34" charset="0"/>
              <a:buChar char="•"/>
            </a:pPr>
            <a:r>
              <a:rPr lang="en-US" sz="2300" b="0" i="0" dirty="0">
                <a:effectLst/>
                <a:latin typeface="charter"/>
              </a:rPr>
              <a:t>The error causes one sampling group to be selected more often than other groups included in the experiment.</a:t>
            </a:r>
          </a:p>
          <a:p>
            <a:pPr algn="just">
              <a:buFont typeface="Arial" panose="020B0604020202020204" pitchFamily="34" charset="0"/>
              <a:buChar char="•"/>
            </a:pPr>
            <a:r>
              <a:rPr lang="en-US" sz="2300" b="0" i="0" dirty="0">
                <a:effectLst/>
                <a:latin typeface="charter"/>
              </a:rPr>
              <a:t>Selection bias may produce an inaccurate conclusion if the selection bias is not identified.</a:t>
            </a:r>
          </a:p>
          <a:p>
            <a:pPr marL="0" indent="0" algn="just">
              <a:buNone/>
            </a:pPr>
            <a:r>
              <a:rPr lang="en-US" sz="2300">
                <a:latin typeface="charter"/>
              </a:rPr>
              <a:t>    Q17</a:t>
            </a:r>
            <a:r>
              <a:rPr lang="en-US" sz="2300" dirty="0">
                <a:latin typeface="charter"/>
              </a:rPr>
              <a:t>:</a:t>
            </a:r>
            <a:r>
              <a:rPr lang="en-US" sz="2300" b="1" i="0" dirty="0">
                <a:effectLst/>
                <a:latin typeface="charter"/>
              </a:rPr>
              <a:t>Which is more important to you – model accuracy or model performance?</a:t>
            </a:r>
            <a:endParaRPr lang="en-US" sz="2300" b="0" i="0" dirty="0">
              <a:effectLst/>
              <a:latin typeface="charter"/>
            </a:endParaRPr>
          </a:p>
          <a:p>
            <a:pPr algn="just"/>
            <a:r>
              <a:rPr lang="en-US" sz="2300" b="0" i="0" dirty="0">
                <a:effectLst/>
                <a:latin typeface="charter"/>
              </a:rPr>
              <a:t>A:Well, you must know that model accuracy is only a subset of model performance. The accuracy of the model and performance of the model are directly proportional and hence better the performance of the model, more accurate are the predictions.</a:t>
            </a:r>
          </a:p>
          <a:p>
            <a:pPr algn="l"/>
            <a:r>
              <a:rPr lang="en-US" sz="2300" b="1" i="0" dirty="0">
                <a:effectLst/>
                <a:latin typeface="charter"/>
              </a:rPr>
              <a:t>Q18. What is the difference between Gini Impurity and Entropy in a Decision Tree?</a:t>
            </a:r>
            <a:endParaRPr lang="en-US" sz="2300" b="0" i="0" dirty="0">
              <a:effectLst/>
              <a:latin typeface="charter"/>
            </a:endParaRPr>
          </a:p>
          <a:p>
            <a:pPr algn="just">
              <a:buFont typeface="Arial" panose="020B0604020202020204" pitchFamily="34" charset="0"/>
              <a:buChar char="•"/>
            </a:pPr>
            <a:r>
              <a:rPr lang="en-US" sz="2300" b="0" i="0" dirty="0">
                <a:effectLst/>
                <a:latin typeface="charter"/>
              </a:rPr>
              <a:t>Gini Impurity and Entropy are the metrics used for deciding how to split a Decision Tree.</a:t>
            </a:r>
          </a:p>
          <a:p>
            <a:pPr algn="just">
              <a:buFont typeface="Arial" panose="020B0604020202020204" pitchFamily="34" charset="0"/>
              <a:buChar char="•"/>
            </a:pPr>
            <a:r>
              <a:rPr lang="en-US" sz="2300" b="0" i="0" dirty="0">
                <a:effectLst/>
                <a:latin typeface="charter"/>
              </a:rPr>
              <a:t>Gini measurement is the probability of a random sample being classified correctly if you randomly pick a label according to the distribution in the branch.</a:t>
            </a:r>
          </a:p>
          <a:p>
            <a:pPr algn="just">
              <a:buFont typeface="Arial" panose="020B0604020202020204" pitchFamily="34" charset="0"/>
              <a:buChar char="•"/>
            </a:pPr>
            <a:r>
              <a:rPr lang="en-US" sz="2300" b="0" i="0" dirty="0">
                <a:effectLst/>
                <a:latin typeface="charter"/>
              </a:rPr>
              <a:t>Entropy is a measurement to calculate the lack of information. You calculate the Information Gain (difference in entropies) by making a split. This measure helps to reduce the uncertainty about the output label.</a:t>
            </a:r>
          </a:p>
          <a:p>
            <a:pPr marL="0" indent="0" algn="just">
              <a:buNone/>
            </a:pPr>
            <a:endParaRPr lang="en-US" b="0" i="0" dirty="0">
              <a:effectLst/>
              <a:latin typeface="charter"/>
            </a:endParaRPr>
          </a:p>
          <a:p>
            <a:endParaRPr lang="en-US" dirty="0"/>
          </a:p>
        </p:txBody>
      </p:sp>
    </p:spTree>
    <p:extLst>
      <p:ext uri="{BB962C8B-B14F-4D97-AF65-F5344CB8AC3E}">
        <p14:creationId xmlns:p14="http://schemas.microsoft.com/office/powerpoint/2010/main" val="408909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FFD3C-963C-403A-AFF1-82470184414A}"/>
              </a:ext>
            </a:extLst>
          </p:cNvPr>
          <p:cNvSpPr>
            <a:spLocks noGrp="1"/>
          </p:cNvSpPr>
          <p:nvPr>
            <p:ph type="title"/>
          </p:nvPr>
        </p:nvSpPr>
        <p:spPr>
          <a:xfrm>
            <a:off x="1349406" y="767919"/>
            <a:ext cx="2237173" cy="972104"/>
          </a:xfrm>
        </p:spPr>
        <p:txBody>
          <a:bodyPr>
            <a:normAutofit fontScale="90000"/>
          </a:bodyPr>
          <a:lstStyle/>
          <a:p>
            <a:pPr algn="ctr"/>
            <a:br>
              <a:rPr lang="en-GB" sz="2400" dirty="0"/>
            </a:br>
            <a:r>
              <a:rPr lang="en-GB" sz="2400" dirty="0"/>
              <a:t>Objectives</a:t>
            </a:r>
            <a:br>
              <a:rPr lang="en-GB" sz="2400" dirty="0"/>
            </a:br>
            <a:endParaRPr lang="en-US" sz="2400" dirty="0"/>
          </a:p>
        </p:txBody>
      </p:sp>
      <p:sp>
        <p:nvSpPr>
          <p:cNvPr id="5" name="Content Placeholder 4">
            <a:extLst>
              <a:ext uri="{FF2B5EF4-FFF2-40B4-BE49-F238E27FC236}">
                <a16:creationId xmlns:a16="http://schemas.microsoft.com/office/drawing/2014/main" id="{6868D1E9-AF80-4B85-A32C-E21331DE24B1}"/>
              </a:ext>
            </a:extLst>
          </p:cNvPr>
          <p:cNvSpPr>
            <a:spLocks noGrp="1"/>
          </p:cNvSpPr>
          <p:nvPr>
            <p:ph idx="1"/>
          </p:nvPr>
        </p:nvSpPr>
        <p:spPr>
          <a:xfrm>
            <a:off x="1349406" y="2246050"/>
            <a:ext cx="10515600" cy="3844032"/>
          </a:xfrm>
        </p:spPr>
        <p:txBody>
          <a:bodyPr>
            <a:normAutofit/>
          </a:bodyPr>
          <a:lstStyle/>
          <a:p>
            <a:r>
              <a:rPr lang="en-US" b="0" i="0" dirty="0">
                <a:effectLst/>
                <a:latin typeface="charter"/>
                <a:cs typeface="Arial" panose="020B0604020202020204" pitchFamily="34" charset="0"/>
              </a:rPr>
              <a:t>A Backorder is an order which can’t be fulfilled at the given time due to lack of supply or the product is currently out of stock or not in inventory but can guarantee delivery of the goods or service requested by a certain date in the future because the production of goods or replenishment of inventory is underway. Unlike in the situation of Out-of-stock where the delivery date of the goods can’t be promised , in the Backorder scenario the customers are allowed to shop for the products and order. Simply put Backorder can be thought of as an order with a delayed delivery date.</a:t>
            </a:r>
          </a:p>
          <a:p>
            <a:r>
              <a:rPr lang="en-US" b="0" i="0" dirty="0">
                <a:effectLst/>
                <a:latin typeface="charter"/>
              </a:rPr>
              <a:t>The primary goal of all the companies is to increase the demand for the products they offer. Having a poor sales forecast system could one of the reasons for failing to predict the demand. Despite having a good sales forecasting system sometimes these situations are inevitable because of the factors which can’t be controlled or un  predictable events.</a:t>
            </a:r>
            <a:endParaRPr lang="en-US" b="1" dirty="0">
              <a:latin typeface="charter"/>
              <a:cs typeface="Arial" panose="020B0604020202020204" pitchFamily="34" charset="0"/>
            </a:endParaRPr>
          </a:p>
          <a:p>
            <a:pPr marL="0" indent="0">
              <a:buNone/>
            </a:pPr>
            <a:endParaRPr lang="en-US" b="1" dirty="0">
              <a:latin typeface="charter"/>
              <a:cs typeface="Arial" panose="020B0604020202020204" pitchFamily="34" charset="0"/>
            </a:endParaRPr>
          </a:p>
          <a:p>
            <a:endParaRPr lang="en-US" dirty="0">
              <a:latin typeface="charter"/>
            </a:endParaRPr>
          </a:p>
        </p:txBody>
      </p:sp>
    </p:spTree>
    <p:extLst>
      <p:ext uri="{BB962C8B-B14F-4D97-AF65-F5344CB8AC3E}">
        <p14:creationId xmlns:p14="http://schemas.microsoft.com/office/powerpoint/2010/main" val="194299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3825-859A-411E-9DD4-A69F3D352F36}"/>
              </a:ext>
            </a:extLst>
          </p:cNvPr>
          <p:cNvSpPr>
            <a:spLocks noGrp="1"/>
          </p:cNvSpPr>
          <p:nvPr>
            <p:ph type="title"/>
          </p:nvPr>
        </p:nvSpPr>
        <p:spPr>
          <a:xfrm>
            <a:off x="838200" y="365761"/>
            <a:ext cx="10515600" cy="752826"/>
          </a:xfrm>
        </p:spPr>
        <p:txBody>
          <a:bodyPr>
            <a:normAutofit fontScale="90000"/>
          </a:bodyPr>
          <a:lstStyle/>
          <a:p>
            <a:r>
              <a:rPr lang="en-GB" sz="2400" dirty="0"/>
              <a:t>Benefits:</a:t>
            </a:r>
            <a:br>
              <a:rPr lang="en-GB" sz="2400" dirty="0"/>
            </a:br>
            <a:endParaRPr lang="en-US" sz="2400" dirty="0"/>
          </a:p>
        </p:txBody>
      </p:sp>
      <p:sp>
        <p:nvSpPr>
          <p:cNvPr id="3" name="Content Placeholder 2">
            <a:extLst>
              <a:ext uri="{FF2B5EF4-FFF2-40B4-BE49-F238E27FC236}">
                <a16:creationId xmlns:a16="http://schemas.microsoft.com/office/drawing/2014/main" id="{F16D07AC-CF65-44DA-ADFB-2609A1DD9F52}"/>
              </a:ext>
            </a:extLst>
          </p:cNvPr>
          <p:cNvSpPr>
            <a:spLocks noGrp="1"/>
          </p:cNvSpPr>
          <p:nvPr>
            <p:ph idx="1"/>
          </p:nvPr>
        </p:nvSpPr>
        <p:spPr>
          <a:xfrm>
            <a:off x="838200" y="1882066"/>
            <a:ext cx="10515600" cy="3471169"/>
          </a:xfrm>
        </p:spPr>
        <p:txBody>
          <a:bodyPr>
            <a:normAutofit/>
          </a:bodyPr>
          <a:lstStyle/>
          <a:p>
            <a:pPr algn="l"/>
            <a:r>
              <a:rPr lang="en-US" b="0" i="0" dirty="0">
                <a:effectLst/>
                <a:latin typeface="charter"/>
              </a:rPr>
              <a:t>Backorders are inevitable but through prediction of the items which may go on backorder planning can be optimized at different levels avoiding unexpected burden on production , logistics and transportation planning.</a:t>
            </a:r>
          </a:p>
          <a:p>
            <a:pPr algn="l"/>
            <a:r>
              <a:rPr lang="en-US" b="0" i="0" dirty="0">
                <a:effectLst/>
                <a:latin typeface="charter"/>
              </a:rPr>
              <a:t>ERP systems produce a lot of data (mostly structured) and also would have a lot of historical data , if this data can be leveraged correctly a Predictive model can be developed to forecast the Backorders and plan  accordingly.</a:t>
            </a:r>
          </a:p>
          <a:p>
            <a:endParaRPr lang="en-US" dirty="0"/>
          </a:p>
        </p:txBody>
      </p:sp>
    </p:spTree>
    <p:extLst>
      <p:ext uri="{BB962C8B-B14F-4D97-AF65-F5344CB8AC3E}">
        <p14:creationId xmlns:p14="http://schemas.microsoft.com/office/powerpoint/2010/main" val="20557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5C8C-69FE-4D6D-98DF-890D303482C6}"/>
              </a:ext>
            </a:extLst>
          </p:cNvPr>
          <p:cNvSpPr>
            <a:spLocks noGrp="1"/>
          </p:cNvSpPr>
          <p:nvPr>
            <p:ph type="title"/>
          </p:nvPr>
        </p:nvSpPr>
        <p:spPr>
          <a:xfrm>
            <a:off x="838200" y="479393"/>
            <a:ext cx="10515600" cy="958789"/>
          </a:xfrm>
        </p:spPr>
        <p:txBody>
          <a:bodyPr>
            <a:normAutofit/>
          </a:bodyPr>
          <a:lstStyle/>
          <a:p>
            <a:r>
              <a:rPr lang="en-GB" sz="2400" dirty="0"/>
              <a:t>Data Sharing Agreement:</a:t>
            </a:r>
            <a:endParaRPr lang="en-US" sz="2400" dirty="0"/>
          </a:p>
        </p:txBody>
      </p:sp>
      <p:sp>
        <p:nvSpPr>
          <p:cNvPr id="3" name="Content Placeholder 2">
            <a:extLst>
              <a:ext uri="{FF2B5EF4-FFF2-40B4-BE49-F238E27FC236}">
                <a16:creationId xmlns:a16="http://schemas.microsoft.com/office/drawing/2014/main" id="{548A5167-68E9-4524-87A3-8B98EB253E01}"/>
              </a:ext>
            </a:extLst>
          </p:cNvPr>
          <p:cNvSpPr>
            <a:spLocks noGrp="1"/>
          </p:cNvSpPr>
          <p:nvPr>
            <p:ph idx="1"/>
          </p:nvPr>
        </p:nvSpPr>
        <p:spPr>
          <a:xfrm>
            <a:off x="838200" y="1775534"/>
            <a:ext cx="10515600" cy="4509855"/>
          </a:xfrm>
        </p:spPr>
        <p:txBody>
          <a:bodyPr>
            <a:normAutofit/>
          </a:bodyPr>
          <a:lstStyle/>
          <a:p>
            <a:r>
              <a:rPr lang="en-GB" dirty="0">
                <a:latin typeface="charter"/>
              </a:rPr>
              <a:t>Sample file name(Ex:backorder_02082021_010101)</a:t>
            </a:r>
          </a:p>
          <a:p>
            <a:r>
              <a:rPr lang="en-GB" dirty="0">
                <a:latin typeface="charter"/>
              </a:rPr>
              <a:t>Length of date stamp(8 digits)</a:t>
            </a:r>
          </a:p>
          <a:p>
            <a:r>
              <a:rPr lang="en-GB" dirty="0">
                <a:latin typeface="charter"/>
              </a:rPr>
              <a:t>Length of time stamp(6 Digits)</a:t>
            </a:r>
          </a:p>
          <a:p>
            <a:r>
              <a:rPr lang="en-GB" dirty="0">
                <a:latin typeface="charter"/>
              </a:rPr>
              <a:t>No of </a:t>
            </a:r>
            <a:r>
              <a:rPr lang="en-GB" dirty="0" err="1">
                <a:latin typeface="charter"/>
              </a:rPr>
              <a:t>columns,column</a:t>
            </a:r>
            <a:r>
              <a:rPr lang="en-GB" dirty="0">
                <a:latin typeface="charter"/>
              </a:rPr>
              <a:t> names</a:t>
            </a:r>
          </a:p>
          <a:p>
            <a:r>
              <a:rPr lang="en-GB" dirty="0">
                <a:latin typeface="charter"/>
              </a:rPr>
              <a:t>Columns Data type</a:t>
            </a:r>
          </a:p>
          <a:p>
            <a:r>
              <a:rPr lang="en-GB" dirty="0">
                <a:latin typeface="charter"/>
              </a:rPr>
              <a:t>Column Details</a:t>
            </a:r>
          </a:p>
        </p:txBody>
      </p:sp>
    </p:spTree>
    <p:extLst>
      <p:ext uri="{BB962C8B-B14F-4D97-AF65-F5344CB8AC3E}">
        <p14:creationId xmlns:p14="http://schemas.microsoft.com/office/powerpoint/2010/main" val="159488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3A33-6481-4A4E-99DB-026763264615}"/>
              </a:ext>
            </a:extLst>
          </p:cNvPr>
          <p:cNvSpPr>
            <a:spLocks noGrp="1"/>
          </p:cNvSpPr>
          <p:nvPr>
            <p:ph type="title"/>
          </p:nvPr>
        </p:nvSpPr>
        <p:spPr>
          <a:xfrm>
            <a:off x="838200" y="1116313"/>
            <a:ext cx="10515600" cy="588200"/>
          </a:xfrm>
        </p:spPr>
        <p:txBody>
          <a:bodyPr>
            <a:normAutofit/>
          </a:bodyPr>
          <a:lstStyle/>
          <a:p>
            <a:r>
              <a:rPr lang="en-GB" sz="2400" dirty="0"/>
              <a:t>Application Architecture:</a:t>
            </a:r>
            <a:endParaRPr lang="en-US" sz="2400" dirty="0"/>
          </a:p>
        </p:txBody>
      </p:sp>
      <p:pic>
        <p:nvPicPr>
          <p:cNvPr id="4" name="Content Placeholder 3">
            <a:extLst>
              <a:ext uri="{FF2B5EF4-FFF2-40B4-BE49-F238E27FC236}">
                <a16:creationId xmlns:a16="http://schemas.microsoft.com/office/drawing/2014/main" id="{EDF587AA-71CD-4587-989C-51F4363CF1A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86252"/>
            <a:ext cx="8882848" cy="3557781"/>
          </a:xfrm>
          <a:prstGeom prst="rect">
            <a:avLst/>
          </a:prstGeom>
          <a:noFill/>
        </p:spPr>
      </p:pic>
    </p:spTree>
    <p:extLst>
      <p:ext uri="{BB962C8B-B14F-4D97-AF65-F5344CB8AC3E}">
        <p14:creationId xmlns:p14="http://schemas.microsoft.com/office/powerpoint/2010/main" val="327351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E95-FB8D-4F57-A90E-BD2556FF57FB}"/>
              </a:ext>
            </a:extLst>
          </p:cNvPr>
          <p:cNvSpPr>
            <a:spLocks noGrp="1"/>
          </p:cNvSpPr>
          <p:nvPr>
            <p:ph type="title"/>
          </p:nvPr>
        </p:nvSpPr>
        <p:spPr>
          <a:xfrm>
            <a:off x="980242" y="0"/>
            <a:ext cx="10515600" cy="1109709"/>
          </a:xfrm>
        </p:spPr>
        <p:txBody>
          <a:bodyPr>
            <a:normAutofit fontScale="90000"/>
          </a:bodyPr>
          <a:lstStyle/>
          <a:p>
            <a:br>
              <a:rPr lang="en-GB" sz="2700" dirty="0"/>
            </a:br>
            <a:br>
              <a:rPr lang="en-GB" sz="2700" dirty="0"/>
            </a:br>
            <a:r>
              <a:rPr lang="en-GB" sz="2700" dirty="0">
                <a:latin typeface="charter"/>
              </a:rPr>
              <a:t>Data Validation &amp; Data Transformation:</a:t>
            </a:r>
            <a:br>
              <a:rPr lang="en-US" dirty="0">
                <a:latin typeface="charter"/>
              </a:rPr>
            </a:br>
            <a:endParaRPr lang="en-US" dirty="0">
              <a:latin typeface="charter"/>
            </a:endParaRPr>
          </a:p>
        </p:txBody>
      </p:sp>
      <p:sp>
        <p:nvSpPr>
          <p:cNvPr id="3" name="Content Placeholder 2">
            <a:extLst>
              <a:ext uri="{FF2B5EF4-FFF2-40B4-BE49-F238E27FC236}">
                <a16:creationId xmlns:a16="http://schemas.microsoft.com/office/drawing/2014/main" id="{4B9F3377-466F-422B-8BF7-72CFBAA9054C}"/>
              </a:ext>
            </a:extLst>
          </p:cNvPr>
          <p:cNvSpPr>
            <a:spLocks noGrp="1"/>
          </p:cNvSpPr>
          <p:nvPr>
            <p:ph idx="1"/>
          </p:nvPr>
        </p:nvSpPr>
        <p:spPr>
          <a:xfrm>
            <a:off x="838200" y="1189608"/>
            <a:ext cx="10515600" cy="4955605"/>
          </a:xfrm>
        </p:spPr>
        <p:txBody>
          <a:bodyPr>
            <a:normAutofit/>
          </a:bodyPr>
          <a:lstStyle/>
          <a:p>
            <a:r>
              <a:rPr lang="en-GB" b="1" dirty="0">
                <a:latin typeface="charter"/>
              </a:rPr>
              <a:t>File Name Validation</a:t>
            </a:r>
            <a:r>
              <a:rPr lang="en-GB" dirty="0">
                <a:latin typeface="charter"/>
              </a:rPr>
              <a:t> :File name validation as per the DSA. We have created regular expression  pattern for validation with time stamp format. IF this file satisfy the pattern criteria it will go to </a:t>
            </a:r>
            <a:r>
              <a:rPr lang="en-GB" dirty="0" err="1">
                <a:latin typeface="charter"/>
              </a:rPr>
              <a:t>valid_data_file</a:t>
            </a:r>
            <a:r>
              <a:rPr lang="en-GB" dirty="0">
                <a:latin typeface="charter"/>
              </a:rPr>
              <a:t> folder or else it will go to </a:t>
            </a:r>
            <a:r>
              <a:rPr lang="en-GB" dirty="0" err="1">
                <a:latin typeface="charter"/>
              </a:rPr>
              <a:t>bad_data</a:t>
            </a:r>
            <a:r>
              <a:rPr lang="en-GB" dirty="0">
                <a:latin typeface="charter"/>
              </a:rPr>
              <a:t> file folder.</a:t>
            </a:r>
          </a:p>
          <a:p>
            <a:r>
              <a:rPr lang="en-GB" dirty="0">
                <a:latin typeface="charter"/>
              </a:rPr>
              <a:t>Name and no. of columns: It will check for number of columns and Name of the </a:t>
            </a:r>
            <a:r>
              <a:rPr lang="en-GB" dirty="0" err="1">
                <a:latin typeface="charter"/>
              </a:rPr>
              <a:t>columns.If</a:t>
            </a:r>
            <a:r>
              <a:rPr lang="en-GB" dirty="0">
                <a:latin typeface="charter"/>
              </a:rPr>
              <a:t> it will pass the validation criteria then it will </a:t>
            </a:r>
            <a:r>
              <a:rPr lang="en-GB" dirty="0" err="1">
                <a:latin typeface="charter"/>
              </a:rPr>
              <a:t>goto</a:t>
            </a:r>
            <a:r>
              <a:rPr lang="en-GB" dirty="0">
                <a:latin typeface="charter"/>
              </a:rPr>
              <a:t>  </a:t>
            </a:r>
            <a:r>
              <a:rPr lang="en-GB" dirty="0" err="1">
                <a:latin typeface="charter"/>
              </a:rPr>
              <a:t>valid_data_file</a:t>
            </a:r>
            <a:r>
              <a:rPr lang="en-GB" dirty="0">
                <a:latin typeface="charter"/>
              </a:rPr>
              <a:t> or else </a:t>
            </a:r>
            <a:r>
              <a:rPr lang="en-GB" dirty="0" err="1">
                <a:latin typeface="charter"/>
              </a:rPr>
              <a:t>bad_data_file</a:t>
            </a:r>
            <a:r>
              <a:rPr lang="en-GB" dirty="0">
                <a:latin typeface="charter"/>
              </a:rPr>
              <a:t>.</a:t>
            </a:r>
          </a:p>
          <a:p>
            <a:r>
              <a:rPr lang="en-GB" dirty="0">
                <a:latin typeface="charter"/>
              </a:rPr>
              <a:t>Data types of </a:t>
            </a:r>
            <a:r>
              <a:rPr lang="en-GB" dirty="0" err="1">
                <a:latin typeface="charter"/>
              </a:rPr>
              <a:t>column:The</a:t>
            </a:r>
            <a:r>
              <a:rPr lang="en-GB" dirty="0">
                <a:latin typeface="charter"/>
              </a:rPr>
              <a:t> data types of column is given in schema file is valid or not.</a:t>
            </a:r>
          </a:p>
          <a:p>
            <a:r>
              <a:rPr lang="en-GB" dirty="0">
                <a:latin typeface="charter"/>
              </a:rPr>
              <a:t>Null values in </a:t>
            </a:r>
            <a:r>
              <a:rPr lang="en-GB" dirty="0" err="1">
                <a:latin typeface="charter"/>
              </a:rPr>
              <a:t>Columns:If</a:t>
            </a:r>
            <a:r>
              <a:rPr lang="en-GB" dirty="0">
                <a:latin typeface="charter"/>
              </a:rPr>
              <a:t> any columns in file contain null values or data ids missing then this file is going to </a:t>
            </a:r>
            <a:r>
              <a:rPr lang="en-GB" dirty="0" err="1">
                <a:latin typeface="charter"/>
              </a:rPr>
              <a:t>bad_file_folder</a:t>
            </a:r>
            <a:r>
              <a:rPr lang="en-GB" dirty="0">
                <a:latin typeface="charter"/>
              </a:rPr>
              <a:t>.</a:t>
            </a:r>
          </a:p>
          <a:p>
            <a:endParaRPr lang="en-GB" dirty="0"/>
          </a:p>
          <a:p>
            <a:pPr marL="0" indent="0">
              <a:buNone/>
            </a:pPr>
            <a:endParaRPr lang="en-US" dirty="0"/>
          </a:p>
        </p:txBody>
      </p:sp>
    </p:spTree>
    <p:extLst>
      <p:ext uri="{BB962C8B-B14F-4D97-AF65-F5344CB8AC3E}">
        <p14:creationId xmlns:p14="http://schemas.microsoft.com/office/powerpoint/2010/main" val="91398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6C85-120A-42B4-9911-3C57AEF87A7D}"/>
              </a:ext>
            </a:extLst>
          </p:cNvPr>
          <p:cNvSpPr>
            <a:spLocks noGrp="1"/>
          </p:cNvSpPr>
          <p:nvPr>
            <p:ph type="title"/>
          </p:nvPr>
        </p:nvSpPr>
        <p:spPr/>
        <p:txBody>
          <a:bodyPr>
            <a:normAutofit/>
          </a:bodyPr>
          <a:lstStyle/>
          <a:p>
            <a:r>
              <a:rPr lang="en-GB" sz="2800" dirty="0"/>
              <a:t>Data Insertion In Database:</a:t>
            </a:r>
            <a:endParaRPr lang="en-US" sz="2800" dirty="0"/>
          </a:p>
        </p:txBody>
      </p:sp>
      <p:sp>
        <p:nvSpPr>
          <p:cNvPr id="3" name="Content Placeholder 2">
            <a:extLst>
              <a:ext uri="{FF2B5EF4-FFF2-40B4-BE49-F238E27FC236}">
                <a16:creationId xmlns:a16="http://schemas.microsoft.com/office/drawing/2014/main" id="{CB8AC7E0-96CC-4B96-84E6-A4DBFD9E90BE}"/>
              </a:ext>
            </a:extLst>
          </p:cNvPr>
          <p:cNvSpPr>
            <a:spLocks noGrp="1"/>
          </p:cNvSpPr>
          <p:nvPr>
            <p:ph idx="1"/>
          </p:nvPr>
        </p:nvSpPr>
        <p:spPr>
          <a:xfrm>
            <a:off x="818712" y="1722269"/>
            <a:ext cx="10554574" cy="3187082"/>
          </a:xfrm>
        </p:spPr>
        <p:txBody>
          <a:bodyPr/>
          <a:lstStyle/>
          <a:p>
            <a:r>
              <a:rPr lang="en-GB" b="1" dirty="0">
                <a:latin typeface="charter"/>
              </a:rPr>
              <a:t>Table </a:t>
            </a:r>
            <a:r>
              <a:rPr lang="en-GB" b="1" dirty="0" err="1">
                <a:latin typeface="charter"/>
              </a:rPr>
              <a:t>Creation</a:t>
            </a:r>
            <a:r>
              <a:rPr lang="en-GB" dirty="0" err="1">
                <a:latin typeface="charter"/>
              </a:rPr>
              <a:t>:we</a:t>
            </a:r>
            <a:r>
              <a:rPr lang="en-GB" dirty="0">
                <a:latin typeface="charter"/>
              </a:rPr>
              <a:t> have to create a table in Database to insert valid data files ,if Table is already created then we need to insert new files into database.</a:t>
            </a:r>
          </a:p>
          <a:p>
            <a:r>
              <a:rPr lang="en-US" b="1" dirty="0" err="1">
                <a:latin typeface="charter"/>
              </a:rPr>
              <a:t>Insertion:</a:t>
            </a:r>
            <a:r>
              <a:rPr lang="en-US" dirty="0" err="1">
                <a:latin typeface="charter"/>
              </a:rPr>
              <a:t>All</a:t>
            </a:r>
            <a:r>
              <a:rPr lang="en-US" dirty="0">
                <a:latin typeface="charter"/>
              </a:rPr>
              <a:t> valid files are inserted into the tables.</a:t>
            </a:r>
          </a:p>
        </p:txBody>
      </p:sp>
    </p:spTree>
    <p:extLst>
      <p:ext uri="{BB962C8B-B14F-4D97-AF65-F5344CB8AC3E}">
        <p14:creationId xmlns:p14="http://schemas.microsoft.com/office/powerpoint/2010/main" val="404219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3148-0377-410C-900B-B1487C50CC81}"/>
              </a:ext>
            </a:extLst>
          </p:cNvPr>
          <p:cNvSpPr>
            <a:spLocks noGrp="1"/>
          </p:cNvSpPr>
          <p:nvPr>
            <p:ph type="title"/>
          </p:nvPr>
        </p:nvSpPr>
        <p:spPr>
          <a:xfrm>
            <a:off x="810000" y="564777"/>
            <a:ext cx="10571998" cy="726141"/>
          </a:xfrm>
        </p:spPr>
        <p:txBody>
          <a:bodyPr>
            <a:normAutofit/>
          </a:bodyPr>
          <a:lstStyle/>
          <a:p>
            <a:r>
              <a:rPr lang="en-GB" sz="2000" dirty="0">
                <a:latin typeface="charter"/>
              </a:rPr>
              <a:t>Model Training:</a:t>
            </a:r>
            <a:endParaRPr lang="en-US" sz="2000" dirty="0">
              <a:latin typeface="charter"/>
            </a:endParaRPr>
          </a:p>
        </p:txBody>
      </p:sp>
      <p:sp>
        <p:nvSpPr>
          <p:cNvPr id="3" name="Content Placeholder 2">
            <a:extLst>
              <a:ext uri="{FF2B5EF4-FFF2-40B4-BE49-F238E27FC236}">
                <a16:creationId xmlns:a16="http://schemas.microsoft.com/office/drawing/2014/main" id="{E71D387B-46C9-4B78-8533-EBCFF9DB751A}"/>
              </a:ext>
            </a:extLst>
          </p:cNvPr>
          <p:cNvSpPr>
            <a:spLocks noGrp="1"/>
          </p:cNvSpPr>
          <p:nvPr>
            <p:ph idx="1"/>
          </p:nvPr>
        </p:nvSpPr>
        <p:spPr>
          <a:xfrm>
            <a:off x="838200" y="2312894"/>
            <a:ext cx="10515600" cy="4706471"/>
          </a:xfrm>
        </p:spPr>
        <p:txBody>
          <a:bodyPr>
            <a:noAutofit/>
          </a:bodyPr>
          <a:lstStyle/>
          <a:p>
            <a:r>
              <a:rPr lang="en-GB" b="1" dirty="0">
                <a:latin typeface="charter"/>
              </a:rPr>
              <a:t>Data export from DB</a:t>
            </a:r>
            <a:r>
              <a:rPr lang="en-GB" dirty="0">
                <a:latin typeface="charter"/>
              </a:rPr>
              <a:t>:</a:t>
            </a:r>
          </a:p>
          <a:p>
            <a:pPr marL="0" indent="0">
              <a:buNone/>
            </a:pPr>
            <a:r>
              <a:rPr lang="en-GB" dirty="0">
                <a:latin typeface="charter"/>
              </a:rPr>
              <a:t>     Data export from database table  as csv format.</a:t>
            </a:r>
          </a:p>
          <a:p>
            <a:r>
              <a:rPr lang="en-US" b="1" i="0" dirty="0">
                <a:effectLst/>
                <a:latin typeface="charter"/>
              </a:rPr>
              <a:t>Exploratory Data Analysis &amp; Data Pre-processing:</a:t>
            </a:r>
            <a:endParaRPr lang="en-US" b="1" dirty="0">
              <a:latin typeface="charter"/>
            </a:endParaRPr>
          </a:p>
          <a:p>
            <a:pPr marL="0" indent="0">
              <a:buNone/>
            </a:pPr>
            <a:r>
              <a:rPr lang="en-US" b="1" i="0" dirty="0">
                <a:effectLst/>
                <a:latin typeface="charter"/>
              </a:rPr>
              <a:t>      </a:t>
            </a:r>
            <a:r>
              <a:rPr lang="en-US" i="0" dirty="0">
                <a:effectLst/>
                <a:latin typeface="charter"/>
              </a:rPr>
              <a:t>Missing value count</a:t>
            </a:r>
          </a:p>
          <a:p>
            <a:pPr marL="0" indent="0">
              <a:buNone/>
            </a:pPr>
            <a:r>
              <a:rPr lang="en-US" dirty="0">
                <a:latin typeface="charter"/>
              </a:rPr>
              <a:t>      No  of rows and columns(Shape)</a:t>
            </a:r>
          </a:p>
          <a:p>
            <a:pPr marL="0" indent="0">
              <a:buNone/>
            </a:pPr>
            <a:r>
              <a:rPr lang="en-US" i="0" dirty="0">
                <a:effectLst/>
                <a:latin typeface="charter"/>
              </a:rPr>
              <a:t>     categorical/</a:t>
            </a:r>
            <a:r>
              <a:rPr lang="en-US" i="0" dirty="0" err="1">
                <a:effectLst/>
                <a:latin typeface="charter"/>
              </a:rPr>
              <a:t>Neumerical</a:t>
            </a:r>
            <a:r>
              <a:rPr lang="en-US" i="0" dirty="0">
                <a:effectLst/>
                <a:latin typeface="charter"/>
              </a:rPr>
              <a:t> columns</a:t>
            </a:r>
          </a:p>
          <a:p>
            <a:pPr marL="0" indent="0">
              <a:buNone/>
            </a:pPr>
            <a:r>
              <a:rPr lang="en-US" dirty="0">
                <a:latin typeface="charter"/>
              </a:rPr>
              <a:t>     Correlation heat map</a:t>
            </a:r>
          </a:p>
          <a:p>
            <a:pPr marL="0" indent="0">
              <a:buNone/>
            </a:pPr>
            <a:r>
              <a:rPr lang="en-US" i="0" dirty="0">
                <a:effectLst/>
                <a:latin typeface="charter"/>
              </a:rPr>
              <a:t>     Null value handling(impute null value)</a:t>
            </a:r>
          </a:p>
          <a:p>
            <a:pPr marL="0" indent="0">
              <a:buNone/>
            </a:pPr>
            <a:r>
              <a:rPr lang="en-US" dirty="0">
                <a:latin typeface="charter"/>
              </a:rPr>
              <a:t>     Outlier detection and remove</a:t>
            </a:r>
          </a:p>
          <a:p>
            <a:pPr marL="0" indent="0">
              <a:buNone/>
            </a:pPr>
            <a:r>
              <a:rPr lang="en-US" i="0" dirty="0">
                <a:effectLst/>
                <a:latin typeface="charter"/>
              </a:rPr>
              <a:t>     Perform standard scalar for scaling down</a:t>
            </a:r>
          </a:p>
          <a:p>
            <a:pPr marL="0" indent="0">
              <a:buNone/>
            </a:pPr>
            <a:r>
              <a:rPr lang="en-US" dirty="0">
                <a:latin typeface="charter"/>
              </a:rPr>
              <a:t>    </a:t>
            </a:r>
            <a:endParaRPr lang="en-US" i="0" dirty="0">
              <a:effectLst/>
              <a:latin typeface="charter"/>
            </a:endParaRPr>
          </a:p>
          <a:p>
            <a:endParaRPr lang="en-US" b="0" i="0" dirty="0">
              <a:effectLst/>
              <a:latin typeface="charter"/>
            </a:endParaRPr>
          </a:p>
          <a:p>
            <a:endParaRPr lang="en-US" dirty="0">
              <a:latin typeface="charter"/>
            </a:endParaRPr>
          </a:p>
        </p:txBody>
      </p:sp>
    </p:spTree>
    <p:extLst>
      <p:ext uri="{BB962C8B-B14F-4D97-AF65-F5344CB8AC3E}">
        <p14:creationId xmlns:p14="http://schemas.microsoft.com/office/powerpoint/2010/main" val="16377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1666-3C7C-47C7-ABE6-EBA98845A943}"/>
              </a:ext>
            </a:extLst>
          </p:cNvPr>
          <p:cNvSpPr>
            <a:spLocks noGrp="1"/>
          </p:cNvSpPr>
          <p:nvPr>
            <p:ph type="title"/>
          </p:nvPr>
        </p:nvSpPr>
        <p:spPr>
          <a:xfrm>
            <a:off x="838200" y="754602"/>
            <a:ext cx="10515600" cy="701336"/>
          </a:xfrm>
        </p:spPr>
        <p:txBody>
          <a:bodyPr>
            <a:normAutofit/>
          </a:bodyPr>
          <a:lstStyle/>
          <a:p>
            <a:r>
              <a:rPr lang="en-GB" sz="2800" dirty="0"/>
              <a:t>Model Selection:</a:t>
            </a:r>
            <a:endParaRPr lang="en-US" sz="2800" dirty="0"/>
          </a:p>
        </p:txBody>
      </p:sp>
      <p:sp>
        <p:nvSpPr>
          <p:cNvPr id="3" name="Content Placeholder 2">
            <a:extLst>
              <a:ext uri="{FF2B5EF4-FFF2-40B4-BE49-F238E27FC236}">
                <a16:creationId xmlns:a16="http://schemas.microsoft.com/office/drawing/2014/main" id="{01AA91B8-643E-4C89-AFC5-6194B931A7F9}"/>
              </a:ext>
            </a:extLst>
          </p:cNvPr>
          <p:cNvSpPr>
            <a:spLocks noGrp="1"/>
          </p:cNvSpPr>
          <p:nvPr>
            <p:ph idx="1"/>
          </p:nvPr>
        </p:nvSpPr>
        <p:spPr>
          <a:xfrm>
            <a:off x="838200" y="1562470"/>
            <a:ext cx="10515600" cy="4040471"/>
          </a:xfrm>
        </p:spPr>
        <p:txBody>
          <a:bodyPr>
            <a:noAutofit/>
          </a:bodyPr>
          <a:lstStyle/>
          <a:p>
            <a:r>
              <a:rPr lang="en-US" dirty="0">
                <a:latin typeface="charter"/>
              </a:rPr>
              <a:t>E</a:t>
            </a:r>
            <a:r>
              <a:rPr lang="en-US" b="0" i="0" dirty="0">
                <a:effectLst/>
                <a:latin typeface="charter"/>
              </a:rPr>
              <a:t>valuates </a:t>
            </a:r>
            <a:r>
              <a:rPr lang="en-US" b="0" i="0" dirty="0" err="1">
                <a:effectLst/>
                <a:latin typeface="charter"/>
              </a:rPr>
              <a:t>clasification</a:t>
            </a:r>
            <a:r>
              <a:rPr lang="en-US" b="0" i="0" dirty="0">
                <a:effectLst/>
                <a:latin typeface="charter"/>
              </a:rPr>
              <a:t> models  using Logistic </a:t>
            </a:r>
            <a:r>
              <a:rPr lang="en-US" dirty="0" err="1">
                <a:latin typeface="charter"/>
              </a:rPr>
              <a:t>Regression,Random</a:t>
            </a:r>
            <a:r>
              <a:rPr lang="en-US" dirty="0">
                <a:latin typeface="charter"/>
              </a:rPr>
              <a:t> </a:t>
            </a:r>
            <a:r>
              <a:rPr lang="en-US" dirty="0" err="1">
                <a:latin typeface="charter"/>
              </a:rPr>
              <a:t>forest,Decision</a:t>
            </a:r>
            <a:r>
              <a:rPr lang="en-US" dirty="0">
                <a:latin typeface="charter"/>
              </a:rPr>
              <a:t> Tree </a:t>
            </a:r>
            <a:r>
              <a:rPr lang="en-US" b="0" i="0" dirty="0">
                <a:effectLst/>
                <a:latin typeface="charter"/>
              </a:rPr>
              <a:t>through exhaustive grid search, using stratified 5-fold cross-validation, and Area Under Precision-Recall Curve (AUPRC) scorer.</a:t>
            </a:r>
          </a:p>
          <a:p>
            <a:r>
              <a:rPr lang="en-US" b="0" i="0" dirty="0">
                <a:effectLst/>
                <a:latin typeface="charter"/>
              </a:rPr>
              <a:t>compute metrics and generate graphs for model evaluation and importance analysis</a:t>
            </a:r>
            <a:r>
              <a:rPr lang="en-US" sz="2400" b="0" i="0" dirty="0">
                <a:solidFill>
                  <a:srgbClr val="24292E"/>
                </a:solidFill>
                <a:effectLst/>
                <a:latin typeface="-apple-system"/>
              </a:rPr>
              <a:t>.</a:t>
            </a:r>
          </a:p>
          <a:p>
            <a:r>
              <a:rPr lang="en-US" b="0" i="0" dirty="0">
                <a:effectLst/>
                <a:latin typeface="charter"/>
              </a:rPr>
              <a:t>We view AUC values for each model and plot the ROC curves for the top random forest model and down sampled random forest model. </a:t>
            </a:r>
          </a:p>
          <a:p>
            <a:r>
              <a:rPr lang="en-US" b="0" i="0" dirty="0">
                <a:effectLst/>
                <a:latin typeface="charter"/>
              </a:rPr>
              <a:t>Finally, we fit the random forest model with optimal tuning parameters on the entire dataset. We then could use this model to predict whether parts will go on backorder.</a:t>
            </a:r>
          </a:p>
          <a:p>
            <a:pPr marL="0" indent="0">
              <a:buNone/>
            </a:pPr>
            <a:endParaRPr lang="en-US" sz="2400" dirty="0"/>
          </a:p>
        </p:txBody>
      </p:sp>
    </p:spTree>
    <p:extLst>
      <p:ext uri="{BB962C8B-B14F-4D97-AF65-F5344CB8AC3E}">
        <p14:creationId xmlns:p14="http://schemas.microsoft.com/office/powerpoint/2010/main" val="115922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1996</TotalTime>
  <Words>1946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-apple-system</vt:lpstr>
      <vt:lpstr>Arial</vt:lpstr>
      <vt:lpstr>Century Gothic</vt:lpstr>
      <vt:lpstr>charter</vt:lpstr>
      <vt:lpstr>fell</vt:lpstr>
      <vt:lpstr>Wingdings 2</vt:lpstr>
      <vt:lpstr>Quotable</vt:lpstr>
      <vt:lpstr>Back Order Prediction </vt:lpstr>
      <vt:lpstr> Objectives </vt:lpstr>
      <vt:lpstr>Benefits: </vt:lpstr>
      <vt:lpstr>Data Sharing Agreement:</vt:lpstr>
      <vt:lpstr>Application Architecture:</vt:lpstr>
      <vt:lpstr>  Data Validation &amp; Data Transformation: </vt:lpstr>
      <vt:lpstr>Data Insertion In Database:</vt:lpstr>
      <vt:lpstr>Model Training:</vt:lpstr>
      <vt:lpstr>Model Selection:</vt:lpstr>
      <vt:lpstr>Prediction:</vt:lpstr>
      <vt:lpstr>Q &amp; A</vt:lpstr>
      <vt:lpstr>Q &amp; A</vt:lpstr>
      <vt:lpstr>Q &amp; A</vt:lpstr>
      <vt:lpstr>Q &amp; A</vt:lpstr>
      <vt:lpstr>Q &amp; A</vt:lpstr>
      <vt:lpstr>Q&amp;A</vt:lpstr>
      <vt:lpstr>Q&amp;A</vt:lpstr>
      <vt:lpstr>Q&amp;A</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Customer Revenue Prediction </dc:title>
  <dc:creator>Bansika Khandual</dc:creator>
  <cp:lastModifiedBy>Bansika Khandual</cp:lastModifiedBy>
  <cp:revision>17</cp:revision>
  <dcterms:created xsi:type="dcterms:W3CDTF">2021-08-03T05:22:49Z</dcterms:created>
  <dcterms:modified xsi:type="dcterms:W3CDTF">2021-08-04T16:07:44Z</dcterms:modified>
</cp:coreProperties>
</file>